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258" r:id="rId8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15" autoAdjust="0"/>
  </p:normalViewPr>
  <p:slideViewPr>
    <p:cSldViewPr>
      <p:cViewPr varScale="1">
        <p:scale>
          <a:sx n="58" d="100"/>
          <a:sy n="58" d="100"/>
        </p:scale>
        <p:origin x="-168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ihanyi%20J&#243;zsef\Documents\winword\OKTATAS\2014-15\judo\Munkaf&#252;zet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ihanyi%20J&#243;zsef\Documents\winword\OKTATAS\2014-15\judo\Munkaf&#252;zet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cylinder"/>
        <c:axId val="124570240"/>
        <c:axId val="124580224"/>
        <c:axId val="0"/>
      </c:bar3DChart>
      <c:catAx>
        <c:axId val="124570240"/>
        <c:scaling>
          <c:orientation val="minMax"/>
        </c:scaling>
        <c:delete val="0"/>
        <c:axPos val="b"/>
        <c:majorTickMark val="out"/>
        <c:minorTickMark val="none"/>
        <c:tickLblPos val="nextTo"/>
        <c:crossAx val="124580224"/>
        <c:crosses val="autoZero"/>
        <c:auto val="1"/>
        <c:lblAlgn val="ctr"/>
        <c:lblOffset val="100"/>
        <c:noMultiLvlLbl val="0"/>
      </c:catAx>
      <c:valAx>
        <c:axId val="124580224"/>
        <c:scaling>
          <c:orientation val="minMax"/>
        </c:scaling>
        <c:delete val="0"/>
        <c:axPos val="l"/>
        <c:majorGridlines/>
        <c:title>
          <c:tx>
            <c:rich>
              <a:bodyPr rot="-5400000" vert="horz"/>
              <a:lstStyle/>
              <a:p>
                <a:pPr>
                  <a:defRPr/>
                </a:pPr>
                <a:r>
                  <a:rPr lang="en-US"/>
                  <a:t>Stress (Mpa)</a:t>
                </a:r>
              </a:p>
            </c:rich>
          </c:tx>
          <c:layout/>
          <c:overlay val="0"/>
        </c:title>
        <c:numFmt formatCode="General" sourceLinked="1"/>
        <c:majorTickMark val="out"/>
        <c:minorTickMark val="none"/>
        <c:tickLblPos val="nextTo"/>
        <c:crossAx val="12457024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a:bevelT w="19050"/>
            </a:sp3d>
          </c:spPr>
          <c:invertIfNegative val="0"/>
          <c:dLbls>
            <c:dLbl>
              <c:idx val="0"/>
              <c:layout>
                <c:manualLayout>
                  <c:x val="-0.30000000000000032"/>
                  <c:y val="-2.7777777777778043E-2"/>
                </c:manualLayout>
              </c:layout>
              <c:showLegendKey val="0"/>
              <c:showVal val="1"/>
              <c:showCatName val="0"/>
              <c:showSerName val="0"/>
              <c:showPercent val="0"/>
              <c:showBubbleSize val="0"/>
            </c:dLbl>
            <c:dLbl>
              <c:idx val="1"/>
              <c:layout>
                <c:manualLayout>
                  <c:x val="-0.18888888888888891"/>
                  <c:y val="-4.6296296296296571E-3"/>
                </c:manualLayout>
              </c:layout>
              <c:showLegendKey val="0"/>
              <c:showVal val="1"/>
              <c:showCatName val="0"/>
              <c:showSerName val="0"/>
              <c:showPercent val="0"/>
              <c:showBubbleSize val="0"/>
            </c:dLbl>
            <c:dLbl>
              <c:idx val="2"/>
              <c:layout>
                <c:manualLayout>
                  <c:x val="-0.11666666666666672"/>
                  <c:y val="-1.8518518518518583E-2"/>
                </c:manualLayout>
              </c:layout>
              <c:showLegendKey val="0"/>
              <c:showVal val="1"/>
              <c:showCatName val="0"/>
              <c:showSerName val="0"/>
              <c:showPercent val="0"/>
              <c:showBubbleSize val="0"/>
            </c:dLbl>
            <c:txPr>
              <a:bodyPr/>
              <a:lstStyle/>
              <a:p>
                <a:pPr>
                  <a:defRPr sz="1400" b="1"/>
                </a:pPr>
                <a:endParaRPr lang="hu-HU"/>
              </a:p>
            </c:txPr>
            <c:showLegendKey val="0"/>
            <c:showVal val="1"/>
            <c:showCatName val="0"/>
            <c:showSerName val="0"/>
            <c:showPercent val="0"/>
            <c:showBubbleSize val="0"/>
            <c:showLeaderLines val="0"/>
          </c:dLbls>
          <c:cat>
            <c:strRef>
              <c:f>Munka1!$B$7:$D$7</c:f>
              <c:strCache>
                <c:ptCount val="3"/>
                <c:pt idx="0">
                  <c:v>Nyomóerő</c:v>
                </c:pt>
                <c:pt idx="1">
                  <c:v>Húzóerő</c:v>
                </c:pt>
                <c:pt idx="2">
                  <c:v>Nyíróerő</c:v>
                </c:pt>
              </c:strCache>
            </c:strRef>
          </c:cat>
          <c:val>
            <c:numRef>
              <c:f>Munka1!$B$8:$D$8</c:f>
              <c:numCache>
                <c:formatCode>General</c:formatCode>
                <c:ptCount val="3"/>
                <c:pt idx="0">
                  <c:v>200</c:v>
                </c:pt>
                <c:pt idx="1">
                  <c:v>130</c:v>
                </c:pt>
                <c:pt idx="2">
                  <c:v>70</c:v>
                </c:pt>
              </c:numCache>
            </c:numRef>
          </c:val>
        </c:ser>
        <c:dLbls>
          <c:showLegendKey val="0"/>
          <c:showVal val="1"/>
          <c:showCatName val="0"/>
          <c:showSerName val="0"/>
          <c:showPercent val="0"/>
          <c:showBubbleSize val="0"/>
        </c:dLbls>
        <c:gapWidth val="150"/>
        <c:shape val="cylinder"/>
        <c:axId val="124629760"/>
        <c:axId val="124631296"/>
        <c:axId val="0"/>
      </c:bar3DChart>
      <c:catAx>
        <c:axId val="124629760"/>
        <c:scaling>
          <c:orientation val="minMax"/>
        </c:scaling>
        <c:delete val="0"/>
        <c:axPos val="l"/>
        <c:majorTickMark val="out"/>
        <c:minorTickMark val="none"/>
        <c:tickLblPos val="nextTo"/>
        <c:txPr>
          <a:bodyPr/>
          <a:lstStyle/>
          <a:p>
            <a:pPr>
              <a:defRPr sz="1100" b="1" i="1"/>
            </a:pPr>
            <a:endParaRPr lang="hu-HU"/>
          </a:p>
        </c:txPr>
        <c:crossAx val="124631296"/>
        <c:crosses val="autoZero"/>
        <c:auto val="1"/>
        <c:lblAlgn val="ctr"/>
        <c:lblOffset val="100"/>
        <c:noMultiLvlLbl val="0"/>
      </c:catAx>
      <c:valAx>
        <c:axId val="124631296"/>
        <c:scaling>
          <c:orientation val="minMax"/>
        </c:scaling>
        <c:delete val="0"/>
        <c:axPos val="b"/>
        <c:majorGridlines/>
        <c:title>
          <c:tx>
            <c:rich>
              <a:bodyPr/>
              <a:lstStyle/>
              <a:p>
                <a:pPr>
                  <a:defRPr sz="1200"/>
                </a:pPr>
                <a:r>
                  <a:rPr lang="en-US" sz="1200"/>
                  <a:t>Nyomás (Mpa)</a:t>
                </a:r>
              </a:p>
            </c:rich>
          </c:tx>
          <c:layout/>
          <c:overlay val="0"/>
        </c:title>
        <c:numFmt formatCode="General" sourceLinked="1"/>
        <c:majorTickMark val="out"/>
        <c:minorTickMark val="none"/>
        <c:tickLblPos val="nextTo"/>
        <c:txPr>
          <a:bodyPr/>
          <a:lstStyle/>
          <a:p>
            <a:pPr>
              <a:defRPr sz="1200"/>
            </a:pPr>
            <a:endParaRPr lang="hu-HU"/>
          </a:p>
        </c:txPr>
        <c:crossAx val="12462976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1.png"/><Relationship Id="rId1" Type="http://schemas.openxmlformats.org/officeDocument/2006/relationships/image" Target="../media/image60.png"/><Relationship Id="rId5" Type="http://schemas.openxmlformats.org/officeDocument/2006/relationships/image" Target="../media/image65.wmf"/><Relationship Id="rId4"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9FCD7-16DF-4F44-8F5D-9FF32B2EBEC4}" type="datetimeFigureOut">
              <a:rPr lang="hu-HU" smtClean="0"/>
              <a:pPr/>
              <a:t>2015. 12. 17.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849FD-4EB1-4BB4-93BF-827CA9A71F21}" type="slidenum">
              <a:rPr lang="hu-HU" smtClean="0"/>
              <a:pPr/>
              <a:t>‹#›</a:t>
            </a:fld>
            <a:endParaRPr lang="hu-HU"/>
          </a:p>
        </p:txBody>
      </p:sp>
    </p:spTree>
    <p:extLst>
      <p:ext uri="{BB962C8B-B14F-4D97-AF65-F5344CB8AC3E}">
        <p14:creationId xmlns:p14="http://schemas.microsoft.com/office/powerpoint/2010/main" val="130777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osteoarthritis.about.com/z/js/o.htm?k=osteoarthritis%20symptoms&amp;SUName=osteoarthritis&amp;d=Osteoarthritis%20Symptoms&amp;r=http://osteoarthritis.about.com/od/osteoarthritisdiagnosis/a/range_of_motion.htm" TargetMode="External"/><Relationship Id="rId3" Type="http://schemas.openxmlformats.org/officeDocument/2006/relationships/hyperlink" Target="http://osteoarthritis.about.com/od/osteoarthritisdiagnosis/a/range_of_motion.htm" TargetMode="External"/><Relationship Id="rId7" Type="http://schemas.openxmlformats.org/officeDocument/2006/relationships/hyperlink" Target="http://osteoarthritis.about.com/z/js/o.htm?k=arthritis%20osteoarthritis&amp;SUName=osteoarthritis&amp;d=Arthritis%20Osteoarthritis&amp;r=http://osteoarthritis.about.com/od/osteoarthritisdiagnosis/a/range_of_motion.ht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osteoarthritis.about.com/z/js/o.htm?k=osteoarthritis%20causes&amp;SUName=osteoarthritis&amp;d=Osteoarthritis%20Causes&amp;r=http://osteoarthritis.about.com/od/osteoarthritisdiagnosis/a/range_of_motion.htm" TargetMode="External"/><Relationship Id="rId5" Type="http://schemas.openxmlformats.org/officeDocument/2006/relationships/hyperlink" Target="http://osteoarthritis.about.com/z/js/o.htm?k=osteoarthritis%20treatment&amp;SUName=osteoarthritis&amp;d=Osteoarthritis%20Treatment&amp;r=http://osteoarthritis.about.com/od/osteoarthritisdiagnosis/a/range_of_motion.htm" TargetMode="External"/><Relationship Id="rId4" Type="http://schemas.openxmlformats.org/officeDocument/2006/relationships/hyperlink" Target="http://osteoarthritis.about.com/z/js/o.htm?k=osteoarthritis%20of%20knee&amp;SUName=osteoarthritis&amp;d=Osteoarthritis%20of%20Knee&amp;r=http://osteoarthritis.about.com/od/osteoarthritisdiagnosis/a/range_of_motion.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Az ízületek funkciója: a test számára különböző kiterjedésű, irányú mozgások biztosítása annak érdekében, hogy a testnek minél nagyobb mozgási variabilitást biztosítson és ugyanakkor biztosítsa a test stabilitását is. </a:t>
            </a:r>
          </a:p>
          <a:p>
            <a:endParaRPr lang="hu-HU" dirty="0"/>
          </a:p>
        </p:txBody>
      </p:sp>
      <p:sp>
        <p:nvSpPr>
          <p:cNvPr id="4" name="Dia számának helye 3"/>
          <p:cNvSpPr>
            <a:spLocks noGrp="1"/>
          </p:cNvSpPr>
          <p:nvPr>
            <p:ph type="sldNum" sz="quarter" idx="10"/>
          </p:nvPr>
        </p:nvSpPr>
        <p:spPr/>
        <p:txBody>
          <a:bodyPr/>
          <a:lstStyle/>
          <a:p>
            <a:fld id="{05B849FD-4EB1-4BB4-93BF-827CA9A71F21}" type="slidenum">
              <a:rPr lang="hu-HU" smtClean="0"/>
              <a:pPr/>
              <a:t>4</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99423-D65C-44D6-9D18-0ACD7A68D2E6}" type="slidenum">
              <a:rPr lang="en-US" smtClean="0"/>
              <a:pPr/>
              <a:t>23</a:t>
            </a:fld>
            <a:endParaRPr lang="en-US" smtClean="0"/>
          </a:p>
        </p:txBody>
      </p:sp>
      <p:sp>
        <p:nvSpPr>
          <p:cNvPr id="93187" name="Rectangle 2"/>
          <p:cNvSpPr>
            <a:spLocks noGrp="1" noRot="1" noChangeAspect="1" noChangeArrowheads="1" noTextEdit="1"/>
          </p:cNvSpPr>
          <p:nvPr>
            <p:ph type="sldImg"/>
          </p:nvPr>
        </p:nvSpPr>
        <p:spPr>
          <a:xfrm>
            <a:off x="1144588" y="687388"/>
            <a:ext cx="4568825" cy="3425825"/>
          </a:xfrm>
          <a:ln w="12700"/>
        </p:spPr>
      </p:sp>
      <p:sp>
        <p:nvSpPr>
          <p:cNvPr id="93188" name="Rectangle 3"/>
          <p:cNvSpPr>
            <a:spLocks noGrp="1" noChangeArrowheads="1"/>
          </p:cNvSpPr>
          <p:nvPr>
            <p:ph type="body" idx="1"/>
          </p:nvPr>
        </p:nvSpPr>
        <p:spPr>
          <a:ln/>
        </p:spPr>
        <p:txBody>
          <a:bodyPr lIns="92075" tIns="46038" rIns="92075" bIns="46038"/>
          <a:lstStyle/>
          <a:p>
            <a:pPr>
              <a:defRPr/>
            </a:pPr>
            <a:endParaRPr lang="hu-HU" dirty="0" smtClean="0"/>
          </a:p>
          <a:p>
            <a:pPr marL="228600" indent="-228600">
              <a:defRPr/>
            </a:pPr>
            <a:r>
              <a:rPr lang="hu-HU" dirty="0" smtClean="0"/>
              <a:t>Az ízületi szög meghatározása kétféleképpen történhet:</a:t>
            </a:r>
          </a:p>
          <a:p>
            <a:pPr marL="228600" indent="-228600">
              <a:buFontTx/>
              <a:buAutoNum type="arabicPeriod"/>
              <a:defRPr/>
            </a:pPr>
            <a:r>
              <a:rPr lang="hu-HU" dirty="0" smtClean="0"/>
              <a:t>Két testrész hosszúsági tengelye által bezárt szög, amelyet kiegészítő vagy belső szögnek nevezünk. A gyakorlatban, főleg a </a:t>
            </a:r>
            <a:r>
              <a:rPr lang="hu-HU" dirty="0" err="1" smtClean="0"/>
              <a:t>sportbiomechanikában</a:t>
            </a:r>
            <a:r>
              <a:rPr lang="hu-HU" dirty="0" smtClean="0"/>
              <a:t> ezt a szöget szokták megadni.</a:t>
            </a:r>
          </a:p>
          <a:p>
            <a:pPr marL="228600" indent="-228600">
              <a:buFontTx/>
              <a:buAutoNum type="arabicPeriod"/>
              <a:defRPr/>
            </a:pPr>
            <a:r>
              <a:rPr lang="hu-HU" dirty="0" smtClean="0"/>
              <a:t>A két ízesülő testrész egyikének hosszúsági tengelye és a másik testrész hosszúsági tengelyének meghosszabbítása által keletkezet vonal közötti szög, amelyet anatómiai szögnek nevezünk. Ezt a szöget a mozgatórendszer </a:t>
            </a:r>
            <a:r>
              <a:rPr lang="hu-HU" dirty="0" err="1" smtClean="0"/>
              <a:t>biomechanikájánál</a:t>
            </a:r>
            <a:r>
              <a:rPr lang="hu-HU" dirty="0" smtClean="0"/>
              <a:t> és a klinikai vizsgálatoknál használják.</a:t>
            </a:r>
          </a:p>
          <a:p>
            <a:pPr marL="228600" indent="-228600">
              <a:defRPr/>
            </a:pPr>
            <a:r>
              <a:rPr lang="hu-HU" dirty="0" smtClean="0"/>
              <a:t>Nagyon fontos megtudni, hogy az adott cikkben, könyvben melyik szöget használják.</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F9847F0-3D7E-44BC-9680-9F19AD540FF2}" type="slidenum">
              <a:rPr lang="en-US" smtClean="0"/>
              <a:pPr/>
              <a:t>24</a:t>
            </a:fld>
            <a:endParaRPr lang="en-US" smtClean="0"/>
          </a:p>
        </p:txBody>
      </p:sp>
      <p:sp>
        <p:nvSpPr>
          <p:cNvPr id="94211" name="Rectangle 2"/>
          <p:cNvSpPr>
            <a:spLocks noGrp="1" noRot="1" noChangeAspect="1" noChangeArrowheads="1" noTextEdit="1"/>
          </p:cNvSpPr>
          <p:nvPr>
            <p:ph type="sldImg"/>
          </p:nvPr>
        </p:nvSpPr>
        <p:spPr>
          <a:xfrm>
            <a:off x="1144588" y="687388"/>
            <a:ext cx="4568825" cy="3425825"/>
          </a:xfrm>
          <a:ln w="12700"/>
        </p:spPr>
      </p:sp>
      <p:sp>
        <p:nvSpPr>
          <p:cNvPr id="94212" name="Rectangle 3"/>
          <p:cNvSpPr>
            <a:spLocks noGrp="1" noChangeArrowheads="1"/>
          </p:cNvSpPr>
          <p:nvPr>
            <p:ph type="body" idx="1"/>
          </p:nvPr>
        </p:nvSpPr>
        <p:spPr>
          <a:noFill/>
          <a:ln/>
        </p:spPr>
        <p:txBody>
          <a:bodyPr wrap="none" lIns="92075" tIns="46038" rIns="92075" bIns="46038" anchor="ctr"/>
          <a:lstStyle/>
          <a:p>
            <a:r>
              <a:rPr lang="hu-HU" smtClean="0"/>
              <a:t>Ízületi szögelfordulásnak nevezzük azt a szögtartományt, amely a kiinduló szög és a mozgás utáni végszöghelyzet különbségéből fakad. Az ízületi szögelfordulást vagy mozgási szögtartományt az esetek többségében pozitív számmal írjuk le még akkor is ha, a kiinduló szög kisebb, mint a végső.</a:t>
            </a: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a:ln/>
        </p:spPr>
      </p:sp>
      <p:sp>
        <p:nvSpPr>
          <p:cNvPr id="95235" name="Jegyzetek helye 2"/>
          <p:cNvSpPr>
            <a:spLocks noGrp="1"/>
          </p:cNvSpPr>
          <p:nvPr>
            <p:ph type="body" idx="1"/>
          </p:nvPr>
        </p:nvSpPr>
        <p:spPr>
          <a:noFill/>
          <a:ln/>
        </p:spPr>
        <p:txBody>
          <a:bodyPr/>
          <a:lstStyle/>
          <a:p>
            <a:r>
              <a:rPr lang="hu-HU" dirty="0" smtClean="0"/>
              <a:t>Egy ízület forgási tengelyei körül a maximális lehetséges szögelfordulást tekintjük. Azaz a neutrális szögből induló, feszítés, hajlítás, közelítés, távolítás, befelé és kifele forgatás maximálisan lehetséges. Más szavakkal: a mozgásterjedelem azt a legnagyobb ízületi szögelfordulást jelenti egy ízületi tengely körül, amely anatómiailag még lehetséges. Ez azt jelenti, hogy az ízületi mozgáshatár ott van, ahol az ízesülő csontok ízületi képződményei (pl. </a:t>
            </a:r>
            <a:r>
              <a:rPr lang="hu-HU" dirty="0" err="1" smtClean="0"/>
              <a:t>kondilusok</a:t>
            </a:r>
            <a:r>
              <a:rPr lang="hu-HU" dirty="0" smtClean="0"/>
              <a:t>) összeérnek és sérülés nélkül a további mozgás nem lehetséges.</a:t>
            </a:r>
          </a:p>
          <a:p>
            <a:r>
              <a:rPr lang="hu-HU" b="1" dirty="0" err="1" smtClean="0"/>
              <a:t>Normal</a:t>
            </a:r>
            <a:r>
              <a:rPr lang="hu-HU" b="1" dirty="0" smtClean="0"/>
              <a:t> </a:t>
            </a:r>
            <a:r>
              <a:rPr lang="hu-HU" b="1" dirty="0" err="1" smtClean="0"/>
              <a:t>Values</a:t>
            </a:r>
            <a:r>
              <a:rPr lang="hu-HU" b="1" dirty="0" smtClean="0"/>
              <a:t> (</a:t>
            </a:r>
            <a:r>
              <a:rPr lang="hu-HU" b="1" dirty="0" err="1" smtClean="0"/>
              <a:t>in</a:t>
            </a:r>
            <a:r>
              <a:rPr lang="hu-HU" b="1" dirty="0" smtClean="0"/>
              <a:t> </a:t>
            </a:r>
            <a:r>
              <a:rPr lang="hu-HU" b="1" dirty="0" err="1" smtClean="0"/>
              <a:t>degrees</a:t>
            </a:r>
            <a:r>
              <a:rPr lang="hu-HU" b="1" dirty="0" smtClean="0"/>
              <a:t>):</a:t>
            </a:r>
            <a:endParaRPr lang="hu-HU" dirty="0" smtClean="0"/>
          </a:p>
          <a:p>
            <a:r>
              <a:rPr lang="hu-HU" dirty="0" err="1" smtClean="0"/>
              <a:t>Hip</a:t>
            </a:r>
            <a:r>
              <a:rPr lang="hu-HU" dirty="0" smtClean="0"/>
              <a:t> </a:t>
            </a:r>
            <a:r>
              <a:rPr lang="hu-HU" dirty="0" err="1" smtClean="0"/>
              <a:t>flexion</a:t>
            </a:r>
            <a:r>
              <a:rPr lang="hu-HU" dirty="0" smtClean="0"/>
              <a:t> (</a:t>
            </a:r>
            <a:r>
              <a:rPr lang="hu-HU" dirty="0" err="1" smtClean="0"/>
              <a:t>bending</a:t>
            </a:r>
            <a:r>
              <a:rPr lang="hu-HU" dirty="0" smtClean="0"/>
              <a:t>) 0-125</a:t>
            </a:r>
          </a:p>
          <a:p>
            <a:r>
              <a:rPr lang="hu-HU" dirty="0" err="1" smtClean="0"/>
              <a:t>Hip</a:t>
            </a:r>
            <a:r>
              <a:rPr lang="hu-HU" dirty="0" smtClean="0"/>
              <a:t> </a:t>
            </a:r>
            <a:r>
              <a:rPr lang="hu-HU" dirty="0" err="1" smtClean="0"/>
              <a:t>extension</a:t>
            </a:r>
            <a:r>
              <a:rPr lang="hu-HU" dirty="0" smtClean="0"/>
              <a:t> (</a:t>
            </a:r>
            <a:r>
              <a:rPr lang="hu-HU" dirty="0" err="1" smtClean="0"/>
              <a:t>straightening</a:t>
            </a:r>
            <a:r>
              <a:rPr lang="hu-HU" dirty="0" smtClean="0"/>
              <a:t>) 115-0</a:t>
            </a:r>
          </a:p>
          <a:p>
            <a:r>
              <a:rPr lang="hu-HU" dirty="0" err="1" smtClean="0">
                <a:hlinkClick r:id="rId3"/>
              </a:rPr>
              <a:t>Ads</a:t>
            </a:r>
            <a:endParaRPr lang="hu-HU" dirty="0" smtClean="0"/>
          </a:p>
          <a:p>
            <a:r>
              <a:rPr lang="hu-HU" dirty="0" err="1" smtClean="0">
                <a:hlinkClick r:id="rId4"/>
              </a:rPr>
              <a:t>Osteoarthritis</a:t>
            </a:r>
            <a:r>
              <a:rPr lang="hu-HU" dirty="0" smtClean="0">
                <a:hlinkClick r:id="rId4"/>
              </a:rPr>
              <a:t> of </a:t>
            </a:r>
            <a:r>
              <a:rPr lang="hu-HU" dirty="0" err="1" smtClean="0">
                <a:hlinkClick r:id="rId4"/>
              </a:rPr>
              <a:t>Knee</a:t>
            </a:r>
            <a:endParaRPr lang="hu-HU" dirty="0" smtClean="0"/>
          </a:p>
          <a:p>
            <a:r>
              <a:rPr lang="hu-HU" dirty="0" err="1" smtClean="0">
                <a:hlinkClick r:id="rId5"/>
              </a:rPr>
              <a:t>Osteoarthritis</a:t>
            </a:r>
            <a:r>
              <a:rPr lang="hu-HU" dirty="0" smtClean="0">
                <a:hlinkClick r:id="rId5"/>
              </a:rPr>
              <a:t> </a:t>
            </a:r>
            <a:r>
              <a:rPr lang="hu-HU" dirty="0" err="1" smtClean="0">
                <a:hlinkClick r:id="rId5"/>
              </a:rPr>
              <a:t>Treatment</a:t>
            </a:r>
            <a:endParaRPr lang="hu-HU" dirty="0" smtClean="0"/>
          </a:p>
          <a:p>
            <a:r>
              <a:rPr lang="hu-HU" dirty="0" err="1" smtClean="0">
                <a:hlinkClick r:id="rId6"/>
              </a:rPr>
              <a:t>Osteoarthritis</a:t>
            </a:r>
            <a:r>
              <a:rPr lang="hu-HU" dirty="0" smtClean="0">
                <a:hlinkClick r:id="rId6"/>
              </a:rPr>
              <a:t> </a:t>
            </a:r>
            <a:r>
              <a:rPr lang="hu-HU" dirty="0" err="1" smtClean="0">
                <a:hlinkClick r:id="rId6"/>
              </a:rPr>
              <a:t>Causes</a:t>
            </a:r>
            <a:endParaRPr lang="hu-HU" dirty="0" smtClean="0"/>
          </a:p>
          <a:p>
            <a:r>
              <a:rPr lang="hu-HU" dirty="0" err="1" smtClean="0">
                <a:hlinkClick r:id="rId7"/>
              </a:rPr>
              <a:t>Arthritis</a:t>
            </a:r>
            <a:r>
              <a:rPr lang="hu-HU" dirty="0" smtClean="0">
                <a:hlinkClick r:id="rId7"/>
              </a:rPr>
              <a:t> </a:t>
            </a:r>
            <a:r>
              <a:rPr lang="hu-HU" dirty="0" err="1" smtClean="0">
                <a:hlinkClick r:id="rId7"/>
              </a:rPr>
              <a:t>Osteoarthritis</a:t>
            </a:r>
            <a:endParaRPr lang="hu-HU" dirty="0" smtClean="0"/>
          </a:p>
          <a:p>
            <a:r>
              <a:rPr lang="hu-HU" dirty="0" err="1" smtClean="0">
                <a:hlinkClick r:id="rId8"/>
              </a:rPr>
              <a:t>Osteoarthritis</a:t>
            </a:r>
            <a:r>
              <a:rPr lang="hu-HU" dirty="0" smtClean="0">
                <a:hlinkClick r:id="rId8"/>
              </a:rPr>
              <a:t> </a:t>
            </a:r>
            <a:r>
              <a:rPr lang="hu-HU" dirty="0" err="1" smtClean="0">
                <a:hlinkClick r:id="rId8"/>
              </a:rPr>
              <a:t>Symptoms</a:t>
            </a:r>
            <a:endParaRPr lang="hu-HU" dirty="0" smtClean="0"/>
          </a:p>
          <a:p>
            <a:r>
              <a:rPr lang="hu-HU" dirty="0" err="1" smtClean="0"/>
              <a:t>Hip</a:t>
            </a:r>
            <a:r>
              <a:rPr lang="hu-HU" dirty="0" smtClean="0"/>
              <a:t> </a:t>
            </a:r>
            <a:r>
              <a:rPr lang="hu-HU" dirty="0" err="1" smtClean="0"/>
              <a:t>hyperextension</a:t>
            </a:r>
            <a:r>
              <a:rPr lang="hu-HU" dirty="0" smtClean="0"/>
              <a:t> (</a:t>
            </a:r>
            <a:r>
              <a:rPr lang="hu-HU" dirty="0" err="1" smtClean="0"/>
              <a:t>straightening</a:t>
            </a:r>
            <a:r>
              <a:rPr lang="hu-HU" dirty="0" smtClean="0"/>
              <a:t> </a:t>
            </a:r>
            <a:r>
              <a:rPr lang="hu-HU" dirty="0" err="1" smtClean="0"/>
              <a:t>beyond</a:t>
            </a:r>
            <a:r>
              <a:rPr lang="hu-HU" dirty="0" smtClean="0"/>
              <a:t> </a:t>
            </a:r>
            <a:r>
              <a:rPr lang="hu-HU" dirty="0" err="1" smtClean="0"/>
              <a:t>normal</a:t>
            </a:r>
            <a:r>
              <a:rPr lang="hu-HU" dirty="0" smtClean="0"/>
              <a:t> </a:t>
            </a:r>
            <a:r>
              <a:rPr lang="hu-HU" dirty="0" err="1" smtClean="0"/>
              <a:t>range</a:t>
            </a:r>
            <a:r>
              <a:rPr lang="hu-HU" dirty="0" smtClean="0"/>
              <a:t>) 0-15</a:t>
            </a:r>
          </a:p>
          <a:p>
            <a:r>
              <a:rPr lang="hu-HU" dirty="0" err="1" smtClean="0"/>
              <a:t>Hip</a:t>
            </a:r>
            <a:r>
              <a:rPr lang="hu-HU" dirty="0" smtClean="0"/>
              <a:t> </a:t>
            </a:r>
            <a:r>
              <a:rPr lang="hu-HU" dirty="0" err="1" smtClean="0"/>
              <a:t>abduction</a:t>
            </a:r>
            <a:r>
              <a:rPr lang="hu-HU" dirty="0" smtClean="0"/>
              <a:t> (</a:t>
            </a:r>
            <a:r>
              <a:rPr lang="hu-HU" dirty="0" err="1" smtClean="0"/>
              <a:t>move</a:t>
            </a:r>
            <a:r>
              <a:rPr lang="hu-HU" dirty="0" smtClean="0"/>
              <a:t> </a:t>
            </a:r>
            <a:r>
              <a:rPr lang="hu-HU" dirty="0" err="1" smtClean="0"/>
              <a:t>away</a:t>
            </a:r>
            <a:r>
              <a:rPr lang="hu-HU" dirty="0" smtClean="0"/>
              <a:t> </a:t>
            </a:r>
            <a:r>
              <a:rPr lang="hu-HU" dirty="0" err="1" smtClean="0"/>
              <a:t>from</a:t>
            </a:r>
            <a:r>
              <a:rPr lang="hu-HU" dirty="0" smtClean="0"/>
              <a:t> </a:t>
            </a:r>
            <a:r>
              <a:rPr lang="hu-HU" dirty="0" err="1" smtClean="0"/>
              <a:t>central</a:t>
            </a:r>
            <a:r>
              <a:rPr lang="hu-HU" dirty="0" smtClean="0"/>
              <a:t> </a:t>
            </a:r>
            <a:r>
              <a:rPr lang="hu-HU" dirty="0" err="1" smtClean="0"/>
              <a:t>axis</a:t>
            </a:r>
            <a:r>
              <a:rPr lang="hu-HU" dirty="0" smtClean="0"/>
              <a:t> of body) 0-45</a:t>
            </a:r>
          </a:p>
          <a:p>
            <a:r>
              <a:rPr lang="hu-HU" dirty="0" err="1" smtClean="0"/>
              <a:t>Hip</a:t>
            </a:r>
            <a:r>
              <a:rPr lang="hu-HU" dirty="0" smtClean="0"/>
              <a:t> </a:t>
            </a:r>
            <a:r>
              <a:rPr lang="hu-HU" dirty="0" err="1" smtClean="0"/>
              <a:t>adduction</a:t>
            </a:r>
            <a:r>
              <a:rPr lang="hu-HU" dirty="0" smtClean="0"/>
              <a:t> (</a:t>
            </a:r>
            <a:r>
              <a:rPr lang="hu-HU" dirty="0" err="1" smtClean="0"/>
              <a:t>move</a:t>
            </a:r>
            <a:r>
              <a:rPr lang="hu-HU" dirty="0" smtClean="0"/>
              <a:t> </a:t>
            </a:r>
            <a:r>
              <a:rPr lang="hu-HU" dirty="0" err="1" smtClean="0"/>
              <a:t>towards</a:t>
            </a:r>
            <a:r>
              <a:rPr lang="hu-HU" dirty="0" smtClean="0"/>
              <a:t> </a:t>
            </a:r>
            <a:r>
              <a:rPr lang="hu-HU" dirty="0" err="1" smtClean="0"/>
              <a:t>central</a:t>
            </a:r>
            <a:r>
              <a:rPr lang="hu-HU" dirty="0" smtClean="0"/>
              <a:t> </a:t>
            </a:r>
            <a:r>
              <a:rPr lang="hu-HU" dirty="0" err="1" smtClean="0"/>
              <a:t>axis</a:t>
            </a:r>
            <a:r>
              <a:rPr lang="hu-HU" dirty="0" smtClean="0"/>
              <a:t> of body) 45-0</a:t>
            </a:r>
          </a:p>
          <a:p>
            <a:r>
              <a:rPr lang="hu-HU" dirty="0" err="1" smtClean="0"/>
              <a:t>Hip</a:t>
            </a:r>
            <a:r>
              <a:rPr lang="hu-HU" dirty="0" smtClean="0"/>
              <a:t> </a:t>
            </a:r>
            <a:r>
              <a:rPr lang="hu-HU" dirty="0" err="1" smtClean="0"/>
              <a:t>lateral</a:t>
            </a:r>
            <a:r>
              <a:rPr lang="hu-HU" dirty="0" smtClean="0"/>
              <a:t> </a:t>
            </a:r>
            <a:r>
              <a:rPr lang="hu-HU" dirty="0" err="1" smtClean="0"/>
              <a:t>rotation</a:t>
            </a:r>
            <a:r>
              <a:rPr lang="hu-HU" dirty="0" smtClean="0"/>
              <a:t> (</a:t>
            </a:r>
            <a:r>
              <a:rPr lang="hu-HU" dirty="0" err="1" smtClean="0"/>
              <a:t>rotation</a:t>
            </a:r>
            <a:r>
              <a:rPr lang="hu-HU" dirty="0" smtClean="0"/>
              <a:t> </a:t>
            </a:r>
            <a:r>
              <a:rPr lang="hu-HU" dirty="0" err="1" smtClean="0"/>
              <a:t>away</a:t>
            </a:r>
            <a:r>
              <a:rPr lang="hu-HU" dirty="0" smtClean="0"/>
              <a:t> </a:t>
            </a:r>
            <a:r>
              <a:rPr lang="hu-HU" dirty="0" err="1" smtClean="0"/>
              <a:t>from</a:t>
            </a:r>
            <a:r>
              <a:rPr lang="hu-HU" dirty="0" smtClean="0"/>
              <a:t> center of body) 0-45</a:t>
            </a:r>
          </a:p>
          <a:p>
            <a:r>
              <a:rPr lang="hu-HU" dirty="0" err="1" smtClean="0"/>
              <a:t>Hip</a:t>
            </a:r>
            <a:r>
              <a:rPr lang="hu-HU" dirty="0" smtClean="0"/>
              <a:t> </a:t>
            </a:r>
            <a:r>
              <a:rPr lang="hu-HU" dirty="0" err="1" smtClean="0"/>
              <a:t>medial</a:t>
            </a:r>
            <a:r>
              <a:rPr lang="hu-HU" dirty="0" smtClean="0"/>
              <a:t> </a:t>
            </a:r>
            <a:r>
              <a:rPr lang="hu-HU" dirty="0" err="1" smtClean="0"/>
              <a:t>rotation</a:t>
            </a:r>
            <a:r>
              <a:rPr lang="hu-HU" dirty="0" smtClean="0"/>
              <a:t> (</a:t>
            </a:r>
            <a:r>
              <a:rPr lang="hu-HU" dirty="0" err="1" smtClean="0"/>
              <a:t>rotation</a:t>
            </a:r>
            <a:r>
              <a:rPr lang="hu-HU" dirty="0" smtClean="0"/>
              <a:t> </a:t>
            </a:r>
            <a:r>
              <a:rPr lang="hu-HU" dirty="0" err="1" smtClean="0"/>
              <a:t>towards</a:t>
            </a:r>
            <a:r>
              <a:rPr lang="hu-HU" dirty="0" smtClean="0"/>
              <a:t> center of body) 0-45</a:t>
            </a:r>
          </a:p>
          <a:p>
            <a:r>
              <a:rPr lang="hu-HU" dirty="0" err="1" smtClean="0"/>
              <a:t>Knee</a:t>
            </a:r>
            <a:r>
              <a:rPr lang="hu-HU" dirty="0" smtClean="0"/>
              <a:t> </a:t>
            </a:r>
            <a:r>
              <a:rPr lang="hu-HU" dirty="0" err="1" smtClean="0"/>
              <a:t>flexion</a:t>
            </a:r>
            <a:r>
              <a:rPr lang="hu-HU" dirty="0" smtClean="0"/>
              <a:t> 0-130</a:t>
            </a:r>
          </a:p>
          <a:p>
            <a:r>
              <a:rPr lang="hu-HU" dirty="0" err="1" smtClean="0"/>
              <a:t>Knee</a:t>
            </a:r>
            <a:r>
              <a:rPr lang="hu-HU" dirty="0" smtClean="0"/>
              <a:t> </a:t>
            </a:r>
            <a:r>
              <a:rPr lang="hu-HU" dirty="0" err="1" smtClean="0"/>
              <a:t>extension</a:t>
            </a:r>
            <a:r>
              <a:rPr lang="hu-HU" dirty="0" smtClean="0"/>
              <a:t> 120-0</a:t>
            </a:r>
          </a:p>
          <a:p>
            <a:r>
              <a:rPr lang="hu-HU" dirty="0" err="1" smtClean="0"/>
              <a:t>Ankle</a:t>
            </a:r>
            <a:r>
              <a:rPr lang="hu-HU" dirty="0" smtClean="0"/>
              <a:t> </a:t>
            </a:r>
            <a:r>
              <a:rPr lang="hu-HU" dirty="0" err="1" smtClean="0"/>
              <a:t>plantar</a:t>
            </a:r>
            <a:r>
              <a:rPr lang="hu-HU" dirty="0" smtClean="0"/>
              <a:t> </a:t>
            </a:r>
            <a:r>
              <a:rPr lang="hu-HU" dirty="0" err="1" smtClean="0"/>
              <a:t>flexion</a:t>
            </a:r>
            <a:r>
              <a:rPr lang="hu-HU" dirty="0" smtClean="0"/>
              <a:t> (</a:t>
            </a:r>
            <a:r>
              <a:rPr lang="hu-HU" dirty="0" err="1" smtClean="0"/>
              <a:t>movement</a:t>
            </a:r>
            <a:r>
              <a:rPr lang="hu-HU" dirty="0" smtClean="0"/>
              <a:t> </a:t>
            </a:r>
            <a:r>
              <a:rPr lang="hu-HU" dirty="0" err="1" smtClean="0"/>
              <a:t>downward</a:t>
            </a:r>
            <a:r>
              <a:rPr lang="hu-HU" dirty="0" smtClean="0"/>
              <a:t>) 0-50</a:t>
            </a:r>
          </a:p>
          <a:p>
            <a:r>
              <a:rPr lang="hu-HU" dirty="0" err="1" smtClean="0"/>
              <a:t>Ankle</a:t>
            </a:r>
            <a:r>
              <a:rPr lang="hu-HU" dirty="0" smtClean="0"/>
              <a:t> </a:t>
            </a:r>
            <a:r>
              <a:rPr lang="hu-HU" dirty="0" err="1" smtClean="0"/>
              <a:t>dorsiflexion</a:t>
            </a:r>
            <a:r>
              <a:rPr lang="hu-HU" dirty="0" smtClean="0"/>
              <a:t> (</a:t>
            </a:r>
            <a:r>
              <a:rPr lang="hu-HU" dirty="0" err="1" smtClean="0"/>
              <a:t>movement</a:t>
            </a:r>
            <a:r>
              <a:rPr lang="hu-HU" dirty="0" smtClean="0"/>
              <a:t> </a:t>
            </a:r>
            <a:r>
              <a:rPr lang="hu-HU" dirty="0" err="1" smtClean="0"/>
              <a:t>upward</a:t>
            </a:r>
            <a:r>
              <a:rPr lang="hu-HU" dirty="0" smtClean="0"/>
              <a:t>) 0-20</a:t>
            </a:r>
          </a:p>
          <a:p>
            <a:r>
              <a:rPr lang="hu-HU" dirty="0" err="1" smtClean="0"/>
              <a:t>Foot</a:t>
            </a:r>
            <a:r>
              <a:rPr lang="hu-HU" dirty="0" smtClean="0"/>
              <a:t> </a:t>
            </a:r>
            <a:r>
              <a:rPr lang="hu-HU" dirty="0" err="1" smtClean="0"/>
              <a:t>inversion</a:t>
            </a:r>
            <a:r>
              <a:rPr lang="hu-HU" dirty="0" smtClean="0"/>
              <a:t> (</a:t>
            </a:r>
            <a:r>
              <a:rPr lang="hu-HU" dirty="0" err="1" smtClean="0"/>
              <a:t>turned</a:t>
            </a:r>
            <a:r>
              <a:rPr lang="hu-HU" dirty="0" smtClean="0"/>
              <a:t> </a:t>
            </a:r>
            <a:r>
              <a:rPr lang="hu-HU" dirty="0" err="1" smtClean="0"/>
              <a:t>inward</a:t>
            </a:r>
            <a:r>
              <a:rPr lang="hu-HU" dirty="0" smtClean="0"/>
              <a:t>) 0-35</a:t>
            </a:r>
          </a:p>
          <a:p>
            <a:r>
              <a:rPr lang="hu-HU" dirty="0" err="1" smtClean="0"/>
              <a:t>Foot</a:t>
            </a:r>
            <a:r>
              <a:rPr lang="hu-HU" dirty="0" smtClean="0"/>
              <a:t> </a:t>
            </a:r>
            <a:r>
              <a:rPr lang="hu-HU" dirty="0" err="1" smtClean="0"/>
              <a:t>eversion</a:t>
            </a:r>
            <a:r>
              <a:rPr lang="hu-HU" dirty="0" smtClean="0"/>
              <a:t> (</a:t>
            </a:r>
            <a:r>
              <a:rPr lang="hu-HU" dirty="0" err="1" smtClean="0"/>
              <a:t>turned</a:t>
            </a:r>
            <a:r>
              <a:rPr lang="hu-HU" dirty="0" smtClean="0"/>
              <a:t> </a:t>
            </a:r>
            <a:r>
              <a:rPr lang="hu-HU" dirty="0" err="1" smtClean="0"/>
              <a:t>outward</a:t>
            </a:r>
            <a:r>
              <a:rPr lang="hu-HU" dirty="0" smtClean="0"/>
              <a:t>) 0-25</a:t>
            </a:r>
          </a:p>
          <a:p>
            <a:r>
              <a:rPr lang="hu-HU" dirty="0" err="1" smtClean="0"/>
              <a:t>Metatarsophalangeal</a:t>
            </a:r>
            <a:r>
              <a:rPr lang="hu-HU" dirty="0" smtClean="0"/>
              <a:t> </a:t>
            </a:r>
            <a:r>
              <a:rPr lang="hu-HU" dirty="0" err="1" smtClean="0"/>
              <a:t>joints</a:t>
            </a:r>
            <a:r>
              <a:rPr lang="hu-HU" dirty="0" smtClean="0"/>
              <a:t> </a:t>
            </a:r>
            <a:r>
              <a:rPr lang="hu-HU" dirty="0" err="1" smtClean="0"/>
              <a:t>flexion</a:t>
            </a:r>
            <a:r>
              <a:rPr lang="hu-HU" dirty="0" smtClean="0"/>
              <a:t> 0-30</a:t>
            </a:r>
          </a:p>
          <a:p>
            <a:r>
              <a:rPr lang="hu-HU" dirty="0" err="1" smtClean="0"/>
              <a:t>Metatarsophalangeal</a:t>
            </a:r>
            <a:r>
              <a:rPr lang="hu-HU" dirty="0" smtClean="0"/>
              <a:t> </a:t>
            </a:r>
            <a:r>
              <a:rPr lang="hu-HU" dirty="0" err="1" smtClean="0"/>
              <a:t>joints</a:t>
            </a:r>
            <a:r>
              <a:rPr lang="hu-HU" dirty="0" smtClean="0"/>
              <a:t> </a:t>
            </a:r>
            <a:r>
              <a:rPr lang="hu-HU" dirty="0" err="1" smtClean="0"/>
              <a:t>extension</a:t>
            </a:r>
            <a:r>
              <a:rPr lang="hu-HU" dirty="0" smtClean="0"/>
              <a:t> 0-80</a:t>
            </a:r>
          </a:p>
          <a:p>
            <a:r>
              <a:rPr lang="hu-HU" dirty="0" err="1" smtClean="0"/>
              <a:t>Interphalangeal</a:t>
            </a:r>
            <a:r>
              <a:rPr lang="hu-HU" dirty="0" smtClean="0"/>
              <a:t> </a:t>
            </a:r>
            <a:r>
              <a:rPr lang="hu-HU" dirty="0" err="1" smtClean="0"/>
              <a:t>joints</a:t>
            </a:r>
            <a:r>
              <a:rPr lang="hu-HU" dirty="0" smtClean="0"/>
              <a:t> of </a:t>
            </a:r>
            <a:r>
              <a:rPr lang="hu-HU" dirty="0" err="1" smtClean="0"/>
              <a:t>toe</a:t>
            </a:r>
            <a:r>
              <a:rPr lang="hu-HU" dirty="0" smtClean="0"/>
              <a:t> </a:t>
            </a:r>
            <a:r>
              <a:rPr lang="hu-HU" dirty="0" err="1" smtClean="0"/>
              <a:t>flexion</a:t>
            </a:r>
            <a:r>
              <a:rPr lang="hu-HU" dirty="0" smtClean="0"/>
              <a:t> 0-50</a:t>
            </a:r>
          </a:p>
          <a:p>
            <a:r>
              <a:rPr lang="hu-HU" dirty="0" err="1" smtClean="0"/>
              <a:t>Interphalangeal</a:t>
            </a:r>
            <a:r>
              <a:rPr lang="hu-HU" dirty="0" smtClean="0"/>
              <a:t> </a:t>
            </a:r>
            <a:r>
              <a:rPr lang="hu-HU" dirty="0" err="1" smtClean="0"/>
              <a:t>joints</a:t>
            </a:r>
            <a:r>
              <a:rPr lang="hu-HU" dirty="0" smtClean="0"/>
              <a:t> of </a:t>
            </a:r>
            <a:r>
              <a:rPr lang="hu-HU" dirty="0" err="1" smtClean="0"/>
              <a:t>toe</a:t>
            </a:r>
            <a:r>
              <a:rPr lang="hu-HU" dirty="0" smtClean="0"/>
              <a:t> </a:t>
            </a:r>
            <a:r>
              <a:rPr lang="hu-HU" dirty="0" err="1" smtClean="0"/>
              <a:t>extension</a:t>
            </a:r>
            <a:r>
              <a:rPr lang="hu-HU" dirty="0" smtClean="0"/>
              <a:t> 50-0</a:t>
            </a:r>
          </a:p>
          <a:p>
            <a:r>
              <a:rPr lang="hu-HU" dirty="0" err="1" smtClean="0"/>
              <a:t>Shoulder</a:t>
            </a:r>
            <a:r>
              <a:rPr lang="hu-HU" dirty="0" smtClean="0"/>
              <a:t> </a:t>
            </a:r>
            <a:r>
              <a:rPr lang="hu-HU" dirty="0" err="1" smtClean="0"/>
              <a:t>flexion</a:t>
            </a:r>
            <a:r>
              <a:rPr lang="hu-HU" dirty="0" smtClean="0"/>
              <a:t> 0-90</a:t>
            </a:r>
          </a:p>
          <a:p>
            <a:r>
              <a:rPr lang="hu-HU" dirty="0" err="1" smtClean="0"/>
              <a:t>Shoulder</a:t>
            </a:r>
            <a:r>
              <a:rPr lang="hu-HU" dirty="0" smtClean="0"/>
              <a:t> </a:t>
            </a:r>
            <a:r>
              <a:rPr lang="hu-HU" dirty="0" err="1" smtClean="0"/>
              <a:t>extension</a:t>
            </a:r>
            <a:r>
              <a:rPr lang="hu-HU" dirty="0" smtClean="0"/>
              <a:t> 0-50</a:t>
            </a:r>
          </a:p>
          <a:p>
            <a:r>
              <a:rPr lang="hu-HU" dirty="0" err="1" smtClean="0"/>
              <a:t>Shoulder</a:t>
            </a:r>
            <a:r>
              <a:rPr lang="hu-HU" dirty="0" smtClean="0"/>
              <a:t> </a:t>
            </a:r>
            <a:r>
              <a:rPr lang="hu-HU" dirty="0" err="1" smtClean="0"/>
              <a:t>abduction</a:t>
            </a:r>
            <a:r>
              <a:rPr lang="hu-HU" dirty="0" smtClean="0"/>
              <a:t> 0-90</a:t>
            </a:r>
          </a:p>
          <a:p>
            <a:r>
              <a:rPr lang="hu-HU" dirty="0" err="1" smtClean="0"/>
              <a:t>Shoulder</a:t>
            </a:r>
            <a:r>
              <a:rPr lang="hu-HU" dirty="0" smtClean="0"/>
              <a:t> </a:t>
            </a:r>
            <a:r>
              <a:rPr lang="hu-HU" dirty="0" err="1" smtClean="0"/>
              <a:t>adduction</a:t>
            </a:r>
            <a:r>
              <a:rPr lang="hu-HU" dirty="0" smtClean="0"/>
              <a:t> 90-0</a:t>
            </a:r>
          </a:p>
          <a:p>
            <a:r>
              <a:rPr lang="hu-HU" dirty="0" err="1" smtClean="0"/>
              <a:t>Shoulder</a:t>
            </a:r>
            <a:r>
              <a:rPr lang="hu-HU" dirty="0" smtClean="0"/>
              <a:t> </a:t>
            </a:r>
            <a:r>
              <a:rPr lang="hu-HU" dirty="0" err="1" smtClean="0"/>
              <a:t>lateral</a:t>
            </a:r>
            <a:r>
              <a:rPr lang="hu-HU" dirty="0" smtClean="0"/>
              <a:t> </a:t>
            </a:r>
            <a:r>
              <a:rPr lang="hu-HU" dirty="0" err="1" smtClean="0"/>
              <a:t>rotation</a:t>
            </a:r>
            <a:r>
              <a:rPr lang="hu-HU" dirty="0" smtClean="0"/>
              <a:t> 0-90</a:t>
            </a:r>
          </a:p>
          <a:p>
            <a:r>
              <a:rPr lang="hu-HU" dirty="0" err="1" smtClean="0"/>
              <a:t>Shoulder</a:t>
            </a:r>
            <a:r>
              <a:rPr lang="hu-HU" dirty="0" smtClean="0"/>
              <a:t> </a:t>
            </a:r>
            <a:r>
              <a:rPr lang="hu-HU" dirty="0" err="1" smtClean="0"/>
              <a:t>medial</a:t>
            </a:r>
            <a:r>
              <a:rPr lang="hu-HU" dirty="0" smtClean="0"/>
              <a:t> </a:t>
            </a:r>
            <a:r>
              <a:rPr lang="hu-HU" dirty="0" err="1" smtClean="0"/>
              <a:t>rotation</a:t>
            </a:r>
            <a:r>
              <a:rPr lang="hu-HU" dirty="0" smtClean="0"/>
              <a:t> 0-90</a:t>
            </a:r>
          </a:p>
          <a:p>
            <a:r>
              <a:rPr lang="hu-HU" dirty="0" err="1" smtClean="0"/>
              <a:t>Elbow</a:t>
            </a:r>
            <a:r>
              <a:rPr lang="hu-HU" dirty="0" smtClean="0"/>
              <a:t> </a:t>
            </a:r>
            <a:r>
              <a:rPr lang="hu-HU" dirty="0" err="1" smtClean="0"/>
              <a:t>flexion</a:t>
            </a:r>
            <a:r>
              <a:rPr lang="hu-HU" dirty="0" smtClean="0"/>
              <a:t> 0-160</a:t>
            </a:r>
          </a:p>
          <a:p>
            <a:r>
              <a:rPr lang="hu-HU" dirty="0" err="1" smtClean="0"/>
              <a:t>Elbow</a:t>
            </a:r>
            <a:r>
              <a:rPr lang="hu-HU" dirty="0" smtClean="0"/>
              <a:t> </a:t>
            </a:r>
            <a:r>
              <a:rPr lang="hu-HU" dirty="0" err="1" smtClean="0"/>
              <a:t>extension</a:t>
            </a:r>
            <a:r>
              <a:rPr lang="hu-HU" dirty="0" smtClean="0"/>
              <a:t> 145-0</a:t>
            </a:r>
          </a:p>
          <a:p>
            <a:r>
              <a:rPr lang="hu-HU" dirty="0" err="1" smtClean="0"/>
              <a:t>Elbow</a:t>
            </a:r>
            <a:r>
              <a:rPr lang="hu-HU" dirty="0" smtClean="0"/>
              <a:t> </a:t>
            </a:r>
            <a:r>
              <a:rPr lang="hu-HU" dirty="0" err="1" smtClean="0"/>
              <a:t>pronation</a:t>
            </a:r>
            <a:r>
              <a:rPr lang="hu-HU" dirty="0" smtClean="0"/>
              <a:t> (</a:t>
            </a:r>
            <a:r>
              <a:rPr lang="hu-HU" dirty="0" err="1" smtClean="0"/>
              <a:t>rotation</a:t>
            </a:r>
            <a:r>
              <a:rPr lang="hu-HU" dirty="0" smtClean="0"/>
              <a:t> </a:t>
            </a:r>
            <a:r>
              <a:rPr lang="hu-HU" dirty="0" err="1" smtClean="0"/>
              <a:t>inward</a:t>
            </a:r>
            <a:r>
              <a:rPr lang="hu-HU" dirty="0" smtClean="0"/>
              <a:t>) 0-90</a:t>
            </a:r>
          </a:p>
          <a:p>
            <a:r>
              <a:rPr lang="hu-HU" dirty="0" err="1" smtClean="0"/>
              <a:t>Elbow</a:t>
            </a:r>
            <a:r>
              <a:rPr lang="hu-HU" dirty="0" smtClean="0"/>
              <a:t> </a:t>
            </a:r>
            <a:r>
              <a:rPr lang="hu-HU" dirty="0" err="1" smtClean="0"/>
              <a:t>supination</a:t>
            </a:r>
            <a:r>
              <a:rPr lang="hu-HU" dirty="0" smtClean="0"/>
              <a:t> (</a:t>
            </a:r>
            <a:r>
              <a:rPr lang="hu-HU" dirty="0" err="1" smtClean="0"/>
              <a:t>rotation</a:t>
            </a:r>
            <a:r>
              <a:rPr lang="hu-HU" dirty="0" smtClean="0"/>
              <a:t> </a:t>
            </a:r>
            <a:r>
              <a:rPr lang="hu-HU" dirty="0" err="1" smtClean="0"/>
              <a:t>outward</a:t>
            </a:r>
            <a:r>
              <a:rPr lang="hu-HU" dirty="0" smtClean="0"/>
              <a:t>) 0-90</a:t>
            </a:r>
          </a:p>
          <a:p>
            <a:r>
              <a:rPr lang="hu-HU" dirty="0" err="1" smtClean="0"/>
              <a:t>Wrist</a:t>
            </a:r>
            <a:r>
              <a:rPr lang="hu-HU" dirty="0" smtClean="0"/>
              <a:t> </a:t>
            </a:r>
            <a:r>
              <a:rPr lang="hu-HU" dirty="0" err="1" smtClean="0"/>
              <a:t>flexion</a:t>
            </a:r>
            <a:r>
              <a:rPr lang="hu-HU" dirty="0" smtClean="0"/>
              <a:t> 0-90</a:t>
            </a:r>
          </a:p>
          <a:p>
            <a:r>
              <a:rPr lang="hu-HU" dirty="0" err="1" smtClean="0"/>
              <a:t>Wrist</a:t>
            </a:r>
            <a:r>
              <a:rPr lang="hu-HU" dirty="0" smtClean="0"/>
              <a:t> </a:t>
            </a:r>
            <a:r>
              <a:rPr lang="hu-HU" dirty="0" err="1" smtClean="0"/>
              <a:t>extension</a:t>
            </a:r>
            <a:r>
              <a:rPr lang="hu-HU" dirty="0" smtClean="0"/>
              <a:t> 0-70</a:t>
            </a:r>
          </a:p>
          <a:p>
            <a:r>
              <a:rPr lang="hu-HU" dirty="0" err="1" smtClean="0"/>
              <a:t>Wrist</a:t>
            </a:r>
            <a:r>
              <a:rPr lang="hu-HU" dirty="0" smtClean="0"/>
              <a:t> </a:t>
            </a:r>
            <a:r>
              <a:rPr lang="hu-HU" dirty="0" err="1" smtClean="0"/>
              <a:t>abduction</a:t>
            </a:r>
            <a:r>
              <a:rPr lang="hu-HU" dirty="0" smtClean="0"/>
              <a:t> 0-25</a:t>
            </a:r>
          </a:p>
          <a:p>
            <a:r>
              <a:rPr lang="hu-HU" dirty="0" err="1" smtClean="0"/>
              <a:t>Wrist</a:t>
            </a:r>
            <a:r>
              <a:rPr lang="hu-HU" dirty="0" smtClean="0"/>
              <a:t> </a:t>
            </a:r>
            <a:r>
              <a:rPr lang="hu-HU" dirty="0" err="1" smtClean="0"/>
              <a:t>adduction</a:t>
            </a:r>
            <a:r>
              <a:rPr lang="hu-HU" dirty="0" smtClean="0"/>
              <a:t> 0-65</a:t>
            </a:r>
          </a:p>
          <a:p>
            <a:r>
              <a:rPr lang="hu-HU" dirty="0" err="1" smtClean="0"/>
              <a:t>Metacarpophalangeal</a:t>
            </a:r>
            <a:r>
              <a:rPr lang="hu-HU" dirty="0" smtClean="0"/>
              <a:t> (MCP) </a:t>
            </a:r>
            <a:r>
              <a:rPr lang="hu-HU" dirty="0" err="1" smtClean="0"/>
              <a:t>joints</a:t>
            </a:r>
            <a:r>
              <a:rPr lang="hu-HU" dirty="0" smtClean="0"/>
              <a:t> </a:t>
            </a:r>
            <a:r>
              <a:rPr lang="hu-HU" dirty="0" err="1" smtClean="0"/>
              <a:t>abduction</a:t>
            </a:r>
            <a:r>
              <a:rPr lang="hu-HU" dirty="0" smtClean="0"/>
              <a:t> 0-25</a:t>
            </a:r>
          </a:p>
          <a:p>
            <a:r>
              <a:rPr lang="hu-HU" dirty="0" smtClean="0"/>
              <a:t>MCP </a:t>
            </a:r>
            <a:r>
              <a:rPr lang="hu-HU" dirty="0" err="1" smtClean="0"/>
              <a:t>adduction</a:t>
            </a:r>
            <a:r>
              <a:rPr lang="hu-HU" dirty="0" smtClean="0"/>
              <a:t> 20-0</a:t>
            </a:r>
          </a:p>
          <a:p>
            <a:r>
              <a:rPr lang="hu-HU" dirty="0" smtClean="0"/>
              <a:t>MCP </a:t>
            </a:r>
            <a:r>
              <a:rPr lang="hu-HU" dirty="0" err="1" smtClean="0"/>
              <a:t>flexion</a:t>
            </a:r>
            <a:r>
              <a:rPr lang="hu-HU" dirty="0" smtClean="0"/>
              <a:t> 0-90</a:t>
            </a:r>
          </a:p>
          <a:p>
            <a:r>
              <a:rPr lang="hu-HU" dirty="0" smtClean="0"/>
              <a:t>MCP </a:t>
            </a:r>
            <a:r>
              <a:rPr lang="hu-HU" dirty="0" err="1" smtClean="0"/>
              <a:t>extension</a:t>
            </a:r>
            <a:r>
              <a:rPr lang="hu-HU" dirty="0" smtClean="0"/>
              <a:t> 0-30</a:t>
            </a:r>
          </a:p>
          <a:p>
            <a:r>
              <a:rPr lang="hu-HU" dirty="0" err="1" smtClean="0"/>
              <a:t>Interphalangeal</a:t>
            </a:r>
            <a:r>
              <a:rPr lang="hu-HU" dirty="0" smtClean="0"/>
              <a:t> </a:t>
            </a:r>
            <a:r>
              <a:rPr lang="hu-HU" dirty="0" err="1" smtClean="0"/>
              <a:t>proximal</a:t>
            </a:r>
            <a:r>
              <a:rPr lang="hu-HU" dirty="0" smtClean="0"/>
              <a:t> (PIP) </a:t>
            </a:r>
            <a:r>
              <a:rPr lang="hu-HU" dirty="0" err="1" smtClean="0"/>
              <a:t>joints</a:t>
            </a:r>
            <a:r>
              <a:rPr lang="hu-HU" dirty="0" smtClean="0"/>
              <a:t> of </a:t>
            </a:r>
            <a:r>
              <a:rPr lang="hu-HU" dirty="0" err="1" smtClean="0"/>
              <a:t>fingers</a:t>
            </a:r>
            <a:r>
              <a:rPr lang="hu-HU" dirty="0" smtClean="0"/>
              <a:t> </a:t>
            </a:r>
            <a:r>
              <a:rPr lang="hu-HU" dirty="0" err="1" smtClean="0"/>
              <a:t>flexion</a:t>
            </a:r>
            <a:r>
              <a:rPr lang="hu-HU" dirty="0" smtClean="0"/>
              <a:t> 0-120</a:t>
            </a:r>
          </a:p>
          <a:p>
            <a:r>
              <a:rPr lang="hu-HU" dirty="0" smtClean="0"/>
              <a:t>PIP </a:t>
            </a:r>
            <a:r>
              <a:rPr lang="hu-HU" dirty="0" err="1" smtClean="0"/>
              <a:t>extension</a:t>
            </a:r>
            <a:r>
              <a:rPr lang="hu-HU" dirty="0" smtClean="0"/>
              <a:t> 120-0</a:t>
            </a:r>
          </a:p>
          <a:p>
            <a:r>
              <a:rPr lang="hu-HU" dirty="0" err="1" smtClean="0"/>
              <a:t>Interphalangeal</a:t>
            </a:r>
            <a:r>
              <a:rPr lang="hu-HU" dirty="0" smtClean="0"/>
              <a:t> </a:t>
            </a:r>
            <a:r>
              <a:rPr lang="hu-HU" dirty="0" err="1" smtClean="0"/>
              <a:t>distal</a:t>
            </a:r>
            <a:r>
              <a:rPr lang="hu-HU" dirty="0" smtClean="0"/>
              <a:t> (DIP) </a:t>
            </a:r>
            <a:r>
              <a:rPr lang="hu-HU" dirty="0" err="1" smtClean="0"/>
              <a:t>joint</a:t>
            </a:r>
            <a:r>
              <a:rPr lang="hu-HU" dirty="0" smtClean="0"/>
              <a:t> of </a:t>
            </a:r>
            <a:r>
              <a:rPr lang="hu-HU" dirty="0" err="1" smtClean="0"/>
              <a:t>fingers</a:t>
            </a:r>
            <a:r>
              <a:rPr lang="hu-HU" dirty="0" smtClean="0"/>
              <a:t> </a:t>
            </a:r>
            <a:r>
              <a:rPr lang="hu-HU" dirty="0" err="1" smtClean="0"/>
              <a:t>flexion</a:t>
            </a:r>
            <a:r>
              <a:rPr lang="hu-HU" dirty="0" smtClean="0"/>
              <a:t> 0-80</a:t>
            </a:r>
          </a:p>
          <a:p>
            <a:r>
              <a:rPr lang="hu-HU" dirty="0" smtClean="0"/>
              <a:t>DIP </a:t>
            </a:r>
            <a:r>
              <a:rPr lang="hu-HU" dirty="0" err="1" smtClean="0"/>
              <a:t>extension</a:t>
            </a:r>
            <a:r>
              <a:rPr lang="hu-HU" dirty="0" smtClean="0"/>
              <a:t> 80-0</a:t>
            </a:r>
          </a:p>
          <a:p>
            <a:r>
              <a:rPr lang="hu-HU" dirty="0" err="1" smtClean="0"/>
              <a:t>Metacarpophalangeal</a:t>
            </a:r>
            <a:r>
              <a:rPr lang="hu-HU" dirty="0" smtClean="0"/>
              <a:t> </a:t>
            </a:r>
            <a:r>
              <a:rPr lang="hu-HU" dirty="0" err="1" smtClean="0"/>
              <a:t>joint</a:t>
            </a:r>
            <a:r>
              <a:rPr lang="hu-HU" dirty="0" smtClean="0"/>
              <a:t> of </a:t>
            </a:r>
            <a:r>
              <a:rPr lang="hu-HU" dirty="0" err="1" smtClean="0"/>
              <a:t>thumb</a:t>
            </a:r>
            <a:r>
              <a:rPr lang="hu-HU" dirty="0" smtClean="0"/>
              <a:t> </a:t>
            </a:r>
            <a:r>
              <a:rPr lang="hu-HU" dirty="0" err="1" smtClean="0"/>
              <a:t>abduction</a:t>
            </a:r>
            <a:r>
              <a:rPr lang="hu-HU" dirty="0" smtClean="0"/>
              <a:t> 0-50</a:t>
            </a:r>
          </a:p>
          <a:p>
            <a:r>
              <a:rPr lang="hu-HU" dirty="0" smtClean="0"/>
              <a:t>MCP of </a:t>
            </a:r>
            <a:r>
              <a:rPr lang="hu-HU" dirty="0" err="1" smtClean="0"/>
              <a:t>thumb</a:t>
            </a:r>
            <a:r>
              <a:rPr lang="hu-HU" dirty="0" smtClean="0"/>
              <a:t> </a:t>
            </a:r>
            <a:r>
              <a:rPr lang="hu-HU" dirty="0" err="1" smtClean="0"/>
              <a:t>adduction</a:t>
            </a:r>
            <a:r>
              <a:rPr lang="hu-HU" dirty="0" smtClean="0"/>
              <a:t> 40-0</a:t>
            </a:r>
          </a:p>
          <a:p>
            <a:r>
              <a:rPr lang="hu-HU" dirty="0" smtClean="0"/>
              <a:t>MCP of </a:t>
            </a:r>
            <a:r>
              <a:rPr lang="hu-HU" dirty="0" err="1" smtClean="0"/>
              <a:t>thumb</a:t>
            </a:r>
            <a:r>
              <a:rPr lang="hu-HU" dirty="0" smtClean="0"/>
              <a:t> </a:t>
            </a:r>
            <a:r>
              <a:rPr lang="hu-HU" dirty="0" err="1" smtClean="0"/>
              <a:t>flexion</a:t>
            </a:r>
            <a:r>
              <a:rPr lang="hu-HU" dirty="0" smtClean="0"/>
              <a:t> 0-70</a:t>
            </a:r>
          </a:p>
          <a:p>
            <a:r>
              <a:rPr lang="hu-HU" dirty="0" smtClean="0"/>
              <a:t>MCP of </a:t>
            </a:r>
            <a:r>
              <a:rPr lang="hu-HU" dirty="0" err="1" smtClean="0"/>
              <a:t>thumb</a:t>
            </a:r>
            <a:r>
              <a:rPr lang="hu-HU" dirty="0" smtClean="0"/>
              <a:t> </a:t>
            </a:r>
            <a:r>
              <a:rPr lang="hu-HU" dirty="0" err="1" smtClean="0"/>
              <a:t>extension</a:t>
            </a:r>
            <a:r>
              <a:rPr lang="hu-HU" dirty="0" smtClean="0"/>
              <a:t> 60-0</a:t>
            </a:r>
          </a:p>
          <a:p>
            <a:r>
              <a:rPr lang="hu-HU" dirty="0" err="1" smtClean="0"/>
              <a:t>Interphalangeal</a:t>
            </a:r>
            <a:r>
              <a:rPr lang="hu-HU" dirty="0" smtClean="0"/>
              <a:t> </a:t>
            </a:r>
            <a:r>
              <a:rPr lang="hu-HU" dirty="0" err="1" smtClean="0"/>
              <a:t>joint</a:t>
            </a:r>
            <a:r>
              <a:rPr lang="hu-HU" dirty="0" smtClean="0"/>
              <a:t> of </a:t>
            </a:r>
            <a:r>
              <a:rPr lang="hu-HU" dirty="0" err="1" smtClean="0"/>
              <a:t>thumb</a:t>
            </a:r>
            <a:r>
              <a:rPr lang="hu-HU" dirty="0" smtClean="0"/>
              <a:t> </a:t>
            </a:r>
            <a:r>
              <a:rPr lang="hu-HU" dirty="0" err="1" smtClean="0"/>
              <a:t>flexion</a:t>
            </a:r>
            <a:r>
              <a:rPr lang="hu-HU" dirty="0" smtClean="0"/>
              <a:t> 0-90</a:t>
            </a:r>
          </a:p>
          <a:p>
            <a:r>
              <a:rPr lang="hu-HU" dirty="0" err="1" smtClean="0"/>
              <a:t>Interphalangeal</a:t>
            </a:r>
            <a:r>
              <a:rPr lang="hu-HU" dirty="0" smtClean="0"/>
              <a:t> </a:t>
            </a:r>
            <a:r>
              <a:rPr lang="hu-HU" dirty="0" err="1" smtClean="0"/>
              <a:t>joint</a:t>
            </a:r>
            <a:r>
              <a:rPr lang="hu-HU" dirty="0" smtClean="0"/>
              <a:t> of </a:t>
            </a:r>
            <a:r>
              <a:rPr lang="hu-HU" dirty="0" err="1" smtClean="0"/>
              <a:t>thumb</a:t>
            </a:r>
            <a:r>
              <a:rPr lang="hu-HU" dirty="0" smtClean="0"/>
              <a:t> </a:t>
            </a:r>
            <a:r>
              <a:rPr lang="hu-HU" dirty="0" err="1" smtClean="0"/>
              <a:t>extension</a:t>
            </a:r>
            <a:r>
              <a:rPr lang="hu-HU" smtClean="0"/>
              <a:t> 90-0</a:t>
            </a:r>
          </a:p>
          <a:p>
            <a:endParaRPr lang="en-GB" dirty="0" smtClean="0"/>
          </a:p>
          <a:p>
            <a:endParaRPr lang="hu-HU" dirty="0" smtClean="0"/>
          </a:p>
        </p:txBody>
      </p:sp>
      <p:sp>
        <p:nvSpPr>
          <p:cNvPr id="95236" name="Dia számának helye 3"/>
          <p:cNvSpPr>
            <a:spLocks noGrp="1"/>
          </p:cNvSpPr>
          <p:nvPr>
            <p:ph type="sldNum" sz="quarter" idx="5"/>
          </p:nvPr>
        </p:nvSpPr>
        <p:spPr>
          <a:noFill/>
        </p:spPr>
        <p:txBody>
          <a:bodyPr/>
          <a:lstStyle/>
          <a:p>
            <a:fld id="{68A55DF0-A962-473E-86B6-A45FE45B71F2}"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a:ln/>
        </p:spPr>
      </p:sp>
      <p:sp>
        <p:nvSpPr>
          <p:cNvPr id="96259" name="Jegyzetek helye 2"/>
          <p:cNvSpPr>
            <a:spLocks noGrp="1"/>
          </p:cNvSpPr>
          <p:nvPr>
            <p:ph type="body" idx="1"/>
          </p:nvPr>
        </p:nvSpPr>
        <p:spPr>
          <a:noFill/>
          <a:ln/>
        </p:spPr>
        <p:txBody>
          <a:bodyPr/>
          <a:lstStyle/>
          <a:p>
            <a:r>
              <a:rPr lang="hu-HU" smtClean="0"/>
              <a:t>Kétféle mozgásterjedelmet különböztetünk meg:</a:t>
            </a:r>
          </a:p>
          <a:p>
            <a:r>
              <a:rPr lang="hu-HU" smtClean="0"/>
              <a:t>1. Aktív mozgásterjedelem. Ebben az esetben az agonista izom munkája révén elmzdulás jön létre az ízületben, amely mindaddig tart, amíg az izom munkájával képes legyőzni az ízületi hajlítást nehezítő, akadályozó tényezőket (lásd később). Az ábrán a csípőhajlítást láthatjuk, amelyet a csípőhajlító (csípőhorpasz) izmok végeznek.</a:t>
            </a:r>
          </a:p>
          <a:p>
            <a:r>
              <a:rPr lang="hu-HU" smtClean="0"/>
              <a:t>2. Passzív mozgásterjedelem. Az esetek többségében az aktív mozgásterjedelem növelhető külső erő alkalmazásával. Az így elért mozgásterjedelem nagyobb, mint az aktív. Ebből következik, hogy izommunkával nem győzhető le minden, az ízületi mozgásterjedelmet nehezítő tényezőt. </a:t>
            </a:r>
          </a:p>
        </p:txBody>
      </p:sp>
      <p:sp>
        <p:nvSpPr>
          <p:cNvPr id="96260" name="Dia számának helye 3"/>
          <p:cNvSpPr>
            <a:spLocks noGrp="1"/>
          </p:cNvSpPr>
          <p:nvPr>
            <p:ph type="sldNum" sz="quarter" idx="5"/>
          </p:nvPr>
        </p:nvSpPr>
        <p:spPr>
          <a:noFill/>
        </p:spPr>
        <p:txBody>
          <a:bodyPr/>
          <a:lstStyle/>
          <a:p>
            <a:fld id="{A31BC5C1-EA41-4CE5-8F3B-863AD297A460}" type="slidenum">
              <a:rPr lang="en-US" smtClean="0"/>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01CD505-855C-464E-B64F-9A3CFD0C57A4}" type="slidenum">
              <a:rPr lang="en-US" smtClean="0"/>
              <a:pPr/>
              <a:t>27</a:t>
            </a:fld>
            <a:endParaRPr lang="en-US" smtClean="0"/>
          </a:p>
        </p:txBody>
      </p:sp>
      <p:sp>
        <p:nvSpPr>
          <p:cNvPr id="97283" name="Rectangle 2"/>
          <p:cNvSpPr>
            <a:spLocks noGrp="1" noRot="1" noChangeAspect="1" noChangeArrowheads="1" noTextEdit="1"/>
          </p:cNvSpPr>
          <p:nvPr>
            <p:ph type="sldImg"/>
          </p:nvPr>
        </p:nvSpPr>
        <p:spPr>
          <a:xfrm>
            <a:off x="1144588" y="687388"/>
            <a:ext cx="4568825" cy="3425825"/>
          </a:xfrm>
          <a:ln w="12700"/>
        </p:spPr>
      </p:sp>
      <p:sp>
        <p:nvSpPr>
          <p:cNvPr id="9728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CF19497-83D7-43AD-A282-BFDB7E84C407}" type="slidenum">
              <a:rPr lang="en-US" smtClean="0"/>
              <a:pPr/>
              <a:t>28</a:t>
            </a:fld>
            <a:endParaRPr lang="en-US" smtClean="0"/>
          </a:p>
        </p:txBody>
      </p:sp>
      <p:sp>
        <p:nvSpPr>
          <p:cNvPr id="98307" name="Rectangle 2"/>
          <p:cNvSpPr>
            <a:spLocks noGrp="1" noRot="1" noChangeAspect="1" noChangeArrowheads="1" noTextEdit="1"/>
          </p:cNvSpPr>
          <p:nvPr>
            <p:ph type="sldImg"/>
          </p:nvPr>
        </p:nvSpPr>
        <p:spPr>
          <a:xfrm>
            <a:off x="1144588" y="687388"/>
            <a:ext cx="4568825" cy="3425825"/>
          </a:xfrm>
          <a:ln w="12700"/>
        </p:spPr>
      </p:sp>
      <p:sp>
        <p:nvSpPr>
          <p:cNvPr id="9830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20CE6FC-9332-45D8-BC77-AAD2F005B5E4}" type="slidenum">
              <a:rPr lang="en-US" smtClean="0"/>
              <a:pPr/>
              <a:t>29</a:t>
            </a:fld>
            <a:endParaRPr lang="en-US" smtClean="0"/>
          </a:p>
        </p:txBody>
      </p:sp>
      <p:sp>
        <p:nvSpPr>
          <p:cNvPr id="99331" name="Rectangle 2"/>
          <p:cNvSpPr>
            <a:spLocks noGrp="1" noRot="1" noChangeAspect="1" noChangeArrowheads="1" noTextEdit="1"/>
          </p:cNvSpPr>
          <p:nvPr>
            <p:ph type="sldImg"/>
          </p:nvPr>
        </p:nvSpPr>
        <p:spPr>
          <a:xfrm>
            <a:off x="1144588" y="687388"/>
            <a:ext cx="4568825" cy="3425825"/>
          </a:xfrm>
          <a:ln w="12700"/>
        </p:spPr>
      </p:sp>
      <p:sp>
        <p:nvSpPr>
          <p:cNvPr id="9933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DBBF738-62F1-43DF-BFF7-E5F5A4172AA3}" type="slidenum">
              <a:rPr lang="en-US" smtClean="0"/>
              <a:pPr/>
              <a:t>30</a:t>
            </a:fld>
            <a:endParaRPr lang="en-US" smtClean="0"/>
          </a:p>
        </p:txBody>
      </p:sp>
      <p:sp>
        <p:nvSpPr>
          <p:cNvPr id="100355" name="Rectangle 2"/>
          <p:cNvSpPr>
            <a:spLocks noGrp="1" noRot="1" noChangeAspect="1" noChangeArrowheads="1" noTextEdit="1"/>
          </p:cNvSpPr>
          <p:nvPr>
            <p:ph type="sldImg"/>
          </p:nvPr>
        </p:nvSpPr>
        <p:spPr>
          <a:xfrm>
            <a:off x="1144588" y="687388"/>
            <a:ext cx="4568825" cy="3425825"/>
          </a:xfrm>
          <a:ln w="12700"/>
        </p:spPr>
      </p:sp>
      <p:sp>
        <p:nvSpPr>
          <p:cNvPr id="10035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EA7AAE2-DBB3-4DD4-8515-AB274C62C1C9}" type="slidenum">
              <a:rPr lang="en-US" smtClean="0"/>
              <a:pPr/>
              <a:t>31</a:t>
            </a:fld>
            <a:endParaRPr lang="en-US" smtClean="0"/>
          </a:p>
        </p:txBody>
      </p:sp>
      <p:sp>
        <p:nvSpPr>
          <p:cNvPr id="101379" name="Rectangle 2"/>
          <p:cNvSpPr>
            <a:spLocks noGrp="1" noRot="1" noChangeAspect="1" noChangeArrowheads="1" noTextEdit="1"/>
          </p:cNvSpPr>
          <p:nvPr>
            <p:ph type="sldImg"/>
          </p:nvPr>
        </p:nvSpPr>
        <p:spPr>
          <a:xfrm>
            <a:off x="1144588" y="687388"/>
            <a:ext cx="4568825" cy="3425825"/>
          </a:xfrm>
          <a:ln w="12700"/>
        </p:spPr>
      </p:sp>
      <p:sp>
        <p:nvSpPr>
          <p:cNvPr id="10138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58ED94C-C9FE-476E-9810-89B494EE262B}" type="slidenum">
              <a:rPr lang="en-US" smtClean="0"/>
              <a:pPr/>
              <a:t>32</a:t>
            </a:fld>
            <a:endParaRPr lang="en-US" smtClean="0"/>
          </a:p>
        </p:txBody>
      </p:sp>
      <p:sp>
        <p:nvSpPr>
          <p:cNvPr id="102403" name="Rectangle 2"/>
          <p:cNvSpPr>
            <a:spLocks noGrp="1" noRot="1" noChangeAspect="1" noChangeArrowheads="1" noTextEdit="1"/>
          </p:cNvSpPr>
          <p:nvPr>
            <p:ph type="sldImg"/>
          </p:nvPr>
        </p:nvSpPr>
        <p:spPr>
          <a:xfrm>
            <a:off x="1144588" y="687388"/>
            <a:ext cx="4568825" cy="3425825"/>
          </a:xfrm>
          <a:ln w="12700"/>
        </p:spPr>
      </p:sp>
      <p:sp>
        <p:nvSpPr>
          <p:cNvPr id="10240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85000" lnSpcReduction="20000"/>
          </a:bodyPr>
          <a:lstStyle/>
          <a:p>
            <a:r>
              <a:rPr lang="hu-HU" sz="1200" b="1" kern="1200" dirty="0" smtClean="0">
                <a:solidFill>
                  <a:schemeClr val="tx1"/>
                </a:solidFill>
                <a:latin typeface="+mn-lt"/>
                <a:ea typeface="+mn-ea"/>
                <a:cs typeface="+mn-cs"/>
              </a:rPr>
              <a:t>A</a:t>
            </a:r>
            <a:r>
              <a:rPr lang="hu-HU" sz="1200" b="1" kern="1200" baseline="0" dirty="0" smtClean="0">
                <a:solidFill>
                  <a:schemeClr val="tx1"/>
                </a:solidFill>
                <a:latin typeface="+mn-lt"/>
                <a:ea typeface="+mn-ea"/>
                <a:cs typeface="+mn-cs"/>
              </a:rPr>
              <a:t> csontok száma az egyes testrészekben</a:t>
            </a:r>
            <a:endParaRPr lang="hu-HU" sz="1200" b="1" kern="1200" dirty="0" smtClean="0">
              <a:solidFill>
                <a:schemeClr val="tx1"/>
              </a:solidFill>
              <a:latin typeface="+mn-lt"/>
              <a:ea typeface="+mn-ea"/>
              <a:cs typeface="+mn-cs"/>
            </a:endParaRPr>
          </a:p>
          <a:p>
            <a:r>
              <a:rPr lang="hu-HU" sz="1200" b="1" kern="1200" dirty="0" smtClean="0">
                <a:solidFill>
                  <a:schemeClr val="tx1"/>
                </a:solidFill>
                <a:latin typeface="+mn-lt"/>
                <a:ea typeface="+mn-ea"/>
                <a:cs typeface="+mn-cs"/>
              </a:rPr>
              <a:t>Koponya</a:t>
            </a:r>
            <a:r>
              <a:rPr lang="hu-HU" sz="1200" b="1" kern="1200" dirty="0" smtClean="0">
                <a:solidFill>
                  <a:schemeClr val="tx1"/>
                </a:solidFill>
                <a:latin typeface="+mn-lt"/>
                <a:ea typeface="+mn-ea"/>
                <a:cs typeface="+mn-cs"/>
              </a:rPr>
              <a:t/>
            </a:r>
            <a:br>
              <a:rPr lang="hu-HU" sz="1200" b="1"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Az agykoponya részei: a homlokcsont, két falcsont, két halántékcsont, a nyakszirtcsont és az ékcsont.</a:t>
            </a:r>
          </a:p>
          <a:p>
            <a:r>
              <a:rPr lang="hu-HU" sz="1200" kern="1200" dirty="0" smtClean="0">
                <a:solidFill>
                  <a:schemeClr val="tx1"/>
                </a:solidFill>
                <a:latin typeface="+mn-lt"/>
                <a:ea typeface="+mn-ea"/>
                <a:cs typeface="+mn-cs"/>
              </a:rPr>
              <a:t>Az arckoponyát alkotja a páratlan rostacsont, a két felső állcsont, két járomcsont, két könnycsont, két orrcsont, a páratlan ekecsont, a két alsó orrkagyló, két </a:t>
            </a:r>
            <a:r>
              <a:rPr lang="hu-HU" sz="1200" kern="1200" dirty="0" err="1" smtClean="0">
                <a:solidFill>
                  <a:schemeClr val="tx1"/>
                </a:solidFill>
                <a:latin typeface="+mn-lt"/>
                <a:ea typeface="+mn-ea"/>
                <a:cs typeface="+mn-cs"/>
              </a:rPr>
              <a:t>szájpadcsont</a:t>
            </a:r>
            <a:r>
              <a:rPr lang="hu-HU" sz="1200" kern="1200" dirty="0" smtClean="0">
                <a:solidFill>
                  <a:schemeClr val="tx1"/>
                </a:solidFill>
                <a:latin typeface="+mn-lt"/>
                <a:ea typeface="+mn-ea"/>
                <a:cs typeface="+mn-cs"/>
              </a:rPr>
              <a:t> és az állkapocscsont.</a:t>
            </a:r>
            <a:br>
              <a:rPr lang="hu-HU" sz="1200"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
            </a:r>
            <a:br>
              <a:rPr lang="hu-HU" sz="1200"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Ide vehető még a nyak területén található nyelvcsont.</a:t>
            </a:r>
          </a:p>
          <a:p>
            <a:r>
              <a:rPr lang="hu-HU" sz="1200" kern="1200" dirty="0" smtClean="0">
                <a:solidFill>
                  <a:schemeClr val="tx1"/>
                </a:solidFill>
                <a:latin typeface="+mn-lt"/>
                <a:ea typeface="+mn-ea"/>
                <a:cs typeface="+mn-cs"/>
              </a:rPr>
              <a:t>A csontok száma: 23</a:t>
            </a:r>
          </a:p>
          <a:p>
            <a:r>
              <a:rPr lang="hu-HU" sz="1200" b="1" kern="1200" dirty="0" smtClean="0">
                <a:solidFill>
                  <a:schemeClr val="tx1"/>
                </a:solidFill>
                <a:latin typeface="+mn-lt"/>
                <a:ea typeface="+mn-ea"/>
                <a:cs typeface="+mn-cs"/>
              </a:rPr>
              <a:t>Gerincoszlop</a:t>
            </a:r>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7 nyakcsigolya, 12 hátcsigolya és 5 ágyékcsigolya</a:t>
            </a:r>
          </a:p>
          <a:p>
            <a:r>
              <a:rPr lang="hu-HU" sz="1200" kern="1200" dirty="0" smtClean="0">
                <a:solidFill>
                  <a:schemeClr val="tx1"/>
                </a:solidFill>
                <a:latin typeface="+mn-lt"/>
                <a:ea typeface="+mn-ea"/>
                <a:cs typeface="+mn-cs"/>
              </a:rPr>
              <a:t> keresztcsont: öt csigolya összecsontosodása. Általában ezt nem öt hanem egy csontnak vesszük.</a:t>
            </a:r>
          </a:p>
          <a:p>
            <a:r>
              <a:rPr lang="hu-HU" sz="1200" kern="1200" dirty="0" smtClean="0">
                <a:solidFill>
                  <a:schemeClr val="tx1"/>
                </a:solidFill>
                <a:latin typeface="+mn-lt"/>
                <a:ea typeface="+mn-ea"/>
                <a:cs typeface="+mn-cs"/>
              </a:rPr>
              <a:t>A keresztcsont folytatásában 4-6 csökevényes </a:t>
            </a:r>
            <a:r>
              <a:rPr lang="hu-HU" sz="1200" kern="1200" dirty="0" err="1" smtClean="0">
                <a:solidFill>
                  <a:schemeClr val="tx1"/>
                </a:solidFill>
                <a:latin typeface="+mn-lt"/>
                <a:ea typeface="+mn-ea"/>
                <a:cs typeface="+mn-cs"/>
              </a:rPr>
              <a:t>farokcsigolya</a:t>
            </a:r>
            <a:r>
              <a:rPr lang="hu-HU" sz="1200" kern="1200" dirty="0" smtClean="0">
                <a:solidFill>
                  <a:schemeClr val="tx1"/>
                </a:solidFill>
                <a:latin typeface="+mn-lt"/>
                <a:ea typeface="+mn-ea"/>
                <a:cs typeface="+mn-cs"/>
              </a:rPr>
              <a:t> található. </a:t>
            </a:r>
          </a:p>
          <a:p>
            <a:r>
              <a:rPr lang="hu-HU" sz="1200" kern="1200" dirty="0" smtClean="0">
                <a:solidFill>
                  <a:schemeClr val="tx1"/>
                </a:solidFill>
                <a:latin typeface="+mn-lt"/>
                <a:ea typeface="+mn-ea"/>
                <a:cs typeface="+mn-cs"/>
              </a:rPr>
              <a:t>A csontok száma: 29-31. </a:t>
            </a:r>
          </a:p>
          <a:p>
            <a:r>
              <a:rPr lang="hu-HU" sz="1200" b="1" kern="1200" dirty="0" smtClean="0">
                <a:solidFill>
                  <a:schemeClr val="tx1"/>
                </a:solidFill>
                <a:latin typeface="+mn-lt"/>
                <a:ea typeface="+mn-ea"/>
                <a:cs typeface="+mn-cs"/>
              </a:rPr>
              <a:t>Mellkas </a:t>
            </a:r>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12 pár (azaz 24) borda valamint a szegycsont vesz részt. </a:t>
            </a:r>
            <a:br>
              <a:rPr lang="hu-HU" sz="1200"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
            </a:r>
            <a:br>
              <a:rPr lang="hu-HU" sz="1200"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A vállövet mindkét oldalon egy kulcscsont és egy lapocka alkotja. </a:t>
            </a:r>
          </a:p>
          <a:p>
            <a:r>
              <a:rPr lang="hu-HU" sz="1200" kern="1200" dirty="0" smtClean="0">
                <a:solidFill>
                  <a:schemeClr val="tx1"/>
                </a:solidFill>
                <a:latin typeface="+mn-lt"/>
                <a:ea typeface="+mn-ea"/>
                <a:cs typeface="+mn-cs"/>
              </a:rPr>
              <a:t>A csontok száma:  29  </a:t>
            </a:r>
          </a:p>
          <a:p>
            <a:r>
              <a:rPr lang="hu-HU" sz="1200" b="1" kern="1200" dirty="0" smtClean="0">
                <a:solidFill>
                  <a:schemeClr val="tx1"/>
                </a:solidFill>
                <a:latin typeface="+mn-lt"/>
                <a:ea typeface="+mn-ea"/>
                <a:cs typeface="+mn-cs"/>
              </a:rPr>
              <a:t>Felső végtag </a:t>
            </a:r>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 felkarcsont, singcsont, orsócsont, nyolc kéztőcsont, öt kézközépcsont, valamint az ujjpercek. A hüvelykujj kettő, a többi ujj három percből áll. Ehhez adódik még hozzá a kéz inaiba ágyazott három úgynevezett szezámcsont.</a:t>
            </a:r>
          </a:p>
          <a:p>
            <a:r>
              <a:rPr lang="hu-HU" sz="1200" kern="1200" dirty="0" smtClean="0">
                <a:solidFill>
                  <a:schemeClr val="tx1"/>
                </a:solidFill>
                <a:latin typeface="+mn-lt"/>
                <a:ea typeface="+mn-ea"/>
                <a:cs typeface="+mn-cs"/>
              </a:rPr>
              <a:t>A csontok száma: 2x33= 66 </a:t>
            </a:r>
          </a:p>
          <a:p>
            <a:r>
              <a:rPr lang="hu-HU" sz="1200" b="1" kern="1200" dirty="0" smtClean="0">
                <a:solidFill>
                  <a:schemeClr val="tx1"/>
                </a:solidFill>
                <a:latin typeface="+mn-lt"/>
                <a:ea typeface="+mn-ea"/>
                <a:cs typeface="+mn-cs"/>
              </a:rPr>
              <a:t>Medenceöv</a:t>
            </a:r>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 A medencecsont három csontból épült össze: a csípőcsontból, a szeméremcsontból és az ülőcsontból. Mindkét oldalon található egy medencecsontunk.</a:t>
            </a:r>
          </a:p>
          <a:p>
            <a:r>
              <a:rPr lang="hu-HU" sz="1200" kern="1200" dirty="0" smtClean="0">
                <a:solidFill>
                  <a:schemeClr val="tx1"/>
                </a:solidFill>
                <a:latin typeface="+mn-lt"/>
                <a:ea typeface="+mn-ea"/>
                <a:cs typeface="+mn-cs"/>
              </a:rPr>
              <a:t>A csontok száma: 6. </a:t>
            </a:r>
            <a:br>
              <a:rPr lang="hu-HU" sz="1200" kern="1200" dirty="0" smtClean="0">
                <a:solidFill>
                  <a:schemeClr val="tx1"/>
                </a:solidFill>
                <a:latin typeface="+mn-lt"/>
                <a:ea typeface="+mn-ea"/>
                <a:cs typeface="+mn-cs"/>
              </a:rPr>
            </a:br>
            <a:r>
              <a:rPr lang="hu-HU" sz="1200" kern="1200" dirty="0" smtClean="0">
                <a:solidFill>
                  <a:schemeClr val="tx1"/>
                </a:solidFill>
                <a:latin typeface="+mn-lt"/>
                <a:ea typeface="+mn-ea"/>
                <a:cs typeface="+mn-cs"/>
              </a:rPr>
              <a:t/>
            </a:r>
            <a:br>
              <a:rPr lang="hu-HU" sz="1200" kern="1200" dirty="0" smtClean="0">
                <a:solidFill>
                  <a:schemeClr val="tx1"/>
                </a:solidFill>
                <a:latin typeface="+mn-lt"/>
                <a:ea typeface="+mn-ea"/>
                <a:cs typeface="+mn-cs"/>
              </a:rPr>
            </a:br>
            <a:r>
              <a:rPr lang="hu-HU" sz="1200" b="1" kern="1200" dirty="0" smtClean="0">
                <a:solidFill>
                  <a:schemeClr val="tx1"/>
                </a:solidFill>
                <a:latin typeface="+mn-lt"/>
                <a:ea typeface="+mn-ea"/>
                <a:cs typeface="+mn-cs"/>
              </a:rPr>
              <a:t>Alsó végtag </a:t>
            </a:r>
            <a:endParaRPr lang="hu-HU" sz="1200" kern="1200" dirty="0" smtClean="0">
              <a:solidFill>
                <a:schemeClr val="tx1"/>
              </a:solidFill>
              <a:latin typeface="+mn-lt"/>
              <a:ea typeface="+mn-ea"/>
              <a:cs typeface="+mn-cs"/>
            </a:endParaRPr>
          </a:p>
          <a:p>
            <a:r>
              <a:rPr lang="hu-HU" sz="1200" kern="1200" dirty="0" smtClean="0">
                <a:solidFill>
                  <a:schemeClr val="tx1"/>
                </a:solidFill>
                <a:latin typeface="+mn-lt"/>
                <a:ea typeface="+mn-ea"/>
                <a:cs typeface="+mn-cs"/>
              </a:rPr>
              <a:t> combcsont, térdkalács, sípcsont, szárkapocscsont, hét lábtőcsont, öt lábközépcsont, és a kézujjpercekkel megegyező számú, ám csökevényes lábujjpercek valamint két szezámcsont.</a:t>
            </a:r>
          </a:p>
          <a:p>
            <a:r>
              <a:rPr lang="hu-HU" sz="1200" kern="1200" dirty="0" smtClean="0">
                <a:solidFill>
                  <a:schemeClr val="tx1"/>
                </a:solidFill>
                <a:latin typeface="+mn-lt"/>
                <a:ea typeface="+mn-ea"/>
                <a:cs typeface="+mn-cs"/>
              </a:rPr>
              <a:t>A csontok száma: 2x32= 64</a:t>
            </a:r>
          </a:p>
          <a:p>
            <a:r>
              <a:rPr lang="hu-HU" sz="1200" b="1" kern="1200" dirty="0" smtClean="0">
                <a:solidFill>
                  <a:schemeClr val="tx1"/>
                </a:solidFill>
                <a:latin typeface="+mn-lt"/>
                <a:ea typeface="+mn-ea"/>
                <a:cs typeface="+mn-cs"/>
              </a:rPr>
              <a:t>Ha összeadjuk a csontok számát, akkor az emberi testet 217-219 csont építi fel. </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05B849FD-4EB1-4BB4-93BF-827CA9A71F21}" type="slidenum">
              <a:rPr lang="hu-HU" smtClean="0"/>
              <a:pPr/>
              <a:t>5</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CE22003-A822-4259-B83A-5C16E64B3608}" type="slidenum">
              <a:rPr lang="en-US" smtClean="0"/>
              <a:pPr/>
              <a:t>35</a:t>
            </a:fld>
            <a:endParaRPr lang="en-US" smtClean="0"/>
          </a:p>
        </p:txBody>
      </p:sp>
      <p:sp>
        <p:nvSpPr>
          <p:cNvPr id="103427" name="Rectangle 2"/>
          <p:cNvSpPr>
            <a:spLocks noGrp="1" noRot="1" noChangeAspect="1" noChangeArrowheads="1" noTextEdit="1"/>
          </p:cNvSpPr>
          <p:nvPr>
            <p:ph type="sldImg"/>
          </p:nvPr>
        </p:nvSpPr>
        <p:spPr>
          <a:xfrm>
            <a:off x="1144588" y="687388"/>
            <a:ext cx="4568825" cy="3425825"/>
          </a:xfrm>
          <a:ln w="12700"/>
        </p:spPr>
      </p:sp>
      <p:sp>
        <p:nvSpPr>
          <p:cNvPr id="10342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0289380-D9F2-43C3-B960-E6AE2FD4EAEA}" type="slidenum">
              <a:rPr lang="en-US" smtClean="0"/>
              <a:pPr/>
              <a:t>36</a:t>
            </a:fld>
            <a:endParaRPr lang="en-US" smtClean="0"/>
          </a:p>
        </p:txBody>
      </p:sp>
      <p:sp>
        <p:nvSpPr>
          <p:cNvPr id="104451" name="Rectangle 2"/>
          <p:cNvSpPr>
            <a:spLocks noGrp="1" noRot="1" noChangeAspect="1" noChangeArrowheads="1" noTextEdit="1"/>
          </p:cNvSpPr>
          <p:nvPr>
            <p:ph type="sldImg"/>
          </p:nvPr>
        </p:nvSpPr>
        <p:spPr>
          <a:xfrm>
            <a:off x="1144588" y="687388"/>
            <a:ext cx="4568825" cy="3425825"/>
          </a:xfrm>
          <a:ln w="12700"/>
        </p:spPr>
      </p:sp>
      <p:sp>
        <p:nvSpPr>
          <p:cNvPr id="10445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2FD6858-75B5-4BD7-840D-0B597C53EFC5}" type="slidenum">
              <a:rPr lang="en-US" smtClean="0"/>
              <a:pPr/>
              <a:t>37</a:t>
            </a:fld>
            <a:endParaRPr lang="en-US" smtClean="0"/>
          </a:p>
        </p:txBody>
      </p:sp>
      <p:sp>
        <p:nvSpPr>
          <p:cNvPr id="105475" name="Rectangle 2"/>
          <p:cNvSpPr>
            <a:spLocks noGrp="1" noRot="1" noChangeAspect="1" noChangeArrowheads="1" noTextEdit="1"/>
          </p:cNvSpPr>
          <p:nvPr>
            <p:ph type="sldImg"/>
          </p:nvPr>
        </p:nvSpPr>
        <p:spPr>
          <a:xfrm>
            <a:off x="1144588" y="687388"/>
            <a:ext cx="4568825" cy="3425825"/>
          </a:xfrm>
          <a:ln w="12700"/>
        </p:spPr>
      </p:sp>
      <p:sp>
        <p:nvSpPr>
          <p:cNvPr id="10547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84463A9-B966-4159-B643-C9C48EBFF5D6}" type="slidenum">
              <a:rPr lang="en-US" smtClean="0"/>
              <a:pPr/>
              <a:t>38</a:t>
            </a:fld>
            <a:endParaRPr lang="en-US" smtClean="0"/>
          </a:p>
        </p:txBody>
      </p:sp>
      <p:sp>
        <p:nvSpPr>
          <p:cNvPr id="106499" name="Rectangle 2"/>
          <p:cNvSpPr>
            <a:spLocks noGrp="1" noRot="1" noChangeAspect="1" noChangeArrowheads="1" noTextEdit="1"/>
          </p:cNvSpPr>
          <p:nvPr>
            <p:ph type="sldImg"/>
          </p:nvPr>
        </p:nvSpPr>
        <p:spPr>
          <a:xfrm>
            <a:off x="1144588" y="687388"/>
            <a:ext cx="4568825" cy="3425825"/>
          </a:xfrm>
          <a:ln w="12700"/>
        </p:spPr>
      </p:sp>
      <p:sp>
        <p:nvSpPr>
          <p:cNvPr id="10650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F9541B1-6AE6-4BA1-AE1E-55D33589C671}" type="slidenum">
              <a:rPr lang="en-US" smtClean="0"/>
              <a:pPr/>
              <a:t>39</a:t>
            </a:fld>
            <a:endParaRPr lang="en-US" smtClean="0"/>
          </a:p>
        </p:txBody>
      </p:sp>
      <p:sp>
        <p:nvSpPr>
          <p:cNvPr id="107523" name="Rectangle 2"/>
          <p:cNvSpPr>
            <a:spLocks noGrp="1" noRot="1" noChangeAspect="1" noChangeArrowheads="1" noTextEdit="1"/>
          </p:cNvSpPr>
          <p:nvPr>
            <p:ph type="sldImg"/>
          </p:nvPr>
        </p:nvSpPr>
        <p:spPr>
          <a:xfrm>
            <a:off x="1144588" y="687388"/>
            <a:ext cx="4568825" cy="3425825"/>
          </a:xfrm>
          <a:ln w="12700"/>
        </p:spPr>
      </p:sp>
      <p:sp>
        <p:nvSpPr>
          <p:cNvPr id="10752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618AF5F-FE40-42CF-9E3F-B363BAE7E298}" type="slidenum">
              <a:rPr lang="en-US" smtClean="0"/>
              <a:pPr/>
              <a:t>40</a:t>
            </a:fld>
            <a:endParaRPr lang="en-US" smtClean="0"/>
          </a:p>
        </p:txBody>
      </p:sp>
      <p:sp>
        <p:nvSpPr>
          <p:cNvPr id="108547" name="Rectangle 2"/>
          <p:cNvSpPr>
            <a:spLocks noGrp="1" noRot="1" noChangeAspect="1" noChangeArrowheads="1" noTextEdit="1"/>
          </p:cNvSpPr>
          <p:nvPr>
            <p:ph type="sldImg"/>
          </p:nvPr>
        </p:nvSpPr>
        <p:spPr>
          <a:xfrm>
            <a:off x="1144588" y="687388"/>
            <a:ext cx="4568825" cy="3425825"/>
          </a:xfrm>
          <a:ln w="12700"/>
        </p:spPr>
      </p:sp>
      <p:sp>
        <p:nvSpPr>
          <p:cNvPr id="10854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AD6AD0-14D0-47C1-BF57-249531DE5774}" type="slidenum">
              <a:rPr lang="en-US" smtClean="0"/>
              <a:pPr/>
              <a:t>41</a:t>
            </a:fld>
            <a:endParaRPr lang="en-US" smtClean="0"/>
          </a:p>
        </p:txBody>
      </p:sp>
      <p:sp>
        <p:nvSpPr>
          <p:cNvPr id="109571" name="Rectangle 2"/>
          <p:cNvSpPr>
            <a:spLocks noGrp="1" noRot="1" noChangeAspect="1" noChangeArrowheads="1" noTextEdit="1"/>
          </p:cNvSpPr>
          <p:nvPr>
            <p:ph type="sldImg"/>
          </p:nvPr>
        </p:nvSpPr>
        <p:spPr>
          <a:xfrm>
            <a:off x="1144588" y="687388"/>
            <a:ext cx="4568825" cy="3425825"/>
          </a:xfrm>
          <a:ln w="12700"/>
        </p:spPr>
      </p:sp>
      <p:sp>
        <p:nvSpPr>
          <p:cNvPr id="10957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70AA279-3CDE-4180-9B98-1D3C11EF427C}" type="slidenum">
              <a:rPr lang="en-US" smtClean="0"/>
              <a:pPr/>
              <a:t>42</a:t>
            </a:fld>
            <a:endParaRPr lang="en-US" smtClean="0"/>
          </a:p>
        </p:txBody>
      </p:sp>
      <p:sp>
        <p:nvSpPr>
          <p:cNvPr id="110595" name="Rectangle 2"/>
          <p:cNvSpPr>
            <a:spLocks noGrp="1" noRot="1" noChangeAspect="1" noChangeArrowheads="1" noTextEdit="1"/>
          </p:cNvSpPr>
          <p:nvPr>
            <p:ph type="sldImg"/>
          </p:nvPr>
        </p:nvSpPr>
        <p:spPr>
          <a:xfrm>
            <a:off x="1144588" y="687388"/>
            <a:ext cx="4568825" cy="3425825"/>
          </a:xfrm>
          <a:ln w="12700"/>
        </p:spPr>
      </p:sp>
      <p:sp>
        <p:nvSpPr>
          <p:cNvPr id="11059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BED1283-5F18-4F80-9D96-79AE86990739}" type="slidenum">
              <a:rPr lang="en-US" smtClean="0"/>
              <a:pPr/>
              <a:t>46</a:t>
            </a:fld>
            <a:endParaRPr lang="en-US" smtClean="0"/>
          </a:p>
        </p:txBody>
      </p:sp>
      <p:sp>
        <p:nvSpPr>
          <p:cNvPr id="111619" name="Rectangle 2"/>
          <p:cNvSpPr>
            <a:spLocks noGrp="1" noRot="1" noChangeAspect="1" noChangeArrowheads="1" noTextEdit="1"/>
          </p:cNvSpPr>
          <p:nvPr>
            <p:ph type="sldImg"/>
          </p:nvPr>
        </p:nvSpPr>
        <p:spPr>
          <a:xfrm>
            <a:off x="1144588" y="687388"/>
            <a:ext cx="4568825" cy="3425825"/>
          </a:xfrm>
          <a:ln w="12700"/>
        </p:spPr>
      </p:sp>
      <p:sp>
        <p:nvSpPr>
          <p:cNvPr id="11162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ízületek</a:t>
            </a:r>
            <a:r>
              <a:rPr lang="hu-HU" baseline="0" dirty="0" smtClean="0"/>
              <a:t> által elviselhető legnagyobb nyíró, húzó és nyomóerő. Az emberi test elsősorban nyomóerőknek van kitéve a gravitációs erő miatt. Ezért az ízületek a nyomóerő elviselésére alkalmasak.</a:t>
            </a:r>
            <a:endParaRPr lang="hu-HU" dirty="0"/>
          </a:p>
        </p:txBody>
      </p:sp>
      <p:sp>
        <p:nvSpPr>
          <p:cNvPr id="4" name="Dia számának helye 3"/>
          <p:cNvSpPr>
            <a:spLocks noGrp="1"/>
          </p:cNvSpPr>
          <p:nvPr>
            <p:ph type="sldNum" sz="quarter" idx="10"/>
          </p:nvPr>
        </p:nvSpPr>
        <p:spPr/>
        <p:txBody>
          <a:bodyPr/>
          <a:lstStyle/>
          <a:p>
            <a:fld id="{05B849FD-4EB1-4BB4-93BF-827CA9A71F21}" type="slidenum">
              <a:rPr lang="hu-HU" smtClean="0"/>
              <a:pPr/>
              <a:t>53</a:t>
            </a:fld>
            <a:endParaRPr lang="hu-HU"/>
          </a:p>
        </p:txBody>
      </p:sp>
    </p:spTree>
    <p:extLst>
      <p:ext uri="{BB962C8B-B14F-4D97-AF65-F5344CB8AC3E}">
        <p14:creationId xmlns:p14="http://schemas.microsoft.com/office/powerpoint/2010/main" val="337163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641244C-348C-4EBC-BA09-3633CF003668}" type="slidenum">
              <a:rPr lang="en-US" smtClean="0"/>
              <a:pPr/>
              <a:t>6</a:t>
            </a:fld>
            <a:endParaRPr lang="en-US" smtClean="0"/>
          </a:p>
        </p:txBody>
      </p:sp>
      <p:sp>
        <p:nvSpPr>
          <p:cNvPr id="86019" name="Rectangle 2"/>
          <p:cNvSpPr>
            <a:spLocks noGrp="1" noRot="1" noChangeAspect="1" noChangeArrowheads="1" noTextEdit="1"/>
          </p:cNvSpPr>
          <p:nvPr>
            <p:ph type="sldImg"/>
          </p:nvPr>
        </p:nvSpPr>
        <p:spPr>
          <a:xfrm>
            <a:off x="1144588" y="687388"/>
            <a:ext cx="4568825" cy="3425825"/>
          </a:xfrm>
          <a:ln w="12700"/>
        </p:spPr>
      </p:sp>
      <p:sp>
        <p:nvSpPr>
          <p:cNvPr id="8602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3D74AF5-67D3-46E9-9268-50119877B144}" type="slidenum">
              <a:rPr lang="en-US" smtClean="0"/>
              <a:pPr/>
              <a:t>54</a:t>
            </a:fld>
            <a:endParaRPr lang="en-US" smtClean="0"/>
          </a:p>
        </p:txBody>
      </p:sp>
      <p:sp>
        <p:nvSpPr>
          <p:cNvPr id="112643" name="Rectangle 2"/>
          <p:cNvSpPr>
            <a:spLocks noGrp="1" noRot="1" noChangeAspect="1" noChangeArrowheads="1" noTextEdit="1"/>
          </p:cNvSpPr>
          <p:nvPr>
            <p:ph type="sldImg"/>
          </p:nvPr>
        </p:nvSpPr>
        <p:spPr>
          <a:xfrm>
            <a:off x="1144588" y="687388"/>
            <a:ext cx="4568825" cy="3425825"/>
          </a:xfrm>
          <a:ln w="12700"/>
        </p:spPr>
      </p:sp>
      <p:sp>
        <p:nvSpPr>
          <p:cNvPr id="112644" name="Rectangle 3"/>
          <p:cNvSpPr>
            <a:spLocks noGrp="1" noChangeArrowheads="1"/>
          </p:cNvSpPr>
          <p:nvPr>
            <p:ph type="body" idx="1"/>
          </p:nvPr>
        </p:nvSpPr>
        <p:spPr>
          <a:noFill/>
          <a:ln/>
        </p:spPr>
        <p:txBody>
          <a:bodyPr lIns="92075" tIns="46038" rIns="92075" bIns="46038"/>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Ha a két tagból</a:t>
            </a:r>
            <a:r>
              <a:rPr lang="hu-HU" baseline="0" dirty="0" smtClean="0"/>
              <a:t> álló csukló (ízület) alsó részén támaszkodik és a két tag hosszúsági tengelye egy vonalba esik, akkor a felső tag (sárga) G1 súlyereje nyomóerőként jelentkezik az ízületben (</a:t>
            </a:r>
            <a:r>
              <a:rPr lang="hu-HU" baseline="0" dirty="0" err="1" smtClean="0"/>
              <a:t>Fk</a:t>
            </a:r>
            <a:r>
              <a:rPr lang="hu-HU" baseline="0" dirty="0" smtClean="0"/>
              <a:t>=G1) és a két tag ezzel az erővel nyomódik egymásnak. A G2 súlyerő nem fejt ki erőt az ízületre, hiszen iránya lefelé, az ízülettel ellentétes irányba mutat. A talajon azonban az alsó tagra (kék) a két súlyerőnyi (G1+G2) nyomóerő hat.</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Ha a kéttagú csuklónkat felfüggesztjük, akkor az alsó tag G2 súlyereje húzóerőt fejt ki az ízületre (</a:t>
            </a:r>
            <a:r>
              <a:rPr lang="hu-HU" baseline="0" dirty="0" err="1" smtClean="0"/>
              <a:t>Fh</a:t>
            </a:r>
            <a:r>
              <a:rPr lang="hu-HU" baseline="0" dirty="0" smtClean="0"/>
              <a:t>=G2). A G1 súlyerő nem fejt ki erőt  az ízületre, csak a felfüggesztési pontra (húzóerő). A felfüggesztésre azonban két súlyerőnyi (G1+G2) erő hat, mint húzóerő.</a:t>
            </a:r>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816D9C8-BA9A-41B6-81C1-9114A2C097EA}" type="slidenum">
              <a:rPr lang="en-US" smtClean="0"/>
              <a:pPr/>
              <a:t>55</a:t>
            </a:fld>
            <a:endParaRPr lang="en-US" smtClean="0"/>
          </a:p>
        </p:txBody>
      </p:sp>
      <p:sp>
        <p:nvSpPr>
          <p:cNvPr id="113667" name="Rectangle 2"/>
          <p:cNvSpPr>
            <a:spLocks noGrp="1" noRot="1" noChangeAspect="1" noChangeArrowheads="1" noTextEdit="1"/>
          </p:cNvSpPr>
          <p:nvPr>
            <p:ph type="sldImg"/>
          </p:nvPr>
        </p:nvSpPr>
        <p:spPr>
          <a:xfrm>
            <a:off x="1144588" y="687388"/>
            <a:ext cx="4568825" cy="3425825"/>
          </a:xfrm>
          <a:ln w="12700"/>
        </p:spPr>
      </p:sp>
      <p:sp>
        <p:nvSpPr>
          <p:cNvPr id="113668" name="Rectangle 3"/>
          <p:cNvSpPr>
            <a:spLocks noGrp="1" noChangeArrowheads="1"/>
          </p:cNvSpPr>
          <p:nvPr>
            <p:ph type="body" idx="1"/>
          </p:nvPr>
        </p:nvSpPr>
        <p:spPr>
          <a:noFill/>
          <a:ln/>
        </p:spPr>
        <p:txBody>
          <a:bodyPr lIns="92075" tIns="46038" rIns="92075" bIns="46038"/>
          <a:lstStyle/>
          <a:p>
            <a:r>
              <a:rPr lang="hu-HU" dirty="0" smtClean="0"/>
              <a:t>Ha a két tagból</a:t>
            </a:r>
            <a:r>
              <a:rPr lang="hu-HU" baseline="0" dirty="0" smtClean="0"/>
              <a:t> álló csukló (ízület) alsó részén támaszkodik és a két tag hosszúsági tengelye egy vonalba esik, akkor az ízület bizonytalan egyensúlyi helyzetben van és ezért célszerű olyan erőket alkalmazni, amelyek stabilizálják az ízületet. AZ F1 és F2 erő ilyen stabilizáló erő, amely ízületi szalagok szerepét töltik be példánkban. Minthogy ez a két erő a G1 súlyerővel ellentétes irányba mutat és merőleges az ízület transzverzális síkjára, fokozza a nyomást az ízületre. Így az összes nyomóerő egyenlő a G1 súlyerő és az F1, F2 erők összegével (</a:t>
            </a:r>
            <a:r>
              <a:rPr lang="hu-HU" baseline="0" dirty="0" err="1" smtClean="0"/>
              <a:t>Fk</a:t>
            </a:r>
            <a:r>
              <a:rPr lang="hu-HU" baseline="0" dirty="0" smtClean="0"/>
              <a:t>=G1+F1+F2).</a:t>
            </a:r>
          </a:p>
          <a:p>
            <a:r>
              <a:rPr lang="hu-HU" baseline="0" dirty="0" smtClean="0"/>
              <a:t>Ha a kéttagú csuklót felfüggesztjük, akkor hogy a csukló ne essen szét olyan erőt kell alkalmazni, amely ellentétes irányú a G2 súlyerővel és legalább ugyanolyan nagyságú. Ebben az esetben a G2 súlyerő húzóerőt fejt ki az ízületre, az F1 és F2 erő pedig nyomóerőt. Mivel a G2 egyenlő az F1 és F2 összegével, de ellentétes irányúak, ezért az ízületre se nyomó, se húzóerő nem fog hatni (</a:t>
            </a:r>
            <a:r>
              <a:rPr lang="hu-HU" baseline="0" dirty="0" err="1" smtClean="0"/>
              <a:t>Fk</a:t>
            </a:r>
            <a:r>
              <a:rPr lang="hu-HU" baseline="0" dirty="0" smtClean="0"/>
              <a:t>=(F1+F2)- G2).</a:t>
            </a:r>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8157D66-66DA-4F06-9211-60DDBE2545D0}" type="slidenum">
              <a:rPr lang="en-US" smtClean="0"/>
              <a:pPr/>
              <a:t>56</a:t>
            </a:fld>
            <a:endParaRPr lang="en-US" smtClean="0"/>
          </a:p>
        </p:txBody>
      </p:sp>
      <p:sp>
        <p:nvSpPr>
          <p:cNvPr id="114691" name="Rectangle 2"/>
          <p:cNvSpPr>
            <a:spLocks noGrp="1" noRot="1" noChangeAspect="1" noChangeArrowheads="1" noTextEdit="1"/>
          </p:cNvSpPr>
          <p:nvPr>
            <p:ph type="sldImg"/>
          </p:nvPr>
        </p:nvSpPr>
        <p:spPr>
          <a:xfrm>
            <a:off x="1144588" y="687388"/>
            <a:ext cx="4568825" cy="3425825"/>
          </a:xfrm>
          <a:ln w="12700"/>
        </p:spPr>
      </p:sp>
      <p:sp>
        <p:nvSpPr>
          <p:cNvPr id="114692" name="Rectangle 3"/>
          <p:cNvSpPr>
            <a:spLocks noGrp="1" noChangeArrowheads="1"/>
          </p:cNvSpPr>
          <p:nvPr>
            <p:ph type="body" idx="1"/>
          </p:nvPr>
        </p:nvSpPr>
        <p:spPr>
          <a:noFill/>
          <a:ln/>
        </p:spPr>
        <p:txBody>
          <a:bodyPr lIns="92075" tIns="46038" rIns="92075" bIns="46038"/>
          <a:lstStyle/>
          <a:p>
            <a:r>
              <a:rPr lang="hu-HU" dirty="0" smtClean="0"/>
              <a:t>Vízszintes helyzetben a G súlyerő párhuzamos az</a:t>
            </a:r>
            <a:r>
              <a:rPr lang="hu-HU" baseline="0" dirty="0" smtClean="0"/>
              <a:t> ízület transzverzális síkjával és ezért </a:t>
            </a:r>
            <a:r>
              <a:rPr lang="hu-HU" dirty="0" smtClean="0"/>
              <a:t>csak nyíróerőt fejt ki az ízületre. Ha a két tag hosszúsági tengelye nem esik egy vonalba, akkor a G súlyerőnek lesz egy olyan komponense is, ami a transzverzális síkra merőleges lesz.</a:t>
            </a:r>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A80E115-03BB-4C57-BF03-ADD1DE229057}" type="slidenum">
              <a:rPr lang="en-US" smtClean="0"/>
              <a:pPr/>
              <a:t>57</a:t>
            </a:fld>
            <a:endParaRPr lang="en-US" smtClean="0"/>
          </a:p>
        </p:txBody>
      </p:sp>
      <p:sp>
        <p:nvSpPr>
          <p:cNvPr id="115715" name="Rectangle 2"/>
          <p:cNvSpPr>
            <a:spLocks noGrp="1" noRot="1" noChangeAspect="1" noChangeArrowheads="1" noTextEdit="1"/>
          </p:cNvSpPr>
          <p:nvPr>
            <p:ph type="sldImg"/>
          </p:nvPr>
        </p:nvSpPr>
        <p:spPr>
          <a:xfrm>
            <a:off x="1144588" y="687388"/>
            <a:ext cx="4568825" cy="3425825"/>
          </a:xfrm>
          <a:ln w="12700"/>
        </p:spPr>
      </p:sp>
      <p:sp>
        <p:nvSpPr>
          <p:cNvPr id="115716" name="Rectangle 3"/>
          <p:cNvSpPr>
            <a:spLocks noGrp="1" noChangeArrowheads="1"/>
          </p:cNvSpPr>
          <p:nvPr>
            <p:ph type="body" idx="1"/>
          </p:nvPr>
        </p:nvSpPr>
        <p:spPr>
          <a:noFill/>
          <a:ln/>
        </p:spPr>
        <p:txBody>
          <a:bodyPr lIns="92075" tIns="46038" rIns="92075" bIns="46038"/>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 G</a:t>
            </a:r>
            <a:r>
              <a:rPr lang="hu-HU" baseline="0" dirty="0" smtClean="0"/>
              <a:t> súlyerő a kék tagra hat és ezért az ízület (csukló) transzverzális síkját ennek a tagnak a hosszúsági tengelyére merőleges egyenessel határozzuk meg. Ebben a helyzetben a G erő a transzverzális síkra merőleges komponense húzóerőt (</a:t>
            </a:r>
            <a:r>
              <a:rPr lang="hu-HU" baseline="0" dirty="0" err="1" smtClean="0"/>
              <a:t>Fh</a:t>
            </a:r>
            <a:r>
              <a:rPr lang="hu-HU" baseline="0" dirty="0" smtClean="0"/>
              <a:t>) fejt ki az ízületre, mivel az erő iránya az ízülettel ellentétes irányba mutat. A transzverzális síkkal párhuzamos komponens nyíróerőt (</a:t>
            </a:r>
            <a:r>
              <a:rPr lang="hu-HU" baseline="0" dirty="0" err="1" smtClean="0"/>
              <a:t>Fny</a:t>
            </a:r>
            <a:r>
              <a:rPr lang="hu-HU" baseline="0" dirty="0" smtClean="0"/>
              <a:t>) fejt ki az ízületre. </a:t>
            </a:r>
            <a:endParaRPr lang="hu-HU" dirty="0" smtClean="0"/>
          </a:p>
          <a:p>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G</a:t>
            </a:r>
            <a:r>
              <a:rPr lang="hu-HU" baseline="0" dirty="0" smtClean="0"/>
              <a:t> súlyerő a szürke tagra hat és ezért az ízület (csukló) transzverzális síkját ennek a tagnak a hosszúsági tengelyére merőleges egyenessel határozzuk meg. Ebben a helyzetben a G erő a transzverzális síkra merőleges komponense nyomóerőt (</a:t>
            </a:r>
            <a:r>
              <a:rPr lang="hu-HU" baseline="0" dirty="0" err="1" smtClean="0"/>
              <a:t>Fk</a:t>
            </a:r>
            <a:r>
              <a:rPr lang="hu-HU" baseline="0" dirty="0" smtClean="0"/>
              <a:t>), síkkal párhuzamos komponense nyíróerőt (</a:t>
            </a:r>
            <a:r>
              <a:rPr lang="hu-HU" baseline="0" dirty="0" err="1" smtClean="0"/>
              <a:t>Fny</a:t>
            </a:r>
            <a:r>
              <a:rPr lang="hu-HU" baseline="0" dirty="0" smtClean="0"/>
              <a:t>) fejt ki az ízületre. </a:t>
            </a:r>
            <a:endParaRPr lang="hu-HU" dirty="0"/>
          </a:p>
        </p:txBody>
      </p:sp>
      <p:sp>
        <p:nvSpPr>
          <p:cNvPr id="4" name="Dia számának helye 3"/>
          <p:cNvSpPr>
            <a:spLocks noGrp="1"/>
          </p:cNvSpPr>
          <p:nvPr>
            <p:ph type="sldNum" sz="quarter" idx="10"/>
          </p:nvPr>
        </p:nvSpPr>
        <p:spPr/>
        <p:txBody>
          <a:bodyPr/>
          <a:lstStyle/>
          <a:p>
            <a:fld id="{05B849FD-4EB1-4BB4-93BF-827CA9A71F21}" type="slidenum">
              <a:rPr lang="hu-HU" smtClean="0"/>
              <a:pPr/>
              <a:t>58</a:t>
            </a:fld>
            <a:endParaRPr lang="hu-HU"/>
          </a:p>
        </p:txBody>
      </p:sp>
    </p:spTree>
    <p:extLst>
      <p:ext uri="{BB962C8B-B14F-4D97-AF65-F5344CB8AC3E}">
        <p14:creationId xmlns:p14="http://schemas.microsoft.com/office/powerpoint/2010/main" val="4198186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B55F78-CE6B-47BF-8268-6628B6AEA036}" type="slidenum">
              <a:rPr lang="en-US" smtClean="0">
                <a:latin typeface="Arial" charset="0"/>
                <a:cs typeface="Arial" charset="0"/>
              </a:rPr>
              <a:pPr/>
              <a:t>59</a:t>
            </a:fld>
            <a:endParaRPr lang="en-US" smtClean="0">
              <a:latin typeface="Arial" charset="0"/>
              <a:cs typeface="Arial" charset="0"/>
            </a:endParaRPr>
          </a:p>
        </p:txBody>
      </p:sp>
      <p:sp>
        <p:nvSpPr>
          <p:cNvPr id="116739" name="Rectangle 2"/>
          <p:cNvSpPr>
            <a:spLocks noGrp="1" noRot="1" noChangeAspect="1" noChangeArrowheads="1" noTextEdit="1"/>
          </p:cNvSpPr>
          <p:nvPr>
            <p:ph type="sldImg"/>
          </p:nvPr>
        </p:nvSpPr>
        <p:spPr>
          <a:xfrm>
            <a:off x="1144588" y="687388"/>
            <a:ext cx="4568825" cy="3425825"/>
          </a:xfrm>
          <a:ln w="12700"/>
        </p:spPr>
      </p:sp>
      <p:sp>
        <p:nvSpPr>
          <p:cNvPr id="116740" name="Rectangle 3"/>
          <p:cNvSpPr>
            <a:spLocks noGrp="1" noChangeArrowheads="1"/>
          </p:cNvSpPr>
          <p:nvPr>
            <p:ph type="body" idx="1"/>
          </p:nvPr>
        </p:nvSpPr>
        <p:spPr>
          <a:noFill/>
          <a:ln/>
        </p:spPr>
        <p:txBody>
          <a:bodyPr lIns="92075" tIns="46038" rIns="92075" bIns="46038"/>
          <a:lstStyle/>
          <a:p>
            <a:pPr eaLnBrk="1" hangingPunct="1"/>
            <a:endParaRPr lang="en-GB"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iakép helye 1"/>
          <p:cNvSpPr>
            <a:spLocks noGrp="1" noRot="1" noChangeAspect="1" noTextEdit="1"/>
          </p:cNvSpPr>
          <p:nvPr>
            <p:ph type="sldImg"/>
          </p:nvPr>
        </p:nvSpPr>
        <p:spPr>
          <a:ln/>
        </p:spPr>
      </p:sp>
      <p:sp>
        <p:nvSpPr>
          <p:cNvPr id="117763" name="Jegyzetek helye 2"/>
          <p:cNvSpPr>
            <a:spLocks noGrp="1"/>
          </p:cNvSpPr>
          <p:nvPr>
            <p:ph type="body" idx="1"/>
          </p:nvPr>
        </p:nvSpPr>
        <p:spPr>
          <a:noFill/>
          <a:ln/>
        </p:spPr>
        <p:txBody>
          <a:bodyPr/>
          <a:lstStyle/>
          <a:p>
            <a:r>
              <a:rPr lang="hu-HU" smtClean="0"/>
              <a:t>A brachioradiális másodosztályú emelőként, a biceps brachii és a brachialis harmadosztályú emelőként működik. A számításoknál csak a biceps brachii erőkarját vettük figyelembe.</a:t>
            </a:r>
            <a:endParaRPr lang="en-GB" smtClean="0"/>
          </a:p>
        </p:txBody>
      </p:sp>
      <p:sp>
        <p:nvSpPr>
          <p:cNvPr id="117764" name="Dia számának helye 3"/>
          <p:cNvSpPr>
            <a:spLocks noGrp="1"/>
          </p:cNvSpPr>
          <p:nvPr>
            <p:ph type="sldNum" sz="quarter" idx="5"/>
          </p:nvPr>
        </p:nvSpPr>
        <p:spPr>
          <a:noFill/>
        </p:spPr>
        <p:txBody>
          <a:bodyPr/>
          <a:lstStyle/>
          <a:p>
            <a:fld id="{B8322DAF-8798-4A5A-894C-7427A77D5E05}" type="slidenum">
              <a:rPr lang="en-US" smtClean="0"/>
              <a:pPr/>
              <a:t>66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ED96BBD-FEE5-4FEF-A95D-3524EEF91517}" type="slidenum">
              <a:rPr lang="en-US" smtClean="0">
                <a:latin typeface="Arial" charset="0"/>
                <a:cs typeface="Arial" charset="0"/>
              </a:rPr>
              <a:pPr/>
              <a:t>67</a:t>
            </a:fld>
            <a:endParaRPr lang="en-US" smtClean="0">
              <a:latin typeface="Arial" charset="0"/>
              <a:cs typeface="Arial" charset="0"/>
            </a:endParaRPr>
          </a:p>
        </p:txBody>
      </p:sp>
      <p:sp>
        <p:nvSpPr>
          <p:cNvPr id="118787" name="Rectangle 2"/>
          <p:cNvSpPr>
            <a:spLocks noGrp="1" noRot="1" noChangeAspect="1" noChangeArrowheads="1" noTextEdit="1"/>
          </p:cNvSpPr>
          <p:nvPr>
            <p:ph type="sldImg"/>
          </p:nvPr>
        </p:nvSpPr>
        <p:spPr>
          <a:xfrm>
            <a:off x="1144588" y="687388"/>
            <a:ext cx="4568825" cy="3425825"/>
          </a:xfrm>
          <a:ln w="12700"/>
        </p:spPr>
      </p:sp>
      <p:sp>
        <p:nvSpPr>
          <p:cNvPr id="118788" name="Rectangle 3"/>
          <p:cNvSpPr>
            <a:spLocks noGrp="1" noChangeArrowheads="1"/>
          </p:cNvSpPr>
          <p:nvPr>
            <p:ph type="body" idx="1"/>
          </p:nvPr>
        </p:nvSpPr>
        <p:spPr>
          <a:noFill/>
          <a:ln/>
        </p:spPr>
        <p:txBody>
          <a:bodyPr lIns="92075" tIns="46038" rIns="92075" bIns="46038"/>
          <a:lstStyle/>
          <a:p>
            <a:pPr eaLnBrk="1" hangingPunct="1"/>
            <a:endParaRPr lang="en-GB"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2DFB3A8-B0EF-4110-99E7-19D3D540C4A7}" type="slidenum">
              <a:rPr lang="en-US" smtClean="0">
                <a:latin typeface="Arial" charset="0"/>
                <a:cs typeface="Arial" charset="0"/>
              </a:rPr>
              <a:pPr/>
              <a:t>68</a:t>
            </a:fld>
            <a:endParaRPr lang="en-US" smtClean="0">
              <a:latin typeface="Arial" charset="0"/>
              <a:cs typeface="Arial" charset="0"/>
            </a:endParaRPr>
          </a:p>
        </p:txBody>
      </p:sp>
      <p:sp>
        <p:nvSpPr>
          <p:cNvPr id="119811" name="Rectangle 2"/>
          <p:cNvSpPr>
            <a:spLocks noGrp="1" noRot="1" noChangeAspect="1" noChangeArrowheads="1" noTextEdit="1"/>
          </p:cNvSpPr>
          <p:nvPr>
            <p:ph type="sldImg"/>
          </p:nvPr>
        </p:nvSpPr>
        <p:spPr>
          <a:xfrm>
            <a:off x="1144588" y="687388"/>
            <a:ext cx="4568825" cy="3425825"/>
          </a:xfrm>
          <a:ln w="12700"/>
        </p:spPr>
      </p:sp>
      <p:sp>
        <p:nvSpPr>
          <p:cNvPr id="119812" name="Rectangle 3"/>
          <p:cNvSpPr>
            <a:spLocks noGrp="1" noChangeArrowheads="1"/>
          </p:cNvSpPr>
          <p:nvPr>
            <p:ph type="body" idx="1"/>
          </p:nvPr>
        </p:nvSpPr>
        <p:spPr>
          <a:noFill/>
          <a:ln/>
        </p:spPr>
        <p:txBody>
          <a:bodyPr lIns="92075" tIns="46038" rIns="92075" bIns="46038"/>
          <a:lstStyle/>
          <a:p>
            <a:pPr eaLnBrk="1" hangingPunct="1"/>
            <a:endParaRPr lang="en-GB"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C3932A3-AA17-4E58-8588-EB09482BCBCA}" type="slidenum">
              <a:rPr lang="en-US" smtClean="0">
                <a:latin typeface="Arial" charset="0"/>
                <a:cs typeface="Arial" charset="0"/>
              </a:rPr>
              <a:pPr/>
              <a:t>69</a:t>
            </a:fld>
            <a:endParaRPr lang="en-US" smtClean="0">
              <a:latin typeface="Arial" charset="0"/>
              <a:cs typeface="Arial" charset="0"/>
            </a:endParaRPr>
          </a:p>
        </p:txBody>
      </p:sp>
      <p:sp>
        <p:nvSpPr>
          <p:cNvPr id="120835" name="Rectangle 2"/>
          <p:cNvSpPr>
            <a:spLocks noGrp="1" noRot="1" noChangeAspect="1" noChangeArrowheads="1" noTextEdit="1"/>
          </p:cNvSpPr>
          <p:nvPr>
            <p:ph type="sldImg"/>
          </p:nvPr>
        </p:nvSpPr>
        <p:spPr>
          <a:xfrm>
            <a:off x="1144588" y="687388"/>
            <a:ext cx="4568825" cy="3425825"/>
          </a:xfrm>
          <a:ln w="12700"/>
        </p:spPr>
      </p:sp>
      <p:sp>
        <p:nvSpPr>
          <p:cNvPr id="120836" name="Rectangle 3"/>
          <p:cNvSpPr>
            <a:spLocks noGrp="1" noChangeArrowheads="1"/>
          </p:cNvSpPr>
          <p:nvPr>
            <p:ph type="body" idx="1"/>
          </p:nvPr>
        </p:nvSpPr>
        <p:spPr>
          <a:noFill/>
          <a:ln/>
        </p:spPr>
        <p:txBody>
          <a:bodyPr lIns="92075" tIns="46038" rIns="92075" bIns="46038"/>
          <a:lstStyle/>
          <a:p>
            <a:pPr eaLnBrk="1" hangingPunct="1"/>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0F02843-9D8D-4EC8-AEDE-D2812493E8B6}" type="slidenum">
              <a:rPr lang="en-US" smtClean="0"/>
              <a:pPr/>
              <a:t>15</a:t>
            </a:fld>
            <a:endParaRPr lang="en-US" smtClean="0"/>
          </a:p>
        </p:txBody>
      </p:sp>
      <p:sp>
        <p:nvSpPr>
          <p:cNvPr id="87043" name="Rectangle 2"/>
          <p:cNvSpPr>
            <a:spLocks noGrp="1" noRot="1" noChangeAspect="1" noChangeArrowheads="1" noTextEdit="1"/>
          </p:cNvSpPr>
          <p:nvPr>
            <p:ph type="sldImg"/>
          </p:nvPr>
        </p:nvSpPr>
        <p:spPr>
          <a:xfrm>
            <a:off x="1144588" y="687388"/>
            <a:ext cx="4568825" cy="3425825"/>
          </a:xfrm>
          <a:ln w="12700"/>
        </p:spPr>
      </p:sp>
      <p:sp>
        <p:nvSpPr>
          <p:cNvPr id="8704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BBA403B-017E-4187-8F3E-657E838C51AA}" type="slidenum">
              <a:rPr lang="en-US" smtClean="0">
                <a:latin typeface="Arial" charset="0"/>
                <a:cs typeface="Arial" charset="0"/>
              </a:rPr>
              <a:pPr/>
              <a:t>70</a:t>
            </a:fld>
            <a:endParaRPr lang="en-US" smtClean="0">
              <a:latin typeface="Arial" charset="0"/>
              <a:cs typeface="Arial" charset="0"/>
            </a:endParaRPr>
          </a:p>
        </p:txBody>
      </p:sp>
      <p:sp>
        <p:nvSpPr>
          <p:cNvPr id="121859" name="Rectangle 2"/>
          <p:cNvSpPr>
            <a:spLocks noGrp="1" noRot="1" noChangeAspect="1" noChangeArrowheads="1" noTextEdit="1"/>
          </p:cNvSpPr>
          <p:nvPr>
            <p:ph type="sldImg"/>
          </p:nvPr>
        </p:nvSpPr>
        <p:spPr>
          <a:xfrm>
            <a:off x="1144588" y="687388"/>
            <a:ext cx="4568825" cy="3425825"/>
          </a:xfrm>
          <a:ln w="12700"/>
        </p:spPr>
      </p:sp>
      <p:sp>
        <p:nvSpPr>
          <p:cNvPr id="121860" name="Rectangle 3"/>
          <p:cNvSpPr>
            <a:spLocks noGrp="1" noChangeArrowheads="1"/>
          </p:cNvSpPr>
          <p:nvPr>
            <p:ph type="body" idx="1"/>
          </p:nvPr>
        </p:nvSpPr>
        <p:spPr>
          <a:noFill/>
          <a:ln/>
        </p:spPr>
        <p:txBody>
          <a:bodyPr lIns="92075" tIns="46038" rIns="92075" bIns="46038"/>
          <a:lstStyle/>
          <a:p>
            <a:pPr eaLnBrk="1" hangingPunct="1"/>
            <a:r>
              <a:rPr lang="hu-HU" smtClean="0">
                <a:latin typeface="Arial" charset="0"/>
                <a:cs typeface="Arial" charset="0"/>
              </a:rPr>
              <a:t>Az ízületekre ható összes erő (nyomó, húzó, nyíró, csavaró) vektorális összegét reakcióerőnek nevezzük, amely nem azonos Newton III. törvénye által meghatározható reakció erővel (hatás-ellenhatás). A reakcióerő kiszámításához az azonos síkban (vonalon)  ható erőket (pl. nyomó és húzóerőket) összeadjuk. Minthogy a húzó és nyomóerők ugyan egy vonalon hatnak, de az irányuk ellentétes, ezért az egyik erő negatív a másik pozitív előjelű lesz. Az ábrán az látható, hogy a nehézségi erő transzverzális síkra merőleges erőkomponense nem az ízülettel ellentétes irányba mutat, ezért húzóerőt fejt ki a az ízületre. Ezzel szemben az izom által kifejtett erő az ízület felé irányul és ezért nyomóerőt hoz létre az ízületben. Ismételten kihangsúlyozzuk, hogy az izom soha nem fejt ki húzóerőt az ízületre vonatkoztatva.   Attól függően, hogy a húzóerő vagy a nyomóerő a nagyobb az ízületben húzó vagy nyomóerő keletkezik. </a:t>
            </a:r>
          </a:p>
          <a:p>
            <a:pPr eaLnBrk="1" hangingPunct="1"/>
            <a:r>
              <a:rPr lang="hu-HU" smtClean="0">
                <a:latin typeface="Arial" charset="0"/>
                <a:cs typeface="Arial" charset="0"/>
              </a:rPr>
              <a:t>Az ábrán jól kivehető, hogy az izom nyomóerő komponense nagyobb, mint a nehézségi erő húzóerő komponense. Következésképpen nyomóerő éri az ízületet. </a:t>
            </a:r>
          </a:p>
          <a:p>
            <a:pPr eaLnBrk="1" hangingPunct="1"/>
            <a:r>
              <a:rPr lang="hu-HU" smtClean="0">
                <a:latin typeface="Arial" charset="0"/>
                <a:cs typeface="Arial" charset="0"/>
              </a:rPr>
              <a:t>A nyíróerőket illetően azt láthatjuk, hogy a nehézségi erő nyíróerő komponense ellentétes irányú, mint az izom nyíróerő komponensé és valamivel nagyobb, mit az izomé. Ebből következik, hogy az ízületben transzlációs mozgás (csúszás) keletkezik, mégpedig a nehézségi erő nyíróerő komponensének irányába.</a:t>
            </a:r>
          </a:p>
          <a:p>
            <a:pPr eaLnBrk="1" hangingPunct="1"/>
            <a:r>
              <a:rPr lang="hu-HU" smtClean="0">
                <a:latin typeface="Arial" charset="0"/>
                <a:cs typeface="Arial" charset="0"/>
              </a:rPr>
              <a:t>Miután kiszámoltuk az azonos vonalon (síkban) ható erők összegét és mivel a két erő egymásra merőleges, ezért egy derékszögű háromszög átfogóját kell kiszámolnunk, hogy megkapjuk az ízületre ható reakcióerő nagyságát. Az átfogó hossza (a reakcióerő nagyságát) Pythagoras  tétel segítségével számolható ki, amit az ábrán láthatunk.</a:t>
            </a:r>
          </a:p>
          <a:p>
            <a:pPr eaLnBrk="1" hangingPunct="1"/>
            <a:r>
              <a:rPr lang="hu-HU" smtClean="0">
                <a:latin typeface="Arial" charset="0"/>
                <a:cs typeface="Arial" charset="0"/>
              </a:rPr>
              <a:t>Ismerve a derékszögű háromszög két befogójának nagyságát, kiszámolható a reakcióerő iránya is, amelyet úgy kapunk meg, hogy az összes nyomóerőt ( </a:t>
            </a:r>
            <a:r>
              <a:rPr lang="hu-HU" smtClean="0">
                <a:latin typeface="Arial" charset="0"/>
                <a:cs typeface="Arial" charset="0"/>
                <a:sym typeface="Symbol" pitchFamily="18" charset="2"/>
              </a:rPr>
              <a:t>Fk) elosztjuk az összes nyíróerővel (Fny), amely a szög tangensét adja meg.</a:t>
            </a:r>
            <a:endParaRPr lang="en-GB"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C559D2A-F672-494F-A343-C5E7A0A866AF}" type="slidenum">
              <a:rPr lang="en-US" smtClean="0"/>
              <a:pPr/>
              <a:t>72</a:t>
            </a:fld>
            <a:endParaRPr lang="en-US" smtClean="0"/>
          </a:p>
        </p:txBody>
      </p:sp>
      <p:sp>
        <p:nvSpPr>
          <p:cNvPr id="122883" name="Rectangle 2"/>
          <p:cNvSpPr>
            <a:spLocks noGrp="1" noRot="1" noChangeAspect="1" noChangeArrowheads="1" noTextEdit="1"/>
          </p:cNvSpPr>
          <p:nvPr>
            <p:ph type="sldImg"/>
          </p:nvPr>
        </p:nvSpPr>
        <p:spPr>
          <a:xfrm>
            <a:off x="1144588" y="687388"/>
            <a:ext cx="4568825" cy="3425825"/>
          </a:xfrm>
          <a:ln w="12700"/>
        </p:spPr>
      </p:sp>
      <p:sp>
        <p:nvSpPr>
          <p:cNvPr id="122884"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BF5CA0F-D815-4F45-B6FE-E23471EB0CF3}" type="slidenum">
              <a:rPr lang="en-US" smtClean="0"/>
              <a:pPr/>
              <a:t>73</a:t>
            </a:fld>
            <a:endParaRPr lang="en-US" smtClean="0"/>
          </a:p>
        </p:txBody>
      </p:sp>
      <p:sp>
        <p:nvSpPr>
          <p:cNvPr id="123907" name="Rectangle 2"/>
          <p:cNvSpPr>
            <a:spLocks noGrp="1" noRot="1" noChangeAspect="1" noChangeArrowheads="1" noTextEdit="1"/>
          </p:cNvSpPr>
          <p:nvPr>
            <p:ph type="sldImg"/>
          </p:nvPr>
        </p:nvSpPr>
        <p:spPr>
          <a:xfrm>
            <a:off x="1144588" y="687388"/>
            <a:ext cx="4568825" cy="3425825"/>
          </a:xfrm>
          <a:ln w="12700"/>
        </p:spPr>
      </p:sp>
      <p:sp>
        <p:nvSpPr>
          <p:cNvPr id="123908"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FB4F3B-C0E8-495F-8B5D-6C12283B1BC1}" type="slidenum">
              <a:rPr lang="en-US" smtClean="0"/>
              <a:pPr/>
              <a:t>74</a:t>
            </a:fld>
            <a:endParaRPr lang="en-US" smtClean="0"/>
          </a:p>
        </p:txBody>
      </p:sp>
      <p:sp>
        <p:nvSpPr>
          <p:cNvPr id="124931" name="Rectangle 2"/>
          <p:cNvSpPr>
            <a:spLocks noGrp="1" noRot="1" noChangeAspect="1" noChangeArrowheads="1" noTextEdit="1"/>
          </p:cNvSpPr>
          <p:nvPr>
            <p:ph type="sldImg"/>
          </p:nvPr>
        </p:nvSpPr>
        <p:spPr>
          <a:xfrm>
            <a:off x="1144588" y="687388"/>
            <a:ext cx="4568825" cy="3425825"/>
          </a:xfrm>
          <a:ln w="12700"/>
        </p:spPr>
      </p:sp>
      <p:sp>
        <p:nvSpPr>
          <p:cNvPr id="124932"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7FEE946-DF6C-4486-9794-445FC7ADC802}" type="slidenum">
              <a:rPr lang="en-US" smtClean="0"/>
              <a:pPr/>
              <a:t>75</a:t>
            </a:fld>
            <a:endParaRPr lang="en-US" smtClean="0"/>
          </a:p>
        </p:txBody>
      </p:sp>
      <p:sp>
        <p:nvSpPr>
          <p:cNvPr id="125955" name="Rectangle 2"/>
          <p:cNvSpPr>
            <a:spLocks noGrp="1" noRot="1" noChangeAspect="1" noChangeArrowheads="1" noTextEdit="1"/>
          </p:cNvSpPr>
          <p:nvPr>
            <p:ph type="sldImg"/>
          </p:nvPr>
        </p:nvSpPr>
        <p:spPr>
          <a:xfrm>
            <a:off x="1144588" y="687388"/>
            <a:ext cx="4568825" cy="3425825"/>
          </a:xfrm>
          <a:ln w="12700"/>
        </p:spPr>
      </p:sp>
      <p:sp>
        <p:nvSpPr>
          <p:cNvPr id="125956"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C49EDFE-8F08-4085-A543-C81E2E51A804}" type="slidenum">
              <a:rPr lang="en-US" smtClean="0"/>
              <a:pPr/>
              <a:t>76</a:t>
            </a:fld>
            <a:endParaRPr lang="en-US" smtClean="0"/>
          </a:p>
        </p:txBody>
      </p:sp>
      <p:sp>
        <p:nvSpPr>
          <p:cNvPr id="126979" name="Rectangle 2"/>
          <p:cNvSpPr>
            <a:spLocks noGrp="1" noRot="1" noChangeAspect="1" noChangeArrowheads="1" noTextEdit="1"/>
          </p:cNvSpPr>
          <p:nvPr>
            <p:ph type="sldImg"/>
          </p:nvPr>
        </p:nvSpPr>
        <p:spPr>
          <a:xfrm>
            <a:off x="1144588" y="687388"/>
            <a:ext cx="4568825" cy="3425825"/>
          </a:xfrm>
          <a:ln w="12700"/>
        </p:spPr>
      </p:sp>
      <p:sp>
        <p:nvSpPr>
          <p:cNvPr id="126980" name="Rectangle 3"/>
          <p:cNvSpPr>
            <a:spLocks noGrp="1" noChangeArrowheads="1"/>
          </p:cNvSpPr>
          <p:nvPr>
            <p:ph type="body" idx="1"/>
          </p:nvPr>
        </p:nvSpPr>
        <p:spPr>
          <a:noFill/>
          <a:ln/>
        </p:spPr>
        <p:txBody>
          <a:bodyPr lIns="92075" tIns="46038" rIns="92075" bIns="46038"/>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normAutofit/>
          </a:bodyPr>
          <a:lstStyle/>
          <a:p>
            <a:pPr>
              <a:defRPr/>
            </a:pPr>
            <a:r>
              <a:rPr lang="hu-HU" dirty="0" smtClean="0"/>
              <a:t>Az emberi testnek, mint háromdimenziós szervezetnek három síkja van:</a:t>
            </a:r>
          </a:p>
          <a:p>
            <a:pPr marL="228600" indent="-228600">
              <a:buFontTx/>
              <a:buAutoNum type="arabicPeriod"/>
              <a:defRPr/>
            </a:pPr>
            <a:r>
              <a:rPr lang="hu-HU" dirty="0" err="1" smtClean="0"/>
              <a:t>Koronális</a:t>
            </a:r>
            <a:r>
              <a:rPr lang="hu-HU" dirty="0" smtClean="0"/>
              <a:t> vagy frontális sík, amely a testet elülső és hátulsó részre osztja. Amennyiben a sík a testet két egyenlő tömegű részre osztja, akkor a sík átmegy a súlyponton és kardinális síknak nevezzük. Álló helyzetben a frontális sík merőleges a talajra és az oldal síkra.</a:t>
            </a:r>
          </a:p>
          <a:p>
            <a:pPr marL="228600" indent="-228600">
              <a:buFontTx/>
              <a:buAutoNum type="arabicPeriod"/>
              <a:defRPr/>
            </a:pPr>
            <a:r>
              <a:rPr lang="hu-HU" dirty="0" err="1" smtClean="0"/>
              <a:t>Szagittális</a:t>
            </a:r>
            <a:r>
              <a:rPr lang="hu-HU" dirty="0" smtClean="0"/>
              <a:t> vagy oldal sík, amely a testet bal és jobb </a:t>
            </a:r>
            <a:r>
              <a:rPr lang="hu-HU" dirty="0" err="1" smtClean="0"/>
              <a:t>oldlra</a:t>
            </a:r>
            <a:r>
              <a:rPr lang="hu-HU" dirty="0" smtClean="0"/>
              <a:t> osztja</a:t>
            </a:r>
          </a:p>
          <a:p>
            <a:pPr marL="228600" indent="-228600">
              <a:buFontTx/>
              <a:buAutoNum type="arabicPeriod"/>
              <a:defRPr/>
            </a:pPr>
            <a:endParaRPr lang="hu-HU" dirty="0"/>
          </a:p>
        </p:txBody>
      </p:sp>
      <p:sp>
        <p:nvSpPr>
          <p:cNvPr id="88068" name="Dia számának helye 3"/>
          <p:cNvSpPr>
            <a:spLocks noGrp="1"/>
          </p:cNvSpPr>
          <p:nvPr>
            <p:ph type="sldNum" sz="quarter" idx="5"/>
          </p:nvPr>
        </p:nvSpPr>
        <p:spPr>
          <a:noFill/>
        </p:spPr>
        <p:txBody>
          <a:bodyPr/>
          <a:lstStyle/>
          <a:p>
            <a:fld id="{04657469-BFC1-42E7-80B8-557E5F659BF3}" type="slidenum">
              <a:rPr lang="en-US" smtClean="0"/>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a:ln/>
        </p:spPr>
      </p:sp>
      <p:sp>
        <p:nvSpPr>
          <p:cNvPr id="3" name="Jegyzetek helye 2"/>
          <p:cNvSpPr>
            <a:spLocks noGrp="1"/>
          </p:cNvSpPr>
          <p:nvPr>
            <p:ph type="body" idx="1"/>
          </p:nvPr>
        </p:nvSpPr>
        <p:spPr/>
        <p:txBody>
          <a:bodyPr>
            <a:normAutofit/>
          </a:bodyPr>
          <a:lstStyle/>
          <a:p>
            <a:pPr>
              <a:defRPr/>
            </a:pPr>
            <a:r>
              <a:rPr lang="hu-HU" dirty="0" smtClean="0"/>
              <a:t>Az emberi test és az ízületeknek három egymásra merőleges tengelye van:</a:t>
            </a:r>
          </a:p>
          <a:p>
            <a:pPr marL="228600" indent="-228600">
              <a:buFontTx/>
              <a:buAutoNum type="arabicPeriod"/>
              <a:defRPr/>
            </a:pPr>
            <a:r>
              <a:rPr lang="hu-HU" dirty="0" smtClean="0"/>
              <a:t>Longitudinális vagy hosszúsági tengely, amely a </a:t>
            </a:r>
            <a:r>
              <a:rPr lang="hu-HU" dirty="0" err="1" smtClean="0"/>
              <a:t>szagittális</a:t>
            </a:r>
            <a:r>
              <a:rPr lang="hu-HU" dirty="0" smtClean="0"/>
              <a:t> és frontális síkban helyezkedik el és merőleges a transzverzális síkra.</a:t>
            </a:r>
          </a:p>
          <a:p>
            <a:pPr marL="228600" indent="-228600">
              <a:buFontTx/>
              <a:buAutoNum type="arabicPeriod"/>
              <a:defRPr/>
            </a:pPr>
            <a:r>
              <a:rPr lang="hu-HU" dirty="0" err="1" smtClean="0"/>
              <a:t>Anteroposterior</a:t>
            </a:r>
            <a:r>
              <a:rPr lang="hu-HU" dirty="0" smtClean="0"/>
              <a:t>  vagy mélységi tengely, amely a </a:t>
            </a:r>
            <a:r>
              <a:rPr lang="hu-HU" dirty="0" err="1" smtClean="0"/>
              <a:t>szagittális</a:t>
            </a:r>
            <a:r>
              <a:rPr lang="hu-HU" dirty="0" smtClean="0"/>
              <a:t> és a transzverzális síkban helyezkedik el és merőleges a frontális síkra.</a:t>
            </a:r>
          </a:p>
          <a:p>
            <a:pPr marL="228600" indent="-228600">
              <a:buFontTx/>
              <a:buAutoNum type="arabicPeriod"/>
              <a:defRPr/>
            </a:pPr>
            <a:r>
              <a:rPr lang="hu-HU" dirty="0" err="1" smtClean="0"/>
              <a:t>Lateromediális</a:t>
            </a:r>
            <a:r>
              <a:rPr lang="hu-HU" dirty="0" smtClean="0"/>
              <a:t> vagy szélességi tengely, amely a frontális és a </a:t>
            </a:r>
            <a:r>
              <a:rPr lang="hu-HU" dirty="0" err="1" smtClean="0"/>
              <a:t>szagittális</a:t>
            </a:r>
            <a:r>
              <a:rPr lang="hu-HU" dirty="0" smtClean="0"/>
              <a:t> síkban helyezkedik el ás merőleges a </a:t>
            </a:r>
            <a:r>
              <a:rPr lang="hu-HU" dirty="0" err="1" smtClean="0"/>
              <a:t>szagittális</a:t>
            </a:r>
            <a:r>
              <a:rPr lang="hu-HU" dirty="0" smtClean="0"/>
              <a:t> síkra. </a:t>
            </a:r>
            <a:endParaRPr lang="hu-HU" dirty="0"/>
          </a:p>
        </p:txBody>
      </p:sp>
      <p:sp>
        <p:nvSpPr>
          <p:cNvPr id="89092" name="Dia számának helye 3"/>
          <p:cNvSpPr>
            <a:spLocks noGrp="1"/>
          </p:cNvSpPr>
          <p:nvPr>
            <p:ph type="sldNum" sz="quarter" idx="5"/>
          </p:nvPr>
        </p:nvSpPr>
        <p:spPr>
          <a:noFill/>
        </p:spPr>
        <p:txBody>
          <a:bodyPr/>
          <a:lstStyle/>
          <a:p>
            <a:fld id="{48814A2F-07F4-468D-A8B4-CB22953AA30E}" type="slidenum">
              <a:rPr lang="en-US" smtClean="0"/>
              <a:pPr/>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p:spPr>
        <p:txBody>
          <a:bodyPr/>
          <a:lstStyle/>
          <a:p>
            <a:r>
              <a:rPr lang="hu-HU" smtClean="0"/>
              <a:t>A test síkjait akkor nevezzük kardinális síkoknak, ha azok merőlegesek egymásra és átmennek a test súlypontján vagy egy ízület forgáspontján. A helyi referencairendszerben a három forgási tengely irányát és ezekben az irányokban ható erőket határozható meg.</a:t>
            </a:r>
          </a:p>
        </p:txBody>
      </p:sp>
      <p:sp>
        <p:nvSpPr>
          <p:cNvPr id="90116" name="Dia számának helye 3"/>
          <p:cNvSpPr>
            <a:spLocks noGrp="1"/>
          </p:cNvSpPr>
          <p:nvPr>
            <p:ph type="sldNum" sz="quarter" idx="5"/>
          </p:nvPr>
        </p:nvSpPr>
        <p:spPr>
          <a:noFill/>
        </p:spPr>
        <p:txBody>
          <a:bodyPr/>
          <a:lstStyle/>
          <a:p>
            <a:fld id="{F0BED0D5-3C6D-408C-A21A-53B06BBF750C}" type="slidenum">
              <a:rPr lang="en-US" smtClean="0"/>
              <a:pPr/>
              <a:t>19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a:ln/>
        </p:spPr>
      </p:sp>
      <p:sp>
        <p:nvSpPr>
          <p:cNvPr id="91139" name="Jegyzetek helye 2"/>
          <p:cNvSpPr>
            <a:spLocks noGrp="1"/>
          </p:cNvSpPr>
          <p:nvPr>
            <p:ph type="body" idx="1"/>
          </p:nvPr>
        </p:nvSpPr>
        <p:spPr>
          <a:noFill/>
          <a:ln/>
        </p:spPr>
        <p:txBody>
          <a:bodyPr/>
          <a:lstStyle/>
          <a:p>
            <a:r>
              <a:rPr lang="hu-HU" smtClean="0"/>
              <a:t>A szagittális síkban lejátszódó mozgások az ízületekben hajlítást és feszítést jelentenek. Meg kell azonban jegyezni, hogy a test kardinális tengelye nem feltétlenül esik egybe az ízület szagittális síkjával. Ebből is látszik, hogy test referencia rendszere nem azonos az ízületek a helyi referencia rendszerével. A hajlítás-feszítés az ízület szélességi tengelye körül megy végbe.</a:t>
            </a:r>
          </a:p>
        </p:txBody>
      </p:sp>
      <p:sp>
        <p:nvSpPr>
          <p:cNvPr id="91140" name="Dia számának helye 3"/>
          <p:cNvSpPr>
            <a:spLocks noGrp="1"/>
          </p:cNvSpPr>
          <p:nvPr>
            <p:ph type="sldNum" sz="quarter" idx="5"/>
          </p:nvPr>
        </p:nvSpPr>
        <p:spPr>
          <a:noFill/>
        </p:spPr>
        <p:txBody>
          <a:bodyPr/>
          <a:lstStyle/>
          <a:p>
            <a:fld id="{30D02096-205F-4FCF-B7CD-41156821EAC0}" type="slidenum">
              <a:rPr lang="en-US" smtClean="0"/>
              <a:pPr/>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kép helye 1"/>
          <p:cNvSpPr>
            <a:spLocks noGrp="1" noRot="1" noChangeAspect="1" noTextEdit="1"/>
          </p:cNvSpPr>
          <p:nvPr>
            <p:ph type="sldImg"/>
          </p:nvPr>
        </p:nvSpPr>
        <p:spPr>
          <a:ln/>
        </p:spPr>
      </p:sp>
      <p:sp>
        <p:nvSpPr>
          <p:cNvPr id="92163" name="Jegyzetek helye 2"/>
          <p:cNvSpPr>
            <a:spLocks noGrp="1"/>
          </p:cNvSpPr>
          <p:nvPr>
            <p:ph type="body" idx="1"/>
          </p:nvPr>
        </p:nvSpPr>
        <p:spPr>
          <a:noFill/>
          <a:ln/>
        </p:spPr>
        <p:txBody>
          <a:bodyPr/>
          <a:lstStyle/>
          <a:p>
            <a:r>
              <a:rPr lang="hu-HU" smtClean="0"/>
              <a:t>Amikor egy ízületben az elmozdulás a test vagy az ízület frontális síkjában történik, akkor az ízületi mozgást közelítésnek és távolításnak hívjuk. A forgási tengely pedig a mélységi tengely.</a:t>
            </a:r>
          </a:p>
        </p:txBody>
      </p:sp>
      <p:sp>
        <p:nvSpPr>
          <p:cNvPr id="92164" name="Dia számának helye 3"/>
          <p:cNvSpPr>
            <a:spLocks noGrp="1"/>
          </p:cNvSpPr>
          <p:nvPr>
            <p:ph type="sldNum" sz="quarter" idx="5"/>
          </p:nvPr>
        </p:nvSpPr>
        <p:spPr>
          <a:noFill/>
        </p:spPr>
        <p:txBody>
          <a:bodyPr/>
          <a:lstStyle/>
          <a:p>
            <a:fld id="{5EA67076-5816-4548-A061-5735753EFE06}"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2015. 12. 17.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751B-12F5-43F2-8FA0-BC0689434EA8}" type="datetimeFigureOut">
              <a:rPr lang="hu-HU" smtClean="0"/>
              <a:pPr/>
              <a:t>2015. 12. 17.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C3BE0-BEFC-44EC-8F6C-C51AD0952C9C}"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thumbs.dreamstime.com/z/human-body-blank-anatomy-figure-front-view-30057883.jpg" TargetMode="Externa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thumbs.dreamstime.com/z/human-body-blank-anatomy-figure-front-view-30057883.jpg"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8.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2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6.wav"/><Relationship Id="rId4" Type="http://schemas.openxmlformats.org/officeDocument/2006/relationships/audio" Target="../media/audio7.wav"/></Relationships>
</file>

<file path=ppt/slides/_rels/slide2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audio" Target="../media/audio4.wav"/></Relationships>
</file>

<file path=ppt/slides/_rels/slide3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video" Target="file:///C:\Documents%20and%20Settings\Tihanyi%20J&#243;zsef\My%20Documents\powerpoint\multimovi\01.avi"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14.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14.wav"/><Relationship Id="rId4" Type="http://schemas.openxmlformats.org/officeDocument/2006/relationships/audio" Target="../media/audio6.wav"/></Relationships>
</file>

<file path=ppt/slides/_rels/slide3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14.wav"/><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audio" Target="../media/audio7.wav"/><Relationship Id="rId4" Type="http://schemas.openxmlformats.org/officeDocument/2006/relationships/audio" Target="../media/audio6.wav"/></Relationships>
</file>

<file path=ppt/slides/_rels/slide4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5.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3.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wav"/><Relationship Id="rId4" Type="http://schemas.openxmlformats.org/officeDocument/2006/relationships/audio" Target="../media/audio16.wav"/></Relationships>
</file>

<file path=ppt/slides/_rels/slide5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wav"/><Relationship Id="rId4" Type="http://schemas.openxmlformats.org/officeDocument/2006/relationships/audio" Target="../media/audio16.wav"/></Relationships>
</file>

<file path=ppt/slides/_rels/slide5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audio" Target="../media/audio8.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16.wav"/><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4.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audio" Target="../media/audio8.wav"/><Relationship Id="rId4" Type="http://schemas.openxmlformats.org/officeDocument/2006/relationships/audio" Target="../media/audio6.wav"/><Relationship Id="rId9" Type="http://schemas.openxmlformats.org/officeDocument/2006/relationships/image" Target="../media/image57.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5.xml"/><Relationship Id="rId7" Type="http://schemas.openxmlformats.org/officeDocument/2006/relationships/audio" Target="../media/audio16.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audio" Target="../media/audio8.wav"/><Relationship Id="rId11" Type="http://schemas.openxmlformats.org/officeDocument/2006/relationships/image" Target="../media/image59.png"/><Relationship Id="rId5" Type="http://schemas.openxmlformats.org/officeDocument/2006/relationships/audio" Target="../media/audio12.wav"/><Relationship Id="rId10" Type="http://schemas.openxmlformats.org/officeDocument/2006/relationships/oleObject" Target="../embeddings/oleObject9.bin"/><Relationship Id="rId4" Type="http://schemas.openxmlformats.org/officeDocument/2006/relationships/audio" Target="../media/audio1.wav"/><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3.wav"/></Relationships>
</file>

<file path=ppt/slides/_rels/slide6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8.wav"/></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60.png"/><Relationship Id="rId4" Type="http://schemas.openxmlformats.org/officeDocument/2006/relationships/oleObject" Target="../embeddings/oleObject10.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2.wmf"/></Relationships>
</file>

<file path=ppt/slides/_rels/slide6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1.png"/><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64.wmf"/><Relationship Id="rId4" Type="http://schemas.openxmlformats.org/officeDocument/2006/relationships/image" Target="../media/image60.png"/><Relationship Id="rId9"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23.bin"/><Relationship Id="rId18" Type="http://schemas.openxmlformats.org/officeDocument/2006/relationships/image" Target="../media/image71.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68.wmf"/><Relationship Id="rId17" Type="http://schemas.openxmlformats.org/officeDocument/2006/relationships/oleObject" Target="../embeddings/oleObject25.bin"/><Relationship Id="rId2" Type="http://schemas.openxmlformats.org/officeDocument/2006/relationships/slideLayout" Target="../slideLayouts/slideLayout7.xml"/><Relationship Id="rId16" Type="http://schemas.openxmlformats.org/officeDocument/2006/relationships/image" Target="../media/image70.wmf"/><Relationship Id="rId1" Type="http://schemas.openxmlformats.org/officeDocument/2006/relationships/vmlDrawing" Target="../drawings/vmlDrawing8.vml"/><Relationship Id="rId6" Type="http://schemas.openxmlformats.org/officeDocument/2006/relationships/image" Target="../media/image61.png"/><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67.wmf"/><Relationship Id="rId4" Type="http://schemas.openxmlformats.org/officeDocument/2006/relationships/image" Target="../media/image60.png"/><Relationship Id="rId9" Type="http://schemas.openxmlformats.org/officeDocument/2006/relationships/oleObject" Target="../embeddings/oleObject21.bin"/><Relationship Id="rId14" Type="http://schemas.openxmlformats.org/officeDocument/2006/relationships/image" Target="../media/image69.wmf"/></Relationships>
</file>

<file path=ppt/slides/_rels/slide66.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9.wav"/><Relationship Id="rId4" Type="http://schemas.openxmlformats.org/officeDocument/2006/relationships/audio" Target="../media/audio6.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audio" Target="../media/audio17.wav"/><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40.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2.wav"/><Relationship Id="rId4" Type="http://schemas.openxmlformats.org/officeDocument/2006/relationships/audio" Target="../media/audio6.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7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6.wav"/></Relationships>
</file>

<file path=ppt/slides/_rels/slide7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wav"/></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5.xml"/><Relationship Id="rId7" Type="http://schemas.openxmlformats.org/officeDocument/2006/relationships/audio" Target="../media/audio17.wav"/><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audio" Target="../media/audio16.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73.wmf"/></Relationships>
</file>

<file path=ppt/slides/_rels/slide7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audio" Target="../media/audio8.wav"/><Relationship Id="rId4" Type="http://schemas.openxmlformats.org/officeDocument/2006/relationships/audio" Target="../media/audio19.wav"/></Relationships>
</file>

<file path=ppt/slides/_rels/slide7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audio" Target="../media/audio8.wav"/><Relationship Id="rId4" Type="http://schemas.openxmlformats.org/officeDocument/2006/relationships/audio" Target="../media/audio19.wav"/></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499992" y="3933056"/>
            <a:ext cx="4244008" cy="360041"/>
          </a:xfrm>
        </p:spPr>
        <p:txBody>
          <a:bodyPr>
            <a:noAutofit/>
          </a:bodyPr>
          <a:lstStyle/>
          <a:p>
            <a:pPr algn="r"/>
            <a:r>
              <a:rPr lang="hu-HU" sz="2400" b="1" dirty="0" smtClean="0">
                <a:solidFill>
                  <a:schemeClr val="tx2">
                    <a:lumMod val="75000"/>
                  </a:schemeClr>
                </a:solidFill>
                <a:latin typeface="Arial" pitchFamily="34" charset="0"/>
                <a:cs typeface="Arial" pitchFamily="34" charset="0"/>
              </a:rPr>
              <a:t>Az ízületek </a:t>
            </a:r>
            <a:r>
              <a:rPr lang="hu-HU" sz="2400" b="1" dirty="0" err="1" smtClean="0">
                <a:solidFill>
                  <a:schemeClr val="tx2">
                    <a:lumMod val="75000"/>
                  </a:schemeClr>
                </a:solidFill>
                <a:latin typeface="Arial" pitchFamily="34" charset="0"/>
                <a:cs typeface="Arial" pitchFamily="34" charset="0"/>
              </a:rPr>
              <a:t>biomechanikája</a:t>
            </a:r>
            <a:endParaRPr lang="hu-HU" sz="2400" b="1" dirty="0">
              <a:solidFill>
                <a:schemeClr val="tx2">
                  <a:lumMod val="75000"/>
                </a:schemeClr>
              </a:solidFill>
              <a:latin typeface="Arial" pitchFamily="34" charset="0"/>
              <a:cs typeface="Arial" pitchFamily="34" charset="0"/>
            </a:endParaRPr>
          </a:p>
        </p:txBody>
      </p:sp>
      <p:sp>
        <p:nvSpPr>
          <p:cNvPr id="3" name="Alcím 2"/>
          <p:cNvSpPr>
            <a:spLocks noGrp="1"/>
          </p:cNvSpPr>
          <p:nvPr>
            <p:ph type="subTitle" idx="1"/>
          </p:nvPr>
        </p:nvSpPr>
        <p:spPr>
          <a:xfrm>
            <a:off x="4499992" y="4365104"/>
            <a:ext cx="4240560" cy="504056"/>
          </a:xfrm>
        </p:spPr>
        <p:txBody>
          <a:bodyPr>
            <a:normAutofit fontScale="62500" lnSpcReduction="20000"/>
          </a:bodyPr>
          <a:lstStyle/>
          <a:p>
            <a:pPr algn="r"/>
            <a:r>
              <a:rPr lang="hu-HU" sz="2400" b="1" dirty="0" smtClean="0">
                <a:solidFill>
                  <a:schemeClr val="tx2">
                    <a:lumMod val="75000"/>
                  </a:schemeClr>
                </a:solidFill>
                <a:latin typeface="Arial" pitchFamily="34" charset="0"/>
                <a:cs typeface="Arial" pitchFamily="34" charset="0"/>
              </a:rPr>
              <a:t>Oktató: dr. Tihanyi József</a:t>
            </a:r>
          </a:p>
          <a:p>
            <a:pPr algn="r"/>
            <a:r>
              <a:rPr lang="hu-HU" sz="2400" b="1" dirty="0" smtClean="0">
                <a:solidFill>
                  <a:schemeClr val="tx2">
                    <a:lumMod val="75000"/>
                  </a:schemeClr>
                </a:solidFill>
                <a:latin typeface="Arial" pitchFamily="34" charset="0"/>
                <a:cs typeface="Arial" pitchFamily="34" charset="0"/>
              </a:rPr>
              <a:t>egyetemi tanár</a:t>
            </a:r>
            <a:endParaRPr lang="hu-HU" sz="2400" b="1" dirty="0">
              <a:solidFill>
                <a:schemeClr val="tx2">
                  <a:lumMod val="7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natomia.uw.hu/anat-014/anat-014-l.jpg"/>
          <p:cNvPicPr>
            <a:picLocks noChangeAspect="1" noChangeArrowheads="1"/>
          </p:cNvPicPr>
          <p:nvPr/>
        </p:nvPicPr>
        <p:blipFill>
          <a:blip r:embed="rId2" cstate="print"/>
          <a:srcRect/>
          <a:stretch>
            <a:fillRect/>
          </a:stretch>
        </p:blipFill>
        <p:spPr bwMode="auto">
          <a:xfrm>
            <a:off x="2195513" y="2060575"/>
            <a:ext cx="5210175" cy="3038475"/>
          </a:xfrm>
          <a:prstGeom prst="rect">
            <a:avLst/>
          </a:prstGeom>
          <a:noFill/>
          <a:ln w="9525">
            <a:noFill/>
            <a:miter lim="800000"/>
            <a:headEnd/>
            <a:tailEnd/>
          </a:ln>
        </p:spPr>
      </p:pic>
      <p:sp>
        <p:nvSpPr>
          <p:cNvPr id="22531" name="Szövegdoboz 2"/>
          <p:cNvSpPr txBox="1">
            <a:spLocks noChangeArrowheads="1"/>
          </p:cNvSpPr>
          <p:nvPr/>
        </p:nvSpPr>
        <p:spPr bwMode="auto">
          <a:xfrm>
            <a:off x="3059113" y="549275"/>
            <a:ext cx="1873250" cy="460375"/>
          </a:xfrm>
          <a:prstGeom prst="rect">
            <a:avLst/>
          </a:prstGeom>
          <a:noFill/>
          <a:ln w="9525">
            <a:noFill/>
            <a:miter lim="800000"/>
            <a:headEnd/>
            <a:tailEnd/>
          </a:ln>
        </p:spPr>
        <p:txBody>
          <a:bodyPr>
            <a:spAutoFit/>
          </a:bodyPr>
          <a:lstStyle/>
          <a:p>
            <a:pPr algn="ctr"/>
            <a:r>
              <a:rPr lang="hu-HU" sz="2400" baseline="0">
                <a:solidFill>
                  <a:schemeClr val="tx1"/>
                </a:solidFill>
                <a:cs typeface="Times New Roman" pitchFamily="18" charset="0"/>
              </a:rPr>
              <a:t>Gömbízület</a:t>
            </a:r>
          </a:p>
        </p:txBody>
      </p:sp>
      <p:sp>
        <p:nvSpPr>
          <p:cNvPr id="22532" name="Szövegdoboz 3"/>
          <p:cNvSpPr txBox="1">
            <a:spLocks noChangeArrowheads="1"/>
          </p:cNvSpPr>
          <p:nvPr/>
        </p:nvSpPr>
        <p:spPr bwMode="auto">
          <a:xfrm>
            <a:off x="900113" y="5445125"/>
            <a:ext cx="2735262" cy="400050"/>
          </a:xfrm>
          <a:prstGeom prst="rect">
            <a:avLst/>
          </a:prstGeom>
          <a:noFill/>
          <a:ln w="9525">
            <a:noFill/>
            <a:miter lim="800000"/>
            <a:headEnd/>
            <a:tailEnd/>
          </a:ln>
        </p:spPr>
        <p:txBody>
          <a:bodyPr>
            <a:spAutoFit/>
          </a:bodyPr>
          <a:lstStyle/>
          <a:p>
            <a:pPr algn="ctr"/>
            <a:r>
              <a:rPr lang="hu-HU" baseline="0">
                <a:solidFill>
                  <a:schemeClr val="tx1"/>
                </a:solidFill>
                <a:cs typeface="Times New Roman" pitchFamily="18" charset="0"/>
              </a:rPr>
              <a:t>Csípőízület</a:t>
            </a:r>
          </a:p>
        </p:txBody>
      </p:sp>
      <p:sp>
        <p:nvSpPr>
          <p:cNvPr id="22533" name="Szövegdoboz 4"/>
          <p:cNvSpPr txBox="1">
            <a:spLocks noChangeArrowheads="1"/>
          </p:cNvSpPr>
          <p:nvPr/>
        </p:nvSpPr>
        <p:spPr bwMode="auto">
          <a:xfrm>
            <a:off x="4716463" y="5476875"/>
            <a:ext cx="2735262" cy="400050"/>
          </a:xfrm>
          <a:prstGeom prst="rect">
            <a:avLst/>
          </a:prstGeom>
          <a:noFill/>
          <a:ln w="9525">
            <a:noFill/>
            <a:miter lim="800000"/>
            <a:headEnd/>
            <a:tailEnd/>
          </a:ln>
        </p:spPr>
        <p:txBody>
          <a:bodyPr>
            <a:spAutoFit/>
          </a:bodyPr>
          <a:lstStyle/>
          <a:p>
            <a:pPr algn="ctr"/>
            <a:r>
              <a:rPr lang="hu-HU" baseline="0">
                <a:solidFill>
                  <a:schemeClr val="tx1"/>
                </a:solidFill>
                <a:cs typeface="Times New Roman" pitchFamily="18" charset="0"/>
              </a:rPr>
              <a:t>Vállízület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anatomia.uw.hu/anat-014/anat-014-k.jpg"/>
          <p:cNvPicPr>
            <a:picLocks noChangeAspect="1" noChangeArrowheads="1"/>
          </p:cNvPicPr>
          <p:nvPr/>
        </p:nvPicPr>
        <p:blipFill>
          <a:blip r:embed="rId2" cstate="print"/>
          <a:srcRect/>
          <a:stretch>
            <a:fillRect/>
          </a:stretch>
        </p:blipFill>
        <p:spPr bwMode="auto">
          <a:xfrm>
            <a:off x="2700338" y="2133600"/>
            <a:ext cx="3200400" cy="2609850"/>
          </a:xfrm>
          <a:prstGeom prst="rect">
            <a:avLst/>
          </a:prstGeom>
          <a:noFill/>
          <a:ln w="9525">
            <a:noFill/>
            <a:miter lim="800000"/>
            <a:headEnd/>
            <a:tailEnd/>
          </a:ln>
        </p:spPr>
      </p:pic>
      <p:sp>
        <p:nvSpPr>
          <p:cNvPr id="23555" name="Szövegdoboz 2"/>
          <p:cNvSpPr txBox="1">
            <a:spLocks noChangeArrowheads="1"/>
          </p:cNvSpPr>
          <p:nvPr/>
        </p:nvSpPr>
        <p:spPr bwMode="auto">
          <a:xfrm>
            <a:off x="1979613" y="4724400"/>
            <a:ext cx="4857750" cy="708025"/>
          </a:xfrm>
          <a:prstGeom prst="rect">
            <a:avLst/>
          </a:prstGeom>
          <a:noFill/>
          <a:ln w="9525">
            <a:noFill/>
            <a:miter lim="800000"/>
            <a:headEnd/>
            <a:tailEnd/>
          </a:ln>
        </p:spPr>
        <p:txBody>
          <a:bodyPr>
            <a:spAutoFit/>
          </a:bodyPr>
          <a:lstStyle/>
          <a:p>
            <a:r>
              <a:rPr lang="hu-HU" baseline="0">
                <a:solidFill>
                  <a:schemeClr val="tx1"/>
                </a:solidFill>
              </a:rPr>
              <a:t>kéztőcsontok és a nagyujj kézközépcsontja között</a:t>
            </a:r>
            <a:endParaRPr lang="en-GB" baseline="0">
              <a:solidFill>
                <a:schemeClr val="tx1"/>
              </a:solidFill>
            </a:endParaRPr>
          </a:p>
        </p:txBody>
      </p:sp>
      <p:sp>
        <p:nvSpPr>
          <p:cNvPr id="23556" name="Szövegdoboz 3"/>
          <p:cNvSpPr txBox="1">
            <a:spLocks noChangeArrowheads="1"/>
          </p:cNvSpPr>
          <p:nvPr/>
        </p:nvSpPr>
        <p:spPr bwMode="auto">
          <a:xfrm>
            <a:off x="3203575" y="620713"/>
            <a:ext cx="2305050" cy="461962"/>
          </a:xfrm>
          <a:prstGeom prst="rect">
            <a:avLst/>
          </a:prstGeom>
          <a:noFill/>
          <a:ln w="9525">
            <a:noFill/>
            <a:miter lim="800000"/>
            <a:headEnd/>
            <a:tailEnd/>
          </a:ln>
        </p:spPr>
        <p:txBody>
          <a:bodyPr>
            <a:spAutoFit/>
          </a:bodyPr>
          <a:lstStyle/>
          <a:p>
            <a:pPr algn="ctr"/>
            <a:r>
              <a:rPr lang="hu-HU" sz="2400" baseline="0">
                <a:solidFill>
                  <a:schemeClr val="tx1"/>
                </a:solidFill>
                <a:cs typeface="Times New Roman" pitchFamily="18" charset="0"/>
              </a:rPr>
              <a:t>Nyereg ízület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natomia.uw.hu/anat-014/anat-014-h.jpg"/>
          <p:cNvPicPr>
            <a:picLocks noChangeAspect="1" noChangeArrowheads="1"/>
          </p:cNvPicPr>
          <p:nvPr/>
        </p:nvPicPr>
        <p:blipFill>
          <a:blip r:embed="rId2" cstate="print"/>
          <a:srcRect/>
          <a:stretch>
            <a:fillRect/>
          </a:stretch>
        </p:blipFill>
        <p:spPr bwMode="auto">
          <a:xfrm>
            <a:off x="1857375" y="2071688"/>
            <a:ext cx="4876800" cy="3048000"/>
          </a:xfrm>
          <a:prstGeom prst="rect">
            <a:avLst/>
          </a:prstGeom>
          <a:noFill/>
          <a:ln w="9525">
            <a:noFill/>
            <a:miter lim="800000"/>
            <a:headEnd/>
            <a:tailEnd/>
          </a:ln>
        </p:spPr>
      </p:pic>
      <p:sp>
        <p:nvSpPr>
          <p:cNvPr id="24579" name="Szövegdoboz 2"/>
          <p:cNvSpPr txBox="1">
            <a:spLocks noChangeArrowheads="1"/>
          </p:cNvSpPr>
          <p:nvPr/>
        </p:nvSpPr>
        <p:spPr bwMode="auto">
          <a:xfrm>
            <a:off x="2143125" y="857250"/>
            <a:ext cx="4143375" cy="523875"/>
          </a:xfrm>
          <a:prstGeom prst="rect">
            <a:avLst/>
          </a:prstGeom>
          <a:noFill/>
          <a:ln w="9525">
            <a:noFill/>
            <a:miter lim="800000"/>
            <a:headEnd/>
            <a:tailEnd/>
          </a:ln>
        </p:spPr>
        <p:txBody>
          <a:bodyPr>
            <a:spAutoFit/>
          </a:bodyPr>
          <a:lstStyle/>
          <a:p>
            <a:pPr algn="ctr"/>
            <a:r>
              <a:rPr lang="hu-HU" sz="2800" baseline="0">
                <a:solidFill>
                  <a:schemeClr val="tx1"/>
                </a:solidFill>
                <a:cs typeface="Times New Roman" pitchFamily="18" charset="0"/>
              </a:rPr>
              <a:t>Tojásízület</a:t>
            </a:r>
          </a:p>
        </p:txBody>
      </p:sp>
      <p:sp>
        <p:nvSpPr>
          <p:cNvPr id="24580" name="Szövegdoboz 3"/>
          <p:cNvSpPr txBox="1">
            <a:spLocks noChangeArrowheads="1"/>
          </p:cNvSpPr>
          <p:nvPr/>
        </p:nvSpPr>
        <p:spPr bwMode="auto">
          <a:xfrm>
            <a:off x="2771775" y="5445125"/>
            <a:ext cx="3240088" cy="862013"/>
          </a:xfrm>
          <a:prstGeom prst="rect">
            <a:avLst/>
          </a:prstGeom>
          <a:noFill/>
          <a:ln w="9525">
            <a:noFill/>
            <a:miter lim="800000"/>
            <a:headEnd/>
            <a:tailEnd/>
          </a:ln>
        </p:spPr>
        <p:txBody>
          <a:bodyPr>
            <a:spAutoFit/>
          </a:bodyPr>
          <a:lstStyle/>
          <a:p>
            <a:pPr algn="ctr"/>
            <a:r>
              <a:rPr lang="hu-HU" baseline="0">
                <a:solidFill>
                  <a:schemeClr val="tx1"/>
                </a:solidFill>
              </a:rPr>
              <a:t> csukló ízület</a:t>
            </a:r>
            <a:endParaRPr lang="en-GB" baseline="0">
              <a:solidFill>
                <a:schemeClr val="tx1"/>
              </a:solidFill>
            </a:endParaRPr>
          </a:p>
          <a:p>
            <a:endParaRPr lang="hu-HU" baseline="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Kép 1" descr="forgó ízület.jpg"/>
          <p:cNvPicPr>
            <a:picLocks noChangeAspect="1"/>
          </p:cNvPicPr>
          <p:nvPr/>
        </p:nvPicPr>
        <p:blipFill>
          <a:blip r:embed="rId2" cstate="print"/>
          <a:srcRect/>
          <a:stretch>
            <a:fillRect/>
          </a:stretch>
        </p:blipFill>
        <p:spPr bwMode="auto">
          <a:xfrm>
            <a:off x="1397000" y="1212850"/>
            <a:ext cx="6350000" cy="4432300"/>
          </a:xfrm>
          <a:prstGeom prst="rect">
            <a:avLst/>
          </a:prstGeom>
          <a:noFill/>
          <a:ln w="9525">
            <a:noFill/>
            <a:miter lim="800000"/>
            <a:headEnd/>
            <a:tailEnd/>
          </a:ln>
        </p:spPr>
      </p:pic>
      <p:sp>
        <p:nvSpPr>
          <p:cNvPr id="25603" name="Szövegdoboz 2"/>
          <p:cNvSpPr txBox="1">
            <a:spLocks noChangeArrowheads="1"/>
          </p:cNvSpPr>
          <p:nvPr/>
        </p:nvSpPr>
        <p:spPr bwMode="auto">
          <a:xfrm>
            <a:off x="2195513" y="476250"/>
            <a:ext cx="4143375" cy="523875"/>
          </a:xfrm>
          <a:prstGeom prst="rect">
            <a:avLst/>
          </a:prstGeom>
          <a:noFill/>
          <a:ln w="9525">
            <a:noFill/>
            <a:miter lim="800000"/>
            <a:headEnd/>
            <a:tailEnd/>
          </a:ln>
        </p:spPr>
        <p:txBody>
          <a:bodyPr>
            <a:spAutoFit/>
          </a:bodyPr>
          <a:lstStyle/>
          <a:p>
            <a:pPr algn="ctr"/>
            <a:r>
              <a:rPr lang="hu-HU" sz="2800" baseline="0">
                <a:solidFill>
                  <a:schemeClr val="tx1"/>
                </a:solidFill>
                <a:cs typeface="Times New Roman" pitchFamily="18" charset="0"/>
              </a:rPr>
              <a:t>Forgóízület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zövegdoboz 1"/>
          <p:cNvSpPr txBox="1">
            <a:spLocks noChangeArrowheads="1"/>
          </p:cNvSpPr>
          <p:nvPr/>
        </p:nvSpPr>
        <p:spPr bwMode="auto">
          <a:xfrm>
            <a:off x="2124075" y="765175"/>
            <a:ext cx="4143375" cy="522288"/>
          </a:xfrm>
          <a:prstGeom prst="rect">
            <a:avLst/>
          </a:prstGeom>
          <a:noFill/>
          <a:ln w="9525">
            <a:noFill/>
            <a:miter lim="800000"/>
            <a:headEnd/>
            <a:tailEnd/>
          </a:ln>
        </p:spPr>
        <p:txBody>
          <a:bodyPr>
            <a:spAutoFit/>
          </a:bodyPr>
          <a:lstStyle/>
          <a:p>
            <a:pPr algn="ctr"/>
            <a:r>
              <a:rPr lang="hu-HU" sz="2800" baseline="0">
                <a:solidFill>
                  <a:schemeClr val="tx1"/>
                </a:solidFill>
                <a:cs typeface="Times New Roman" pitchFamily="18" charset="0"/>
              </a:rPr>
              <a:t>Lapos ízület</a:t>
            </a:r>
          </a:p>
        </p:txBody>
      </p:sp>
      <p:pic>
        <p:nvPicPr>
          <p:cNvPr id="26627" name="Kép 2" descr="lapos.jpg"/>
          <p:cNvPicPr>
            <a:picLocks noChangeAspect="1"/>
          </p:cNvPicPr>
          <p:nvPr/>
        </p:nvPicPr>
        <p:blipFill>
          <a:blip r:embed="rId2" cstate="print"/>
          <a:srcRect/>
          <a:stretch>
            <a:fillRect/>
          </a:stretch>
        </p:blipFill>
        <p:spPr bwMode="auto">
          <a:xfrm>
            <a:off x="1908175" y="2205038"/>
            <a:ext cx="3467100" cy="3111500"/>
          </a:xfrm>
          <a:prstGeom prst="rect">
            <a:avLst/>
          </a:prstGeom>
          <a:noFill/>
          <a:ln w="9525">
            <a:noFill/>
            <a:miter lim="800000"/>
            <a:headEnd/>
            <a:tailEnd/>
          </a:ln>
        </p:spPr>
      </p:pic>
      <p:pic>
        <p:nvPicPr>
          <p:cNvPr id="26628" name="Picture 4" descr="http://anatomia.uw.hu/anat-014/anat-014-c.gif"/>
          <p:cNvPicPr>
            <a:picLocks noChangeAspect="1" noChangeArrowheads="1" noCrop="1"/>
          </p:cNvPicPr>
          <p:nvPr/>
        </p:nvPicPr>
        <p:blipFill>
          <a:blip r:embed="rId3" cstate="print"/>
          <a:srcRect/>
          <a:stretch>
            <a:fillRect/>
          </a:stretch>
        </p:blipFill>
        <p:spPr bwMode="auto">
          <a:xfrm>
            <a:off x="6215063" y="2571750"/>
            <a:ext cx="1704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590800" y="685800"/>
            <a:ext cx="5181600" cy="585788"/>
          </a:xfrm>
          <a:prstGeom prst="rect">
            <a:avLst/>
          </a:prstGeom>
          <a:noFill/>
          <a:ln w="9525">
            <a:noFill/>
            <a:miter lim="800000"/>
            <a:headEnd/>
            <a:tailEnd/>
          </a:ln>
        </p:spPr>
        <p:txBody>
          <a:bodyPr lIns="92075" tIns="46038" rIns="92075" bIns="46038">
            <a:spAutoFit/>
          </a:bodyPr>
          <a:lstStyle/>
          <a:p>
            <a:r>
              <a:rPr lang="hu-HU" sz="3200" baseline="0">
                <a:solidFill>
                  <a:srgbClr val="FF0000"/>
                </a:solidFill>
              </a:rPr>
              <a:t>Az ízületek típusai</a:t>
            </a:r>
            <a:endParaRPr lang="en-GB" sz="3200" baseline="0">
              <a:solidFill>
                <a:srgbClr val="FF0000"/>
              </a:solidFill>
            </a:endParaRPr>
          </a:p>
        </p:txBody>
      </p:sp>
      <p:sp>
        <p:nvSpPr>
          <p:cNvPr id="10245" name="Rectangle 5"/>
          <p:cNvSpPr>
            <a:spLocks noChangeArrowheads="1"/>
          </p:cNvSpPr>
          <p:nvPr/>
        </p:nvSpPr>
        <p:spPr bwMode="auto">
          <a:xfrm>
            <a:off x="1692275" y="1989138"/>
            <a:ext cx="6172200" cy="1801812"/>
          </a:xfrm>
          <a:prstGeom prst="rect">
            <a:avLst/>
          </a:prstGeom>
          <a:noFill/>
          <a:ln w="9525">
            <a:noFill/>
            <a:miter lim="800000"/>
            <a:headEnd/>
            <a:tailEnd/>
          </a:ln>
        </p:spPr>
        <p:txBody>
          <a:bodyPr lIns="92075" tIns="46038" rIns="92075" bIns="46038">
            <a:spAutoFit/>
          </a:bodyPr>
          <a:lstStyle/>
          <a:p>
            <a:pPr>
              <a:buFontTx/>
              <a:buChar char="•"/>
            </a:pPr>
            <a:r>
              <a:rPr lang="en-GB" sz="2400" b="0" baseline="0">
                <a:solidFill>
                  <a:schemeClr val="tx1"/>
                </a:solidFill>
              </a:rPr>
              <a:t> </a:t>
            </a:r>
            <a:r>
              <a:rPr lang="hu-HU" sz="2800" baseline="0">
                <a:solidFill>
                  <a:schemeClr val="tx1"/>
                </a:solidFill>
              </a:rPr>
              <a:t>egy tengelyű</a:t>
            </a:r>
            <a:r>
              <a:rPr lang="en-GB" sz="2800" baseline="0">
                <a:solidFill>
                  <a:schemeClr val="tx1"/>
                </a:solidFill>
              </a:rPr>
              <a:t> (h</a:t>
            </a:r>
            <a:r>
              <a:rPr lang="hu-HU" sz="2800" baseline="0">
                <a:solidFill>
                  <a:schemeClr val="tx1"/>
                </a:solidFill>
              </a:rPr>
              <a:t>enger</a:t>
            </a:r>
            <a:r>
              <a:rPr lang="en-GB" sz="2800" baseline="0">
                <a:solidFill>
                  <a:schemeClr val="tx1"/>
                </a:solidFill>
              </a:rPr>
              <a:t>)</a:t>
            </a:r>
          </a:p>
          <a:p>
            <a:pPr>
              <a:buFontTx/>
              <a:buChar char="•"/>
            </a:pPr>
            <a:r>
              <a:rPr lang="en-GB" sz="2800" baseline="0">
                <a:solidFill>
                  <a:schemeClr val="tx1"/>
                </a:solidFill>
              </a:rPr>
              <a:t> </a:t>
            </a:r>
            <a:r>
              <a:rPr lang="hu-HU" sz="2800" baseline="0">
                <a:solidFill>
                  <a:schemeClr val="tx1"/>
                </a:solidFill>
              </a:rPr>
              <a:t>Két tengelyű</a:t>
            </a:r>
            <a:r>
              <a:rPr lang="en-GB" sz="2800" baseline="0">
                <a:solidFill>
                  <a:schemeClr val="tx1"/>
                </a:solidFill>
              </a:rPr>
              <a:t> (ellipt</a:t>
            </a:r>
            <a:r>
              <a:rPr lang="hu-HU" sz="2800" baseline="0">
                <a:solidFill>
                  <a:schemeClr val="tx1"/>
                </a:solidFill>
              </a:rPr>
              <a:t>ikus, tojás</a:t>
            </a:r>
            <a:r>
              <a:rPr lang="en-GB" sz="2800" baseline="0">
                <a:solidFill>
                  <a:schemeClr val="tx1"/>
                </a:solidFill>
              </a:rPr>
              <a:t>)</a:t>
            </a:r>
          </a:p>
          <a:p>
            <a:pPr>
              <a:buFontTx/>
              <a:buChar char="•"/>
            </a:pPr>
            <a:r>
              <a:rPr lang="en-GB" sz="2800" baseline="0">
                <a:solidFill>
                  <a:schemeClr val="tx1"/>
                </a:solidFill>
              </a:rPr>
              <a:t> </a:t>
            </a:r>
            <a:r>
              <a:rPr lang="hu-HU" sz="2800" baseline="0">
                <a:solidFill>
                  <a:schemeClr val="tx1"/>
                </a:solidFill>
              </a:rPr>
              <a:t>Három tengelyű</a:t>
            </a:r>
            <a:r>
              <a:rPr lang="en-GB" sz="2800" baseline="0">
                <a:solidFill>
                  <a:schemeClr val="tx1"/>
                </a:solidFill>
              </a:rPr>
              <a:t> ( </a:t>
            </a:r>
            <a:r>
              <a:rPr lang="hu-HU" sz="2800" baseline="0">
                <a:solidFill>
                  <a:schemeClr val="tx1"/>
                </a:solidFill>
              </a:rPr>
              <a:t>gömb</a:t>
            </a:r>
            <a:r>
              <a:rPr lang="en-GB" sz="2800" baseline="0">
                <a:solidFill>
                  <a:schemeClr val="tx1"/>
                </a:solidFill>
              </a:rPr>
              <a:t>)</a:t>
            </a:r>
            <a:r>
              <a:rPr lang="en-GB" sz="2400" b="0" baseline="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3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024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3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024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0245">
                                            <p:txEl>
                                              <p:pRg st="2" end="2"/>
                                            </p:txEl>
                                          </p:spTgt>
                                        </p:tgtEl>
                                        <p:attrNameLst>
                                          <p:attrName>style.visibility</p:attrName>
                                        </p:attrNameLst>
                                      </p:cBhvr>
                                      <p:to>
                                        <p:strVal val="visible"/>
                                      </p:to>
                                    </p:set>
                                    <p:anim calcmode="lin" valueType="num">
                                      <p:cBhvr additive="base">
                                        <p:cTn id="19" dur="3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024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áblázat 8"/>
          <p:cNvGraphicFramePr>
            <a:graphicFrameLocks noGrp="1"/>
          </p:cNvGraphicFramePr>
          <p:nvPr/>
        </p:nvGraphicFramePr>
        <p:xfrm>
          <a:off x="539750" y="765175"/>
          <a:ext cx="8280920" cy="374519"/>
        </p:xfrm>
        <a:graphic>
          <a:graphicData uri="http://schemas.openxmlformats.org/drawingml/2006/table">
            <a:tbl>
              <a:tblPr/>
              <a:tblGrid>
                <a:gridCol w="1152128"/>
                <a:gridCol w="500093"/>
                <a:gridCol w="1156951"/>
                <a:gridCol w="575204"/>
                <a:gridCol w="1215694"/>
                <a:gridCol w="296474"/>
                <a:gridCol w="1584176"/>
                <a:gridCol w="360040"/>
                <a:gridCol w="1440160"/>
              </a:tblGrid>
              <a:tr h="183931">
                <a:tc>
                  <a:txBody>
                    <a:bodyPr/>
                    <a:lstStyle/>
                    <a:p>
                      <a:pPr algn="ctr" fontAlgn="b"/>
                      <a:r>
                        <a:rPr lang="hu-HU" sz="2400" b="1" i="1" u="none" strike="noStrike" dirty="0">
                          <a:solidFill>
                            <a:srgbClr val="000000"/>
                          </a:solidFill>
                          <a:latin typeface="Times New Roman"/>
                        </a:rPr>
                        <a:t>Típus</a:t>
                      </a:r>
                    </a:p>
                  </a:txBody>
                  <a:tcPr marL="8759" marR="8759" marT="8759" marB="0" anchor="b">
                    <a:lnL>
                      <a:noFill/>
                    </a:lnL>
                    <a:lnR>
                      <a:noFill/>
                    </a:lnR>
                    <a:lnT>
                      <a:noFill/>
                    </a:lnT>
                    <a:lnB>
                      <a:noFill/>
                    </a:lnB>
                    <a:solidFill>
                      <a:schemeClr val="bg1">
                        <a:lumMod val="95000"/>
                      </a:schemeClr>
                    </a:solidFill>
                  </a:tcPr>
                </a:tc>
                <a:tc>
                  <a:txBody>
                    <a:bodyPr/>
                    <a:lstStyle/>
                    <a:p>
                      <a:pPr algn="l" fontAlgn="b"/>
                      <a:endParaRPr lang="hu-HU" sz="1800" b="0" i="0" u="none" strike="noStrike" dirty="0">
                        <a:solidFill>
                          <a:srgbClr val="000000"/>
                        </a:solidFill>
                        <a:latin typeface="Calibri"/>
                      </a:endParaRPr>
                    </a:p>
                  </a:txBody>
                  <a:tcPr marL="8759" marR="8759" marT="8759" marB="0" anchor="b">
                    <a:lnL>
                      <a:noFill/>
                    </a:lnL>
                    <a:lnR>
                      <a:noFill/>
                    </a:lnR>
                    <a:lnT>
                      <a:noFill/>
                    </a:lnT>
                    <a:lnB>
                      <a:noFill/>
                    </a:lnB>
                    <a:solidFill>
                      <a:schemeClr val="bg1">
                        <a:lumMod val="95000"/>
                      </a:schemeClr>
                    </a:solidFill>
                  </a:tcPr>
                </a:tc>
                <a:tc>
                  <a:txBody>
                    <a:bodyPr/>
                    <a:lstStyle/>
                    <a:p>
                      <a:pPr algn="ctr" fontAlgn="b"/>
                      <a:r>
                        <a:rPr lang="hu-HU" sz="2400" b="1" i="0" u="none" strike="noStrike" dirty="0">
                          <a:solidFill>
                            <a:srgbClr val="000000"/>
                          </a:solidFill>
                          <a:latin typeface="Times New Roman"/>
                        </a:rPr>
                        <a:t>Leírás</a:t>
                      </a:r>
                    </a:p>
                  </a:txBody>
                  <a:tcPr marL="8759" marR="8759" marT="8759" marB="0" anchor="b">
                    <a:lnL>
                      <a:noFill/>
                    </a:lnL>
                    <a:lnR>
                      <a:noFill/>
                    </a:lnR>
                    <a:lnT>
                      <a:noFill/>
                    </a:lnT>
                    <a:lnB>
                      <a:noFill/>
                    </a:lnB>
                    <a:solidFill>
                      <a:schemeClr val="bg1">
                        <a:lumMod val="95000"/>
                      </a:schemeClr>
                    </a:solidFill>
                  </a:tcPr>
                </a:tc>
                <a:tc>
                  <a:txBody>
                    <a:bodyPr/>
                    <a:lstStyle/>
                    <a:p>
                      <a:pPr algn="ctr" fontAlgn="b"/>
                      <a:endParaRPr lang="hu-HU" sz="2400" b="1" i="0" u="none" strike="noStrike" dirty="0">
                        <a:solidFill>
                          <a:srgbClr val="000000"/>
                        </a:solidFill>
                        <a:latin typeface="Times New Roman"/>
                      </a:endParaRPr>
                    </a:p>
                  </a:txBody>
                  <a:tcPr marL="8759" marR="8759" marT="8759" marB="0" anchor="b">
                    <a:lnL>
                      <a:noFill/>
                    </a:lnL>
                    <a:lnR>
                      <a:noFill/>
                    </a:lnR>
                    <a:lnT>
                      <a:noFill/>
                    </a:lnT>
                    <a:lnB>
                      <a:noFill/>
                    </a:lnB>
                    <a:solidFill>
                      <a:schemeClr val="bg1">
                        <a:lumMod val="95000"/>
                      </a:schemeClr>
                    </a:solidFill>
                  </a:tcPr>
                </a:tc>
                <a:tc>
                  <a:txBody>
                    <a:bodyPr/>
                    <a:lstStyle/>
                    <a:p>
                      <a:pPr algn="ctr" fontAlgn="b"/>
                      <a:r>
                        <a:rPr lang="hu-HU" sz="2400" b="1" i="0" u="none" strike="noStrike" dirty="0">
                          <a:solidFill>
                            <a:srgbClr val="000000"/>
                          </a:solidFill>
                          <a:latin typeface="Times New Roman"/>
                        </a:rPr>
                        <a:t>Funkció</a:t>
                      </a:r>
                    </a:p>
                  </a:txBody>
                  <a:tcPr marL="8759" marR="8759" marT="8759" marB="0" anchor="b">
                    <a:lnL>
                      <a:noFill/>
                    </a:lnL>
                    <a:lnR>
                      <a:noFill/>
                    </a:lnR>
                    <a:lnT>
                      <a:noFill/>
                    </a:lnT>
                    <a:lnB>
                      <a:noFill/>
                    </a:lnB>
                    <a:solidFill>
                      <a:schemeClr val="bg1">
                        <a:lumMod val="95000"/>
                      </a:schemeClr>
                    </a:solidFill>
                  </a:tcPr>
                </a:tc>
                <a:tc>
                  <a:txBody>
                    <a:bodyPr/>
                    <a:lstStyle/>
                    <a:p>
                      <a:pPr algn="ctr" fontAlgn="b"/>
                      <a:endParaRPr lang="hu-HU" sz="2400" b="1" i="0" u="none" strike="noStrike" dirty="0">
                        <a:solidFill>
                          <a:srgbClr val="000000"/>
                        </a:solidFill>
                        <a:latin typeface="Times New Roman"/>
                      </a:endParaRPr>
                    </a:p>
                  </a:txBody>
                  <a:tcPr marL="8759" marR="8759" marT="8759" marB="0" anchor="b">
                    <a:lnL>
                      <a:noFill/>
                    </a:lnL>
                    <a:lnR>
                      <a:noFill/>
                    </a:lnR>
                    <a:lnT>
                      <a:noFill/>
                    </a:lnT>
                    <a:lnB>
                      <a:noFill/>
                    </a:lnB>
                    <a:solidFill>
                      <a:schemeClr val="bg1">
                        <a:lumMod val="95000"/>
                      </a:schemeClr>
                    </a:solidFill>
                  </a:tcPr>
                </a:tc>
                <a:tc>
                  <a:txBody>
                    <a:bodyPr/>
                    <a:lstStyle/>
                    <a:p>
                      <a:pPr algn="ctr" fontAlgn="b"/>
                      <a:r>
                        <a:rPr lang="hu-HU" sz="2400" b="1" i="0" u="none" strike="noStrike" dirty="0">
                          <a:solidFill>
                            <a:srgbClr val="000000"/>
                          </a:solidFill>
                          <a:latin typeface="Times New Roman"/>
                        </a:rPr>
                        <a:t>Terjedelem</a:t>
                      </a:r>
                    </a:p>
                  </a:txBody>
                  <a:tcPr marL="8759" marR="8759" marT="8759" marB="0" anchor="b">
                    <a:lnL>
                      <a:noFill/>
                    </a:lnL>
                    <a:lnR>
                      <a:noFill/>
                    </a:lnR>
                    <a:lnT>
                      <a:noFill/>
                    </a:lnT>
                    <a:lnB>
                      <a:noFill/>
                    </a:lnB>
                    <a:solidFill>
                      <a:schemeClr val="bg1">
                        <a:lumMod val="95000"/>
                      </a:schemeClr>
                    </a:solidFill>
                  </a:tcPr>
                </a:tc>
                <a:tc>
                  <a:txBody>
                    <a:bodyPr/>
                    <a:lstStyle/>
                    <a:p>
                      <a:pPr algn="ctr" fontAlgn="b"/>
                      <a:endParaRPr lang="hu-HU" sz="2400" b="1" i="0" u="none" strike="noStrike" dirty="0">
                        <a:solidFill>
                          <a:srgbClr val="000000"/>
                        </a:solidFill>
                        <a:latin typeface="Times New Roman"/>
                      </a:endParaRPr>
                    </a:p>
                  </a:txBody>
                  <a:tcPr marL="8759" marR="8759" marT="8759" marB="0" anchor="b">
                    <a:lnL>
                      <a:noFill/>
                    </a:lnL>
                    <a:lnR>
                      <a:noFill/>
                    </a:lnR>
                    <a:lnT>
                      <a:noFill/>
                    </a:lnT>
                    <a:lnB>
                      <a:noFill/>
                    </a:lnB>
                    <a:solidFill>
                      <a:schemeClr val="bg1">
                        <a:lumMod val="95000"/>
                      </a:schemeClr>
                    </a:solidFill>
                  </a:tcPr>
                </a:tc>
                <a:tc>
                  <a:txBody>
                    <a:bodyPr/>
                    <a:lstStyle/>
                    <a:p>
                      <a:pPr algn="ctr" fontAlgn="b"/>
                      <a:r>
                        <a:rPr lang="hu-HU" sz="2400" b="1" i="0" u="none" strike="noStrike" dirty="0">
                          <a:solidFill>
                            <a:srgbClr val="000000"/>
                          </a:solidFill>
                          <a:latin typeface="Times New Roman"/>
                        </a:rPr>
                        <a:t>Példák</a:t>
                      </a:r>
                    </a:p>
                  </a:txBody>
                  <a:tcPr marL="8759" marR="8759" marT="8759" marB="0" anchor="b">
                    <a:lnL>
                      <a:noFill/>
                    </a:lnL>
                    <a:lnR>
                      <a:noFill/>
                    </a:lnR>
                    <a:lnT>
                      <a:noFill/>
                    </a:lnT>
                    <a:lnB>
                      <a:noFill/>
                    </a:lnB>
                    <a:solidFill>
                      <a:schemeClr val="bg1">
                        <a:lumMod val="95000"/>
                      </a:schemeClr>
                    </a:solidFill>
                  </a:tcPr>
                </a:tc>
              </a:tr>
            </a:tbl>
          </a:graphicData>
        </a:graphic>
      </p:graphicFrame>
      <p:graphicFrame>
        <p:nvGraphicFramePr>
          <p:cNvPr id="11" name="Táblázat 10"/>
          <p:cNvGraphicFramePr>
            <a:graphicFrameLocks noGrp="1"/>
          </p:cNvGraphicFramePr>
          <p:nvPr/>
        </p:nvGraphicFramePr>
        <p:xfrm>
          <a:off x="468313" y="1711325"/>
          <a:ext cx="1296144" cy="3652633"/>
        </p:xfrm>
        <a:graphic>
          <a:graphicData uri="http://schemas.openxmlformats.org/drawingml/2006/table">
            <a:tbl>
              <a:tblPr/>
              <a:tblGrid>
                <a:gridCol w="1296144"/>
              </a:tblGrid>
              <a:tr h="924811">
                <a:tc>
                  <a:txBody>
                    <a:bodyPr/>
                    <a:lstStyle/>
                    <a:p>
                      <a:pPr algn="ctr" fontAlgn="b"/>
                      <a:r>
                        <a:rPr lang="hu-HU" sz="2000" b="1" i="1" u="none" strike="noStrike" dirty="0">
                          <a:solidFill>
                            <a:srgbClr val="000000"/>
                          </a:solidFill>
                          <a:latin typeface="Times New Roman"/>
                        </a:rPr>
                        <a:t>Rostos</a:t>
                      </a:r>
                    </a:p>
                  </a:txBody>
                  <a:tcPr marL="9525" marR="9525" marT="9525" marB="0" anchor="b">
                    <a:lnL>
                      <a:noFill/>
                    </a:lnL>
                    <a:lnR>
                      <a:noFill/>
                    </a:lnR>
                    <a:lnT>
                      <a:noFill/>
                    </a:lnT>
                    <a:lnB>
                      <a:noFill/>
                    </a:lnB>
                    <a:solidFill>
                      <a:schemeClr val="bg1">
                        <a:lumMod val="85000"/>
                      </a:schemeClr>
                    </a:solidFill>
                  </a:tcPr>
                </a:tc>
              </a:tr>
              <a:tr h="420456">
                <a:tc>
                  <a:txBody>
                    <a:bodyPr/>
                    <a:lstStyle/>
                    <a:p>
                      <a:pPr algn="ctr" fontAlgn="b"/>
                      <a:endParaRPr lang="hu-HU" sz="2000" b="1" i="1" u="none" strike="noStrike">
                        <a:solidFill>
                          <a:srgbClr val="000000"/>
                        </a:solidFill>
                        <a:latin typeface="Times New Roman"/>
                      </a:endParaRPr>
                    </a:p>
                  </a:txBody>
                  <a:tcPr marL="9525" marR="9525" marT="9525" marB="0" anchor="b">
                    <a:lnL>
                      <a:noFill/>
                    </a:lnL>
                    <a:lnR>
                      <a:noFill/>
                    </a:lnR>
                    <a:lnT>
                      <a:noFill/>
                    </a:lnT>
                    <a:lnB>
                      <a:noFill/>
                    </a:lnB>
                    <a:solidFill>
                      <a:schemeClr val="bg1">
                        <a:lumMod val="85000"/>
                      </a:schemeClr>
                    </a:solidFill>
                  </a:tcPr>
                </a:tc>
              </a:tr>
              <a:tr h="731672">
                <a:tc>
                  <a:txBody>
                    <a:bodyPr/>
                    <a:lstStyle/>
                    <a:p>
                      <a:pPr algn="ctr" fontAlgn="b"/>
                      <a:r>
                        <a:rPr lang="hu-HU" sz="2000" b="1" i="1" u="none" strike="noStrike">
                          <a:solidFill>
                            <a:srgbClr val="000000"/>
                          </a:solidFill>
                          <a:latin typeface="Times New Roman"/>
                        </a:rPr>
                        <a:t>Porcos</a:t>
                      </a:r>
                    </a:p>
                  </a:txBody>
                  <a:tcPr marL="9525" marR="9525" marT="9525" marB="0" anchor="b">
                    <a:lnL>
                      <a:noFill/>
                    </a:lnL>
                    <a:lnR>
                      <a:noFill/>
                    </a:lnR>
                    <a:lnT>
                      <a:noFill/>
                    </a:lnT>
                    <a:lnB>
                      <a:noFill/>
                    </a:lnB>
                    <a:solidFill>
                      <a:schemeClr val="bg1">
                        <a:lumMod val="85000"/>
                      </a:schemeClr>
                    </a:solidFill>
                  </a:tcPr>
                </a:tc>
              </a:tr>
              <a:tr h="72008">
                <a:tc>
                  <a:txBody>
                    <a:bodyPr/>
                    <a:lstStyle/>
                    <a:p>
                      <a:pPr algn="ctr" fontAlgn="b"/>
                      <a:endParaRPr lang="hu-HU" sz="2000" b="1" i="1" u="none" strike="noStrike">
                        <a:solidFill>
                          <a:srgbClr val="000000"/>
                        </a:solidFill>
                        <a:latin typeface="Times New Roman"/>
                      </a:endParaRPr>
                    </a:p>
                  </a:txBody>
                  <a:tcPr marL="9525" marR="9525" marT="9525" marB="0" anchor="b">
                    <a:lnL>
                      <a:noFill/>
                    </a:lnL>
                    <a:lnR>
                      <a:noFill/>
                    </a:lnR>
                    <a:lnT>
                      <a:noFill/>
                    </a:lnT>
                    <a:lnB>
                      <a:noFill/>
                    </a:lnB>
                    <a:solidFill>
                      <a:schemeClr val="bg1">
                        <a:lumMod val="85000"/>
                      </a:schemeClr>
                    </a:solidFill>
                  </a:tcPr>
                </a:tc>
              </a:tr>
              <a:tr h="1261369">
                <a:tc>
                  <a:txBody>
                    <a:bodyPr/>
                    <a:lstStyle/>
                    <a:p>
                      <a:pPr algn="ctr" fontAlgn="b"/>
                      <a:r>
                        <a:rPr lang="hu-HU" sz="2000" b="1" i="1" u="none" strike="noStrike" dirty="0" err="1">
                          <a:solidFill>
                            <a:srgbClr val="000000"/>
                          </a:solidFill>
                          <a:latin typeface="Times New Roman"/>
                        </a:rPr>
                        <a:t>Szinoviális</a:t>
                      </a:r>
                      <a:endParaRPr lang="hu-HU" sz="2000" b="1" i="1" u="none" strike="noStrike" dirty="0">
                        <a:solidFill>
                          <a:srgbClr val="000000"/>
                        </a:solidFill>
                        <a:latin typeface="Times New Roman"/>
                      </a:endParaRPr>
                    </a:p>
                  </a:txBody>
                  <a:tcPr marL="9525" marR="9525" marT="9525" marB="0" anchor="b">
                    <a:lnL>
                      <a:noFill/>
                    </a:lnL>
                    <a:lnR>
                      <a:noFill/>
                    </a:lnR>
                    <a:lnT>
                      <a:noFill/>
                    </a:lnT>
                    <a:lnB>
                      <a:noFill/>
                    </a:lnB>
                    <a:solidFill>
                      <a:schemeClr val="bg1">
                        <a:lumMod val="85000"/>
                      </a:schemeClr>
                    </a:solidFill>
                  </a:tcPr>
                </a:tc>
              </a:tr>
            </a:tbl>
          </a:graphicData>
        </a:graphic>
      </p:graphicFrame>
      <p:graphicFrame>
        <p:nvGraphicFramePr>
          <p:cNvPr id="12" name="Táblázat 11"/>
          <p:cNvGraphicFramePr>
            <a:graphicFrameLocks noGrp="1"/>
          </p:cNvGraphicFramePr>
          <p:nvPr/>
        </p:nvGraphicFramePr>
        <p:xfrm>
          <a:off x="1979613" y="1700213"/>
          <a:ext cx="6840759" cy="1238250"/>
        </p:xfrm>
        <a:graphic>
          <a:graphicData uri="http://schemas.openxmlformats.org/drawingml/2006/table">
            <a:tbl>
              <a:tblPr/>
              <a:tblGrid>
                <a:gridCol w="1656184"/>
                <a:gridCol w="322852"/>
                <a:gridCol w="1405340"/>
                <a:gridCol w="442852"/>
                <a:gridCol w="969073"/>
                <a:gridCol w="785072"/>
                <a:gridCol w="1259386"/>
              </a:tblGrid>
              <a:tr h="571500">
                <a:tc rowSpan="2">
                  <a:txBody>
                    <a:bodyPr/>
                    <a:lstStyle/>
                    <a:p>
                      <a:pPr algn="ctr" fontAlgn="b"/>
                      <a:r>
                        <a:rPr lang="hu-HU" sz="2000" b="1" i="0" u="none" strike="noStrike" dirty="0">
                          <a:solidFill>
                            <a:srgbClr val="000000"/>
                          </a:solidFill>
                          <a:latin typeface="Times New Roman"/>
                        </a:rPr>
                        <a:t>rostos szövetekkel kapcsolt</a:t>
                      </a: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r>
                        <a:rPr lang="hu-HU" sz="2000" b="1" i="0" u="none" strike="noStrike">
                          <a:solidFill>
                            <a:srgbClr val="000000"/>
                          </a:solidFill>
                          <a:latin typeface="Times New Roman"/>
                        </a:rPr>
                        <a:t>Stabil</a:t>
                      </a: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r>
                        <a:rPr lang="hu-HU" sz="2000" b="1" i="0" u="none" strike="noStrike">
                          <a:solidFill>
                            <a:srgbClr val="000000"/>
                          </a:solidFill>
                          <a:latin typeface="Times New Roman"/>
                        </a:rPr>
                        <a:t>kicsi vagy semmi</a:t>
                      </a: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r>
                        <a:rPr lang="hu-HU" sz="2000" b="1" i="0" u="none" strike="noStrike">
                          <a:solidFill>
                            <a:srgbClr val="000000"/>
                          </a:solidFill>
                          <a:latin typeface="Times New Roman"/>
                        </a:rPr>
                        <a:t>Fibula-tibia</a:t>
                      </a:r>
                    </a:p>
                  </a:txBody>
                  <a:tcPr marL="9525" marR="9525" marT="9525" marB="0" anchor="b">
                    <a:lnL>
                      <a:noFill/>
                    </a:lnL>
                    <a:lnR>
                      <a:noFill/>
                    </a:lnR>
                    <a:lnT>
                      <a:noFill/>
                    </a:lnT>
                    <a:lnB>
                      <a:noFill/>
                    </a:lnB>
                    <a:solidFill>
                      <a:schemeClr val="bg1">
                        <a:lumMod val="75000"/>
                      </a:schemeClr>
                    </a:solidFill>
                  </a:tcPr>
                </a:tc>
              </a:tr>
              <a:tr h="200025">
                <a:tc vMerge="1">
                  <a:txBody>
                    <a:bodyPr/>
                    <a:lstStyle/>
                    <a:p>
                      <a:endParaRPr lang="hu-HU"/>
                    </a:p>
                  </a:txBody>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c>
                  <a:txBody>
                    <a:bodyPr/>
                    <a:lstStyle/>
                    <a:p>
                      <a:pPr algn="ctr" fontAlgn="b"/>
                      <a:endParaRPr lang="hu-HU" sz="2000" b="1" i="0" u="none" strike="noStrike" dirty="0">
                        <a:solidFill>
                          <a:srgbClr val="000000"/>
                        </a:solidFill>
                        <a:latin typeface="Times New Roman"/>
                      </a:endParaRPr>
                    </a:p>
                  </a:txBody>
                  <a:tcPr marL="9525" marR="9525" marT="9525" marB="0" anchor="b">
                    <a:lnL>
                      <a:noFill/>
                    </a:lnL>
                    <a:lnR>
                      <a:noFill/>
                    </a:lnR>
                    <a:lnT>
                      <a:noFill/>
                    </a:lnT>
                    <a:lnB>
                      <a:noFill/>
                    </a:lnB>
                    <a:solidFill>
                      <a:schemeClr val="bg1">
                        <a:lumMod val="75000"/>
                      </a:schemeClr>
                    </a:solidFill>
                  </a:tcPr>
                </a:tc>
              </a:tr>
            </a:tbl>
          </a:graphicData>
        </a:graphic>
      </p:graphicFrame>
      <p:graphicFrame>
        <p:nvGraphicFramePr>
          <p:cNvPr id="13" name="Táblázat 12"/>
          <p:cNvGraphicFramePr>
            <a:graphicFrameLocks noGrp="1"/>
          </p:cNvGraphicFramePr>
          <p:nvPr/>
        </p:nvGraphicFramePr>
        <p:xfrm>
          <a:off x="1917700" y="3138488"/>
          <a:ext cx="6902772" cy="933450"/>
        </p:xfrm>
        <a:graphic>
          <a:graphicData uri="http://schemas.openxmlformats.org/drawingml/2006/table">
            <a:tbl>
              <a:tblPr/>
              <a:tblGrid>
                <a:gridCol w="1646189"/>
                <a:gridCol w="350788"/>
                <a:gridCol w="1665436"/>
                <a:gridCol w="199509"/>
                <a:gridCol w="977858"/>
                <a:gridCol w="792189"/>
                <a:gridCol w="1270803"/>
              </a:tblGrid>
              <a:tr h="381000">
                <a:tc rowSpan="2">
                  <a:txBody>
                    <a:bodyPr/>
                    <a:lstStyle/>
                    <a:p>
                      <a:pPr algn="ctr" fontAlgn="b"/>
                      <a:r>
                        <a:rPr lang="hu-HU" sz="2000" b="1" i="0" u="none" strike="noStrike">
                          <a:solidFill>
                            <a:srgbClr val="000000"/>
                          </a:solidFill>
                          <a:latin typeface="Times New Roman"/>
                        </a:rPr>
                        <a:t>Porcos összeköttetés</a:t>
                      </a: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r>
                        <a:rPr lang="hu-HU" sz="2000" b="1" i="0" u="none" strike="noStrike">
                          <a:solidFill>
                            <a:srgbClr val="000000"/>
                          </a:solidFill>
                          <a:latin typeface="Times New Roman"/>
                        </a:rPr>
                        <a:t>Hajlás</a:t>
                      </a: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r>
                        <a:rPr lang="hu-HU" sz="2000" b="1" i="0" u="none" strike="noStrike">
                          <a:solidFill>
                            <a:srgbClr val="000000"/>
                          </a:solidFill>
                          <a:latin typeface="Times New Roman"/>
                        </a:rPr>
                        <a:t>kicsi</a:t>
                      </a: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r>
                        <a:rPr lang="hu-HU" sz="2000" b="1" i="0" u="none" strike="noStrike">
                          <a:solidFill>
                            <a:srgbClr val="000000"/>
                          </a:solidFill>
                          <a:latin typeface="Times New Roman"/>
                        </a:rPr>
                        <a:t>Sternocostalis</a:t>
                      </a:r>
                    </a:p>
                  </a:txBody>
                  <a:tcPr marL="9525" marR="9525" marT="9525" marB="0" anchor="b">
                    <a:lnL>
                      <a:noFill/>
                    </a:lnL>
                    <a:lnR>
                      <a:noFill/>
                    </a:lnR>
                    <a:lnT>
                      <a:noFill/>
                    </a:lnT>
                    <a:lnB>
                      <a:noFill/>
                    </a:lnB>
                    <a:solidFill>
                      <a:schemeClr val="bg1">
                        <a:lumMod val="65000"/>
                      </a:schemeClr>
                    </a:solidFill>
                  </a:tcPr>
                </a:tc>
              </a:tr>
              <a:tr h="200025">
                <a:tc vMerge="1">
                  <a:txBody>
                    <a:bodyPr/>
                    <a:lstStyle/>
                    <a:p>
                      <a:endParaRPr lang="hu-HU"/>
                    </a:p>
                  </a:txBody>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c>
                  <a:txBody>
                    <a:bodyPr/>
                    <a:lstStyle/>
                    <a:p>
                      <a:pPr algn="ctr" fontAlgn="b"/>
                      <a:endParaRPr lang="hu-HU" sz="2000" b="1" i="0" u="none" strike="noStrike" dirty="0">
                        <a:solidFill>
                          <a:srgbClr val="000000"/>
                        </a:solidFill>
                        <a:latin typeface="Times New Roman"/>
                      </a:endParaRPr>
                    </a:p>
                  </a:txBody>
                  <a:tcPr marL="9525" marR="9525" marT="9525" marB="0" anchor="b">
                    <a:lnL>
                      <a:noFill/>
                    </a:lnL>
                    <a:lnR>
                      <a:noFill/>
                    </a:lnR>
                    <a:lnT>
                      <a:noFill/>
                    </a:lnT>
                    <a:lnB>
                      <a:noFill/>
                    </a:lnB>
                    <a:solidFill>
                      <a:schemeClr val="bg1">
                        <a:lumMod val="65000"/>
                      </a:schemeClr>
                    </a:solidFill>
                  </a:tcPr>
                </a:tc>
              </a:tr>
            </a:tbl>
          </a:graphicData>
        </a:graphic>
      </p:graphicFrame>
      <p:graphicFrame>
        <p:nvGraphicFramePr>
          <p:cNvPr id="14" name="Táblázat 13"/>
          <p:cNvGraphicFramePr>
            <a:graphicFrameLocks noGrp="1"/>
          </p:cNvGraphicFramePr>
          <p:nvPr/>
        </p:nvGraphicFramePr>
        <p:xfrm>
          <a:off x="1979613" y="4508500"/>
          <a:ext cx="6768752" cy="923925"/>
        </p:xfrm>
        <a:graphic>
          <a:graphicData uri="http://schemas.openxmlformats.org/drawingml/2006/table">
            <a:tbl>
              <a:tblPr/>
              <a:tblGrid>
                <a:gridCol w="1440160"/>
                <a:gridCol w="518045"/>
                <a:gridCol w="1354163"/>
                <a:gridCol w="474574"/>
                <a:gridCol w="1325626"/>
                <a:gridCol w="410055"/>
                <a:gridCol w="1246129"/>
              </a:tblGrid>
              <a:tr h="600075">
                <a:tc>
                  <a:txBody>
                    <a:bodyPr/>
                    <a:lstStyle/>
                    <a:p>
                      <a:pPr algn="ctr" fontAlgn="b"/>
                      <a:r>
                        <a:rPr lang="hu-HU" sz="2000" b="1" i="0" u="none" strike="noStrike" dirty="0">
                          <a:solidFill>
                            <a:srgbClr val="000000"/>
                          </a:solidFill>
                          <a:latin typeface="Times New Roman"/>
                        </a:rPr>
                        <a:t>Szalagokkal kapcsolt</a:t>
                      </a:r>
                    </a:p>
                  </a:txBody>
                  <a:tcPr marL="9525" marR="9525" marT="9525" marB="0" anchor="b">
                    <a:lnL>
                      <a:noFill/>
                    </a:lnL>
                    <a:lnR>
                      <a:noFill/>
                    </a:lnR>
                    <a:lnT>
                      <a:noFill/>
                    </a:lnT>
                    <a:lnB>
                      <a:noFill/>
                    </a:lnB>
                    <a:solidFill>
                      <a:schemeClr val="bg1">
                        <a:lumMod val="50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50000"/>
                      </a:schemeClr>
                    </a:solidFill>
                  </a:tcPr>
                </a:tc>
                <a:tc>
                  <a:txBody>
                    <a:bodyPr/>
                    <a:lstStyle/>
                    <a:p>
                      <a:pPr algn="ctr" fontAlgn="b"/>
                      <a:r>
                        <a:rPr lang="hu-HU" sz="2000" b="1" i="0" u="none" strike="noStrike" dirty="0">
                          <a:solidFill>
                            <a:srgbClr val="000000"/>
                          </a:solidFill>
                          <a:latin typeface="Times New Roman"/>
                        </a:rPr>
                        <a:t>Forgó és transzlációs mozgás</a:t>
                      </a:r>
                    </a:p>
                  </a:txBody>
                  <a:tcPr marL="9525" marR="9525" marT="9525" marB="0" anchor="b">
                    <a:lnL>
                      <a:noFill/>
                    </a:lnL>
                    <a:lnR>
                      <a:noFill/>
                    </a:lnR>
                    <a:lnT>
                      <a:noFill/>
                    </a:lnT>
                    <a:lnB>
                      <a:noFill/>
                    </a:lnB>
                    <a:solidFill>
                      <a:schemeClr val="bg1">
                        <a:lumMod val="50000"/>
                      </a:schemeClr>
                    </a:solidFill>
                  </a:tcPr>
                </a:tc>
                <a:tc>
                  <a:txBody>
                    <a:bodyPr/>
                    <a:lstStyle/>
                    <a:p>
                      <a:pPr algn="ctr" fontAlgn="b"/>
                      <a:endParaRPr lang="hu-HU" sz="2000" b="1" i="0" u="none" strike="noStrike" dirty="0">
                        <a:solidFill>
                          <a:srgbClr val="000000"/>
                        </a:solidFill>
                        <a:latin typeface="Times New Roman"/>
                      </a:endParaRPr>
                    </a:p>
                  </a:txBody>
                  <a:tcPr marL="9525" marR="9525" marT="9525" marB="0" anchor="b">
                    <a:lnL>
                      <a:noFill/>
                    </a:lnL>
                    <a:lnR>
                      <a:noFill/>
                    </a:lnR>
                    <a:lnT>
                      <a:noFill/>
                    </a:lnT>
                    <a:lnB>
                      <a:noFill/>
                    </a:lnB>
                    <a:solidFill>
                      <a:schemeClr val="bg1">
                        <a:lumMod val="50000"/>
                      </a:schemeClr>
                    </a:solidFill>
                  </a:tcPr>
                </a:tc>
                <a:tc>
                  <a:txBody>
                    <a:bodyPr/>
                    <a:lstStyle/>
                    <a:p>
                      <a:pPr algn="ctr" fontAlgn="b"/>
                      <a:r>
                        <a:rPr lang="hu-HU" sz="2000" b="1" i="0" u="none" strike="noStrike" dirty="0">
                          <a:solidFill>
                            <a:srgbClr val="000000"/>
                          </a:solidFill>
                          <a:latin typeface="Times New Roman"/>
                        </a:rPr>
                        <a:t>nagy rotáció, kis transzláció</a:t>
                      </a:r>
                    </a:p>
                  </a:txBody>
                  <a:tcPr marL="9525" marR="9525" marT="9525" marB="0" anchor="b">
                    <a:lnL>
                      <a:noFill/>
                    </a:lnL>
                    <a:lnR>
                      <a:noFill/>
                    </a:lnR>
                    <a:lnT>
                      <a:noFill/>
                    </a:lnT>
                    <a:lnB>
                      <a:noFill/>
                    </a:lnB>
                    <a:solidFill>
                      <a:schemeClr val="bg1">
                        <a:lumMod val="50000"/>
                      </a:schemeClr>
                    </a:solidFill>
                  </a:tcPr>
                </a:tc>
                <a:tc>
                  <a:txBody>
                    <a:bodyPr/>
                    <a:lstStyle/>
                    <a:p>
                      <a:pPr algn="ctr" fontAlgn="b"/>
                      <a:endParaRPr lang="hu-HU" sz="2000" b="1" i="0" u="none" strike="noStrike">
                        <a:solidFill>
                          <a:srgbClr val="000000"/>
                        </a:solidFill>
                        <a:latin typeface="Times New Roman"/>
                      </a:endParaRPr>
                    </a:p>
                  </a:txBody>
                  <a:tcPr marL="9525" marR="9525" marT="9525" marB="0" anchor="b">
                    <a:lnL>
                      <a:noFill/>
                    </a:lnL>
                    <a:lnR>
                      <a:noFill/>
                    </a:lnR>
                    <a:lnT>
                      <a:noFill/>
                    </a:lnT>
                    <a:lnB>
                      <a:noFill/>
                    </a:lnB>
                    <a:solidFill>
                      <a:schemeClr val="bg1">
                        <a:lumMod val="50000"/>
                      </a:schemeClr>
                    </a:solidFill>
                  </a:tcPr>
                </a:tc>
                <a:tc>
                  <a:txBody>
                    <a:bodyPr/>
                    <a:lstStyle/>
                    <a:p>
                      <a:pPr algn="ctr" fontAlgn="b"/>
                      <a:r>
                        <a:rPr lang="hu-HU" sz="2000" b="1" i="0" u="none" strike="noStrike" dirty="0">
                          <a:solidFill>
                            <a:srgbClr val="000000"/>
                          </a:solidFill>
                          <a:latin typeface="Times New Roman"/>
                        </a:rPr>
                        <a:t>Térd, csípő</a:t>
                      </a:r>
                    </a:p>
                  </a:txBody>
                  <a:tcPr marL="9525" marR="9525" marT="9525" marB="0" anchor="b">
                    <a:lnL>
                      <a:noFill/>
                    </a:lnL>
                    <a:lnR>
                      <a:noFill/>
                    </a:lnR>
                    <a:lnT>
                      <a:noFill/>
                    </a:lnT>
                    <a:lnB>
                      <a:noFill/>
                    </a:lnB>
                    <a:solidFill>
                      <a:schemeClr val="bg1">
                        <a:lumMod val="50000"/>
                      </a:schemeClr>
                    </a:solidFill>
                  </a:tcPr>
                </a:tc>
              </a:tr>
            </a:tbl>
          </a:graphicData>
        </a:graphic>
      </p:graphicFrame>
      <p:pic>
        <p:nvPicPr>
          <p:cNvPr id="28726" name="Picture 2" descr="https://dw9r2us9jo9xp.cloudfront.net/images/anatomy_term/articulatio-sternocostalis/articulatio_sternocostalis_atlas_4xLSJGSzDY8fX1dEE2ueEQ.png"/>
          <p:cNvPicPr>
            <a:picLocks noChangeAspect="1" noChangeArrowheads="1"/>
          </p:cNvPicPr>
          <p:nvPr/>
        </p:nvPicPr>
        <p:blipFill>
          <a:blip r:embed="rId2" cstate="print"/>
          <a:srcRect/>
          <a:stretch>
            <a:fillRect/>
          </a:stretch>
        </p:blipFill>
        <p:spPr bwMode="auto">
          <a:xfrm>
            <a:off x="6588125" y="3213100"/>
            <a:ext cx="962025" cy="936625"/>
          </a:xfrm>
          <a:prstGeom prst="rect">
            <a:avLst/>
          </a:prstGeom>
          <a:noFill/>
          <a:ln w="9525">
            <a:noFill/>
            <a:miter lim="800000"/>
            <a:headEnd/>
            <a:tailEnd/>
          </a:ln>
        </p:spPr>
      </p:pic>
      <p:pic>
        <p:nvPicPr>
          <p:cNvPr id="28727" name="Picture 4" descr="http://en.shram.kiev.ua/img/health/anatomy/275.jpg"/>
          <p:cNvPicPr>
            <a:picLocks noChangeAspect="1" noChangeArrowheads="1"/>
          </p:cNvPicPr>
          <p:nvPr/>
        </p:nvPicPr>
        <p:blipFill>
          <a:blip r:embed="rId3" cstate="print"/>
          <a:srcRect/>
          <a:stretch>
            <a:fillRect/>
          </a:stretch>
        </p:blipFill>
        <p:spPr bwMode="auto">
          <a:xfrm>
            <a:off x="7092950" y="1628775"/>
            <a:ext cx="479425" cy="1368425"/>
          </a:xfrm>
          <a:prstGeom prst="rect">
            <a:avLst/>
          </a:prstGeom>
          <a:noFill/>
          <a:ln w="9525">
            <a:noFill/>
            <a:miter lim="800000"/>
            <a:headEnd/>
            <a:tailEnd/>
          </a:ln>
        </p:spPr>
      </p:pic>
      <p:pic>
        <p:nvPicPr>
          <p:cNvPr id="28728" name="Picture 6" descr="http://www.hhsc.ca/images/JOINT_REPLACE/knee_parts.JPG"/>
          <p:cNvPicPr>
            <a:picLocks noChangeAspect="1" noChangeArrowheads="1"/>
          </p:cNvPicPr>
          <p:nvPr/>
        </p:nvPicPr>
        <p:blipFill>
          <a:blip r:embed="rId4" cstate="print"/>
          <a:srcRect/>
          <a:stretch>
            <a:fillRect/>
          </a:stretch>
        </p:blipFill>
        <p:spPr bwMode="auto">
          <a:xfrm>
            <a:off x="7380288" y="5661025"/>
            <a:ext cx="1098550" cy="100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295400" y="228600"/>
            <a:ext cx="5562600" cy="519113"/>
          </a:xfrm>
          <a:prstGeom prst="rect">
            <a:avLst/>
          </a:prstGeom>
          <a:noFill/>
          <a:ln w="9525">
            <a:noFill/>
            <a:miter lim="800000"/>
            <a:headEnd/>
            <a:tailEnd/>
          </a:ln>
        </p:spPr>
        <p:txBody>
          <a:bodyPr>
            <a:spAutoFit/>
          </a:bodyPr>
          <a:lstStyle/>
          <a:p>
            <a:pPr algn="ctr"/>
            <a:r>
              <a:rPr lang="hu-HU" sz="2800" baseline="0">
                <a:solidFill>
                  <a:schemeClr val="tx1"/>
                </a:solidFill>
              </a:rPr>
              <a:t>Az emberi test síkjai</a:t>
            </a:r>
            <a:endParaRPr lang="en-GB" sz="2800" baseline="0">
              <a:solidFill>
                <a:schemeClr val="tx1"/>
              </a:solidFill>
            </a:endParaRPr>
          </a:p>
        </p:txBody>
      </p:sp>
      <p:sp>
        <p:nvSpPr>
          <p:cNvPr id="90117" name="Text Box 5"/>
          <p:cNvSpPr txBox="1">
            <a:spLocks noChangeArrowheads="1"/>
          </p:cNvSpPr>
          <p:nvPr/>
        </p:nvSpPr>
        <p:spPr bwMode="auto">
          <a:xfrm>
            <a:off x="5940425" y="2924175"/>
            <a:ext cx="1981200" cy="581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hu-HU" sz="1600" baseline="0">
                <a:solidFill>
                  <a:schemeClr val="tx1"/>
                </a:solidFill>
              </a:rPr>
              <a:t>Transzverzális v. vízszintes</a:t>
            </a:r>
            <a:endParaRPr lang="en-GB" sz="1600" baseline="0">
              <a:solidFill>
                <a:schemeClr val="tx1"/>
              </a:solidFill>
            </a:endParaRPr>
          </a:p>
        </p:txBody>
      </p:sp>
      <p:sp>
        <p:nvSpPr>
          <p:cNvPr id="90118" name="Text Box 6"/>
          <p:cNvSpPr txBox="1">
            <a:spLocks noChangeArrowheads="1"/>
          </p:cNvSpPr>
          <p:nvPr/>
        </p:nvSpPr>
        <p:spPr bwMode="auto">
          <a:xfrm>
            <a:off x="6084888" y="4005263"/>
            <a:ext cx="1981200" cy="3365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hu-HU" sz="1600" baseline="0">
                <a:solidFill>
                  <a:schemeClr val="tx1"/>
                </a:solidFill>
              </a:rPr>
              <a:t>Szagittális v. oldal</a:t>
            </a:r>
            <a:endParaRPr lang="en-GB" sz="1600" baseline="0">
              <a:solidFill>
                <a:schemeClr val="tx1"/>
              </a:solidFill>
            </a:endParaRPr>
          </a:p>
        </p:txBody>
      </p:sp>
      <p:sp>
        <p:nvSpPr>
          <p:cNvPr id="90119" name="Text Box 7"/>
          <p:cNvSpPr txBox="1">
            <a:spLocks noChangeArrowheads="1"/>
          </p:cNvSpPr>
          <p:nvPr/>
        </p:nvSpPr>
        <p:spPr bwMode="auto">
          <a:xfrm>
            <a:off x="5724525" y="1844675"/>
            <a:ext cx="1981200" cy="581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hu-HU" sz="1600" baseline="0">
                <a:solidFill>
                  <a:schemeClr val="tx1"/>
                </a:solidFill>
              </a:rPr>
              <a:t>Koronális v. frontális</a:t>
            </a:r>
            <a:endParaRPr lang="en-GB" sz="1600" baseline="0">
              <a:solidFill>
                <a:schemeClr val="tx1"/>
              </a:solidFill>
            </a:endParaRPr>
          </a:p>
        </p:txBody>
      </p:sp>
      <p:pic>
        <p:nvPicPr>
          <p:cNvPr id="29702" name="Kép 6" descr="testsíkok.jpg"/>
          <p:cNvPicPr>
            <a:picLocks noChangeAspect="1"/>
          </p:cNvPicPr>
          <p:nvPr/>
        </p:nvPicPr>
        <p:blipFill>
          <a:blip r:embed="rId3" cstate="print"/>
          <a:srcRect/>
          <a:stretch>
            <a:fillRect/>
          </a:stretch>
        </p:blipFill>
        <p:spPr bwMode="auto">
          <a:xfrm>
            <a:off x="2339975" y="1484313"/>
            <a:ext cx="3689350" cy="3927475"/>
          </a:xfrm>
          <a:prstGeom prst="rect">
            <a:avLst/>
          </a:prstGeom>
          <a:noFill/>
          <a:ln w="9525">
            <a:noFill/>
            <a:miter lim="800000"/>
            <a:headEnd/>
            <a:tailEnd/>
          </a:ln>
        </p:spPr>
      </p:pic>
      <p:pic>
        <p:nvPicPr>
          <p:cNvPr id="29703" name="Picture 8" descr="Blank Anatomy Figure - Front view">
            <a:hlinkClick r:id="rId4" tooltip="Download Blank Anatomy Figure - Front View Stock Photos - Image: 30057883"/>
          </p:cNvPr>
          <p:cNvPicPr>
            <a:picLocks noChangeAspect="1" noChangeArrowheads="1"/>
          </p:cNvPicPr>
          <p:nvPr/>
        </p:nvPicPr>
        <p:blipFill>
          <a:blip r:embed="rId5" cstate="print"/>
          <a:srcRect/>
          <a:stretch>
            <a:fillRect/>
          </a:stretch>
        </p:blipFill>
        <p:spPr bwMode="auto">
          <a:xfrm>
            <a:off x="0" y="1844675"/>
            <a:ext cx="24384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90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0117"/>
                                        </p:tgtEl>
                                        <p:attrNameLst>
                                          <p:attrName>style.visibility</p:attrName>
                                        </p:attrNameLst>
                                      </p:cBhvr>
                                      <p:to>
                                        <p:strVal val="visible"/>
                                      </p:to>
                                    </p:set>
                                    <p:animEffect transition="in" filter="wipe(down)">
                                      <p:cBhvr>
                                        <p:cTn id="15"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autoUpdateAnimBg="0"/>
      <p:bldP spid="90118" grpId="0" animBg="1" autoUpdateAnimBg="0"/>
      <p:bldP spid="9011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81200" y="381000"/>
            <a:ext cx="4191000" cy="457200"/>
          </a:xfrm>
          <a:prstGeom prst="rect">
            <a:avLst/>
          </a:prstGeom>
          <a:noFill/>
          <a:ln w="9525">
            <a:noFill/>
            <a:miter lim="800000"/>
            <a:headEnd/>
            <a:tailEnd/>
          </a:ln>
        </p:spPr>
        <p:txBody>
          <a:bodyPr>
            <a:spAutoFit/>
          </a:bodyPr>
          <a:lstStyle/>
          <a:p>
            <a:pPr algn="ctr"/>
            <a:r>
              <a:rPr lang="hu-HU" sz="2400" b="0" baseline="0">
                <a:solidFill>
                  <a:schemeClr val="tx1"/>
                </a:solidFill>
              </a:rPr>
              <a:t>Tengelyek</a:t>
            </a:r>
            <a:endParaRPr lang="en-GB" sz="2400" b="0" baseline="0">
              <a:solidFill>
                <a:schemeClr val="tx1"/>
              </a:solidFill>
            </a:endParaRPr>
          </a:p>
        </p:txBody>
      </p:sp>
      <p:grpSp>
        <p:nvGrpSpPr>
          <p:cNvPr id="2" name="Group 3"/>
          <p:cNvGrpSpPr>
            <a:grpSpLocks/>
          </p:cNvGrpSpPr>
          <p:nvPr/>
        </p:nvGrpSpPr>
        <p:grpSpPr bwMode="auto">
          <a:xfrm>
            <a:off x="2009775" y="1397000"/>
            <a:ext cx="0" cy="3268663"/>
            <a:chOff x="2748" y="880"/>
            <a:chExt cx="0" cy="2059"/>
          </a:xfrm>
        </p:grpSpPr>
        <p:sp>
          <p:nvSpPr>
            <p:cNvPr id="30748" name="Line 4"/>
            <p:cNvSpPr>
              <a:spLocks noChangeShapeType="1"/>
            </p:cNvSpPr>
            <p:nvPr/>
          </p:nvSpPr>
          <p:spPr bwMode="auto">
            <a:xfrm>
              <a:off x="2748" y="2066"/>
              <a:ext cx="0" cy="873"/>
            </a:xfrm>
            <a:prstGeom prst="line">
              <a:avLst/>
            </a:prstGeom>
            <a:noFill/>
            <a:ln w="28575">
              <a:solidFill>
                <a:srgbClr val="003399"/>
              </a:solidFill>
              <a:round/>
              <a:headEnd type="none" w="sm" len="sm"/>
              <a:tailEnd type="none" w="sm" len="sm"/>
            </a:ln>
          </p:spPr>
          <p:txBody>
            <a:bodyPr wrap="none" anchor="ctr"/>
            <a:lstStyle/>
            <a:p>
              <a:endParaRPr lang="hu-HU"/>
            </a:p>
          </p:txBody>
        </p:sp>
        <p:sp>
          <p:nvSpPr>
            <p:cNvPr id="30749" name="Line 5"/>
            <p:cNvSpPr>
              <a:spLocks noChangeShapeType="1"/>
            </p:cNvSpPr>
            <p:nvPr/>
          </p:nvSpPr>
          <p:spPr bwMode="auto">
            <a:xfrm>
              <a:off x="2748" y="880"/>
              <a:ext cx="0" cy="1176"/>
            </a:xfrm>
            <a:prstGeom prst="line">
              <a:avLst/>
            </a:prstGeom>
            <a:noFill/>
            <a:ln w="28575">
              <a:solidFill>
                <a:srgbClr val="003399"/>
              </a:solidFill>
              <a:round/>
              <a:headEnd type="none" w="sm" len="sm"/>
              <a:tailEnd type="none" w="sm" len="sm"/>
            </a:ln>
          </p:spPr>
          <p:txBody>
            <a:bodyPr wrap="none" anchor="ctr"/>
            <a:lstStyle/>
            <a:p>
              <a:endParaRPr lang="hu-HU"/>
            </a:p>
          </p:txBody>
        </p:sp>
      </p:grpSp>
      <p:grpSp>
        <p:nvGrpSpPr>
          <p:cNvPr id="3" name="Group 6"/>
          <p:cNvGrpSpPr>
            <a:grpSpLocks/>
          </p:cNvGrpSpPr>
          <p:nvPr/>
        </p:nvGrpSpPr>
        <p:grpSpPr bwMode="auto">
          <a:xfrm>
            <a:off x="728663" y="1600200"/>
            <a:ext cx="1919287" cy="2946400"/>
            <a:chOff x="459" y="1016"/>
            <a:chExt cx="1209" cy="1856"/>
          </a:xfrm>
        </p:grpSpPr>
        <p:sp>
          <p:nvSpPr>
            <p:cNvPr id="30746" name="Freeform 7"/>
            <p:cNvSpPr>
              <a:spLocks/>
            </p:cNvSpPr>
            <p:nvPr/>
          </p:nvSpPr>
          <p:spPr bwMode="auto">
            <a:xfrm>
              <a:off x="768" y="1016"/>
              <a:ext cx="864" cy="1856"/>
            </a:xfrm>
            <a:custGeom>
              <a:avLst/>
              <a:gdLst>
                <a:gd name="T0" fmla="*/ 536 w 708"/>
                <a:gd name="T1" fmla="*/ 1462 h 1856"/>
                <a:gd name="T2" fmla="*/ 536 w 708"/>
                <a:gd name="T3" fmla="*/ 0 h 1856"/>
                <a:gd name="T4" fmla="*/ 37926 w 708"/>
                <a:gd name="T5" fmla="*/ 402 h 1856"/>
                <a:gd name="T6" fmla="*/ 37926 w 708"/>
                <a:gd name="T7" fmla="*/ 1855 h 1856"/>
                <a:gd name="T8" fmla="*/ 0 w 708"/>
                <a:gd name="T9" fmla="*/ 1472 h 1856"/>
                <a:gd name="T10" fmla="*/ 0 60000 65536"/>
                <a:gd name="T11" fmla="*/ 0 60000 65536"/>
                <a:gd name="T12" fmla="*/ 0 60000 65536"/>
                <a:gd name="T13" fmla="*/ 0 60000 65536"/>
                <a:gd name="T14" fmla="*/ 0 60000 65536"/>
                <a:gd name="T15" fmla="*/ 0 w 708"/>
                <a:gd name="T16" fmla="*/ 0 h 1856"/>
                <a:gd name="T17" fmla="*/ 708 w 708"/>
                <a:gd name="T18" fmla="*/ 1856 h 1856"/>
              </a:gdLst>
              <a:ahLst/>
              <a:cxnLst>
                <a:cxn ang="T10">
                  <a:pos x="T0" y="T1"/>
                </a:cxn>
                <a:cxn ang="T11">
                  <a:pos x="T2" y="T3"/>
                </a:cxn>
                <a:cxn ang="T12">
                  <a:pos x="T4" y="T5"/>
                </a:cxn>
                <a:cxn ang="T13">
                  <a:pos x="T6" y="T7"/>
                </a:cxn>
                <a:cxn ang="T14">
                  <a:pos x="T8" y="T9"/>
                </a:cxn>
              </a:cxnLst>
              <a:rect l="T15" t="T16" r="T17" b="T18"/>
              <a:pathLst>
                <a:path w="708" h="1856">
                  <a:moveTo>
                    <a:pt x="10" y="1462"/>
                  </a:moveTo>
                  <a:lnTo>
                    <a:pt x="10" y="0"/>
                  </a:lnTo>
                  <a:lnTo>
                    <a:pt x="707" y="402"/>
                  </a:lnTo>
                  <a:lnTo>
                    <a:pt x="707" y="1855"/>
                  </a:lnTo>
                  <a:lnTo>
                    <a:pt x="0" y="1472"/>
                  </a:lnTo>
                </a:path>
              </a:pathLst>
            </a:custGeom>
            <a:solidFill>
              <a:srgbClr val="0066FF"/>
            </a:solidFill>
            <a:ln w="25400" cap="rnd">
              <a:solidFill>
                <a:srgbClr val="000040"/>
              </a:solidFill>
              <a:round/>
              <a:headEnd type="none" w="sm" len="sm"/>
              <a:tailEnd type="none" w="sm" len="sm"/>
            </a:ln>
          </p:spPr>
          <p:txBody>
            <a:bodyPr/>
            <a:lstStyle/>
            <a:p>
              <a:endParaRPr lang="hu-HU"/>
            </a:p>
          </p:txBody>
        </p:sp>
        <p:sp>
          <p:nvSpPr>
            <p:cNvPr id="30747" name="AutoShape 8"/>
            <p:cNvSpPr>
              <a:spLocks noChangeArrowheads="1"/>
            </p:cNvSpPr>
            <p:nvPr/>
          </p:nvSpPr>
          <p:spPr bwMode="auto">
            <a:xfrm rot="-1804609">
              <a:off x="459" y="1460"/>
              <a:ext cx="1209" cy="1272"/>
            </a:xfrm>
            <a:prstGeom prst="parallelogram">
              <a:avLst>
                <a:gd name="adj" fmla="val 61181"/>
              </a:avLst>
            </a:prstGeom>
            <a:solidFill>
              <a:srgbClr val="FFFF00"/>
            </a:solidFill>
            <a:ln w="28575">
              <a:solidFill>
                <a:schemeClr val="tx1"/>
              </a:solidFill>
              <a:miter lim="800000"/>
              <a:headEnd type="none" w="sm" len="sm"/>
              <a:tailEnd type="none" w="sm" len="sm"/>
            </a:ln>
          </p:spPr>
          <p:txBody>
            <a:bodyPr wrap="none" anchor="ctr"/>
            <a:lstStyle/>
            <a:p>
              <a:endParaRPr lang="hu-HU"/>
            </a:p>
          </p:txBody>
        </p:sp>
      </p:grpSp>
      <p:grpSp>
        <p:nvGrpSpPr>
          <p:cNvPr id="4" name="Group 9"/>
          <p:cNvGrpSpPr>
            <a:grpSpLocks/>
          </p:cNvGrpSpPr>
          <p:nvPr/>
        </p:nvGrpSpPr>
        <p:grpSpPr bwMode="auto">
          <a:xfrm>
            <a:off x="482600" y="2286000"/>
            <a:ext cx="2160588" cy="2019300"/>
            <a:chOff x="304" y="1456"/>
            <a:chExt cx="1361" cy="1272"/>
          </a:xfrm>
        </p:grpSpPr>
        <p:sp>
          <p:nvSpPr>
            <p:cNvPr id="30743" name="AutoShape 10"/>
            <p:cNvSpPr>
              <a:spLocks noChangeArrowheads="1"/>
            </p:cNvSpPr>
            <p:nvPr/>
          </p:nvSpPr>
          <p:spPr bwMode="auto">
            <a:xfrm rot="1390811">
              <a:off x="304" y="1664"/>
              <a:ext cx="866" cy="670"/>
            </a:xfrm>
            <a:prstGeom prst="parallelogram">
              <a:avLst>
                <a:gd name="adj" fmla="val 69935"/>
              </a:avLst>
            </a:prstGeom>
            <a:solidFill>
              <a:srgbClr val="00CC66"/>
            </a:solidFill>
            <a:ln w="12700">
              <a:solidFill>
                <a:schemeClr val="tx1"/>
              </a:solidFill>
              <a:miter lim="800000"/>
              <a:headEnd type="none" w="sm" len="sm"/>
              <a:tailEnd type="none" w="sm" len="sm"/>
            </a:ln>
          </p:spPr>
          <p:txBody>
            <a:bodyPr wrap="none" anchor="ctr"/>
            <a:lstStyle/>
            <a:p>
              <a:endParaRPr lang="hu-HU"/>
            </a:p>
          </p:txBody>
        </p:sp>
        <p:sp>
          <p:nvSpPr>
            <p:cNvPr id="30744" name="AutoShape 11"/>
            <p:cNvSpPr>
              <a:spLocks noChangeArrowheads="1"/>
            </p:cNvSpPr>
            <p:nvPr/>
          </p:nvSpPr>
          <p:spPr bwMode="auto">
            <a:xfrm rot="-1804609">
              <a:off x="456" y="1456"/>
              <a:ext cx="1209" cy="1272"/>
            </a:xfrm>
            <a:prstGeom prst="parallelogram">
              <a:avLst>
                <a:gd name="adj" fmla="val 61181"/>
              </a:avLst>
            </a:prstGeom>
            <a:solidFill>
              <a:srgbClr val="FFFF00"/>
            </a:solidFill>
            <a:ln w="28575">
              <a:solidFill>
                <a:schemeClr val="tx1"/>
              </a:solidFill>
              <a:miter lim="800000"/>
              <a:headEnd type="none" w="sm" len="sm"/>
              <a:tailEnd type="none" w="sm" len="sm"/>
            </a:ln>
          </p:spPr>
          <p:txBody>
            <a:bodyPr wrap="none" anchor="ctr"/>
            <a:lstStyle/>
            <a:p>
              <a:endParaRPr lang="hu-HU"/>
            </a:p>
          </p:txBody>
        </p:sp>
        <p:sp>
          <p:nvSpPr>
            <p:cNvPr id="30745" name="AutoShape 12"/>
            <p:cNvSpPr>
              <a:spLocks noChangeArrowheads="1"/>
            </p:cNvSpPr>
            <p:nvPr/>
          </p:nvSpPr>
          <p:spPr bwMode="auto">
            <a:xfrm rot="1390811">
              <a:off x="664" y="1816"/>
              <a:ext cx="866" cy="670"/>
            </a:xfrm>
            <a:prstGeom prst="parallelogram">
              <a:avLst>
                <a:gd name="adj" fmla="val 69935"/>
              </a:avLst>
            </a:prstGeom>
            <a:solidFill>
              <a:srgbClr val="00CC66"/>
            </a:solidFill>
            <a:ln w="12700">
              <a:solidFill>
                <a:schemeClr val="tx1"/>
              </a:solidFill>
              <a:miter lim="800000"/>
              <a:headEnd type="none" w="sm" len="sm"/>
              <a:tailEnd type="none" w="sm" len="sm"/>
            </a:ln>
          </p:spPr>
          <p:txBody>
            <a:bodyPr wrap="none" anchor="ctr"/>
            <a:lstStyle/>
            <a:p>
              <a:endParaRPr lang="hu-HU"/>
            </a:p>
          </p:txBody>
        </p:sp>
      </p:grpSp>
      <p:grpSp>
        <p:nvGrpSpPr>
          <p:cNvPr id="5" name="Group 13"/>
          <p:cNvGrpSpPr>
            <a:grpSpLocks/>
          </p:cNvGrpSpPr>
          <p:nvPr/>
        </p:nvGrpSpPr>
        <p:grpSpPr bwMode="auto">
          <a:xfrm>
            <a:off x="660400" y="2247900"/>
            <a:ext cx="2540000" cy="1498600"/>
            <a:chOff x="416" y="1416"/>
            <a:chExt cx="1600" cy="944"/>
          </a:xfrm>
        </p:grpSpPr>
        <p:sp>
          <p:nvSpPr>
            <p:cNvPr id="30741" name="Line 14"/>
            <p:cNvSpPr>
              <a:spLocks noChangeShapeType="1"/>
            </p:cNvSpPr>
            <p:nvPr/>
          </p:nvSpPr>
          <p:spPr bwMode="auto">
            <a:xfrm flipH="1">
              <a:off x="416" y="1832"/>
              <a:ext cx="864" cy="528"/>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30742" name="Line 15"/>
            <p:cNvSpPr>
              <a:spLocks noChangeShapeType="1"/>
            </p:cNvSpPr>
            <p:nvPr/>
          </p:nvSpPr>
          <p:spPr bwMode="auto">
            <a:xfrm flipH="1">
              <a:off x="1632" y="1416"/>
              <a:ext cx="384" cy="216"/>
            </a:xfrm>
            <a:prstGeom prst="line">
              <a:avLst/>
            </a:prstGeom>
            <a:noFill/>
            <a:ln w="28575">
              <a:solidFill>
                <a:schemeClr val="tx1"/>
              </a:solidFill>
              <a:round/>
              <a:headEnd type="none" w="sm" len="sm"/>
              <a:tailEnd type="none" w="sm" len="sm"/>
            </a:ln>
          </p:spPr>
          <p:txBody>
            <a:bodyPr wrap="none" anchor="ctr"/>
            <a:lstStyle/>
            <a:p>
              <a:endParaRPr lang="hu-HU"/>
            </a:p>
          </p:txBody>
        </p:sp>
      </p:grpSp>
      <p:grpSp>
        <p:nvGrpSpPr>
          <p:cNvPr id="6" name="Group 16"/>
          <p:cNvGrpSpPr>
            <a:grpSpLocks/>
          </p:cNvGrpSpPr>
          <p:nvPr/>
        </p:nvGrpSpPr>
        <p:grpSpPr bwMode="auto">
          <a:xfrm>
            <a:off x="838200" y="2438400"/>
            <a:ext cx="2209800" cy="927100"/>
            <a:chOff x="528" y="1536"/>
            <a:chExt cx="1392" cy="584"/>
          </a:xfrm>
        </p:grpSpPr>
        <p:sp>
          <p:nvSpPr>
            <p:cNvPr id="30739" name="Line 17"/>
            <p:cNvSpPr>
              <a:spLocks noChangeShapeType="1"/>
            </p:cNvSpPr>
            <p:nvPr/>
          </p:nvSpPr>
          <p:spPr bwMode="auto">
            <a:xfrm>
              <a:off x="1248" y="1832"/>
              <a:ext cx="672" cy="288"/>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30740" name="Line 18"/>
            <p:cNvSpPr>
              <a:spLocks noChangeShapeType="1"/>
            </p:cNvSpPr>
            <p:nvPr/>
          </p:nvSpPr>
          <p:spPr bwMode="auto">
            <a:xfrm>
              <a:off x="528" y="1536"/>
              <a:ext cx="336" cy="144"/>
            </a:xfrm>
            <a:prstGeom prst="line">
              <a:avLst/>
            </a:prstGeom>
            <a:noFill/>
            <a:ln w="28575">
              <a:solidFill>
                <a:schemeClr val="tx1"/>
              </a:solidFill>
              <a:round/>
              <a:headEnd type="none" w="sm" len="sm"/>
              <a:tailEnd type="none" w="sm" len="sm"/>
            </a:ln>
          </p:spPr>
          <p:txBody>
            <a:bodyPr wrap="none" anchor="ctr"/>
            <a:lstStyle/>
            <a:p>
              <a:endParaRPr lang="hu-HU"/>
            </a:p>
          </p:txBody>
        </p:sp>
      </p:grpSp>
      <p:sp>
        <p:nvSpPr>
          <p:cNvPr id="92180" name="Text Box 20"/>
          <p:cNvSpPr txBox="1">
            <a:spLocks noChangeArrowheads="1"/>
          </p:cNvSpPr>
          <p:nvPr/>
        </p:nvSpPr>
        <p:spPr bwMode="auto">
          <a:xfrm>
            <a:off x="3924300" y="1052513"/>
            <a:ext cx="4648200" cy="396875"/>
          </a:xfrm>
          <a:prstGeom prst="rect">
            <a:avLst/>
          </a:prstGeom>
          <a:noFill/>
          <a:ln w="9525">
            <a:noFill/>
            <a:miter lim="800000"/>
            <a:headEnd/>
            <a:tailEnd/>
          </a:ln>
        </p:spPr>
        <p:txBody>
          <a:bodyPr>
            <a:spAutoFit/>
          </a:bodyPr>
          <a:lstStyle/>
          <a:p>
            <a:r>
              <a:rPr lang="hu-HU" b="0" baseline="0">
                <a:solidFill>
                  <a:schemeClr val="tx1"/>
                </a:solidFill>
              </a:rPr>
              <a:t>Longitudinális – Szagittális és frontális</a:t>
            </a:r>
            <a:endParaRPr lang="en-GB" b="0" baseline="0">
              <a:solidFill>
                <a:schemeClr val="tx1"/>
              </a:solidFill>
            </a:endParaRPr>
          </a:p>
        </p:txBody>
      </p:sp>
      <p:sp>
        <p:nvSpPr>
          <p:cNvPr id="92181" name="Text Box 21"/>
          <p:cNvSpPr txBox="1">
            <a:spLocks noChangeArrowheads="1"/>
          </p:cNvSpPr>
          <p:nvPr/>
        </p:nvSpPr>
        <p:spPr bwMode="auto">
          <a:xfrm>
            <a:off x="3851275" y="1628775"/>
            <a:ext cx="5105400" cy="396875"/>
          </a:xfrm>
          <a:prstGeom prst="rect">
            <a:avLst/>
          </a:prstGeom>
          <a:noFill/>
          <a:ln w="9525">
            <a:noFill/>
            <a:miter lim="800000"/>
            <a:headEnd/>
            <a:tailEnd/>
          </a:ln>
        </p:spPr>
        <p:txBody>
          <a:bodyPr>
            <a:spAutoFit/>
          </a:bodyPr>
          <a:lstStyle/>
          <a:p>
            <a:r>
              <a:rPr lang="hu-HU" b="0" baseline="0">
                <a:solidFill>
                  <a:schemeClr val="tx1"/>
                </a:solidFill>
              </a:rPr>
              <a:t>Anteroposterior – Szagitális és transzverzális</a:t>
            </a:r>
            <a:endParaRPr lang="en-GB" b="0" baseline="0">
              <a:solidFill>
                <a:schemeClr val="tx1"/>
              </a:solidFill>
            </a:endParaRPr>
          </a:p>
        </p:txBody>
      </p:sp>
      <p:sp>
        <p:nvSpPr>
          <p:cNvPr id="92182" name="Text Box 22"/>
          <p:cNvSpPr txBox="1">
            <a:spLocks noChangeArrowheads="1"/>
          </p:cNvSpPr>
          <p:nvPr/>
        </p:nvSpPr>
        <p:spPr bwMode="auto">
          <a:xfrm>
            <a:off x="3851275" y="2205038"/>
            <a:ext cx="5105400" cy="396875"/>
          </a:xfrm>
          <a:prstGeom prst="rect">
            <a:avLst/>
          </a:prstGeom>
          <a:noFill/>
          <a:ln w="9525">
            <a:noFill/>
            <a:miter lim="800000"/>
            <a:headEnd/>
            <a:tailEnd/>
          </a:ln>
        </p:spPr>
        <p:txBody>
          <a:bodyPr>
            <a:spAutoFit/>
          </a:bodyPr>
          <a:lstStyle/>
          <a:p>
            <a:r>
              <a:rPr lang="hu-HU" b="0" baseline="0">
                <a:solidFill>
                  <a:schemeClr val="tx1"/>
                </a:solidFill>
              </a:rPr>
              <a:t>Lateromediális – Frontális és transzverzális</a:t>
            </a:r>
            <a:endParaRPr lang="en-GB" b="0" baseline="0">
              <a:solidFill>
                <a:schemeClr val="tx1"/>
              </a:solidFill>
            </a:endParaRPr>
          </a:p>
        </p:txBody>
      </p:sp>
      <p:pic>
        <p:nvPicPr>
          <p:cNvPr id="30731" name="Picture 10" descr="Blank Anatomy Figure - Side view Royalty Free Stock Images"/>
          <p:cNvPicPr>
            <a:picLocks noChangeAspect="1" noChangeArrowheads="1"/>
          </p:cNvPicPr>
          <p:nvPr/>
        </p:nvPicPr>
        <p:blipFill>
          <a:blip r:embed="rId4" cstate="print"/>
          <a:srcRect/>
          <a:stretch>
            <a:fillRect/>
          </a:stretch>
        </p:blipFill>
        <p:spPr bwMode="auto">
          <a:xfrm>
            <a:off x="3132138" y="2997200"/>
            <a:ext cx="2009775" cy="3527425"/>
          </a:xfrm>
          <a:prstGeom prst="rect">
            <a:avLst/>
          </a:prstGeom>
          <a:noFill/>
          <a:ln w="9525">
            <a:noFill/>
            <a:miter lim="800000"/>
            <a:headEnd/>
            <a:tailEnd/>
          </a:ln>
        </p:spPr>
      </p:pic>
      <p:pic>
        <p:nvPicPr>
          <p:cNvPr id="30732" name="Picture 8" descr="Blank Anatomy Figure - Front view">
            <a:hlinkClick r:id="rId5" tooltip="Download Blank Anatomy Figure - Front View Stock Photos - Image: 30057883"/>
          </p:cNvPr>
          <p:cNvPicPr>
            <a:picLocks noChangeAspect="1" noChangeArrowheads="1"/>
          </p:cNvPicPr>
          <p:nvPr/>
        </p:nvPicPr>
        <p:blipFill>
          <a:blip r:embed="rId6" cstate="print"/>
          <a:srcRect/>
          <a:stretch>
            <a:fillRect/>
          </a:stretch>
        </p:blipFill>
        <p:spPr bwMode="auto">
          <a:xfrm>
            <a:off x="4859338" y="2997200"/>
            <a:ext cx="2028825" cy="3565525"/>
          </a:xfrm>
          <a:prstGeom prst="rect">
            <a:avLst/>
          </a:prstGeom>
          <a:noFill/>
          <a:ln w="9525">
            <a:noFill/>
            <a:miter lim="800000"/>
            <a:headEnd/>
            <a:tailEnd/>
          </a:ln>
        </p:spPr>
      </p:pic>
      <p:sp>
        <p:nvSpPr>
          <p:cNvPr id="24" name="Line 5"/>
          <p:cNvSpPr>
            <a:spLocks noChangeShapeType="1"/>
          </p:cNvSpPr>
          <p:nvPr/>
        </p:nvSpPr>
        <p:spPr bwMode="auto">
          <a:xfrm>
            <a:off x="4140200" y="3284538"/>
            <a:ext cx="0" cy="2881312"/>
          </a:xfrm>
          <a:prstGeom prst="line">
            <a:avLst/>
          </a:prstGeom>
          <a:noFill/>
          <a:ln w="28575">
            <a:solidFill>
              <a:srgbClr val="003399"/>
            </a:solidFill>
            <a:round/>
            <a:headEnd type="none" w="sm" len="sm"/>
            <a:tailEnd type="none" w="sm" len="sm"/>
          </a:ln>
        </p:spPr>
        <p:txBody>
          <a:bodyPr wrap="none" anchor="ctr"/>
          <a:lstStyle/>
          <a:p>
            <a:endParaRPr lang="hu-HU"/>
          </a:p>
        </p:txBody>
      </p:sp>
      <p:sp>
        <p:nvSpPr>
          <p:cNvPr id="28" name="Ellipszis 27"/>
          <p:cNvSpPr/>
          <p:nvPr/>
        </p:nvSpPr>
        <p:spPr>
          <a:xfrm>
            <a:off x="5867400" y="4481513"/>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9" name="Ellipszis 28"/>
          <p:cNvSpPr/>
          <p:nvPr/>
        </p:nvSpPr>
        <p:spPr>
          <a:xfrm>
            <a:off x="4113213" y="4508500"/>
            <a:ext cx="71437"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1" name="Line 5"/>
          <p:cNvSpPr>
            <a:spLocks noChangeShapeType="1"/>
          </p:cNvSpPr>
          <p:nvPr/>
        </p:nvSpPr>
        <p:spPr bwMode="auto">
          <a:xfrm>
            <a:off x="5895975" y="3284538"/>
            <a:ext cx="0" cy="2881312"/>
          </a:xfrm>
          <a:prstGeom prst="line">
            <a:avLst/>
          </a:prstGeom>
          <a:noFill/>
          <a:ln w="28575">
            <a:solidFill>
              <a:srgbClr val="003399"/>
            </a:solidFill>
            <a:round/>
            <a:headEnd type="none" w="sm" len="sm"/>
            <a:tailEnd type="none" w="sm" len="sm"/>
          </a:ln>
        </p:spPr>
        <p:txBody>
          <a:bodyPr wrap="none" anchor="ctr"/>
          <a:lstStyle/>
          <a:p>
            <a:endParaRPr lang="hu-HU"/>
          </a:p>
        </p:txBody>
      </p:sp>
      <p:sp>
        <p:nvSpPr>
          <p:cNvPr id="32" name="Line 18"/>
          <p:cNvSpPr>
            <a:spLocks noChangeShapeType="1"/>
          </p:cNvSpPr>
          <p:nvPr/>
        </p:nvSpPr>
        <p:spPr bwMode="auto">
          <a:xfrm>
            <a:off x="3751263" y="4535488"/>
            <a:ext cx="749300" cy="12700"/>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33" name="Line 18"/>
          <p:cNvSpPr>
            <a:spLocks noChangeShapeType="1"/>
          </p:cNvSpPr>
          <p:nvPr/>
        </p:nvSpPr>
        <p:spPr bwMode="auto">
          <a:xfrm>
            <a:off x="5508625" y="4508500"/>
            <a:ext cx="749300" cy="12700"/>
          </a:xfrm>
          <a:prstGeom prst="line">
            <a:avLst/>
          </a:prstGeom>
          <a:noFill/>
          <a:ln w="28575">
            <a:solidFill>
              <a:schemeClr val="tx1"/>
            </a:solidFill>
            <a:round/>
            <a:headEnd type="none" w="sm" len="sm"/>
            <a:tailEnd type="none" w="sm" len="sm"/>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0"/>
                                        </p:tgtEl>
                                        <p:attrNameLst>
                                          <p:attrName>style.visibility</p:attrName>
                                        </p:attrNameLst>
                                      </p:cBhvr>
                                      <p:to>
                                        <p:strVal val="visible"/>
                                      </p:to>
                                    </p:set>
                                    <p:animEffect transition="in" filter="dissolve">
                                      <p:cBhvr>
                                        <p:cTn id="7" dur="500"/>
                                        <p:tgtEl>
                                          <p:spTgt spid="92180"/>
                                        </p:tgtEl>
                                      </p:cBhvr>
                                    </p:animEffect>
                                  </p:childTnLst>
                                  <p:subTnLst>
                                    <p:audio>
                                      <p:cMediaNode>
                                        <p:cTn display="0" masterRel="sameClick">
                                          <p:stCondLst>
                                            <p:cond evt="begin" delay="0">
                                              <p:tn val="5"/>
                                            </p:cond>
                                          </p:stCondLst>
                                          <p:endCondLst>
                                            <p:cond evt="onStopAudio" delay="0">
                                              <p:tgtEl>
                                                <p:sldTgt/>
                                              </p:tgtEl>
                                            </p:cond>
                                          </p:endCondLst>
                                        </p:cTn>
                                        <p:tgtEl>
                                          <p:sndTgt r:embed="rId3" name="KATTINT.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2000" fill="hold"/>
                                        <p:tgtEl>
                                          <p:spTgt spid="24"/>
                                        </p:tgtEl>
                                        <p:attrNameLst>
                                          <p:attrName>ppt_x</p:attrName>
                                        </p:attrNameLst>
                                      </p:cBhvr>
                                      <p:tavLst>
                                        <p:tav tm="0">
                                          <p:val>
                                            <p:strVal val="#ppt_x"/>
                                          </p:val>
                                        </p:tav>
                                        <p:tav tm="100000">
                                          <p:val>
                                            <p:strVal val="#ppt_x"/>
                                          </p:val>
                                        </p:tav>
                                      </p:tavLst>
                                    </p:anim>
                                    <p:anim calcmode="lin" valueType="num">
                                      <p:cBhvr additive="base">
                                        <p:cTn id="19" dur="20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000" fill="hold"/>
                                        <p:tgtEl>
                                          <p:spTgt spid="31"/>
                                        </p:tgtEl>
                                        <p:attrNameLst>
                                          <p:attrName>ppt_x</p:attrName>
                                        </p:attrNameLst>
                                      </p:cBhvr>
                                      <p:tavLst>
                                        <p:tav tm="0">
                                          <p:val>
                                            <p:strVal val="#ppt_x"/>
                                          </p:val>
                                        </p:tav>
                                        <p:tav tm="100000">
                                          <p:val>
                                            <p:strVal val="#ppt_x"/>
                                          </p:val>
                                        </p:tav>
                                      </p:tavLst>
                                    </p:anim>
                                    <p:anim calcmode="lin" valueType="num">
                                      <p:cBhvr additive="base">
                                        <p:cTn id="23" dur="2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92181">
                                            <p:txEl>
                                              <p:pRg st="0" end="0"/>
                                            </p:txEl>
                                          </p:spTgt>
                                        </p:tgtEl>
                                        <p:attrNameLst>
                                          <p:attrName>style.visibility</p:attrName>
                                        </p:attrNameLst>
                                      </p:cBhvr>
                                      <p:to>
                                        <p:strVal val="visible"/>
                                      </p:to>
                                    </p:set>
                                    <p:animEffect transition="in" filter="box(out)">
                                      <p:cBhvr>
                                        <p:cTn id="28" dur="500"/>
                                        <p:tgtEl>
                                          <p:spTgt spid="92181">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KATTINT.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3" name="KATTINT.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2000" fill="hold"/>
                                        <p:tgtEl>
                                          <p:spTgt spid="32"/>
                                        </p:tgtEl>
                                        <p:attrNameLst>
                                          <p:attrName>ppt_x</p:attrName>
                                        </p:attrNameLst>
                                      </p:cBhvr>
                                      <p:tavLst>
                                        <p:tav tm="0">
                                          <p:val>
                                            <p:strVal val="0-#ppt_w/2"/>
                                          </p:val>
                                        </p:tav>
                                        <p:tav tm="100000">
                                          <p:val>
                                            <p:strVal val="#ppt_x"/>
                                          </p:val>
                                        </p:tav>
                                      </p:tavLst>
                                    </p:anim>
                                    <p:anim calcmode="lin" valueType="num">
                                      <p:cBhvr additive="base">
                                        <p:cTn id="39"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92182">
                                            <p:txEl>
                                              <p:pRg st="0" end="0"/>
                                            </p:txEl>
                                          </p:spTgt>
                                        </p:tgtEl>
                                        <p:attrNameLst>
                                          <p:attrName>style.visibility</p:attrName>
                                        </p:attrNameLst>
                                      </p:cBhvr>
                                      <p:to>
                                        <p:strVal val="visible"/>
                                      </p:to>
                                    </p:set>
                                    <p:animEffect transition="in" filter="box(out)">
                                      <p:cBhvr>
                                        <p:cTn id="44" dur="500"/>
                                        <p:tgtEl>
                                          <p:spTgt spid="92182">
                                            <p:txEl>
                                              <p:pRg st="0" end="0"/>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3" name="KATTINT.WAV"/>
                                        </p:tgtEl>
                                      </p:cMediaNode>
                                    </p:audio>
                                  </p:subTnLst>
                                </p:cTn>
                              </p:par>
                            </p:childTnLst>
                          </p:cTn>
                        </p:par>
                      </p:childTnLst>
                    </p:cTn>
                  </p:par>
                  <p:par>
                    <p:cTn id="45" fill="hold">
                      <p:stCondLst>
                        <p:cond delay="indefinite"/>
                      </p:stCondLst>
                      <p:childTnLst>
                        <p:par>
                          <p:cTn id="46" fill="hold">
                            <p:stCondLst>
                              <p:cond delay="0"/>
                            </p:stCondLst>
                            <p:childTnLst>
                              <p:par>
                                <p:cTn id="47" presetID="4" presetClass="entr" presetSubtype="3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ox(out)">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3" name="KATTINT.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2000" fill="hold"/>
                                        <p:tgtEl>
                                          <p:spTgt spid="33"/>
                                        </p:tgtEl>
                                        <p:attrNameLst>
                                          <p:attrName>ppt_x</p:attrName>
                                        </p:attrNameLst>
                                      </p:cBhvr>
                                      <p:tavLst>
                                        <p:tav tm="0">
                                          <p:val>
                                            <p:strVal val="1+#ppt_w/2"/>
                                          </p:val>
                                        </p:tav>
                                        <p:tav tm="100000">
                                          <p:val>
                                            <p:strVal val="#ppt_x"/>
                                          </p:val>
                                        </p:tav>
                                      </p:tavLst>
                                    </p:anim>
                                    <p:anim calcmode="lin" valueType="num">
                                      <p:cBhvr additive="base">
                                        <p:cTn id="55" dur="2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0" grpId="0" autoUpdateAnimBg="0"/>
      <p:bldP spid="92181" grpId="0" build="p" autoUpdateAnimBg="0"/>
      <p:bldP spid="92182" grpId="0" build="p" autoUpdateAnimBg="0"/>
      <p:bldP spid="24"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838200" y="381000"/>
            <a:ext cx="3962400" cy="457200"/>
          </a:xfrm>
          <a:prstGeom prst="rect">
            <a:avLst/>
          </a:prstGeom>
          <a:noFill/>
          <a:ln w="9525">
            <a:noFill/>
            <a:miter lim="800000"/>
            <a:headEnd/>
            <a:tailEnd/>
          </a:ln>
        </p:spPr>
        <p:txBody>
          <a:bodyPr>
            <a:spAutoFit/>
          </a:bodyPr>
          <a:lstStyle/>
          <a:p>
            <a:pPr eaLnBrk="1" hangingPunct="1"/>
            <a:r>
              <a:rPr lang="hu-HU" sz="2400" b="0" baseline="0">
                <a:solidFill>
                  <a:schemeClr val="tx1"/>
                </a:solidFill>
              </a:rPr>
              <a:t>Kardinális síkok</a:t>
            </a:r>
            <a:endParaRPr lang="en-GB" sz="2400" b="0" baseline="0">
              <a:solidFill>
                <a:schemeClr val="tx1"/>
              </a:solidFill>
            </a:endParaRPr>
          </a:p>
        </p:txBody>
      </p:sp>
      <p:grpSp>
        <p:nvGrpSpPr>
          <p:cNvPr id="2" name="Group 8"/>
          <p:cNvGrpSpPr>
            <a:grpSpLocks/>
          </p:cNvGrpSpPr>
          <p:nvPr/>
        </p:nvGrpSpPr>
        <p:grpSpPr bwMode="auto">
          <a:xfrm>
            <a:off x="5003800" y="1989138"/>
            <a:ext cx="3429000" cy="4176712"/>
            <a:chOff x="3168" y="240"/>
            <a:chExt cx="2160" cy="2631"/>
          </a:xfrm>
        </p:grpSpPr>
        <p:pic>
          <p:nvPicPr>
            <p:cNvPr id="31749" name="Picture 6" descr="~AUT0004"/>
            <p:cNvPicPr>
              <a:picLocks noChangeAspect="1" noChangeArrowheads="1"/>
            </p:cNvPicPr>
            <p:nvPr/>
          </p:nvPicPr>
          <p:blipFill>
            <a:blip r:embed="rId4" cstate="print"/>
            <a:srcRect/>
            <a:stretch>
              <a:fillRect/>
            </a:stretch>
          </p:blipFill>
          <p:spPr bwMode="auto">
            <a:xfrm>
              <a:off x="3264" y="912"/>
              <a:ext cx="1822" cy="1959"/>
            </a:xfrm>
            <a:prstGeom prst="rect">
              <a:avLst/>
            </a:prstGeom>
            <a:noFill/>
            <a:ln w="9525">
              <a:noFill/>
              <a:miter lim="800000"/>
              <a:headEnd/>
              <a:tailEnd/>
            </a:ln>
          </p:spPr>
        </p:pic>
        <p:sp>
          <p:nvSpPr>
            <p:cNvPr id="31750" name="Text Box 7"/>
            <p:cNvSpPr txBox="1">
              <a:spLocks noChangeArrowheads="1"/>
            </p:cNvSpPr>
            <p:nvPr/>
          </p:nvSpPr>
          <p:spPr bwMode="auto">
            <a:xfrm>
              <a:off x="3168" y="240"/>
              <a:ext cx="2160" cy="288"/>
            </a:xfrm>
            <a:prstGeom prst="rect">
              <a:avLst/>
            </a:prstGeom>
            <a:noFill/>
            <a:ln w="9525">
              <a:noFill/>
              <a:miter lim="800000"/>
              <a:headEnd/>
              <a:tailEnd/>
            </a:ln>
          </p:spPr>
          <p:txBody>
            <a:bodyPr>
              <a:spAutoFit/>
            </a:bodyPr>
            <a:lstStyle/>
            <a:p>
              <a:pPr eaLnBrk="1" hangingPunct="1"/>
              <a:r>
                <a:rPr lang="hu-HU" sz="2400" b="0" baseline="0">
                  <a:solidFill>
                    <a:schemeClr val="tx1"/>
                  </a:solidFill>
                </a:rPr>
                <a:t>Helyi referencia rendszer</a:t>
              </a:r>
              <a:endParaRPr lang="en-GB" sz="2400" b="0" baseline="0">
                <a:solidFill>
                  <a:schemeClr val="tx1"/>
                </a:solidFill>
              </a:endParaRPr>
            </a:p>
          </p:txBody>
        </p:sp>
      </p:grpSp>
      <p:pic>
        <p:nvPicPr>
          <p:cNvPr id="31748" name="Kép 6" descr="kardinális síkok.jpg"/>
          <p:cNvPicPr>
            <a:picLocks noChangeAspect="1"/>
          </p:cNvPicPr>
          <p:nvPr/>
        </p:nvPicPr>
        <p:blipFill>
          <a:blip r:embed="rId5" cstate="print"/>
          <a:srcRect/>
          <a:stretch>
            <a:fillRect/>
          </a:stretch>
        </p:blipFill>
        <p:spPr bwMode="auto">
          <a:xfrm>
            <a:off x="395288" y="1052513"/>
            <a:ext cx="3898900" cy="452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KATTI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zövegdoboz 1"/>
          <p:cNvSpPr txBox="1">
            <a:spLocks noChangeArrowheads="1"/>
          </p:cNvSpPr>
          <p:nvPr/>
        </p:nvSpPr>
        <p:spPr bwMode="auto">
          <a:xfrm>
            <a:off x="1547664" y="2204865"/>
            <a:ext cx="6769100" cy="2062103"/>
          </a:xfrm>
          <a:prstGeom prst="rect">
            <a:avLst/>
          </a:prstGeom>
          <a:noFill/>
          <a:ln w="9525">
            <a:noFill/>
            <a:miter lim="800000"/>
            <a:headEnd/>
            <a:tailEnd/>
          </a:ln>
        </p:spPr>
        <p:txBody>
          <a:bodyPr wrap="square">
            <a:spAutoFit/>
          </a:bodyPr>
          <a:lstStyle/>
          <a:p>
            <a:pPr algn="ctr"/>
            <a:r>
              <a:rPr lang="hu-HU" sz="3200" baseline="0" dirty="0">
                <a:solidFill>
                  <a:srgbClr val="FF0000"/>
                </a:solidFill>
              </a:rPr>
              <a:t>AZ ÍZÜLET FELÉPÍTÉSE</a:t>
            </a:r>
          </a:p>
          <a:p>
            <a:pPr algn="ctr"/>
            <a:r>
              <a:rPr lang="hu-HU" sz="3200" baseline="0" dirty="0">
                <a:solidFill>
                  <a:srgbClr val="FF0000"/>
                </a:solidFill>
              </a:rPr>
              <a:t>MOZGÁSOK AZ ÍZÜLETBEN</a:t>
            </a:r>
          </a:p>
          <a:p>
            <a:pPr algn="ctr"/>
            <a:r>
              <a:rPr lang="hu-HU" sz="3200" baseline="0" dirty="0">
                <a:solidFill>
                  <a:srgbClr val="FF0000"/>
                </a:solidFill>
              </a:rPr>
              <a:t>MOZGÁSTERJEDELEM</a:t>
            </a:r>
          </a:p>
          <a:p>
            <a:pPr algn="ctr"/>
            <a:r>
              <a:rPr lang="hu-HU" sz="3200" baseline="0" dirty="0">
                <a:solidFill>
                  <a:srgbClr val="FF0000"/>
                </a:solidFill>
              </a:rPr>
              <a:t>AZ ÍZÜLET MECHANIKÁJA</a:t>
            </a:r>
          </a:p>
        </p:txBody>
      </p:sp>
      <p:sp>
        <p:nvSpPr>
          <p:cNvPr id="3" name="Szövegdoboz 2"/>
          <p:cNvSpPr txBox="1"/>
          <p:nvPr/>
        </p:nvSpPr>
        <p:spPr>
          <a:xfrm>
            <a:off x="2771800" y="980728"/>
            <a:ext cx="3888432" cy="584775"/>
          </a:xfrm>
          <a:prstGeom prst="rect">
            <a:avLst/>
          </a:prstGeom>
          <a:noFill/>
        </p:spPr>
        <p:txBody>
          <a:bodyPr wrap="square" rtlCol="0">
            <a:spAutoFit/>
          </a:bodyPr>
          <a:lstStyle/>
          <a:p>
            <a:pPr algn="ctr"/>
            <a:r>
              <a:rPr lang="hu-HU" sz="3200" dirty="0" smtClean="0"/>
              <a:t>Témakörök</a:t>
            </a:r>
            <a:endParaRPr lang="hu-H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2789238" y="1290638"/>
            <a:ext cx="3565525" cy="4275137"/>
          </a:xfrm>
          <a:prstGeom prst="rect">
            <a:avLst/>
          </a:prstGeom>
          <a:noFill/>
          <a:ln w="9525">
            <a:noFill/>
            <a:miter lim="800000"/>
            <a:headEnd/>
            <a:tailEnd/>
          </a:ln>
        </p:spPr>
      </p:pic>
      <p:sp>
        <p:nvSpPr>
          <p:cNvPr id="32771" name="Text Box 4"/>
          <p:cNvSpPr txBox="1">
            <a:spLocks noChangeArrowheads="1"/>
          </p:cNvSpPr>
          <p:nvPr/>
        </p:nvSpPr>
        <p:spPr bwMode="auto">
          <a:xfrm>
            <a:off x="2133600" y="304800"/>
            <a:ext cx="5791200" cy="457200"/>
          </a:xfrm>
          <a:prstGeom prst="rect">
            <a:avLst/>
          </a:prstGeom>
          <a:noFill/>
          <a:ln w="9525">
            <a:noFill/>
            <a:miter lim="800000"/>
            <a:headEnd/>
            <a:tailEnd/>
          </a:ln>
        </p:spPr>
        <p:txBody>
          <a:bodyPr>
            <a:spAutoFit/>
          </a:bodyPr>
          <a:lstStyle/>
          <a:p>
            <a:pPr algn="ctr"/>
            <a:r>
              <a:rPr lang="hu-HU" sz="2400" baseline="0">
                <a:solidFill>
                  <a:schemeClr val="tx1"/>
                </a:solidFill>
              </a:rPr>
              <a:t>Szélességi tengely (térdfeszítés – hajlítás )</a:t>
            </a:r>
            <a:endParaRPr lang="en-GB" sz="2400" baseline="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ChangeArrowheads="1"/>
          </p:cNvSpPr>
          <p:nvPr/>
        </p:nvSpPr>
        <p:spPr bwMode="auto">
          <a:xfrm>
            <a:off x="0" y="0"/>
            <a:ext cx="9144000" cy="6858000"/>
          </a:xfrm>
          <a:prstGeom prst="rect">
            <a:avLst/>
          </a:prstGeom>
          <a:gradFill rotWithShape="0">
            <a:gsLst>
              <a:gs pos="0">
                <a:srgbClr val="FFFFFF"/>
              </a:gs>
              <a:gs pos="50000">
                <a:srgbClr val="FF6633"/>
              </a:gs>
              <a:gs pos="100000">
                <a:srgbClr val="FFFFFF"/>
              </a:gs>
            </a:gsLst>
            <a:lin ang="18900000" scaled="1"/>
          </a:gradFill>
          <a:ln w="12700">
            <a:solidFill>
              <a:schemeClr val="tx1"/>
            </a:solidFill>
            <a:miter lim="800000"/>
            <a:headEnd/>
            <a:tailEnd/>
          </a:ln>
        </p:spPr>
        <p:txBody>
          <a:bodyPr wrap="none" anchor="ctr"/>
          <a:lstStyle/>
          <a:p>
            <a:endParaRPr lang="hu-HU"/>
          </a:p>
        </p:txBody>
      </p:sp>
      <p:pic>
        <p:nvPicPr>
          <p:cNvPr id="33795" name="Picture 1027"/>
          <p:cNvPicPr>
            <a:picLocks noChangeAspect="1" noChangeArrowheads="1"/>
          </p:cNvPicPr>
          <p:nvPr/>
        </p:nvPicPr>
        <p:blipFill>
          <a:blip r:embed="rId3" cstate="print"/>
          <a:srcRect/>
          <a:stretch>
            <a:fillRect/>
          </a:stretch>
        </p:blipFill>
        <p:spPr bwMode="auto">
          <a:xfrm>
            <a:off x="1998663" y="1143000"/>
            <a:ext cx="5145087" cy="5502275"/>
          </a:xfrm>
          <a:prstGeom prst="rect">
            <a:avLst/>
          </a:prstGeom>
          <a:noFill/>
          <a:ln w="9525">
            <a:noFill/>
            <a:miter lim="800000"/>
            <a:headEnd/>
            <a:tailEnd/>
          </a:ln>
        </p:spPr>
      </p:pic>
      <p:sp>
        <p:nvSpPr>
          <p:cNvPr id="33796" name="Text Box 1028"/>
          <p:cNvSpPr txBox="1">
            <a:spLocks noChangeArrowheads="1"/>
          </p:cNvSpPr>
          <p:nvPr/>
        </p:nvSpPr>
        <p:spPr bwMode="auto">
          <a:xfrm>
            <a:off x="2133600" y="304800"/>
            <a:ext cx="5791200" cy="822325"/>
          </a:xfrm>
          <a:prstGeom prst="rect">
            <a:avLst/>
          </a:prstGeom>
          <a:noFill/>
          <a:ln w="9525">
            <a:noFill/>
            <a:miter lim="800000"/>
            <a:headEnd/>
            <a:tailEnd/>
          </a:ln>
        </p:spPr>
        <p:txBody>
          <a:bodyPr>
            <a:spAutoFit/>
          </a:bodyPr>
          <a:lstStyle/>
          <a:p>
            <a:pPr algn="ctr"/>
            <a:r>
              <a:rPr lang="hu-HU" sz="2400" baseline="0">
                <a:solidFill>
                  <a:schemeClr val="tx1"/>
                </a:solidFill>
              </a:rPr>
              <a:t>Mélységi tengely (oldalra hajlítás, közelítés-távolítás )</a:t>
            </a:r>
            <a:endParaRPr lang="en-GB" sz="2400" baseline="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0" y="0"/>
            <a:ext cx="9144000" cy="6858000"/>
          </a:xfrm>
          <a:prstGeom prst="rect">
            <a:avLst/>
          </a:prstGeom>
          <a:gradFill rotWithShape="0">
            <a:gsLst>
              <a:gs pos="0">
                <a:srgbClr val="FFFFFF"/>
              </a:gs>
              <a:gs pos="50000">
                <a:srgbClr val="FF6633"/>
              </a:gs>
              <a:gs pos="100000">
                <a:srgbClr val="FFFFFF"/>
              </a:gs>
            </a:gsLst>
            <a:lin ang="18900000" scaled="1"/>
          </a:gradFill>
          <a:ln w="12700">
            <a:solidFill>
              <a:schemeClr val="tx1"/>
            </a:solidFill>
            <a:miter lim="800000"/>
            <a:headEnd/>
            <a:tailEnd/>
          </a:ln>
        </p:spPr>
        <p:txBody>
          <a:bodyPr wrap="none" anchor="ctr"/>
          <a:lstStyle/>
          <a:p>
            <a:endParaRPr lang="hu-HU"/>
          </a:p>
        </p:txBody>
      </p:sp>
      <p:pic>
        <p:nvPicPr>
          <p:cNvPr id="34819" name="Picture 1027"/>
          <p:cNvPicPr>
            <a:picLocks noChangeAspect="1" noChangeArrowheads="1"/>
          </p:cNvPicPr>
          <p:nvPr/>
        </p:nvPicPr>
        <p:blipFill>
          <a:blip r:embed="rId2" cstate="print"/>
          <a:srcRect/>
          <a:stretch>
            <a:fillRect/>
          </a:stretch>
        </p:blipFill>
        <p:spPr bwMode="auto">
          <a:xfrm>
            <a:off x="228600" y="863600"/>
            <a:ext cx="4343400" cy="5232400"/>
          </a:xfrm>
          <a:prstGeom prst="rect">
            <a:avLst/>
          </a:prstGeom>
          <a:noFill/>
          <a:ln w="9525">
            <a:noFill/>
            <a:miter lim="800000"/>
            <a:headEnd/>
            <a:tailEnd/>
          </a:ln>
        </p:spPr>
      </p:pic>
      <p:pic>
        <p:nvPicPr>
          <p:cNvPr id="34820" name="Picture 1028"/>
          <p:cNvPicPr>
            <a:picLocks noChangeAspect="1" noChangeArrowheads="1"/>
          </p:cNvPicPr>
          <p:nvPr/>
        </p:nvPicPr>
        <p:blipFill>
          <a:blip r:embed="rId3" cstate="print"/>
          <a:srcRect/>
          <a:stretch>
            <a:fillRect/>
          </a:stretch>
        </p:blipFill>
        <p:spPr bwMode="auto">
          <a:xfrm>
            <a:off x="4308475" y="939800"/>
            <a:ext cx="4454525" cy="5126038"/>
          </a:xfrm>
          <a:prstGeom prst="rect">
            <a:avLst/>
          </a:prstGeom>
          <a:noFill/>
          <a:ln w="9525">
            <a:noFill/>
            <a:miter lim="800000"/>
            <a:headEnd/>
            <a:tailEnd/>
          </a:ln>
        </p:spPr>
      </p:pic>
      <p:sp>
        <p:nvSpPr>
          <p:cNvPr id="34821" name="Text Box 1029"/>
          <p:cNvSpPr txBox="1">
            <a:spLocks noChangeArrowheads="1"/>
          </p:cNvSpPr>
          <p:nvPr/>
        </p:nvSpPr>
        <p:spPr bwMode="auto">
          <a:xfrm>
            <a:off x="1676400" y="152400"/>
            <a:ext cx="5791200" cy="822325"/>
          </a:xfrm>
          <a:prstGeom prst="rect">
            <a:avLst/>
          </a:prstGeom>
          <a:noFill/>
          <a:ln w="9525">
            <a:noFill/>
            <a:miter lim="800000"/>
            <a:headEnd/>
            <a:tailEnd/>
          </a:ln>
        </p:spPr>
        <p:txBody>
          <a:bodyPr>
            <a:spAutoFit/>
          </a:bodyPr>
          <a:lstStyle/>
          <a:p>
            <a:pPr algn="ctr"/>
            <a:r>
              <a:rPr lang="hu-HU" sz="2400" baseline="0">
                <a:solidFill>
                  <a:schemeClr val="tx1"/>
                </a:solidFill>
              </a:rPr>
              <a:t>Hosszúsági tengely (törzsforgatás, everzió-inverzió )</a:t>
            </a:r>
            <a:endParaRPr lang="en-GB" sz="2400" baseline="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3" name="Rectangle 1037"/>
          <p:cNvSpPr>
            <a:spLocks noChangeArrowheads="1"/>
          </p:cNvSpPr>
          <p:nvPr/>
        </p:nvSpPr>
        <p:spPr bwMode="auto">
          <a:xfrm>
            <a:off x="250825" y="3213100"/>
            <a:ext cx="2949575" cy="396875"/>
          </a:xfrm>
          <a:prstGeom prst="rect">
            <a:avLst/>
          </a:prstGeom>
          <a:noFill/>
          <a:ln w="9525">
            <a:noFill/>
            <a:miter lim="800000"/>
            <a:headEnd/>
            <a:tailEnd/>
          </a:ln>
        </p:spPr>
        <p:txBody>
          <a:bodyPr lIns="92075" tIns="46038" rIns="92075" bIns="46038">
            <a:spAutoFit/>
          </a:bodyPr>
          <a:lstStyle/>
          <a:p>
            <a:pPr algn="ctr"/>
            <a:r>
              <a:rPr lang="hu-HU" baseline="0">
                <a:solidFill>
                  <a:schemeClr val="tx1"/>
                </a:solidFill>
              </a:rPr>
              <a:t>Kiegészítő</a:t>
            </a:r>
            <a:r>
              <a:rPr lang="en-GB" baseline="0">
                <a:solidFill>
                  <a:schemeClr val="tx1"/>
                </a:solidFill>
              </a:rPr>
              <a:t> (</a:t>
            </a:r>
            <a:r>
              <a:rPr lang="hu-HU" baseline="0">
                <a:solidFill>
                  <a:schemeClr val="tx1"/>
                </a:solidFill>
              </a:rPr>
              <a:t>belső</a:t>
            </a:r>
            <a:r>
              <a:rPr lang="en-GB" baseline="0">
                <a:solidFill>
                  <a:schemeClr val="tx1"/>
                </a:solidFill>
              </a:rPr>
              <a:t>)  180°</a:t>
            </a:r>
          </a:p>
        </p:txBody>
      </p:sp>
      <p:sp>
        <p:nvSpPr>
          <p:cNvPr id="81935" name="Rectangle 1039"/>
          <p:cNvSpPr>
            <a:spLocks noChangeArrowheads="1"/>
          </p:cNvSpPr>
          <p:nvPr/>
        </p:nvSpPr>
        <p:spPr bwMode="auto">
          <a:xfrm>
            <a:off x="533400" y="304800"/>
            <a:ext cx="7207250" cy="519113"/>
          </a:xfrm>
          <a:prstGeom prst="rect">
            <a:avLst/>
          </a:prstGeom>
          <a:noFill/>
          <a:ln w="9525">
            <a:noFill/>
            <a:miter lim="800000"/>
            <a:headEnd/>
            <a:tailEnd/>
          </a:ln>
          <a:effectLst/>
        </p:spPr>
        <p:txBody>
          <a:bodyPr lIns="92075" tIns="46038" rIns="92075" bIns="46038">
            <a:spAutoFit/>
          </a:bodyPr>
          <a:lstStyle/>
          <a:p>
            <a:pPr algn="ctr">
              <a:defRPr/>
            </a:pPr>
            <a:r>
              <a:rPr lang="hu-HU" sz="2800" baseline="0" dirty="0">
                <a:solidFill>
                  <a:schemeClr val="tx1"/>
                </a:solidFill>
                <a:effectLst>
                  <a:outerShdw blurRad="38100" dist="38100" dir="2700000" algn="tl">
                    <a:srgbClr val="C0C0C0"/>
                  </a:outerShdw>
                </a:effectLst>
              </a:rPr>
              <a:t>Ízületi szög</a:t>
            </a:r>
            <a:endParaRPr lang="en-GB" sz="2800" baseline="0" dirty="0">
              <a:solidFill>
                <a:schemeClr val="tx1"/>
              </a:solidFill>
              <a:effectLst>
                <a:outerShdw blurRad="38100" dist="38100" dir="2700000" algn="tl">
                  <a:srgbClr val="C0C0C0"/>
                </a:outerShdw>
              </a:effectLst>
            </a:endParaRPr>
          </a:p>
        </p:txBody>
      </p:sp>
      <p:sp>
        <p:nvSpPr>
          <p:cNvPr id="81948" name="Rectangle 1052"/>
          <p:cNvSpPr>
            <a:spLocks noChangeArrowheads="1"/>
          </p:cNvSpPr>
          <p:nvPr/>
        </p:nvSpPr>
        <p:spPr bwMode="auto">
          <a:xfrm>
            <a:off x="6084888" y="3213100"/>
            <a:ext cx="2986087" cy="396875"/>
          </a:xfrm>
          <a:prstGeom prst="rect">
            <a:avLst/>
          </a:prstGeom>
          <a:noFill/>
          <a:ln w="9525">
            <a:noFill/>
            <a:miter lim="800000"/>
            <a:headEnd/>
            <a:tailEnd/>
          </a:ln>
        </p:spPr>
        <p:txBody>
          <a:bodyPr lIns="92075" tIns="46038" rIns="92075" bIns="46038">
            <a:spAutoFit/>
          </a:bodyPr>
          <a:lstStyle/>
          <a:p>
            <a:pPr algn="ctr"/>
            <a:r>
              <a:rPr lang="en-GB" baseline="0">
                <a:solidFill>
                  <a:schemeClr val="tx1"/>
                </a:solidFill>
              </a:rPr>
              <a:t>Anat</a:t>
            </a:r>
            <a:r>
              <a:rPr lang="hu-HU" baseline="0">
                <a:solidFill>
                  <a:schemeClr val="tx1"/>
                </a:solidFill>
              </a:rPr>
              <a:t>ómiai</a:t>
            </a:r>
            <a:r>
              <a:rPr lang="en-GB" baseline="0">
                <a:solidFill>
                  <a:schemeClr val="tx1"/>
                </a:solidFill>
              </a:rPr>
              <a:t> (</a:t>
            </a:r>
            <a:r>
              <a:rPr lang="hu-HU" baseline="0">
                <a:solidFill>
                  <a:schemeClr val="tx1"/>
                </a:solidFill>
              </a:rPr>
              <a:t>külső</a:t>
            </a:r>
            <a:r>
              <a:rPr lang="en-GB" baseline="0">
                <a:solidFill>
                  <a:schemeClr val="tx1"/>
                </a:solidFill>
              </a:rPr>
              <a:t>)  0° </a:t>
            </a:r>
          </a:p>
        </p:txBody>
      </p:sp>
      <p:graphicFrame>
        <p:nvGraphicFramePr>
          <p:cNvPr id="1026" name="Object 1053"/>
          <p:cNvGraphicFramePr>
            <a:graphicFrameLocks noChangeAspect="1"/>
          </p:cNvGraphicFramePr>
          <p:nvPr/>
        </p:nvGraphicFramePr>
        <p:xfrm>
          <a:off x="3348038" y="1619250"/>
          <a:ext cx="2762250" cy="3609975"/>
        </p:xfrm>
        <a:graphic>
          <a:graphicData uri="http://schemas.openxmlformats.org/presentationml/2006/ole">
            <mc:AlternateContent xmlns:mc="http://schemas.openxmlformats.org/markup-compatibility/2006">
              <mc:Choice xmlns:v="urn:schemas-microsoft-com:vml" Requires="v">
                <p:oleObj spid="_x0000_s1042" name="Bitkép" r:id="rId4" imgW="2762636" imgH="3610479" progId="PBrush">
                  <p:embed/>
                </p:oleObj>
              </mc:Choice>
              <mc:Fallback>
                <p:oleObj name="Bitkép" r:id="rId4" imgW="2762636" imgH="3610479" progId="PBrush">
                  <p:embed/>
                  <p:pic>
                    <p:nvPicPr>
                      <p:cNvPr id="0" name="Object 1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619250"/>
                        <a:ext cx="27622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1" name="Line 1055"/>
          <p:cNvSpPr>
            <a:spLocks noChangeShapeType="1"/>
          </p:cNvSpPr>
          <p:nvPr/>
        </p:nvSpPr>
        <p:spPr bwMode="auto">
          <a:xfrm>
            <a:off x="4846638" y="1811338"/>
            <a:ext cx="0" cy="1728787"/>
          </a:xfrm>
          <a:prstGeom prst="line">
            <a:avLst/>
          </a:prstGeom>
          <a:noFill/>
          <a:ln w="57150">
            <a:solidFill>
              <a:srgbClr val="FF0000"/>
            </a:solidFill>
            <a:round/>
            <a:headEnd/>
            <a:tailEnd/>
          </a:ln>
        </p:spPr>
        <p:txBody>
          <a:bodyPr/>
          <a:lstStyle/>
          <a:p>
            <a:endParaRPr lang="hu-HU"/>
          </a:p>
        </p:txBody>
      </p:sp>
      <p:sp>
        <p:nvSpPr>
          <p:cNvPr id="81952" name="Line 1056"/>
          <p:cNvSpPr>
            <a:spLocks noChangeShapeType="1"/>
          </p:cNvSpPr>
          <p:nvPr/>
        </p:nvSpPr>
        <p:spPr bwMode="auto">
          <a:xfrm>
            <a:off x="4859338" y="3587750"/>
            <a:ext cx="0" cy="1295400"/>
          </a:xfrm>
          <a:prstGeom prst="line">
            <a:avLst/>
          </a:prstGeom>
          <a:noFill/>
          <a:ln w="57150">
            <a:solidFill>
              <a:srgbClr val="FF0000"/>
            </a:solidFill>
            <a:round/>
            <a:headEnd/>
            <a:tailEnd/>
          </a:ln>
        </p:spPr>
        <p:txBody>
          <a:bodyPr/>
          <a:lstStyle/>
          <a:p>
            <a:endParaRPr lang="hu-HU"/>
          </a:p>
        </p:txBody>
      </p:sp>
      <p:sp>
        <p:nvSpPr>
          <p:cNvPr id="81953" name="Oval 1057"/>
          <p:cNvSpPr>
            <a:spLocks noChangeArrowheads="1"/>
          </p:cNvSpPr>
          <p:nvPr/>
        </p:nvSpPr>
        <p:spPr bwMode="auto">
          <a:xfrm>
            <a:off x="4813300" y="3514725"/>
            <a:ext cx="73025" cy="73025"/>
          </a:xfrm>
          <a:prstGeom prst="ellipse">
            <a:avLst/>
          </a:prstGeom>
          <a:solidFill>
            <a:schemeClr val="accent2"/>
          </a:solidFill>
          <a:ln w="9525">
            <a:solidFill>
              <a:schemeClr val="tx1"/>
            </a:solidFill>
            <a:round/>
            <a:headEnd/>
            <a:tailEnd/>
          </a:ln>
        </p:spPr>
        <p:txBody>
          <a:bodyPr wrap="none" anchor="ctr"/>
          <a:lstStyle/>
          <a:p>
            <a:endParaRPr lang="hu-HU"/>
          </a:p>
        </p:txBody>
      </p:sp>
      <p:sp>
        <p:nvSpPr>
          <p:cNvPr id="81954" name="Arc 1058"/>
          <p:cNvSpPr>
            <a:spLocks/>
          </p:cNvSpPr>
          <p:nvPr/>
        </p:nvSpPr>
        <p:spPr bwMode="auto">
          <a:xfrm rot="5163761" flipH="1">
            <a:off x="3852863" y="3257550"/>
            <a:ext cx="1376362" cy="636588"/>
          </a:xfrm>
          <a:custGeom>
            <a:avLst/>
            <a:gdLst>
              <a:gd name="T0" fmla="*/ 2147483647 w 42994"/>
              <a:gd name="T1" fmla="*/ 0 h 22336"/>
              <a:gd name="T2" fmla="*/ 0 w 42994"/>
              <a:gd name="T3" fmla="*/ 2147483647 h 22336"/>
              <a:gd name="T4" fmla="*/ 2147483647 w 42994"/>
              <a:gd name="T5" fmla="*/ 2147483647 h 22336"/>
              <a:gd name="T6" fmla="*/ 0 60000 65536"/>
              <a:gd name="T7" fmla="*/ 0 60000 65536"/>
              <a:gd name="T8" fmla="*/ 0 60000 65536"/>
              <a:gd name="T9" fmla="*/ 0 w 42994"/>
              <a:gd name="T10" fmla="*/ 0 h 22336"/>
              <a:gd name="T11" fmla="*/ 42994 w 42994"/>
              <a:gd name="T12" fmla="*/ 22336 h 22336"/>
            </a:gdLst>
            <a:ahLst/>
            <a:cxnLst>
              <a:cxn ang="T6">
                <a:pos x="T0" y="T1"/>
              </a:cxn>
              <a:cxn ang="T7">
                <a:pos x="T2" y="T3"/>
              </a:cxn>
              <a:cxn ang="T8">
                <a:pos x="T4" y="T5"/>
              </a:cxn>
            </a:cxnLst>
            <a:rect l="T9" t="T10" r="T11" b="T12"/>
            <a:pathLst>
              <a:path w="42994" h="22336" fill="none" extrusionOk="0">
                <a:moveTo>
                  <a:pt x="42981" y="-1"/>
                </a:moveTo>
                <a:cubicBezTo>
                  <a:pt x="42989" y="245"/>
                  <a:pt x="42994" y="490"/>
                  <a:pt x="42994" y="736"/>
                </a:cubicBezTo>
                <a:cubicBezTo>
                  <a:pt x="42994" y="12665"/>
                  <a:pt x="33323" y="22336"/>
                  <a:pt x="21394" y="22336"/>
                </a:cubicBezTo>
                <a:cubicBezTo>
                  <a:pt x="10614" y="22336"/>
                  <a:pt x="1484" y="14388"/>
                  <a:pt x="-1" y="3711"/>
                </a:cubicBezTo>
              </a:path>
              <a:path w="42994" h="22336" stroke="0" extrusionOk="0">
                <a:moveTo>
                  <a:pt x="42981" y="-1"/>
                </a:moveTo>
                <a:cubicBezTo>
                  <a:pt x="42989" y="245"/>
                  <a:pt x="42994" y="490"/>
                  <a:pt x="42994" y="736"/>
                </a:cubicBezTo>
                <a:cubicBezTo>
                  <a:pt x="42994" y="12665"/>
                  <a:pt x="33323" y="22336"/>
                  <a:pt x="21394" y="22336"/>
                </a:cubicBezTo>
                <a:cubicBezTo>
                  <a:pt x="10614" y="22336"/>
                  <a:pt x="1484" y="14388"/>
                  <a:pt x="-1" y="3711"/>
                </a:cubicBezTo>
                <a:lnTo>
                  <a:pt x="21394" y="736"/>
                </a:lnTo>
                <a:close/>
              </a:path>
            </a:pathLst>
          </a:custGeom>
          <a:solidFill>
            <a:srgbClr val="FFFF00"/>
          </a:solidFill>
          <a:ln w="12700" cap="rnd">
            <a:solidFill>
              <a:schemeClr val="tx1"/>
            </a:solidFill>
            <a:round/>
            <a:headEnd/>
            <a:tailEnd/>
          </a:ln>
        </p:spPr>
        <p:txBody>
          <a:bodyPr wrap="none" anchor="ctr"/>
          <a:lstStyle/>
          <a:p>
            <a:endParaRPr lang="hu-HU"/>
          </a:p>
        </p:txBody>
      </p:sp>
      <p:graphicFrame>
        <p:nvGraphicFramePr>
          <p:cNvPr id="81950" name="Object 1054"/>
          <p:cNvGraphicFramePr>
            <a:graphicFrameLocks noChangeAspect="1"/>
          </p:cNvGraphicFramePr>
          <p:nvPr/>
        </p:nvGraphicFramePr>
        <p:xfrm>
          <a:off x="3351213" y="1609725"/>
          <a:ext cx="2733675" cy="3638550"/>
        </p:xfrm>
        <a:graphic>
          <a:graphicData uri="http://schemas.openxmlformats.org/presentationml/2006/ole">
            <mc:AlternateContent xmlns:mc="http://schemas.openxmlformats.org/markup-compatibility/2006">
              <mc:Choice xmlns:v="urn:schemas-microsoft-com:vml" Requires="v">
                <p:oleObj spid="_x0000_s1043" name="Bitkép" r:id="rId6" imgW="2734057" imgH="3638095" progId="PBrush">
                  <p:embed/>
                </p:oleObj>
              </mc:Choice>
              <mc:Fallback>
                <p:oleObj name="Bitkép" r:id="rId6" imgW="2734057" imgH="3638095" progId="PBrush">
                  <p:embed/>
                  <p:pic>
                    <p:nvPicPr>
                      <p:cNvPr id="0" name="Object 10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1213" y="1609725"/>
                        <a:ext cx="27336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5" name="Line 1059"/>
          <p:cNvSpPr>
            <a:spLocks noChangeShapeType="1"/>
          </p:cNvSpPr>
          <p:nvPr/>
        </p:nvSpPr>
        <p:spPr bwMode="auto">
          <a:xfrm>
            <a:off x="4887913" y="2133600"/>
            <a:ext cx="0" cy="1439863"/>
          </a:xfrm>
          <a:prstGeom prst="line">
            <a:avLst/>
          </a:prstGeom>
          <a:noFill/>
          <a:ln w="57150">
            <a:solidFill>
              <a:srgbClr val="FF0000"/>
            </a:solidFill>
            <a:round/>
            <a:headEnd/>
            <a:tailEnd/>
          </a:ln>
        </p:spPr>
        <p:txBody>
          <a:bodyPr/>
          <a:lstStyle/>
          <a:p>
            <a:endParaRPr lang="hu-HU"/>
          </a:p>
        </p:txBody>
      </p:sp>
      <p:sp>
        <p:nvSpPr>
          <p:cNvPr id="81956" name="Line 1060"/>
          <p:cNvSpPr>
            <a:spLocks noChangeShapeType="1"/>
          </p:cNvSpPr>
          <p:nvPr/>
        </p:nvSpPr>
        <p:spPr bwMode="auto">
          <a:xfrm flipH="1">
            <a:off x="3711575" y="3644900"/>
            <a:ext cx="1150938" cy="215900"/>
          </a:xfrm>
          <a:prstGeom prst="line">
            <a:avLst/>
          </a:prstGeom>
          <a:noFill/>
          <a:ln w="57150">
            <a:solidFill>
              <a:srgbClr val="FF0000"/>
            </a:solidFill>
            <a:round/>
            <a:headEnd/>
            <a:tailEnd/>
          </a:ln>
        </p:spPr>
        <p:txBody>
          <a:bodyPr/>
          <a:lstStyle/>
          <a:p>
            <a:endParaRPr lang="hu-HU"/>
          </a:p>
        </p:txBody>
      </p:sp>
      <p:sp>
        <p:nvSpPr>
          <p:cNvPr id="81936" name="Arc 1040"/>
          <p:cNvSpPr>
            <a:spLocks/>
          </p:cNvSpPr>
          <p:nvPr/>
        </p:nvSpPr>
        <p:spPr bwMode="auto">
          <a:xfrm rot="-1800000">
            <a:off x="4252913" y="3175000"/>
            <a:ext cx="752475" cy="527050"/>
          </a:xfrm>
          <a:custGeom>
            <a:avLst/>
            <a:gdLst>
              <a:gd name="T0" fmla="*/ 0 w 31797"/>
              <a:gd name="T1" fmla="*/ 2147483647 h 21600"/>
              <a:gd name="T2" fmla="*/ 2147483647 w 31797"/>
              <a:gd name="T3" fmla="*/ 2147483647 h 21600"/>
              <a:gd name="T4" fmla="*/ 2147483647 w 31797"/>
              <a:gd name="T5" fmla="*/ 2147483647 h 21600"/>
              <a:gd name="T6" fmla="*/ 0 60000 65536"/>
              <a:gd name="T7" fmla="*/ 0 60000 65536"/>
              <a:gd name="T8" fmla="*/ 0 60000 65536"/>
              <a:gd name="T9" fmla="*/ 0 w 31797"/>
              <a:gd name="T10" fmla="*/ 0 h 21600"/>
              <a:gd name="T11" fmla="*/ 31797 w 31797"/>
              <a:gd name="T12" fmla="*/ 21600 h 21600"/>
            </a:gdLst>
            <a:ahLst/>
            <a:cxnLst>
              <a:cxn ang="T6">
                <a:pos x="T0" y="T1"/>
              </a:cxn>
              <a:cxn ang="T7">
                <a:pos x="T2" y="T3"/>
              </a:cxn>
              <a:cxn ang="T8">
                <a:pos x="T4" y="T5"/>
              </a:cxn>
            </a:cxnLst>
            <a:rect l="T9" t="T10" r="T11" b="T12"/>
            <a:pathLst>
              <a:path w="31797" h="21600" fill="none" extrusionOk="0">
                <a:moveTo>
                  <a:pt x="0" y="14159"/>
                </a:moveTo>
                <a:cubicBezTo>
                  <a:pt x="3121" y="5653"/>
                  <a:pt x="11218" y="-1"/>
                  <a:pt x="20278" y="0"/>
                </a:cubicBezTo>
                <a:cubicBezTo>
                  <a:pt x="24354" y="0"/>
                  <a:pt x="28348" y="1153"/>
                  <a:pt x="31797" y="3327"/>
                </a:cubicBezTo>
              </a:path>
              <a:path w="31797" h="21600" stroke="0" extrusionOk="0">
                <a:moveTo>
                  <a:pt x="0" y="14159"/>
                </a:moveTo>
                <a:cubicBezTo>
                  <a:pt x="3121" y="5653"/>
                  <a:pt x="11218" y="-1"/>
                  <a:pt x="20278" y="0"/>
                </a:cubicBezTo>
                <a:cubicBezTo>
                  <a:pt x="24354" y="0"/>
                  <a:pt x="28348" y="1153"/>
                  <a:pt x="31797" y="3327"/>
                </a:cubicBezTo>
                <a:lnTo>
                  <a:pt x="20278" y="21600"/>
                </a:lnTo>
                <a:close/>
              </a:path>
            </a:pathLst>
          </a:custGeom>
          <a:solidFill>
            <a:schemeClr val="accent2"/>
          </a:solidFill>
          <a:ln w="12700" cap="rnd">
            <a:solidFill>
              <a:schemeClr val="tx1"/>
            </a:solidFill>
            <a:round/>
            <a:headEnd/>
            <a:tailEnd/>
          </a:ln>
        </p:spPr>
        <p:txBody>
          <a:bodyPr wrap="none" anchor="ctr"/>
          <a:lstStyle/>
          <a:p>
            <a:endParaRPr lang="hu-HU"/>
          </a:p>
        </p:txBody>
      </p:sp>
      <p:sp>
        <p:nvSpPr>
          <p:cNvPr id="81957" name="Rectangle 1061"/>
          <p:cNvSpPr>
            <a:spLocks noChangeArrowheads="1"/>
          </p:cNvSpPr>
          <p:nvPr/>
        </p:nvSpPr>
        <p:spPr bwMode="auto">
          <a:xfrm>
            <a:off x="250825" y="3248025"/>
            <a:ext cx="2949575" cy="396875"/>
          </a:xfrm>
          <a:prstGeom prst="rect">
            <a:avLst/>
          </a:prstGeom>
          <a:solidFill>
            <a:schemeClr val="accent2"/>
          </a:solidFill>
          <a:ln w="9525">
            <a:noFill/>
            <a:miter lim="800000"/>
            <a:headEnd/>
            <a:tailEnd/>
          </a:ln>
        </p:spPr>
        <p:txBody>
          <a:bodyPr lIns="92075" tIns="46038" rIns="92075" bIns="46038">
            <a:spAutoFit/>
          </a:bodyPr>
          <a:lstStyle/>
          <a:p>
            <a:pPr algn="ctr"/>
            <a:r>
              <a:rPr lang="hu-HU" baseline="0">
                <a:solidFill>
                  <a:schemeClr val="bg1"/>
                </a:solidFill>
              </a:rPr>
              <a:t>Kiegészítő</a:t>
            </a:r>
            <a:r>
              <a:rPr lang="en-GB" baseline="0">
                <a:solidFill>
                  <a:schemeClr val="bg1"/>
                </a:solidFill>
              </a:rPr>
              <a:t> (</a:t>
            </a:r>
            <a:r>
              <a:rPr lang="hu-HU" baseline="0">
                <a:solidFill>
                  <a:schemeClr val="bg1"/>
                </a:solidFill>
              </a:rPr>
              <a:t>belső</a:t>
            </a:r>
            <a:r>
              <a:rPr lang="en-GB" baseline="0">
                <a:solidFill>
                  <a:schemeClr val="bg1"/>
                </a:solidFill>
              </a:rPr>
              <a:t>)  1</a:t>
            </a:r>
            <a:r>
              <a:rPr lang="hu-HU" baseline="0">
                <a:solidFill>
                  <a:schemeClr val="bg1"/>
                </a:solidFill>
              </a:rPr>
              <a:t>0</a:t>
            </a:r>
            <a:r>
              <a:rPr lang="en-GB" baseline="0">
                <a:solidFill>
                  <a:schemeClr val="bg1"/>
                </a:solidFill>
              </a:rPr>
              <a:t>0°</a:t>
            </a:r>
          </a:p>
        </p:txBody>
      </p:sp>
      <p:sp>
        <p:nvSpPr>
          <p:cNvPr id="81959" name="Line 1063"/>
          <p:cNvSpPr>
            <a:spLocks noChangeShapeType="1"/>
          </p:cNvSpPr>
          <p:nvPr/>
        </p:nvSpPr>
        <p:spPr bwMode="auto">
          <a:xfrm>
            <a:off x="4887913" y="2133600"/>
            <a:ext cx="0" cy="1511300"/>
          </a:xfrm>
          <a:prstGeom prst="line">
            <a:avLst/>
          </a:prstGeom>
          <a:noFill/>
          <a:ln w="57150">
            <a:solidFill>
              <a:srgbClr val="FF0000"/>
            </a:solidFill>
            <a:prstDash val="sysDot"/>
            <a:round/>
            <a:headEnd/>
            <a:tailEnd/>
          </a:ln>
        </p:spPr>
        <p:txBody>
          <a:bodyPr/>
          <a:lstStyle/>
          <a:p>
            <a:endParaRPr lang="hu-HU"/>
          </a:p>
        </p:txBody>
      </p:sp>
      <p:sp>
        <p:nvSpPr>
          <p:cNvPr id="81960" name="Rectangle 1064"/>
          <p:cNvSpPr>
            <a:spLocks noChangeArrowheads="1"/>
          </p:cNvSpPr>
          <p:nvPr/>
        </p:nvSpPr>
        <p:spPr bwMode="auto">
          <a:xfrm>
            <a:off x="6084888" y="3213100"/>
            <a:ext cx="2986087" cy="396875"/>
          </a:xfrm>
          <a:prstGeom prst="rect">
            <a:avLst/>
          </a:prstGeom>
          <a:solidFill>
            <a:srgbClr val="FFFF00"/>
          </a:solidFill>
          <a:ln w="9525">
            <a:noFill/>
            <a:miter lim="800000"/>
            <a:headEnd/>
            <a:tailEnd/>
          </a:ln>
        </p:spPr>
        <p:txBody>
          <a:bodyPr lIns="92075" tIns="46038" rIns="92075" bIns="46038">
            <a:spAutoFit/>
          </a:bodyPr>
          <a:lstStyle/>
          <a:p>
            <a:pPr algn="ctr"/>
            <a:r>
              <a:rPr lang="en-GB" baseline="0">
                <a:solidFill>
                  <a:schemeClr val="tx1"/>
                </a:solidFill>
              </a:rPr>
              <a:t>Anat</a:t>
            </a:r>
            <a:r>
              <a:rPr lang="hu-HU" baseline="0">
                <a:solidFill>
                  <a:schemeClr val="tx1"/>
                </a:solidFill>
              </a:rPr>
              <a:t>ómiai</a:t>
            </a:r>
            <a:r>
              <a:rPr lang="en-GB" baseline="0">
                <a:solidFill>
                  <a:schemeClr val="tx1"/>
                </a:solidFill>
              </a:rPr>
              <a:t> (</a:t>
            </a:r>
            <a:r>
              <a:rPr lang="hu-HU" baseline="0">
                <a:solidFill>
                  <a:schemeClr val="tx1"/>
                </a:solidFill>
              </a:rPr>
              <a:t>külső</a:t>
            </a:r>
            <a:r>
              <a:rPr lang="en-GB" baseline="0">
                <a:solidFill>
                  <a:schemeClr val="tx1"/>
                </a:solidFill>
              </a:rPr>
              <a:t>)  </a:t>
            </a:r>
            <a:r>
              <a:rPr lang="hu-HU" baseline="0">
                <a:solidFill>
                  <a:schemeClr val="tx1"/>
                </a:solidFill>
              </a:rPr>
              <a:t>8</a:t>
            </a:r>
            <a:r>
              <a:rPr lang="en-GB" baseline="0">
                <a:solidFill>
                  <a:schemeClr val="tx1"/>
                </a:solidFill>
              </a:rPr>
              <a:t>0° </a:t>
            </a:r>
          </a:p>
        </p:txBody>
      </p:sp>
      <p:sp>
        <p:nvSpPr>
          <p:cNvPr id="81932" name="Arc 1036"/>
          <p:cNvSpPr>
            <a:spLocks/>
          </p:cNvSpPr>
          <p:nvPr/>
        </p:nvSpPr>
        <p:spPr bwMode="auto">
          <a:xfrm rot="516357">
            <a:off x="4181475" y="3600450"/>
            <a:ext cx="750888" cy="685800"/>
          </a:xfrm>
          <a:custGeom>
            <a:avLst/>
            <a:gdLst>
              <a:gd name="T0" fmla="*/ 2147483647 w 23504"/>
              <a:gd name="T1" fmla="*/ 2147483647 h 21600"/>
              <a:gd name="T2" fmla="*/ 0 w 23504"/>
              <a:gd name="T3" fmla="*/ 2147483647 h 21600"/>
              <a:gd name="T4" fmla="*/ 2147483647 w 23504"/>
              <a:gd name="T5" fmla="*/ 0 h 21600"/>
              <a:gd name="T6" fmla="*/ 0 60000 65536"/>
              <a:gd name="T7" fmla="*/ 0 60000 65536"/>
              <a:gd name="T8" fmla="*/ 0 60000 65536"/>
              <a:gd name="T9" fmla="*/ 0 w 23504"/>
              <a:gd name="T10" fmla="*/ 0 h 21600"/>
              <a:gd name="T11" fmla="*/ 23504 w 23504"/>
              <a:gd name="T12" fmla="*/ 21600 h 21600"/>
            </a:gdLst>
            <a:ahLst/>
            <a:cxnLst>
              <a:cxn ang="T6">
                <a:pos x="T0" y="T1"/>
              </a:cxn>
              <a:cxn ang="T7">
                <a:pos x="T2" y="T3"/>
              </a:cxn>
              <a:cxn ang="T8">
                <a:pos x="T4" y="T5"/>
              </a:cxn>
            </a:cxnLst>
            <a:rect l="T9" t="T10" r="T11" b="T12"/>
            <a:pathLst>
              <a:path w="23504" h="21600" fill="none" extrusionOk="0">
                <a:moveTo>
                  <a:pt x="23503" y="21355"/>
                </a:moveTo>
                <a:cubicBezTo>
                  <a:pt x="22431" y="21518"/>
                  <a:pt x="21348" y="21599"/>
                  <a:pt x="20264" y="21600"/>
                </a:cubicBezTo>
                <a:cubicBezTo>
                  <a:pt x="11218" y="21600"/>
                  <a:pt x="3131" y="15964"/>
                  <a:pt x="-1" y="7478"/>
                </a:cubicBezTo>
              </a:path>
              <a:path w="23504" h="21600" stroke="0" extrusionOk="0">
                <a:moveTo>
                  <a:pt x="23503" y="21355"/>
                </a:moveTo>
                <a:cubicBezTo>
                  <a:pt x="22431" y="21518"/>
                  <a:pt x="21348" y="21599"/>
                  <a:pt x="20264" y="21600"/>
                </a:cubicBezTo>
                <a:cubicBezTo>
                  <a:pt x="11218" y="21600"/>
                  <a:pt x="3131" y="15964"/>
                  <a:pt x="-1" y="7478"/>
                </a:cubicBezTo>
                <a:lnTo>
                  <a:pt x="20264" y="0"/>
                </a:lnTo>
                <a:close/>
              </a:path>
            </a:pathLst>
          </a:custGeom>
          <a:solidFill>
            <a:srgbClr val="FFFF00"/>
          </a:solidFill>
          <a:ln w="12700" cap="rnd">
            <a:solidFill>
              <a:schemeClr val="tx1"/>
            </a:solidFill>
            <a:round/>
            <a:headEnd/>
            <a:tailEnd/>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3"/>
                                        </p:tgtEl>
                                        <p:attrNameLst>
                                          <p:attrName>style.visibility</p:attrName>
                                        </p:attrNameLst>
                                      </p:cBhvr>
                                      <p:to>
                                        <p:strVal val="visible"/>
                                      </p:to>
                                    </p:set>
                                    <p:animEffect transition="in" filter="box(in)">
                                      <p:cBhvr>
                                        <p:cTn id="7" dur="500"/>
                                        <p:tgtEl>
                                          <p:spTgt spid="819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1"/>
                                        </p:tgtEl>
                                        <p:attrNameLst>
                                          <p:attrName>style.visibility</p:attrName>
                                        </p:attrNameLst>
                                      </p:cBhvr>
                                      <p:to>
                                        <p:strVal val="visible"/>
                                      </p:to>
                                    </p:set>
                                    <p:animEffect transition="in" filter="fade">
                                      <p:cBhvr>
                                        <p:cTn id="11" dur="2000"/>
                                        <p:tgtEl>
                                          <p:spTgt spid="8195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1952"/>
                                        </p:tgtEl>
                                        <p:attrNameLst>
                                          <p:attrName>style.visibility</p:attrName>
                                        </p:attrNameLst>
                                      </p:cBhvr>
                                      <p:to>
                                        <p:strVal val="visible"/>
                                      </p:to>
                                    </p:set>
                                    <p:animEffect transition="in" filter="fade">
                                      <p:cBhvr>
                                        <p:cTn id="15" dur="2000"/>
                                        <p:tgtEl>
                                          <p:spTgt spid="81952"/>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81954"/>
                                        </p:tgtEl>
                                        <p:attrNameLst>
                                          <p:attrName>style.visibility</p:attrName>
                                        </p:attrNameLst>
                                      </p:cBhvr>
                                      <p:to>
                                        <p:strVal val="visible"/>
                                      </p:to>
                                    </p:set>
                                    <p:animEffect transition="in" filter="wipe(down)">
                                      <p:cBhvr>
                                        <p:cTn id="19" dur="500"/>
                                        <p:tgtEl>
                                          <p:spTgt spid="81954"/>
                                        </p:tgtEl>
                                      </p:cBhvr>
                                    </p:animEffect>
                                  </p:childTnLst>
                                </p:cTn>
                              </p:par>
                            </p:childTnLst>
                          </p:cTn>
                        </p:par>
                        <p:par>
                          <p:cTn id="20" fill="hold">
                            <p:stCondLst>
                              <p:cond delay="5000"/>
                            </p:stCondLst>
                            <p:childTnLst>
                              <p:par>
                                <p:cTn id="21" presetID="12" presetClass="entr" presetSubtype="4" fill="hold" grpId="0" nodeType="afterEffect">
                                  <p:stCondLst>
                                    <p:cond delay="0"/>
                                  </p:stCondLst>
                                  <p:childTnLst>
                                    <p:set>
                                      <p:cBhvr>
                                        <p:cTn id="22" dur="1" fill="hold">
                                          <p:stCondLst>
                                            <p:cond delay="0"/>
                                          </p:stCondLst>
                                        </p:cTn>
                                        <p:tgtEl>
                                          <p:spTgt spid="81933"/>
                                        </p:tgtEl>
                                        <p:attrNameLst>
                                          <p:attrName>style.visibility</p:attrName>
                                        </p:attrNameLst>
                                      </p:cBhvr>
                                      <p:to>
                                        <p:strVal val="visible"/>
                                      </p:to>
                                    </p:set>
                                    <p:animEffect transition="in" filter="slide(fromBottom)">
                                      <p:cBhvr>
                                        <p:cTn id="23" dur="500"/>
                                        <p:tgtEl>
                                          <p:spTgt spid="8193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1948">
                                            <p:txEl>
                                              <p:pRg st="0" end="0"/>
                                            </p:txEl>
                                          </p:spTgt>
                                        </p:tgtEl>
                                        <p:attrNameLst>
                                          <p:attrName>style.visibility</p:attrName>
                                        </p:attrNameLst>
                                      </p:cBhvr>
                                      <p:to>
                                        <p:strVal val="visible"/>
                                      </p:to>
                                    </p:set>
                                    <p:anim calcmode="lin" valueType="num">
                                      <p:cBhvr>
                                        <p:cTn id="28" dur="1000" fill="hold"/>
                                        <p:tgtEl>
                                          <p:spTgt spid="81948">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819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194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950"/>
                                        </p:tgtEl>
                                        <p:attrNameLst>
                                          <p:attrName>style.visibility</p:attrName>
                                        </p:attrNameLst>
                                      </p:cBhvr>
                                      <p:to>
                                        <p:strVal val="visible"/>
                                      </p:to>
                                    </p:set>
                                    <p:animEffect transition="in" filter="fade">
                                      <p:cBhvr>
                                        <p:cTn id="35" dur="2000"/>
                                        <p:tgtEl>
                                          <p:spTgt spid="8195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1955"/>
                                        </p:tgtEl>
                                        <p:attrNameLst>
                                          <p:attrName>style.visibility</p:attrName>
                                        </p:attrNameLst>
                                      </p:cBhvr>
                                      <p:to>
                                        <p:strVal val="visible"/>
                                      </p:to>
                                    </p:set>
                                    <p:animEffect transition="in" filter="fade">
                                      <p:cBhvr>
                                        <p:cTn id="39" dur="2000"/>
                                        <p:tgtEl>
                                          <p:spTgt spid="81955"/>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81956"/>
                                        </p:tgtEl>
                                        <p:attrNameLst>
                                          <p:attrName>style.visibility</p:attrName>
                                        </p:attrNameLst>
                                      </p:cBhvr>
                                      <p:to>
                                        <p:strVal val="visible"/>
                                      </p:to>
                                    </p:set>
                                    <p:animEffect transition="in" filter="fade">
                                      <p:cBhvr>
                                        <p:cTn id="43" dur="2000"/>
                                        <p:tgtEl>
                                          <p:spTgt spid="8195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1936"/>
                                        </p:tgtEl>
                                        <p:attrNameLst>
                                          <p:attrName>style.visibility</p:attrName>
                                        </p:attrNameLst>
                                      </p:cBhvr>
                                      <p:to>
                                        <p:strVal val="visible"/>
                                      </p:to>
                                    </p:set>
                                    <p:animEffect transition="in" filter="wipe(down)">
                                      <p:cBhvr>
                                        <p:cTn id="48" dur="500"/>
                                        <p:tgtEl>
                                          <p:spTgt spid="81936"/>
                                        </p:tgtEl>
                                      </p:cBhvr>
                                    </p:animEffect>
                                  </p:childTnLst>
                                </p:cTn>
                              </p:par>
                            </p:childTnLst>
                          </p:cTn>
                        </p:par>
                        <p:par>
                          <p:cTn id="49" fill="hold">
                            <p:stCondLst>
                              <p:cond delay="500"/>
                            </p:stCondLst>
                            <p:childTnLst>
                              <p:par>
                                <p:cTn id="50" presetID="12" presetClass="entr" presetSubtype="4" fill="hold" grpId="0" nodeType="afterEffect">
                                  <p:stCondLst>
                                    <p:cond delay="0"/>
                                  </p:stCondLst>
                                  <p:childTnLst>
                                    <p:set>
                                      <p:cBhvr>
                                        <p:cTn id="51" dur="1" fill="hold">
                                          <p:stCondLst>
                                            <p:cond delay="0"/>
                                          </p:stCondLst>
                                        </p:cTn>
                                        <p:tgtEl>
                                          <p:spTgt spid="81957"/>
                                        </p:tgtEl>
                                        <p:attrNameLst>
                                          <p:attrName>style.visibility</p:attrName>
                                        </p:attrNameLst>
                                      </p:cBhvr>
                                      <p:to>
                                        <p:strVal val="visible"/>
                                      </p:to>
                                    </p:set>
                                    <p:animEffect transition="in" filter="slide(fromBottom)">
                                      <p:cBhvr>
                                        <p:cTn id="52" dur="500"/>
                                        <p:tgtEl>
                                          <p:spTgt spid="819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1959"/>
                                        </p:tgtEl>
                                        <p:attrNameLst>
                                          <p:attrName>style.visibility</p:attrName>
                                        </p:attrNameLst>
                                      </p:cBhvr>
                                      <p:to>
                                        <p:strVal val="visible"/>
                                      </p:to>
                                    </p:set>
                                    <p:animEffect transition="in" filter="fade">
                                      <p:cBhvr>
                                        <p:cTn id="57" dur="2000"/>
                                        <p:tgtEl>
                                          <p:spTgt spid="81959"/>
                                        </p:tgtEl>
                                      </p:cBhvr>
                                    </p:animEffect>
                                  </p:childTnLst>
                                </p:cTn>
                              </p:par>
                            </p:childTnLst>
                          </p:cTn>
                        </p:par>
                        <p:par>
                          <p:cTn id="58" fill="hold">
                            <p:stCondLst>
                              <p:cond delay="2000"/>
                            </p:stCondLst>
                            <p:childTnLst>
                              <p:par>
                                <p:cTn id="59" presetID="0" presetClass="path" presetSubtype="0" accel="50000" decel="50000" fill="hold" grpId="1" nodeType="afterEffect">
                                  <p:stCondLst>
                                    <p:cond delay="0"/>
                                  </p:stCondLst>
                                  <p:childTnLst>
                                    <p:animMotion origin="layout" path="M -3.61111E-6 0.10173 L -3.61111E-6 0.23815 " pathEditMode="relative" rAng="0" ptsTypes="AA">
                                      <p:cBhvr>
                                        <p:cTn id="60" dur="2000" fill="hold"/>
                                        <p:tgtEl>
                                          <p:spTgt spid="81959"/>
                                        </p:tgtEl>
                                        <p:attrNameLst>
                                          <p:attrName>ppt_x</p:attrName>
                                          <p:attrName>ppt_y</p:attrName>
                                        </p:attrNameLst>
                                      </p:cBhvr>
                                      <p:rCtr x="0" y="68"/>
                                    </p:animMotion>
                                  </p:childTnLst>
                                </p:cTn>
                              </p:par>
                            </p:childTnLst>
                          </p:cTn>
                        </p:par>
                        <p:par>
                          <p:cTn id="61" fill="hold">
                            <p:stCondLst>
                              <p:cond delay="4000"/>
                            </p:stCondLst>
                            <p:childTnLst>
                              <p:par>
                                <p:cTn id="62" presetID="22" presetClass="entr" presetSubtype="4" fill="hold" grpId="0" nodeType="afterEffect">
                                  <p:stCondLst>
                                    <p:cond delay="0"/>
                                  </p:stCondLst>
                                  <p:childTnLst>
                                    <p:set>
                                      <p:cBhvr>
                                        <p:cTn id="63" dur="1" fill="hold">
                                          <p:stCondLst>
                                            <p:cond delay="0"/>
                                          </p:stCondLst>
                                        </p:cTn>
                                        <p:tgtEl>
                                          <p:spTgt spid="81932"/>
                                        </p:tgtEl>
                                        <p:attrNameLst>
                                          <p:attrName>style.visibility</p:attrName>
                                        </p:attrNameLst>
                                      </p:cBhvr>
                                      <p:to>
                                        <p:strVal val="visible"/>
                                      </p:to>
                                    </p:set>
                                    <p:animEffect transition="in" filter="wipe(down)">
                                      <p:cBhvr>
                                        <p:cTn id="64" dur="500"/>
                                        <p:tgtEl>
                                          <p:spTgt spid="81932"/>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81960">
                                            <p:bg/>
                                          </p:spTgt>
                                        </p:tgtEl>
                                        <p:attrNameLst>
                                          <p:attrName>style.visibility</p:attrName>
                                        </p:attrNameLst>
                                      </p:cBhvr>
                                      <p:to>
                                        <p:strVal val="visible"/>
                                      </p:to>
                                    </p:set>
                                    <p:anim calcmode="lin" valueType="num">
                                      <p:cBhvr>
                                        <p:cTn id="69" dur="1000" fill="hold"/>
                                        <p:tgtEl>
                                          <p:spTgt spid="81960">
                                            <p:bg/>
                                          </p:spTgt>
                                        </p:tgtEl>
                                        <p:attrNameLst>
                                          <p:attrName>ppt_x</p:attrName>
                                        </p:attrNameLst>
                                      </p:cBhvr>
                                      <p:tavLst>
                                        <p:tav tm="0">
                                          <p:val>
                                            <p:strVal val="#ppt_x-.2"/>
                                          </p:val>
                                        </p:tav>
                                        <p:tav tm="100000">
                                          <p:val>
                                            <p:strVal val="#ppt_x"/>
                                          </p:val>
                                        </p:tav>
                                      </p:tavLst>
                                    </p:anim>
                                    <p:anim calcmode="lin" valueType="num">
                                      <p:cBhvr>
                                        <p:cTn id="70" dur="1000" fill="hold"/>
                                        <p:tgtEl>
                                          <p:spTgt spid="81960">
                                            <p:bg/>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81960">
                                            <p:bg/>
                                          </p:spTgt>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81960">
                                            <p:txEl>
                                              <p:pRg st="0" end="0"/>
                                            </p:txEl>
                                          </p:spTgt>
                                        </p:tgtEl>
                                        <p:attrNameLst>
                                          <p:attrName>style.visibility</p:attrName>
                                        </p:attrNameLst>
                                      </p:cBhvr>
                                      <p:to>
                                        <p:strVal val="visible"/>
                                      </p:to>
                                    </p:set>
                                    <p:anim calcmode="lin" valueType="num">
                                      <p:cBhvr>
                                        <p:cTn id="74" dur="1000" fill="hold"/>
                                        <p:tgtEl>
                                          <p:spTgt spid="81960">
                                            <p:txEl>
                                              <p:pRg st="0" end="0"/>
                                            </p:txEl>
                                          </p:spTgt>
                                        </p:tgtEl>
                                        <p:attrNameLst>
                                          <p:attrName>ppt_x</p:attrName>
                                        </p:attrNameLst>
                                      </p:cBhvr>
                                      <p:tavLst>
                                        <p:tav tm="0">
                                          <p:val>
                                            <p:strVal val="#ppt_x-.2"/>
                                          </p:val>
                                        </p:tav>
                                        <p:tav tm="100000">
                                          <p:val>
                                            <p:strVal val="#ppt_x"/>
                                          </p:val>
                                        </p:tav>
                                      </p:tavLst>
                                    </p:anim>
                                    <p:anim calcmode="lin" valueType="num">
                                      <p:cBhvr>
                                        <p:cTn id="75" dur="1000" fill="hold"/>
                                        <p:tgtEl>
                                          <p:spTgt spid="8196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819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3" grpId="0"/>
      <p:bldP spid="81951" grpId="0" animBg="1"/>
      <p:bldP spid="81952" grpId="0" animBg="1"/>
      <p:bldP spid="81953" grpId="0" animBg="1"/>
      <p:bldP spid="81954" grpId="0" animBg="1"/>
      <p:bldP spid="81955" grpId="0" animBg="1"/>
      <p:bldP spid="81956" grpId="0" animBg="1"/>
      <p:bldP spid="81936" grpId="0" animBg="1"/>
      <p:bldP spid="81957" grpId="0" animBg="1"/>
      <p:bldP spid="81959" grpId="0" animBg="1"/>
      <p:bldP spid="81959" grpId="1" animBg="1"/>
      <p:bldP spid="81960" grpId="0" build="allAtOnce" animBg="1"/>
      <p:bldP spid="819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533400" y="304800"/>
            <a:ext cx="7391400" cy="519113"/>
          </a:xfrm>
          <a:prstGeom prst="rect">
            <a:avLst/>
          </a:prstGeom>
          <a:noFill/>
          <a:ln w="9525">
            <a:noFill/>
            <a:miter lim="800000"/>
            <a:headEnd/>
            <a:tailEnd/>
          </a:ln>
          <a:effectLst/>
        </p:spPr>
        <p:txBody>
          <a:bodyPr lIns="92075" tIns="46038" rIns="92075" bIns="46038">
            <a:spAutoFit/>
          </a:bodyPr>
          <a:lstStyle/>
          <a:p>
            <a:pPr algn="ctr">
              <a:defRPr/>
            </a:pPr>
            <a:r>
              <a:rPr lang="hu-HU" sz="2800" baseline="0" dirty="0">
                <a:solidFill>
                  <a:schemeClr val="tx1"/>
                </a:solidFill>
                <a:effectLst>
                  <a:outerShdw blurRad="38100" dist="38100" dir="2700000" algn="tl">
                    <a:srgbClr val="C0C0C0"/>
                  </a:outerShdw>
                </a:effectLst>
              </a:rPr>
              <a:t>ÍZÜLETI SZÖGELFORDULÁS</a:t>
            </a:r>
            <a:endParaRPr lang="en-GB" sz="2800" baseline="0" dirty="0">
              <a:solidFill>
                <a:schemeClr val="tx1"/>
              </a:solidFill>
              <a:effectLst>
                <a:outerShdw blurRad="38100" dist="38100" dir="2700000" algn="tl">
                  <a:srgbClr val="C0C0C0"/>
                </a:outerShdw>
              </a:effectLst>
            </a:endParaRPr>
          </a:p>
        </p:txBody>
      </p:sp>
      <p:graphicFrame>
        <p:nvGraphicFramePr>
          <p:cNvPr id="2050" name="Object 26"/>
          <p:cNvGraphicFramePr>
            <a:graphicFrameLocks noChangeAspect="1"/>
          </p:cNvGraphicFramePr>
          <p:nvPr/>
        </p:nvGraphicFramePr>
        <p:xfrm>
          <a:off x="3348038" y="1619250"/>
          <a:ext cx="2762250" cy="3609975"/>
        </p:xfrm>
        <a:graphic>
          <a:graphicData uri="http://schemas.openxmlformats.org/presentationml/2006/ole">
            <mc:AlternateContent xmlns:mc="http://schemas.openxmlformats.org/markup-compatibility/2006">
              <mc:Choice xmlns:v="urn:schemas-microsoft-com:vml" Requires="v">
                <p:oleObj spid="_x0000_s2074" name="Bitkép" r:id="rId4" imgW="2762636" imgH="3610479" progId="PBrush">
                  <p:embed/>
                </p:oleObj>
              </mc:Choice>
              <mc:Fallback>
                <p:oleObj name="Bitkép" r:id="rId4" imgW="2762636" imgH="3610479" progId="PBrush">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619250"/>
                        <a:ext cx="27622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0" name="Line 28"/>
          <p:cNvSpPr>
            <a:spLocks noChangeShapeType="1"/>
          </p:cNvSpPr>
          <p:nvPr/>
        </p:nvSpPr>
        <p:spPr bwMode="auto">
          <a:xfrm>
            <a:off x="4859338" y="3587750"/>
            <a:ext cx="0" cy="1295400"/>
          </a:xfrm>
          <a:prstGeom prst="line">
            <a:avLst/>
          </a:prstGeom>
          <a:noFill/>
          <a:ln w="57150">
            <a:solidFill>
              <a:srgbClr val="FF0000"/>
            </a:solidFill>
            <a:round/>
            <a:headEnd/>
            <a:tailEnd/>
          </a:ln>
        </p:spPr>
        <p:txBody>
          <a:bodyPr/>
          <a:lstStyle/>
          <a:p>
            <a:endParaRPr lang="hu-HU"/>
          </a:p>
        </p:txBody>
      </p:sp>
      <p:sp>
        <p:nvSpPr>
          <p:cNvPr id="3101" name="Oval 29"/>
          <p:cNvSpPr>
            <a:spLocks noChangeArrowheads="1"/>
          </p:cNvSpPr>
          <p:nvPr/>
        </p:nvSpPr>
        <p:spPr bwMode="auto">
          <a:xfrm>
            <a:off x="4813300" y="3514725"/>
            <a:ext cx="73025" cy="73025"/>
          </a:xfrm>
          <a:prstGeom prst="ellipse">
            <a:avLst/>
          </a:prstGeom>
          <a:solidFill>
            <a:schemeClr val="accent2"/>
          </a:solidFill>
          <a:ln w="9525">
            <a:solidFill>
              <a:schemeClr val="tx1"/>
            </a:solidFill>
            <a:round/>
            <a:headEnd/>
            <a:tailEnd/>
          </a:ln>
        </p:spPr>
        <p:txBody>
          <a:bodyPr wrap="none" anchor="ctr"/>
          <a:lstStyle/>
          <a:p>
            <a:endParaRPr lang="hu-HU"/>
          </a:p>
        </p:txBody>
      </p:sp>
      <p:sp>
        <p:nvSpPr>
          <p:cNvPr id="3102" name="Arc 30"/>
          <p:cNvSpPr>
            <a:spLocks/>
          </p:cNvSpPr>
          <p:nvPr/>
        </p:nvSpPr>
        <p:spPr bwMode="auto">
          <a:xfrm rot="5163761" flipH="1">
            <a:off x="3852863" y="3257550"/>
            <a:ext cx="1376362" cy="636588"/>
          </a:xfrm>
          <a:custGeom>
            <a:avLst/>
            <a:gdLst>
              <a:gd name="T0" fmla="*/ 2147483647 w 42994"/>
              <a:gd name="T1" fmla="*/ 0 h 22336"/>
              <a:gd name="T2" fmla="*/ 0 w 42994"/>
              <a:gd name="T3" fmla="*/ 2147483647 h 22336"/>
              <a:gd name="T4" fmla="*/ 2147483647 w 42994"/>
              <a:gd name="T5" fmla="*/ 2147483647 h 22336"/>
              <a:gd name="T6" fmla="*/ 0 60000 65536"/>
              <a:gd name="T7" fmla="*/ 0 60000 65536"/>
              <a:gd name="T8" fmla="*/ 0 60000 65536"/>
              <a:gd name="T9" fmla="*/ 0 w 42994"/>
              <a:gd name="T10" fmla="*/ 0 h 22336"/>
              <a:gd name="T11" fmla="*/ 42994 w 42994"/>
              <a:gd name="T12" fmla="*/ 22336 h 22336"/>
            </a:gdLst>
            <a:ahLst/>
            <a:cxnLst>
              <a:cxn ang="T6">
                <a:pos x="T0" y="T1"/>
              </a:cxn>
              <a:cxn ang="T7">
                <a:pos x="T2" y="T3"/>
              </a:cxn>
              <a:cxn ang="T8">
                <a:pos x="T4" y="T5"/>
              </a:cxn>
            </a:cxnLst>
            <a:rect l="T9" t="T10" r="T11" b="T12"/>
            <a:pathLst>
              <a:path w="42994" h="22336" fill="none" extrusionOk="0">
                <a:moveTo>
                  <a:pt x="42981" y="-1"/>
                </a:moveTo>
                <a:cubicBezTo>
                  <a:pt x="42989" y="245"/>
                  <a:pt x="42994" y="490"/>
                  <a:pt x="42994" y="736"/>
                </a:cubicBezTo>
                <a:cubicBezTo>
                  <a:pt x="42994" y="12665"/>
                  <a:pt x="33323" y="22336"/>
                  <a:pt x="21394" y="22336"/>
                </a:cubicBezTo>
                <a:cubicBezTo>
                  <a:pt x="10614" y="22336"/>
                  <a:pt x="1484" y="14388"/>
                  <a:pt x="-1" y="3711"/>
                </a:cubicBezTo>
              </a:path>
              <a:path w="42994" h="22336" stroke="0" extrusionOk="0">
                <a:moveTo>
                  <a:pt x="42981" y="-1"/>
                </a:moveTo>
                <a:cubicBezTo>
                  <a:pt x="42989" y="245"/>
                  <a:pt x="42994" y="490"/>
                  <a:pt x="42994" y="736"/>
                </a:cubicBezTo>
                <a:cubicBezTo>
                  <a:pt x="42994" y="12665"/>
                  <a:pt x="33323" y="22336"/>
                  <a:pt x="21394" y="22336"/>
                </a:cubicBezTo>
                <a:cubicBezTo>
                  <a:pt x="10614" y="22336"/>
                  <a:pt x="1484" y="14388"/>
                  <a:pt x="-1" y="3711"/>
                </a:cubicBezTo>
                <a:lnTo>
                  <a:pt x="21394" y="736"/>
                </a:lnTo>
                <a:close/>
              </a:path>
            </a:pathLst>
          </a:custGeom>
          <a:solidFill>
            <a:srgbClr val="FFFF00"/>
          </a:solidFill>
          <a:ln w="12700" cap="rnd">
            <a:solidFill>
              <a:schemeClr val="tx1"/>
            </a:solidFill>
            <a:round/>
            <a:headEnd/>
            <a:tailEnd/>
          </a:ln>
        </p:spPr>
        <p:txBody>
          <a:bodyPr wrap="none" anchor="ctr"/>
          <a:lstStyle/>
          <a:p>
            <a:endParaRPr lang="hu-HU"/>
          </a:p>
        </p:txBody>
      </p:sp>
      <p:graphicFrame>
        <p:nvGraphicFramePr>
          <p:cNvPr id="3103" name="Object 31"/>
          <p:cNvGraphicFramePr>
            <a:graphicFrameLocks noChangeAspect="1"/>
          </p:cNvGraphicFramePr>
          <p:nvPr/>
        </p:nvGraphicFramePr>
        <p:xfrm>
          <a:off x="3351213" y="1609725"/>
          <a:ext cx="2733675" cy="3638550"/>
        </p:xfrm>
        <a:graphic>
          <a:graphicData uri="http://schemas.openxmlformats.org/presentationml/2006/ole">
            <mc:AlternateContent xmlns:mc="http://schemas.openxmlformats.org/markup-compatibility/2006">
              <mc:Choice xmlns:v="urn:schemas-microsoft-com:vml" Requires="v">
                <p:oleObj spid="_x0000_s2075" name="Bitkép" r:id="rId6" imgW="2734057" imgH="3638095" progId="PBrush">
                  <p:embed/>
                </p:oleObj>
              </mc:Choice>
              <mc:Fallback>
                <p:oleObj name="Bitkép" r:id="rId6" imgW="2734057" imgH="3638095" progId="PBrush">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1213" y="1609725"/>
                        <a:ext cx="27336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5" name="Line 33"/>
          <p:cNvSpPr>
            <a:spLocks noChangeShapeType="1"/>
          </p:cNvSpPr>
          <p:nvPr/>
        </p:nvSpPr>
        <p:spPr bwMode="auto">
          <a:xfrm flipH="1">
            <a:off x="3783013" y="3644900"/>
            <a:ext cx="1150937" cy="215900"/>
          </a:xfrm>
          <a:prstGeom prst="line">
            <a:avLst/>
          </a:prstGeom>
          <a:noFill/>
          <a:ln w="57150">
            <a:solidFill>
              <a:srgbClr val="FF0000"/>
            </a:solidFill>
            <a:round/>
            <a:headEnd/>
            <a:tailEnd/>
          </a:ln>
        </p:spPr>
        <p:txBody>
          <a:bodyPr/>
          <a:lstStyle/>
          <a:p>
            <a:endParaRPr lang="hu-HU"/>
          </a:p>
        </p:txBody>
      </p:sp>
      <p:sp>
        <p:nvSpPr>
          <p:cNvPr id="3108" name="Line 36"/>
          <p:cNvSpPr>
            <a:spLocks noChangeShapeType="1"/>
          </p:cNvSpPr>
          <p:nvPr/>
        </p:nvSpPr>
        <p:spPr bwMode="auto">
          <a:xfrm>
            <a:off x="4959350" y="2133600"/>
            <a:ext cx="0" cy="1511300"/>
          </a:xfrm>
          <a:prstGeom prst="line">
            <a:avLst/>
          </a:prstGeom>
          <a:noFill/>
          <a:ln w="57150">
            <a:solidFill>
              <a:srgbClr val="FF0000"/>
            </a:solidFill>
            <a:prstDash val="sysDot"/>
            <a:round/>
            <a:headEnd/>
            <a:tailEnd/>
          </a:ln>
        </p:spPr>
        <p:txBody>
          <a:bodyPr/>
          <a:lstStyle/>
          <a:p>
            <a:endParaRPr lang="hu-HU"/>
          </a:p>
        </p:txBody>
      </p:sp>
      <p:sp>
        <p:nvSpPr>
          <p:cNvPr id="3110" name="Arc 38"/>
          <p:cNvSpPr>
            <a:spLocks/>
          </p:cNvSpPr>
          <p:nvPr/>
        </p:nvSpPr>
        <p:spPr bwMode="auto">
          <a:xfrm rot="516357">
            <a:off x="4252913" y="3600450"/>
            <a:ext cx="750887" cy="685800"/>
          </a:xfrm>
          <a:custGeom>
            <a:avLst/>
            <a:gdLst>
              <a:gd name="T0" fmla="*/ 2147483647 w 23504"/>
              <a:gd name="T1" fmla="*/ 2147483647 h 21600"/>
              <a:gd name="T2" fmla="*/ 0 w 23504"/>
              <a:gd name="T3" fmla="*/ 2147483647 h 21600"/>
              <a:gd name="T4" fmla="*/ 2147483647 w 23504"/>
              <a:gd name="T5" fmla="*/ 0 h 21600"/>
              <a:gd name="T6" fmla="*/ 0 60000 65536"/>
              <a:gd name="T7" fmla="*/ 0 60000 65536"/>
              <a:gd name="T8" fmla="*/ 0 60000 65536"/>
              <a:gd name="T9" fmla="*/ 0 w 23504"/>
              <a:gd name="T10" fmla="*/ 0 h 21600"/>
              <a:gd name="T11" fmla="*/ 23504 w 23504"/>
              <a:gd name="T12" fmla="*/ 21600 h 21600"/>
            </a:gdLst>
            <a:ahLst/>
            <a:cxnLst>
              <a:cxn ang="T6">
                <a:pos x="T0" y="T1"/>
              </a:cxn>
              <a:cxn ang="T7">
                <a:pos x="T2" y="T3"/>
              </a:cxn>
              <a:cxn ang="T8">
                <a:pos x="T4" y="T5"/>
              </a:cxn>
            </a:cxnLst>
            <a:rect l="T9" t="T10" r="T11" b="T12"/>
            <a:pathLst>
              <a:path w="23504" h="21600" fill="none" extrusionOk="0">
                <a:moveTo>
                  <a:pt x="23503" y="21355"/>
                </a:moveTo>
                <a:cubicBezTo>
                  <a:pt x="22431" y="21518"/>
                  <a:pt x="21348" y="21599"/>
                  <a:pt x="20264" y="21600"/>
                </a:cubicBezTo>
                <a:cubicBezTo>
                  <a:pt x="11218" y="21600"/>
                  <a:pt x="3131" y="15964"/>
                  <a:pt x="-1" y="7478"/>
                </a:cubicBezTo>
              </a:path>
              <a:path w="23504" h="21600" stroke="0" extrusionOk="0">
                <a:moveTo>
                  <a:pt x="23503" y="21355"/>
                </a:moveTo>
                <a:cubicBezTo>
                  <a:pt x="22431" y="21518"/>
                  <a:pt x="21348" y="21599"/>
                  <a:pt x="20264" y="21600"/>
                </a:cubicBezTo>
                <a:cubicBezTo>
                  <a:pt x="11218" y="21600"/>
                  <a:pt x="3131" y="15964"/>
                  <a:pt x="-1" y="7478"/>
                </a:cubicBezTo>
                <a:lnTo>
                  <a:pt x="20264" y="0"/>
                </a:lnTo>
                <a:close/>
              </a:path>
            </a:pathLst>
          </a:custGeom>
          <a:solidFill>
            <a:srgbClr val="FFFF00"/>
          </a:solidFill>
          <a:ln w="12700" cap="rnd">
            <a:solidFill>
              <a:schemeClr val="tx1"/>
            </a:solidFill>
            <a:round/>
            <a:headEnd/>
            <a:tailEnd/>
          </a:ln>
        </p:spPr>
        <p:txBody>
          <a:bodyPr wrap="none" anchor="ctr"/>
          <a:lstStyle/>
          <a:p>
            <a:endParaRPr lang="hu-HU"/>
          </a:p>
        </p:txBody>
      </p:sp>
      <p:grpSp>
        <p:nvGrpSpPr>
          <p:cNvPr id="2" name="Group 41"/>
          <p:cNvGrpSpPr>
            <a:grpSpLocks/>
          </p:cNvGrpSpPr>
          <p:nvPr/>
        </p:nvGrpSpPr>
        <p:grpSpPr bwMode="auto">
          <a:xfrm>
            <a:off x="3348038" y="1620838"/>
            <a:ext cx="2762250" cy="3609975"/>
            <a:chOff x="3998" y="1156"/>
            <a:chExt cx="1740" cy="2274"/>
          </a:xfrm>
        </p:grpSpPr>
        <p:graphicFrame>
          <p:nvGraphicFramePr>
            <p:cNvPr id="2052" name="Object 39"/>
            <p:cNvGraphicFramePr>
              <a:graphicFrameLocks noChangeAspect="1"/>
            </p:cNvGraphicFramePr>
            <p:nvPr/>
          </p:nvGraphicFramePr>
          <p:xfrm>
            <a:off x="3998" y="1156"/>
            <a:ext cx="1740" cy="2274"/>
          </p:xfrm>
          <a:graphic>
            <a:graphicData uri="http://schemas.openxmlformats.org/presentationml/2006/ole">
              <mc:AlternateContent xmlns:mc="http://schemas.openxmlformats.org/markup-compatibility/2006">
                <mc:Choice xmlns:v="urn:schemas-microsoft-com:vml" Requires="v">
                  <p:oleObj spid="_x0000_s2076" name="Bitkép" r:id="rId8" imgW="2762636" imgH="3610479" progId="PBrush">
                    <p:embed/>
                  </p:oleObj>
                </mc:Choice>
                <mc:Fallback>
                  <p:oleObj name="Bitkép" r:id="rId8" imgW="2762636" imgH="3610479" progId="PBrush">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 y="1156"/>
                          <a:ext cx="1740" cy="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4" name="Line 40"/>
            <p:cNvSpPr>
              <a:spLocks noChangeShapeType="1"/>
            </p:cNvSpPr>
            <p:nvPr/>
          </p:nvSpPr>
          <p:spPr bwMode="auto">
            <a:xfrm flipH="1">
              <a:off x="4196" y="2387"/>
              <a:ext cx="725" cy="136"/>
            </a:xfrm>
            <a:prstGeom prst="line">
              <a:avLst/>
            </a:prstGeom>
            <a:noFill/>
            <a:ln w="57150">
              <a:noFill/>
              <a:round/>
              <a:headEnd/>
              <a:tailEnd/>
            </a:ln>
          </p:spPr>
          <p:txBody>
            <a:bodyPr/>
            <a:lstStyle/>
            <a:p>
              <a:endParaRPr lang="hu-HU"/>
            </a:p>
          </p:txBody>
        </p:sp>
      </p:grpSp>
      <p:sp>
        <p:nvSpPr>
          <p:cNvPr id="3114" name="Arc 42"/>
          <p:cNvSpPr>
            <a:spLocks/>
          </p:cNvSpPr>
          <p:nvPr/>
        </p:nvSpPr>
        <p:spPr bwMode="auto">
          <a:xfrm rot="516357">
            <a:off x="4108450" y="3559175"/>
            <a:ext cx="750888" cy="685800"/>
          </a:xfrm>
          <a:custGeom>
            <a:avLst/>
            <a:gdLst>
              <a:gd name="T0" fmla="*/ 2147483647 w 23504"/>
              <a:gd name="T1" fmla="*/ 2147483647 h 21600"/>
              <a:gd name="T2" fmla="*/ 0 w 23504"/>
              <a:gd name="T3" fmla="*/ 2147483647 h 21600"/>
              <a:gd name="T4" fmla="*/ 2147483647 w 23504"/>
              <a:gd name="T5" fmla="*/ 0 h 21600"/>
              <a:gd name="T6" fmla="*/ 0 60000 65536"/>
              <a:gd name="T7" fmla="*/ 0 60000 65536"/>
              <a:gd name="T8" fmla="*/ 0 60000 65536"/>
              <a:gd name="T9" fmla="*/ 0 w 23504"/>
              <a:gd name="T10" fmla="*/ 0 h 21600"/>
              <a:gd name="T11" fmla="*/ 23504 w 23504"/>
              <a:gd name="T12" fmla="*/ 21600 h 21600"/>
            </a:gdLst>
            <a:ahLst/>
            <a:cxnLst>
              <a:cxn ang="T6">
                <a:pos x="T0" y="T1"/>
              </a:cxn>
              <a:cxn ang="T7">
                <a:pos x="T2" y="T3"/>
              </a:cxn>
              <a:cxn ang="T8">
                <a:pos x="T4" y="T5"/>
              </a:cxn>
            </a:cxnLst>
            <a:rect l="T9" t="T10" r="T11" b="T12"/>
            <a:pathLst>
              <a:path w="23504" h="21600" fill="none" extrusionOk="0">
                <a:moveTo>
                  <a:pt x="23503" y="21355"/>
                </a:moveTo>
                <a:cubicBezTo>
                  <a:pt x="22431" y="21518"/>
                  <a:pt x="21348" y="21599"/>
                  <a:pt x="20264" y="21600"/>
                </a:cubicBezTo>
                <a:cubicBezTo>
                  <a:pt x="11218" y="21600"/>
                  <a:pt x="3131" y="15964"/>
                  <a:pt x="-1" y="7478"/>
                </a:cubicBezTo>
              </a:path>
              <a:path w="23504" h="21600" stroke="0" extrusionOk="0">
                <a:moveTo>
                  <a:pt x="23503" y="21355"/>
                </a:moveTo>
                <a:cubicBezTo>
                  <a:pt x="22431" y="21518"/>
                  <a:pt x="21348" y="21599"/>
                  <a:pt x="20264" y="21600"/>
                </a:cubicBezTo>
                <a:cubicBezTo>
                  <a:pt x="11218" y="21600"/>
                  <a:pt x="3131" y="15964"/>
                  <a:pt x="-1" y="7478"/>
                </a:cubicBezTo>
                <a:lnTo>
                  <a:pt x="20264" y="0"/>
                </a:lnTo>
                <a:close/>
              </a:path>
            </a:pathLst>
          </a:custGeom>
          <a:solidFill>
            <a:srgbClr val="FF0000"/>
          </a:solidFill>
          <a:ln w="12700" cap="rnd">
            <a:solidFill>
              <a:srgbClr val="FF0000"/>
            </a:solidFill>
            <a:round/>
            <a:headEnd/>
            <a:tailEnd/>
          </a:ln>
        </p:spPr>
        <p:txBody>
          <a:bodyPr wrap="none" anchor="ctr"/>
          <a:lstStyle/>
          <a:p>
            <a:endParaRPr lang="hu-HU"/>
          </a:p>
        </p:txBody>
      </p:sp>
      <p:sp>
        <p:nvSpPr>
          <p:cNvPr id="3115" name="Line 43"/>
          <p:cNvSpPr>
            <a:spLocks noChangeShapeType="1"/>
          </p:cNvSpPr>
          <p:nvPr/>
        </p:nvSpPr>
        <p:spPr bwMode="auto">
          <a:xfrm>
            <a:off x="4829175" y="3600450"/>
            <a:ext cx="0" cy="1296988"/>
          </a:xfrm>
          <a:prstGeom prst="line">
            <a:avLst/>
          </a:prstGeom>
          <a:noFill/>
          <a:ln w="57150">
            <a:solidFill>
              <a:schemeClr val="accent2"/>
            </a:solidFill>
            <a:round/>
            <a:headEnd/>
            <a:tailEnd/>
          </a:ln>
        </p:spPr>
        <p:txBody>
          <a:bodyPr/>
          <a:lstStyle/>
          <a:p>
            <a:endParaRPr lang="hu-HU"/>
          </a:p>
        </p:txBody>
      </p:sp>
      <p:sp>
        <p:nvSpPr>
          <p:cNvPr id="3116" name="Line 44"/>
          <p:cNvSpPr>
            <a:spLocks noChangeShapeType="1"/>
          </p:cNvSpPr>
          <p:nvPr/>
        </p:nvSpPr>
        <p:spPr bwMode="auto">
          <a:xfrm flipH="1">
            <a:off x="3660775" y="3573463"/>
            <a:ext cx="1150938" cy="215900"/>
          </a:xfrm>
          <a:prstGeom prst="line">
            <a:avLst/>
          </a:prstGeom>
          <a:noFill/>
          <a:ln w="57150">
            <a:solidFill>
              <a:schemeClr val="accent2"/>
            </a:solidFill>
            <a:round/>
            <a:headEnd/>
            <a:tailEnd/>
          </a:ln>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01"/>
                                        </p:tgtEl>
                                        <p:attrNameLst>
                                          <p:attrName>style.visibility</p:attrName>
                                        </p:attrNameLst>
                                      </p:cBhvr>
                                      <p:to>
                                        <p:strVal val="visible"/>
                                      </p:to>
                                    </p:set>
                                    <p:animEffect transition="in" filter="box(in)">
                                      <p:cBhvr>
                                        <p:cTn id="7" dur="500"/>
                                        <p:tgtEl>
                                          <p:spTgt spid="3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0"/>
                                        </p:tgtEl>
                                        <p:attrNameLst>
                                          <p:attrName>style.visibility</p:attrName>
                                        </p:attrNameLst>
                                      </p:cBhvr>
                                      <p:to>
                                        <p:strVal val="visible"/>
                                      </p:to>
                                    </p:set>
                                    <p:animEffect transition="in" filter="fade">
                                      <p:cBhvr>
                                        <p:cTn id="10" dur="2000"/>
                                        <p:tgtEl>
                                          <p:spTgt spid="310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02"/>
                                        </p:tgtEl>
                                        <p:attrNameLst>
                                          <p:attrName>style.visibility</p:attrName>
                                        </p:attrNameLst>
                                      </p:cBhvr>
                                      <p:to>
                                        <p:strVal val="visible"/>
                                      </p:to>
                                    </p:set>
                                    <p:animEffect transition="in" filter="wipe(down)">
                                      <p:cBhvr>
                                        <p:cTn id="13" dur="500"/>
                                        <p:tgtEl>
                                          <p:spTgt spid="3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03"/>
                                        </p:tgtEl>
                                        <p:attrNameLst>
                                          <p:attrName>style.visibility</p:attrName>
                                        </p:attrNameLst>
                                      </p:cBhvr>
                                      <p:to>
                                        <p:strVal val="visible"/>
                                      </p:to>
                                    </p:set>
                                    <p:animEffect transition="in" filter="fade">
                                      <p:cBhvr>
                                        <p:cTn id="18" dur="2000"/>
                                        <p:tgtEl>
                                          <p:spTgt spid="310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105"/>
                                        </p:tgtEl>
                                        <p:attrNameLst>
                                          <p:attrName>style.visibility</p:attrName>
                                        </p:attrNameLst>
                                      </p:cBhvr>
                                      <p:to>
                                        <p:strVal val="visible"/>
                                      </p:to>
                                    </p:set>
                                    <p:animEffect transition="in" filter="fade">
                                      <p:cBhvr>
                                        <p:cTn id="22" dur="2000"/>
                                        <p:tgtEl>
                                          <p:spTgt spid="3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08"/>
                                        </p:tgtEl>
                                        <p:attrNameLst>
                                          <p:attrName>style.visibility</p:attrName>
                                        </p:attrNameLst>
                                      </p:cBhvr>
                                      <p:to>
                                        <p:strVal val="visible"/>
                                      </p:to>
                                    </p:set>
                                    <p:animEffect transition="in" filter="fade">
                                      <p:cBhvr>
                                        <p:cTn id="27" dur="2000"/>
                                        <p:tgtEl>
                                          <p:spTgt spid="3108"/>
                                        </p:tgtEl>
                                      </p:cBhvr>
                                    </p:animEffect>
                                  </p:childTnLst>
                                </p:cTn>
                              </p:par>
                              <p:par>
                                <p:cTn id="28" presetID="0" presetClass="path" presetSubtype="0" accel="50000" decel="50000" fill="hold" grpId="1" nodeType="withEffect">
                                  <p:stCondLst>
                                    <p:cond delay="0"/>
                                  </p:stCondLst>
                                  <p:childTnLst>
                                    <p:animMotion origin="layout" path="M -3.61111E-6 0.10173 L -3.61111E-6 0.23815 " pathEditMode="relative" rAng="0" ptsTypes="AA">
                                      <p:cBhvr>
                                        <p:cTn id="29" dur="2000" fill="hold"/>
                                        <p:tgtEl>
                                          <p:spTgt spid="3108"/>
                                        </p:tgtEl>
                                        <p:attrNameLst>
                                          <p:attrName>ppt_x</p:attrName>
                                          <p:attrName>ppt_y</p:attrName>
                                        </p:attrNameLst>
                                      </p:cBhvr>
                                      <p:rCtr x="0" y="68"/>
                                    </p:animMotion>
                                  </p:childTnLst>
                                </p:cTn>
                              </p:par>
                              <p:par>
                                <p:cTn id="30" presetID="22" presetClass="entr" presetSubtype="4" fill="hold" grpId="0" nodeType="withEffect">
                                  <p:stCondLst>
                                    <p:cond delay="0"/>
                                  </p:stCondLst>
                                  <p:childTnLst>
                                    <p:set>
                                      <p:cBhvr>
                                        <p:cTn id="31" dur="1" fill="hold">
                                          <p:stCondLst>
                                            <p:cond delay="0"/>
                                          </p:stCondLst>
                                        </p:cTn>
                                        <p:tgtEl>
                                          <p:spTgt spid="3110"/>
                                        </p:tgtEl>
                                        <p:attrNameLst>
                                          <p:attrName>style.visibility</p:attrName>
                                        </p:attrNameLst>
                                      </p:cBhvr>
                                      <p:to>
                                        <p:strVal val="visible"/>
                                      </p:to>
                                    </p:set>
                                    <p:animEffect transition="in" filter="wipe(down)">
                                      <p:cBhvr>
                                        <p:cTn id="32" dur="500"/>
                                        <p:tgtEl>
                                          <p:spTgt spid="31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2000"/>
                                        <p:tgtEl>
                                          <p:spTgt spid="3116"/>
                                        </p:tgtEl>
                                      </p:cBhvr>
                                    </p:animEffec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115"/>
                                        </p:tgtEl>
                                        <p:attrNameLst>
                                          <p:attrName>style.visibility</p:attrName>
                                        </p:attrNameLst>
                                      </p:cBhvr>
                                      <p:to>
                                        <p:strVal val="visible"/>
                                      </p:to>
                                    </p:se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3114"/>
                                        </p:tgtEl>
                                        <p:attrNameLst>
                                          <p:attrName>style.visibility</p:attrName>
                                        </p:attrNameLst>
                                      </p:cBhvr>
                                      <p:to>
                                        <p:strVal val="visible"/>
                                      </p:to>
                                    </p:set>
                                    <p:animEffect transition="in" filter="wipe(down)">
                                      <p:cBhvr>
                                        <p:cTn id="47" dur="500"/>
                                        <p:tgtEl>
                                          <p:spTgt spid="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animBg="1"/>
      <p:bldP spid="3101" grpId="0" animBg="1"/>
      <p:bldP spid="3102" grpId="0" animBg="1"/>
      <p:bldP spid="3105" grpId="0" animBg="1"/>
      <p:bldP spid="3108" grpId="0" animBg="1"/>
      <p:bldP spid="3108" grpId="1" animBg="1"/>
      <p:bldP spid="3110" grpId="0" animBg="1"/>
      <p:bldP spid="3114" grpId="0" animBg="1"/>
      <p:bldP spid="3115" grpId="0" animBg="1"/>
      <p:bldP spid="31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42950" y="395288"/>
            <a:ext cx="6172200" cy="519112"/>
          </a:xfrm>
          <a:prstGeom prst="rect">
            <a:avLst/>
          </a:prstGeom>
          <a:noFill/>
          <a:ln w="9525">
            <a:noFill/>
            <a:miter lim="800000"/>
            <a:headEnd/>
            <a:tailEnd/>
          </a:ln>
          <a:effectLst/>
        </p:spPr>
        <p:txBody>
          <a:bodyPr lIns="92075" tIns="46038" rIns="92075" bIns="46038">
            <a:spAutoFit/>
          </a:bodyPr>
          <a:lstStyle/>
          <a:p>
            <a:pPr algn="ctr">
              <a:defRPr/>
            </a:pPr>
            <a:r>
              <a:rPr lang="hu-HU" sz="2800" baseline="0">
                <a:solidFill>
                  <a:schemeClr val="tx1"/>
                </a:solidFill>
                <a:effectLst>
                  <a:outerShdw blurRad="38100" dist="38100" dir="2700000" algn="tl">
                    <a:srgbClr val="C0C0C0"/>
                  </a:outerShdw>
                </a:effectLst>
              </a:rPr>
              <a:t>MOZGÁSTERJEDELEM</a:t>
            </a:r>
            <a:r>
              <a:rPr lang="en-GB" sz="2800" baseline="0">
                <a:solidFill>
                  <a:schemeClr val="tx1"/>
                </a:solidFill>
                <a:effectLst>
                  <a:outerShdw blurRad="38100" dist="38100" dir="2700000" algn="tl">
                    <a:srgbClr val="C0C0C0"/>
                  </a:outerShdw>
                </a:effectLst>
              </a:rPr>
              <a:t> </a:t>
            </a:r>
            <a:r>
              <a:rPr lang="hu-HU" sz="2800" baseline="0">
                <a:solidFill>
                  <a:schemeClr val="tx1"/>
                </a:solidFill>
                <a:effectLst>
                  <a:outerShdw blurRad="38100" dist="38100" dir="2700000" algn="tl">
                    <a:srgbClr val="C0C0C0"/>
                  </a:outerShdw>
                </a:effectLst>
              </a:rPr>
              <a:t>(</a:t>
            </a:r>
            <a:r>
              <a:rPr lang="en-GB" sz="2800" baseline="0">
                <a:solidFill>
                  <a:schemeClr val="tx1"/>
                </a:solidFill>
                <a:effectLst>
                  <a:outerShdw blurRad="38100" dist="38100" dir="2700000" algn="tl">
                    <a:srgbClr val="C0C0C0"/>
                  </a:outerShdw>
                </a:effectLst>
              </a:rPr>
              <a:t>ROM</a:t>
            </a:r>
            <a:r>
              <a:rPr lang="hu-HU" sz="2800" baseline="0">
                <a:solidFill>
                  <a:schemeClr val="tx1"/>
                </a:solidFill>
                <a:effectLst>
                  <a:outerShdw blurRad="38100" dist="38100" dir="2700000" algn="tl">
                    <a:srgbClr val="C0C0C0"/>
                  </a:outerShdw>
                </a:effectLst>
              </a:rPr>
              <a:t>)</a:t>
            </a:r>
            <a:endParaRPr lang="en-GB" sz="2800" baseline="0">
              <a:solidFill>
                <a:schemeClr val="tx1"/>
              </a:solidFill>
              <a:effectLst>
                <a:outerShdw blurRad="38100" dist="38100" dir="2700000" algn="tl">
                  <a:srgbClr val="C0C0C0"/>
                </a:outerShdw>
              </a:effectLst>
            </a:endParaRPr>
          </a:p>
        </p:txBody>
      </p:sp>
      <p:pic>
        <p:nvPicPr>
          <p:cNvPr id="35843" name="Picture 31" descr="http://njmathincte.wikispaces.com/file/view/elbow_range-of-motion_TOP.jpg"/>
          <p:cNvPicPr>
            <a:picLocks noChangeAspect="1" noChangeArrowheads="1"/>
          </p:cNvPicPr>
          <p:nvPr/>
        </p:nvPicPr>
        <p:blipFill>
          <a:blip r:embed="rId4" cstate="print"/>
          <a:srcRect/>
          <a:stretch>
            <a:fillRect/>
          </a:stretch>
        </p:blipFill>
        <p:spPr bwMode="auto">
          <a:xfrm>
            <a:off x="3563938" y="1700213"/>
            <a:ext cx="3086100" cy="3086100"/>
          </a:xfrm>
          <a:prstGeom prst="rect">
            <a:avLst/>
          </a:prstGeom>
          <a:noFill/>
          <a:ln w="9525">
            <a:noFill/>
            <a:miter lim="800000"/>
            <a:headEnd/>
            <a:tailEnd/>
          </a:ln>
        </p:spPr>
      </p:pic>
      <p:sp>
        <p:nvSpPr>
          <p:cNvPr id="3" name="Text Box 32"/>
          <p:cNvSpPr txBox="1">
            <a:spLocks noChangeArrowheads="1"/>
          </p:cNvSpPr>
          <p:nvPr/>
        </p:nvSpPr>
        <p:spPr bwMode="auto">
          <a:xfrm>
            <a:off x="1908175" y="4652963"/>
            <a:ext cx="5257800" cy="1570037"/>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hu-HU" sz="2400" baseline="0" dirty="0"/>
              <a:t>A mozgásterjedelem azt a legnagyobb ízületi szögelfordulást jelenti egy ízületi tengely körül, amely anatómiailag még lehetséges</a:t>
            </a:r>
            <a:endParaRPr lang="en-GB" sz="2400" baseline="0" dirty="0"/>
          </a:p>
        </p:txBody>
      </p:sp>
      <p:cxnSp>
        <p:nvCxnSpPr>
          <p:cNvPr id="35845" name="Egyenes összekötő 5"/>
          <p:cNvCxnSpPr>
            <a:cxnSpLocks noChangeShapeType="1"/>
          </p:cNvCxnSpPr>
          <p:nvPr/>
        </p:nvCxnSpPr>
        <p:spPr bwMode="auto">
          <a:xfrm>
            <a:off x="3995738" y="2708275"/>
            <a:ext cx="2447925" cy="215900"/>
          </a:xfrm>
          <a:prstGeom prst="line">
            <a:avLst/>
          </a:prstGeom>
          <a:noFill/>
          <a:ln w="25400" algn="ctr">
            <a:solidFill>
              <a:schemeClr val="tx1"/>
            </a:solidFill>
            <a:round/>
            <a:headEnd/>
            <a:tailEnd/>
          </a:ln>
        </p:spPr>
      </p:cxnSp>
      <p:sp>
        <p:nvSpPr>
          <p:cNvPr id="35846" name="Ellipszis 6"/>
          <p:cNvSpPr>
            <a:spLocks noChangeArrowheads="1"/>
          </p:cNvSpPr>
          <p:nvPr/>
        </p:nvSpPr>
        <p:spPr bwMode="auto">
          <a:xfrm>
            <a:off x="7164388" y="2133600"/>
            <a:ext cx="215900" cy="417513"/>
          </a:xfrm>
          <a:prstGeom prst="ellipse">
            <a:avLst/>
          </a:prstGeom>
          <a:noFill/>
          <a:ln w="9525" algn="ctr">
            <a:noFill/>
            <a:round/>
            <a:headEnd/>
            <a:tailEnd/>
          </a:ln>
        </p:spPr>
        <p:txBody>
          <a:bodyPr>
            <a:spAutoFit/>
          </a:bodyPr>
          <a:lstStyle/>
          <a:p>
            <a:endParaRPr lang="hu-HU"/>
          </a:p>
        </p:txBody>
      </p:sp>
      <p:sp>
        <p:nvSpPr>
          <p:cNvPr id="35847" name="Ellipszis 7"/>
          <p:cNvSpPr>
            <a:spLocks noChangeArrowheads="1"/>
          </p:cNvSpPr>
          <p:nvPr/>
        </p:nvSpPr>
        <p:spPr bwMode="auto">
          <a:xfrm>
            <a:off x="7164388" y="981075"/>
            <a:ext cx="144462" cy="71438"/>
          </a:xfrm>
          <a:prstGeom prst="ellipse">
            <a:avLst/>
          </a:prstGeom>
          <a:noFill/>
          <a:ln w="9525" algn="ctr">
            <a:noFill/>
            <a:round/>
            <a:headEnd/>
            <a:tailEnd/>
          </a:ln>
        </p:spPr>
        <p:txBody>
          <a:bodyPr>
            <a:spAutoFit/>
          </a:bodyPr>
          <a:lstStyle/>
          <a:p>
            <a:endParaRPr lang="hu-HU"/>
          </a:p>
        </p:txBody>
      </p:sp>
      <p:sp>
        <p:nvSpPr>
          <p:cNvPr id="35848" name="Ellipszis 8"/>
          <p:cNvSpPr>
            <a:spLocks noChangeArrowheads="1"/>
          </p:cNvSpPr>
          <p:nvPr/>
        </p:nvSpPr>
        <p:spPr bwMode="auto">
          <a:xfrm>
            <a:off x="684213" y="2924175"/>
            <a:ext cx="431800" cy="73025"/>
          </a:xfrm>
          <a:prstGeom prst="ellipse">
            <a:avLst/>
          </a:prstGeom>
          <a:noFill/>
          <a:ln w="9525" algn="ctr">
            <a:noFill/>
            <a:round/>
            <a:headEnd/>
            <a:tailEnd/>
          </a:ln>
        </p:spPr>
        <p:txBody>
          <a:bodyPr>
            <a:spAutoFit/>
          </a:bodyPr>
          <a:lstStyle/>
          <a:p>
            <a:endParaRPr lang="hu-HU"/>
          </a:p>
        </p:txBody>
      </p:sp>
      <p:sp>
        <p:nvSpPr>
          <p:cNvPr id="35849" name="Oval 21"/>
          <p:cNvSpPr>
            <a:spLocks noChangeArrowheads="1"/>
          </p:cNvSpPr>
          <p:nvPr/>
        </p:nvSpPr>
        <p:spPr bwMode="auto">
          <a:xfrm>
            <a:off x="5003800" y="2679700"/>
            <a:ext cx="215900" cy="215900"/>
          </a:xfrm>
          <a:prstGeom prst="ellipse">
            <a:avLst/>
          </a:prstGeom>
          <a:solidFill>
            <a:schemeClr val="accent1"/>
          </a:solidFill>
          <a:ln w="12700">
            <a:solidFill>
              <a:schemeClr val="tx1"/>
            </a:solidFill>
            <a:round/>
            <a:headEnd/>
            <a:tailEnd/>
          </a:ln>
        </p:spPr>
        <p:txBody>
          <a:bodyPr wrap="none" anchor="ctr"/>
          <a:lstStyle/>
          <a:p>
            <a:endParaRPr lang="hu-HU"/>
          </a:p>
        </p:txBody>
      </p:sp>
      <p:cxnSp>
        <p:nvCxnSpPr>
          <p:cNvPr id="35850" name="Egyenes összekötő 12"/>
          <p:cNvCxnSpPr>
            <a:cxnSpLocks noChangeShapeType="1"/>
            <a:stCxn id="35849" idx="3"/>
          </p:cNvCxnSpPr>
          <p:nvPr/>
        </p:nvCxnSpPr>
        <p:spPr bwMode="auto">
          <a:xfrm flipH="1">
            <a:off x="4211638" y="2863850"/>
            <a:ext cx="823912" cy="709613"/>
          </a:xfrm>
          <a:prstGeom prst="line">
            <a:avLst/>
          </a:prstGeom>
          <a:noFill/>
          <a:ln w="25400"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ELE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4716463" y="1557338"/>
            <a:ext cx="3455987" cy="1077218"/>
          </a:xfrm>
          <a:prstGeom prst="rect">
            <a:avLst/>
          </a:prstGeom>
          <a:noFill/>
          <a:ln w="9525" algn="ctr">
            <a:noFill/>
            <a:miter lim="800000"/>
            <a:headEnd/>
            <a:tailEnd/>
          </a:ln>
        </p:spPr>
        <p:txBody>
          <a:bodyPr>
            <a:spAutoFit/>
          </a:bodyPr>
          <a:lstStyle/>
          <a:p>
            <a:pPr algn="ctr"/>
            <a:r>
              <a:rPr lang="hu-HU" sz="3200" dirty="0">
                <a:solidFill>
                  <a:srgbClr val="FF0000"/>
                </a:solidFill>
              </a:rPr>
              <a:t>Aktív mozgásterjedelem</a:t>
            </a:r>
            <a:endParaRPr lang="en-US" sz="3200" dirty="0">
              <a:solidFill>
                <a:srgbClr val="FF0000"/>
              </a:solidFill>
            </a:endParaRPr>
          </a:p>
        </p:txBody>
      </p:sp>
      <p:sp>
        <p:nvSpPr>
          <p:cNvPr id="97287" name="Text Box 7"/>
          <p:cNvSpPr txBox="1">
            <a:spLocks noChangeArrowheads="1"/>
          </p:cNvSpPr>
          <p:nvPr/>
        </p:nvSpPr>
        <p:spPr bwMode="auto">
          <a:xfrm>
            <a:off x="4572000" y="3429000"/>
            <a:ext cx="3529013" cy="954107"/>
          </a:xfrm>
          <a:prstGeom prst="rect">
            <a:avLst/>
          </a:prstGeom>
          <a:noFill/>
          <a:ln w="9525" algn="ctr">
            <a:noFill/>
            <a:miter lim="800000"/>
            <a:headEnd/>
            <a:tailEnd/>
          </a:ln>
        </p:spPr>
        <p:txBody>
          <a:bodyPr>
            <a:spAutoFit/>
          </a:bodyPr>
          <a:lstStyle/>
          <a:p>
            <a:pPr algn="ctr"/>
            <a:r>
              <a:rPr lang="hu-HU" sz="2800" dirty="0">
                <a:solidFill>
                  <a:srgbClr val="FF0000"/>
                </a:solidFill>
              </a:rPr>
              <a:t>Passzív mozgásterjedelem</a:t>
            </a:r>
            <a:endParaRPr lang="en-US" sz="2800" dirty="0">
              <a:solidFill>
                <a:srgbClr val="FF0000"/>
              </a:solidFill>
            </a:endParaRPr>
          </a:p>
        </p:txBody>
      </p:sp>
      <p:sp>
        <p:nvSpPr>
          <p:cNvPr id="97288" name="Text Box 8"/>
          <p:cNvSpPr txBox="1">
            <a:spLocks noChangeArrowheads="1"/>
          </p:cNvSpPr>
          <p:nvPr/>
        </p:nvSpPr>
        <p:spPr bwMode="auto">
          <a:xfrm>
            <a:off x="1338100" y="5154386"/>
            <a:ext cx="6985000" cy="954107"/>
          </a:xfrm>
          <a:prstGeom prst="rect">
            <a:avLst/>
          </a:prstGeom>
          <a:noFill/>
          <a:ln w="9525" algn="ctr">
            <a:noFill/>
            <a:miter lim="800000"/>
            <a:headEnd/>
            <a:tailEnd/>
          </a:ln>
        </p:spPr>
        <p:txBody>
          <a:bodyPr>
            <a:spAutoFit/>
          </a:bodyPr>
          <a:lstStyle/>
          <a:p>
            <a:pPr algn="ctr"/>
            <a:r>
              <a:rPr lang="hu-HU" sz="2800" dirty="0">
                <a:solidFill>
                  <a:schemeClr val="tx1"/>
                </a:solidFill>
              </a:rPr>
              <a:t>Passzív mozgásterjedelem &gt; aktív mozgásterjedelem</a:t>
            </a:r>
            <a:endParaRPr lang="en-US" sz="2800" dirty="0">
              <a:solidFill>
                <a:schemeClr val="tx1"/>
              </a:solidFill>
            </a:endParaRPr>
          </a:p>
        </p:txBody>
      </p:sp>
      <p:pic>
        <p:nvPicPr>
          <p:cNvPr id="36869" name="Picture 8" descr="http://openi.nlm.nih.gov/imgs/rescaled512/3147051_cia-6-201f1.png"/>
          <p:cNvPicPr>
            <a:picLocks noChangeAspect="1" noChangeArrowheads="1"/>
          </p:cNvPicPr>
          <p:nvPr/>
        </p:nvPicPr>
        <p:blipFill>
          <a:blip r:embed="rId3" cstate="print"/>
          <a:srcRect/>
          <a:stretch>
            <a:fillRect/>
          </a:stretch>
        </p:blipFill>
        <p:spPr bwMode="auto">
          <a:xfrm>
            <a:off x="1547813" y="765175"/>
            <a:ext cx="2952750" cy="1368425"/>
          </a:xfrm>
          <a:prstGeom prst="rect">
            <a:avLst/>
          </a:prstGeom>
          <a:noFill/>
          <a:ln w="9525">
            <a:noFill/>
            <a:miter lim="800000"/>
            <a:headEnd/>
            <a:tailEnd/>
          </a:ln>
        </p:spPr>
      </p:pic>
      <p:sp>
        <p:nvSpPr>
          <p:cNvPr id="36870" name="AutoShape 10"/>
          <p:cNvSpPr>
            <a:spLocks noChangeAspect="1" noChangeArrowheads="1"/>
          </p:cNvSpPr>
          <p:nvPr/>
        </p:nvSpPr>
        <p:spPr bwMode="auto">
          <a:xfrm>
            <a:off x="41275" y="-403225"/>
            <a:ext cx="2857500" cy="1257300"/>
          </a:xfrm>
          <a:prstGeom prst="rect">
            <a:avLst/>
          </a:prstGeom>
          <a:noFill/>
          <a:ln w="9525">
            <a:noFill/>
            <a:miter lim="800000"/>
            <a:headEnd/>
            <a:tailEnd/>
          </a:ln>
        </p:spPr>
        <p:txBody>
          <a:bodyPr/>
          <a:lstStyle/>
          <a:p>
            <a:endParaRPr lang="hu-HU"/>
          </a:p>
        </p:txBody>
      </p:sp>
      <p:pic>
        <p:nvPicPr>
          <p:cNvPr id="36871" name="Picture 12" descr="http://www.coachr.org/fitnes9.jpg"/>
          <p:cNvPicPr>
            <a:picLocks noChangeAspect="1" noChangeArrowheads="1"/>
          </p:cNvPicPr>
          <p:nvPr/>
        </p:nvPicPr>
        <p:blipFill>
          <a:blip r:embed="rId4" cstate="print"/>
          <a:srcRect/>
          <a:stretch>
            <a:fillRect/>
          </a:stretch>
        </p:blipFill>
        <p:spPr bwMode="auto">
          <a:xfrm>
            <a:off x="1331913" y="2492375"/>
            <a:ext cx="3233737" cy="2654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97286"/>
                                        </p:tgtEl>
                                        <p:attrNameLst>
                                          <p:attrName>style.visibility</p:attrName>
                                        </p:attrNameLst>
                                      </p:cBhvr>
                                      <p:to>
                                        <p:strVal val="visible"/>
                                      </p:to>
                                    </p:set>
                                  </p:childTnLst>
                                </p:cTn>
                              </p:par>
                            </p:childTnLst>
                          </p:cTn>
                        </p:par>
                        <p:par>
                          <p:cTn id="7" fill="hold">
                            <p:stCondLst>
                              <p:cond delay="1575"/>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9728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7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utoUpdateAnimBg="0"/>
      <p:bldP spid="97287" grpId="0" autoUpdateAnimBg="0"/>
      <p:bldP spid="9728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62000" y="381000"/>
            <a:ext cx="7772400" cy="579438"/>
          </a:xfrm>
          <a:prstGeom prst="rect">
            <a:avLst/>
          </a:prstGeom>
          <a:noFill/>
          <a:ln w="9525">
            <a:noFill/>
            <a:miter lim="800000"/>
            <a:headEnd/>
            <a:tailEnd/>
          </a:ln>
          <a:effectLst/>
        </p:spPr>
        <p:txBody>
          <a:bodyPr lIns="92075" tIns="46038" rIns="92075" bIns="46038">
            <a:spAutoFit/>
          </a:bodyPr>
          <a:lstStyle/>
          <a:p>
            <a:pPr algn="ctr">
              <a:defRPr/>
            </a:pPr>
            <a:r>
              <a:rPr lang="hu-HU" sz="3200" baseline="0">
                <a:solidFill>
                  <a:schemeClr val="tx1"/>
                </a:solidFill>
                <a:effectLst>
                  <a:outerShdw blurRad="38100" dist="38100" dir="2700000" algn="tl">
                    <a:srgbClr val="C0C0C0"/>
                  </a:outerShdw>
                </a:effectLst>
              </a:rPr>
              <a:t>A mozgásterjedelmet befolyásoló tényezők</a:t>
            </a:r>
            <a:endParaRPr lang="en-GB" sz="3200" baseline="0">
              <a:solidFill>
                <a:schemeClr val="tx1"/>
              </a:solidFill>
              <a:effectLst>
                <a:outerShdw blurRad="38100" dist="38100" dir="2700000" algn="tl">
                  <a:srgbClr val="C0C0C0"/>
                </a:outerShdw>
              </a:effectLst>
            </a:endParaRPr>
          </a:p>
        </p:txBody>
      </p:sp>
      <p:sp>
        <p:nvSpPr>
          <p:cNvPr id="8196" name="Rectangle 4"/>
          <p:cNvSpPr>
            <a:spLocks noChangeArrowheads="1"/>
          </p:cNvSpPr>
          <p:nvPr/>
        </p:nvSpPr>
        <p:spPr bwMode="auto">
          <a:xfrm>
            <a:off x="914400" y="1219200"/>
            <a:ext cx="6477000" cy="461963"/>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1. </a:t>
            </a:r>
            <a:r>
              <a:rPr lang="hu-HU" sz="2400" baseline="0">
                <a:solidFill>
                  <a:schemeClr val="tx1"/>
                </a:solidFill>
              </a:rPr>
              <a:t>Az ízületek típusa</a:t>
            </a:r>
            <a:endParaRPr lang="en-GB" sz="2400" baseline="0">
              <a:solidFill>
                <a:schemeClr val="tx1"/>
              </a:solidFill>
            </a:endParaRPr>
          </a:p>
        </p:txBody>
      </p:sp>
      <p:sp>
        <p:nvSpPr>
          <p:cNvPr id="8197" name="Rectangle 5"/>
          <p:cNvSpPr>
            <a:spLocks noChangeArrowheads="1"/>
          </p:cNvSpPr>
          <p:nvPr/>
        </p:nvSpPr>
        <p:spPr bwMode="auto">
          <a:xfrm>
            <a:off x="914400" y="1752600"/>
            <a:ext cx="7620000" cy="1570038"/>
          </a:xfrm>
          <a:prstGeom prst="rect">
            <a:avLst/>
          </a:prstGeom>
          <a:noFill/>
          <a:ln w="9525">
            <a:noFill/>
            <a:miter lim="800000"/>
            <a:headEnd/>
            <a:tailEnd/>
          </a:ln>
        </p:spPr>
        <p:txBody>
          <a:bodyPr lIns="92075" tIns="46038" rIns="92075" bIns="46038">
            <a:spAutoFit/>
          </a:bodyPr>
          <a:lstStyle/>
          <a:p>
            <a:r>
              <a:rPr lang="en-GB" sz="2400" baseline="0">
                <a:solidFill>
                  <a:srgbClr val="000066"/>
                </a:solidFill>
              </a:rPr>
              <a:t>2. </a:t>
            </a:r>
            <a:r>
              <a:rPr lang="hu-HU" sz="2400" baseline="0">
                <a:solidFill>
                  <a:srgbClr val="000066"/>
                </a:solidFill>
              </a:rPr>
              <a:t>Az ízületi szalagok mechanikai tulajdonságai</a:t>
            </a:r>
            <a:endParaRPr lang="en-GB" sz="2400" baseline="0">
              <a:solidFill>
                <a:srgbClr val="000066"/>
              </a:solidFill>
            </a:endParaRPr>
          </a:p>
          <a:p>
            <a:pPr lvl="1">
              <a:buFontTx/>
              <a:buChar char="•"/>
            </a:pPr>
            <a:r>
              <a:rPr lang="en-GB" sz="2400" baseline="0">
                <a:solidFill>
                  <a:srgbClr val="000066"/>
                </a:solidFill>
              </a:rPr>
              <a:t>  </a:t>
            </a:r>
            <a:r>
              <a:rPr lang="hu-HU" sz="2400" baseline="0">
                <a:solidFill>
                  <a:srgbClr val="000066"/>
                </a:solidFill>
              </a:rPr>
              <a:t>nyúlékonyság</a:t>
            </a:r>
            <a:endParaRPr lang="en-GB" sz="2400" baseline="0">
              <a:solidFill>
                <a:srgbClr val="000066"/>
              </a:solidFill>
            </a:endParaRPr>
          </a:p>
          <a:p>
            <a:pPr lvl="1">
              <a:buFontTx/>
              <a:buChar char="•"/>
            </a:pPr>
            <a:r>
              <a:rPr lang="en-GB" sz="2400" baseline="0">
                <a:solidFill>
                  <a:srgbClr val="000066"/>
                </a:solidFill>
              </a:rPr>
              <a:t>  </a:t>
            </a:r>
            <a:r>
              <a:rPr lang="hu-HU" sz="2400" baseline="0">
                <a:solidFill>
                  <a:srgbClr val="000066"/>
                </a:solidFill>
              </a:rPr>
              <a:t>merevség</a:t>
            </a:r>
            <a:endParaRPr lang="en-GB" sz="2400" baseline="0">
              <a:solidFill>
                <a:srgbClr val="000066"/>
              </a:solidFill>
            </a:endParaRPr>
          </a:p>
        </p:txBody>
      </p:sp>
      <p:sp>
        <p:nvSpPr>
          <p:cNvPr id="8198" name="Rectangle 6"/>
          <p:cNvSpPr>
            <a:spLocks noChangeArrowheads="1"/>
          </p:cNvSpPr>
          <p:nvPr/>
        </p:nvSpPr>
        <p:spPr bwMode="auto">
          <a:xfrm>
            <a:off x="914400" y="3657600"/>
            <a:ext cx="7239000" cy="2493963"/>
          </a:xfrm>
          <a:prstGeom prst="rect">
            <a:avLst/>
          </a:prstGeom>
          <a:noFill/>
          <a:ln w="9525">
            <a:noFill/>
            <a:miter lim="800000"/>
            <a:headEnd/>
            <a:tailEnd/>
          </a:ln>
        </p:spPr>
        <p:txBody>
          <a:bodyPr lIns="92075" tIns="46038" rIns="92075" bIns="46038">
            <a:spAutoFit/>
          </a:bodyPr>
          <a:lstStyle/>
          <a:p>
            <a:r>
              <a:rPr lang="en-GB" sz="2400" baseline="0">
                <a:solidFill>
                  <a:srgbClr val="CC0000"/>
                </a:solidFill>
              </a:rPr>
              <a:t>3. A</a:t>
            </a:r>
            <a:r>
              <a:rPr lang="hu-HU" sz="2400" baseline="0">
                <a:solidFill>
                  <a:srgbClr val="CC0000"/>
                </a:solidFill>
              </a:rPr>
              <a:t>z izmok és inak anatómiai és biomechanikai jellemzői</a:t>
            </a:r>
            <a:endParaRPr lang="en-GB" sz="2400" baseline="0">
              <a:solidFill>
                <a:srgbClr val="CC0000"/>
              </a:solidFill>
            </a:endParaRPr>
          </a:p>
          <a:p>
            <a:pPr lvl="1">
              <a:buFontTx/>
              <a:buChar char="•"/>
            </a:pPr>
            <a:r>
              <a:rPr lang="en-GB" sz="2400" baseline="0">
                <a:solidFill>
                  <a:srgbClr val="CC0000"/>
                </a:solidFill>
              </a:rPr>
              <a:t> </a:t>
            </a:r>
            <a:r>
              <a:rPr lang="hu-HU" sz="2400" baseline="0">
                <a:solidFill>
                  <a:srgbClr val="CC0000"/>
                </a:solidFill>
              </a:rPr>
              <a:t>Izom és ínhosszúság illetve a kettő aránya</a:t>
            </a:r>
            <a:endParaRPr lang="en-GB" sz="2400" baseline="0">
              <a:solidFill>
                <a:srgbClr val="CC0000"/>
              </a:solidFill>
            </a:endParaRPr>
          </a:p>
          <a:p>
            <a:pPr lvl="1">
              <a:buFontTx/>
              <a:buChar char="•"/>
            </a:pPr>
            <a:r>
              <a:rPr lang="en-GB" sz="2400" baseline="0">
                <a:solidFill>
                  <a:srgbClr val="CC0000"/>
                </a:solidFill>
              </a:rPr>
              <a:t> </a:t>
            </a:r>
            <a:r>
              <a:rPr lang="hu-HU" sz="2400" baseline="0">
                <a:solidFill>
                  <a:srgbClr val="CC0000"/>
                </a:solidFill>
              </a:rPr>
              <a:t>Izom architektúra</a:t>
            </a:r>
          </a:p>
          <a:p>
            <a:pPr lvl="1">
              <a:buFontTx/>
              <a:buChar char="•"/>
            </a:pPr>
            <a:r>
              <a:rPr lang="hu-HU" sz="2400" baseline="0">
                <a:solidFill>
                  <a:srgbClr val="CC0000"/>
                </a:solidFill>
              </a:rPr>
              <a:t>Izomkeresztmetszet</a:t>
            </a:r>
            <a:endParaRPr lang="en-GB" sz="2400" baseline="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ox(out)">
                                      <p:cBhvr>
                                        <p:cTn id="7" dur="500"/>
                                        <p:tgtEl>
                                          <p:spTgt spid="81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box(out)">
                                      <p:cBhvr>
                                        <p:cTn id="12" dur="500"/>
                                        <p:tgtEl>
                                          <p:spTgt spid="819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8197">
                                            <p:txEl>
                                              <p:pRg st="1" end="1"/>
                                            </p:txEl>
                                          </p:spTgt>
                                        </p:tgtEl>
                                        <p:attrNameLst>
                                          <p:attrName>style.visibility</p:attrName>
                                        </p:attrNameLst>
                                      </p:cBhvr>
                                      <p:to>
                                        <p:strVal val="visible"/>
                                      </p:to>
                                    </p:set>
                                    <p:animEffect transition="in" filter="box(out)">
                                      <p:cBhvr>
                                        <p:cTn id="15" dur="500"/>
                                        <p:tgtEl>
                                          <p:spTgt spid="8197">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8197">
                                            <p:txEl>
                                              <p:pRg st="2" end="2"/>
                                            </p:txEl>
                                          </p:spTgt>
                                        </p:tgtEl>
                                        <p:attrNameLst>
                                          <p:attrName>style.visibility</p:attrName>
                                        </p:attrNameLst>
                                      </p:cBhvr>
                                      <p:to>
                                        <p:strVal val="visible"/>
                                      </p:to>
                                    </p:set>
                                    <p:animEffect transition="in" filter="box(out)">
                                      <p:cBhvr>
                                        <p:cTn id="18" dur="500"/>
                                        <p:tgtEl>
                                          <p:spTgt spid="8197">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198">
                                            <p:txEl>
                                              <p:pRg st="0" end="0"/>
                                            </p:txEl>
                                          </p:spTgt>
                                        </p:tgtEl>
                                        <p:attrNameLst>
                                          <p:attrName>style.visibility</p:attrName>
                                        </p:attrNameLst>
                                      </p:cBhvr>
                                      <p:to>
                                        <p:strVal val="visible"/>
                                      </p:to>
                                    </p:set>
                                    <p:anim calcmode="lin" valueType="num">
                                      <p:cBhvr additive="base">
                                        <p:cTn id="23" dur="500" fill="hold"/>
                                        <p:tgtEl>
                                          <p:spTgt spid="819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8198">
                                            <p:txEl>
                                              <p:pRg st="1" end="1"/>
                                            </p:txEl>
                                          </p:spTgt>
                                        </p:tgtEl>
                                        <p:attrNameLst>
                                          <p:attrName>style.visibility</p:attrName>
                                        </p:attrNameLst>
                                      </p:cBhvr>
                                      <p:to>
                                        <p:strVal val="visible"/>
                                      </p:to>
                                    </p:set>
                                    <p:anim calcmode="lin" valueType="num">
                                      <p:cBhvr additive="base">
                                        <p:cTn id="27" dur="500" fill="hold"/>
                                        <p:tgtEl>
                                          <p:spTgt spid="8198">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8198">
                                            <p:txEl>
                                              <p:pRg st="2" end="2"/>
                                            </p:txEl>
                                          </p:spTgt>
                                        </p:tgtEl>
                                        <p:attrNameLst>
                                          <p:attrName>style.visibility</p:attrName>
                                        </p:attrNameLst>
                                      </p:cBhvr>
                                      <p:to>
                                        <p:strVal val="visible"/>
                                      </p:to>
                                    </p:set>
                                    <p:anim calcmode="lin" valueType="num">
                                      <p:cBhvr additive="base">
                                        <p:cTn id="31" dur="500" fill="hold"/>
                                        <p:tgtEl>
                                          <p:spTgt spid="819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8198">
                                            <p:txEl>
                                              <p:pRg st="3" end="3"/>
                                            </p:txEl>
                                          </p:spTgt>
                                        </p:tgtEl>
                                        <p:attrNameLst>
                                          <p:attrName>style.visibility</p:attrName>
                                        </p:attrNameLst>
                                      </p:cBhvr>
                                      <p:to>
                                        <p:strVal val="visible"/>
                                      </p:to>
                                    </p:set>
                                    <p:anim calcmode="lin" valueType="num">
                                      <p:cBhvr additive="base">
                                        <p:cTn id="35" dur="500" fill="hold"/>
                                        <p:tgtEl>
                                          <p:spTgt spid="8198">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19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P spid="8197" grpId="0" build="p" autoUpdateAnimBg="0"/>
      <p:bldP spid="819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350" y="6350"/>
            <a:ext cx="9129713" cy="6843713"/>
          </a:xfrm>
          <a:prstGeom prst="rect">
            <a:avLst/>
          </a:prstGeom>
          <a:solidFill>
            <a:schemeClr val="tx2"/>
          </a:solidFill>
          <a:ln w="12700">
            <a:solidFill>
              <a:schemeClr val="tx1"/>
            </a:solidFill>
            <a:miter lim="800000"/>
            <a:headEnd/>
            <a:tailEnd/>
          </a:ln>
        </p:spPr>
        <p:txBody>
          <a:bodyPr wrap="none" anchor="ctr"/>
          <a:lstStyle/>
          <a:p>
            <a:endParaRPr lang="hu-HU"/>
          </a:p>
        </p:txBody>
      </p:sp>
      <p:sp>
        <p:nvSpPr>
          <p:cNvPr id="38915" name="Rectangle 3"/>
          <p:cNvSpPr>
            <a:spLocks noChangeArrowheads="1"/>
          </p:cNvSpPr>
          <p:nvPr/>
        </p:nvSpPr>
        <p:spPr bwMode="auto">
          <a:xfrm>
            <a:off x="304800" y="228600"/>
            <a:ext cx="8839200" cy="579438"/>
          </a:xfrm>
          <a:prstGeom prst="rect">
            <a:avLst/>
          </a:prstGeom>
          <a:noFill/>
          <a:ln w="9525">
            <a:noFill/>
            <a:miter lim="800000"/>
            <a:headEnd/>
            <a:tailEnd/>
          </a:ln>
        </p:spPr>
        <p:txBody>
          <a:bodyPr lIns="92075" tIns="46038" rIns="92075" bIns="46038">
            <a:spAutoFit/>
          </a:bodyPr>
          <a:lstStyle/>
          <a:p>
            <a:pPr algn="ctr"/>
            <a:r>
              <a:rPr lang="hu-HU" sz="3200" baseline="0">
                <a:solidFill>
                  <a:srgbClr val="CC0000"/>
                </a:solidFill>
              </a:rPr>
              <a:t>SZABADSÁGFOK</a:t>
            </a:r>
            <a:r>
              <a:rPr lang="en-GB" sz="3200" baseline="0">
                <a:solidFill>
                  <a:srgbClr val="CC0000"/>
                </a:solidFill>
              </a:rPr>
              <a:t> ( DOF)</a:t>
            </a:r>
          </a:p>
        </p:txBody>
      </p:sp>
      <p:sp>
        <p:nvSpPr>
          <p:cNvPr id="18436" name="Rectangle 4"/>
          <p:cNvSpPr>
            <a:spLocks noChangeArrowheads="1"/>
          </p:cNvSpPr>
          <p:nvPr/>
        </p:nvSpPr>
        <p:spPr bwMode="auto">
          <a:xfrm>
            <a:off x="152400" y="2286000"/>
            <a:ext cx="8990013" cy="946150"/>
          </a:xfrm>
          <a:prstGeom prst="rect">
            <a:avLst/>
          </a:prstGeom>
          <a:noFill/>
          <a:ln w="9525">
            <a:noFill/>
            <a:miter lim="800000"/>
            <a:headEnd/>
            <a:tailEnd/>
          </a:ln>
        </p:spPr>
        <p:txBody>
          <a:bodyPr lIns="92075" tIns="46038" rIns="92075" bIns="46038">
            <a:spAutoFit/>
          </a:bodyPr>
          <a:lstStyle/>
          <a:p>
            <a:pPr algn="ctr"/>
            <a:r>
              <a:rPr lang="en-GB" sz="2800" baseline="0">
                <a:solidFill>
                  <a:schemeClr val="accent1"/>
                </a:solidFill>
              </a:rPr>
              <a:t>DOF = </a:t>
            </a:r>
            <a:r>
              <a:rPr lang="hu-HU" sz="2800" baseline="0">
                <a:solidFill>
                  <a:schemeClr val="accent1"/>
                </a:solidFill>
              </a:rPr>
              <a:t>a koordináták száma</a:t>
            </a:r>
            <a:r>
              <a:rPr lang="en-GB" sz="2800" baseline="0">
                <a:solidFill>
                  <a:schemeClr val="accent1"/>
                </a:solidFill>
              </a:rPr>
              <a:t> </a:t>
            </a:r>
            <a:r>
              <a:rPr lang="en-GB" sz="2800" baseline="0">
                <a:solidFill>
                  <a:srgbClr val="CC0000"/>
                </a:solidFill>
              </a:rPr>
              <a:t>minus</a:t>
            </a:r>
            <a:r>
              <a:rPr lang="hu-HU" sz="2800" baseline="0">
                <a:solidFill>
                  <a:srgbClr val="CC0000"/>
                </a:solidFill>
              </a:rPr>
              <a:t>z</a:t>
            </a:r>
            <a:r>
              <a:rPr lang="en-GB" sz="2800" baseline="0">
                <a:solidFill>
                  <a:schemeClr val="accent1"/>
                </a:solidFill>
              </a:rPr>
              <a:t> </a:t>
            </a:r>
            <a:r>
              <a:rPr lang="hu-HU" sz="2800" baseline="0">
                <a:solidFill>
                  <a:schemeClr val="accent1"/>
                </a:solidFill>
              </a:rPr>
              <a:t>a megkötöttségek száma</a:t>
            </a:r>
            <a:endParaRPr lang="en-GB" sz="2800" baseline="0">
              <a:solidFill>
                <a:schemeClr val="accent1"/>
              </a:solidFill>
            </a:endParaRPr>
          </a:p>
        </p:txBody>
      </p:sp>
      <p:sp>
        <p:nvSpPr>
          <p:cNvPr id="18437" name="Rectangle 5"/>
          <p:cNvSpPr>
            <a:spLocks noChangeArrowheads="1"/>
          </p:cNvSpPr>
          <p:nvPr/>
        </p:nvSpPr>
        <p:spPr bwMode="auto">
          <a:xfrm>
            <a:off x="0" y="1219200"/>
            <a:ext cx="8305800" cy="1066800"/>
          </a:xfrm>
          <a:prstGeom prst="rect">
            <a:avLst/>
          </a:prstGeom>
          <a:noFill/>
          <a:ln w="9525">
            <a:noFill/>
            <a:miter lim="800000"/>
            <a:headEnd/>
            <a:tailEnd/>
          </a:ln>
        </p:spPr>
        <p:txBody>
          <a:bodyPr lIns="92075" tIns="46038" rIns="92075" bIns="46038">
            <a:spAutoFit/>
          </a:bodyPr>
          <a:lstStyle/>
          <a:p>
            <a:pPr algn="ctr"/>
            <a:r>
              <a:rPr lang="en-GB" sz="3200" i="1" baseline="0"/>
              <a:t>DOF </a:t>
            </a:r>
            <a:r>
              <a:rPr lang="hu-HU" sz="3200" i="1" baseline="0"/>
              <a:t>a  változóknak az a száma, amely a test mozgásának leírásához szükségesen elegendő</a:t>
            </a:r>
            <a:endParaRPr lang="en-GB" sz="3200" i="1" baseline="0"/>
          </a:p>
        </p:txBody>
      </p:sp>
      <p:grpSp>
        <p:nvGrpSpPr>
          <p:cNvPr id="2" name="Group 6"/>
          <p:cNvGrpSpPr>
            <a:grpSpLocks/>
          </p:cNvGrpSpPr>
          <p:nvPr/>
        </p:nvGrpSpPr>
        <p:grpSpPr bwMode="auto">
          <a:xfrm>
            <a:off x="1244600" y="3606800"/>
            <a:ext cx="2032000" cy="1955800"/>
            <a:chOff x="784" y="2272"/>
            <a:chExt cx="1280" cy="1232"/>
          </a:xfrm>
        </p:grpSpPr>
        <p:grpSp>
          <p:nvGrpSpPr>
            <p:cNvPr id="3" name="Group 7"/>
            <p:cNvGrpSpPr>
              <a:grpSpLocks/>
            </p:cNvGrpSpPr>
            <p:nvPr/>
          </p:nvGrpSpPr>
          <p:grpSpPr bwMode="auto">
            <a:xfrm>
              <a:off x="784" y="2272"/>
              <a:ext cx="1280" cy="1232"/>
              <a:chOff x="784" y="2272"/>
              <a:chExt cx="1280" cy="1232"/>
            </a:xfrm>
          </p:grpSpPr>
          <p:sp>
            <p:nvSpPr>
              <p:cNvPr id="38934" name="Line 8"/>
              <p:cNvSpPr>
                <a:spLocks noChangeShapeType="1"/>
              </p:cNvSpPr>
              <p:nvPr/>
            </p:nvSpPr>
            <p:spPr bwMode="auto">
              <a:xfrm flipV="1">
                <a:off x="1400" y="2504"/>
                <a:ext cx="464" cy="464"/>
              </a:xfrm>
              <a:prstGeom prst="line">
                <a:avLst/>
              </a:prstGeom>
              <a:noFill/>
              <a:ln w="12700">
                <a:solidFill>
                  <a:srgbClr val="CC0000"/>
                </a:solidFill>
                <a:round/>
                <a:headEnd type="none" w="sm" len="sm"/>
                <a:tailEnd type="none" w="sm" len="sm"/>
              </a:ln>
            </p:spPr>
            <p:txBody>
              <a:bodyPr wrap="none" anchor="ctr"/>
              <a:lstStyle/>
              <a:p>
                <a:endParaRPr lang="hu-HU"/>
              </a:p>
            </p:txBody>
          </p:sp>
          <p:sp>
            <p:nvSpPr>
              <p:cNvPr id="38935" name="Line 9"/>
              <p:cNvSpPr>
                <a:spLocks noChangeShapeType="1"/>
              </p:cNvSpPr>
              <p:nvPr/>
            </p:nvSpPr>
            <p:spPr bwMode="auto">
              <a:xfrm>
                <a:off x="1440" y="2272"/>
                <a:ext cx="0" cy="1232"/>
              </a:xfrm>
              <a:prstGeom prst="line">
                <a:avLst/>
              </a:prstGeom>
              <a:noFill/>
              <a:ln w="25400">
                <a:solidFill>
                  <a:srgbClr val="0066FF"/>
                </a:solidFill>
                <a:round/>
                <a:headEnd type="none" w="sm" len="sm"/>
                <a:tailEnd type="none" w="sm" len="sm"/>
              </a:ln>
            </p:spPr>
            <p:txBody>
              <a:bodyPr wrap="none" anchor="ctr"/>
              <a:lstStyle/>
              <a:p>
                <a:endParaRPr lang="hu-HU"/>
              </a:p>
            </p:txBody>
          </p:sp>
          <p:sp>
            <p:nvSpPr>
              <p:cNvPr id="38936" name="Line 10"/>
              <p:cNvSpPr>
                <a:spLocks noChangeShapeType="1"/>
              </p:cNvSpPr>
              <p:nvPr/>
            </p:nvSpPr>
            <p:spPr bwMode="auto">
              <a:xfrm>
                <a:off x="784" y="2928"/>
                <a:ext cx="1280" cy="0"/>
              </a:xfrm>
              <a:prstGeom prst="line">
                <a:avLst/>
              </a:prstGeom>
              <a:noFill/>
              <a:ln w="25400">
                <a:solidFill>
                  <a:schemeClr val="accent1"/>
                </a:solidFill>
                <a:round/>
                <a:headEnd type="none" w="sm" len="sm"/>
                <a:tailEnd type="none" w="sm" len="sm"/>
              </a:ln>
            </p:spPr>
            <p:txBody>
              <a:bodyPr wrap="none" anchor="ctr"/>
              <a:lstStyle/>
              <a:p>
                <a:endParaRPr lang="hu-HU"/>
              </a:p>
            </p:txBody>
          </p:sp>
          <p:sp>
            <p:nvSpPr>
              <p:cNvPr id="18443" name="Oval 11"/>
              <p:cNvSpPr>
                <a:spLocks noChangeArrowheads="1"/>
              </p:cNvSpPr>
              <p:nvPr/>
            </p:nvSpPr>
            <p:spPr bwMode="auto">
              <a:xfrm>
                <a:off x="1056" y="2544"/>
                <a:ext cx="768" cy="768"/>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chemeClr val="tx1"/>
                </a:solidFill>
                <a:round/>
                <a:headEnd/>
                <a:tailEnd/>
              </a:ln>
              <a:effectLst/>
            </p:spPr>
            <p:txBody>
              <a:bodyPr wrap="none" anchor="ctr"/>
              <a:lstStyle/>
              <a:p>
                <a:pPr>
                  <a:defRPr/>
                </a:pPr>
                <a:endParaRPr lang="en-US"/>
              </a:p>
            </p:txBody>
          </p:sp>
          <p:sp>
            <p:nvSpPr>
              <p:cNvPr id="38938" name="Line 12"/>
              <p:cNvSpPr>
                <a:spLocks noChangeShapeType="1"/>
              </p:cNvSpPr>
              <p:nvPr/>
            </p:nvSpPr>
            <p:spPr bwMode="auto">
              <a:xfrm flipH="1">
                <a:off x="1168" y="2992"/>
                <a:ext cx="224" cy="224"/>
              </a:xfrm>
              <a:prstGeom prst="line">
                <a:avLst/>
              </a:prstGeom>
              <a:noFill/>
              <a:ln w="25400">
                <a:solidFill>
                  <a:srgbClr val="CC0000"/>
                </a:solidFill>
                <a:round/>
                <a:headEnd type="none" w="sm" len="sm"/>
                <a:tailEnd type="none" w="sm" len="sm"/>
              </a:ln>
            </p:spPr>
            <p:txBody>
              <a:bodyPr wrap="none" anchor="ctr"/>
              <a:lstStyle/>
              <a:p>
                <a:endParaRPr lang="hu-HU"/>
              </a:p>
            </p:txBody>
          </p:sp>
        </p:grpSp>
        <p:sp>
          <p:nvSpPr>
            <p:cNvPr id="38933" name="Oval 13"/>
            <p:cNvSpPr>
              <a:spLocks noChangeArrowheads="1"/>
            </p:cNvSpPr>
            <p:nvPr/>
          </p:nvSpPr>
          <p:spPr bwMode="auto">
            <a:xfrm>
              <a:off x="1344" y="2928"/>
              <a:ext cx="96" cy="96"/>
            </a:xfrm>
            <a:prstGeom prst="ellipse">
              <a:avLst/>
            </a:prstGeom>
            <a:solidFill>
              <a:srgbClr val="CC0000"/>
            </a:solidFill>
            <a:ln w="12700">
              <a:solidFill>
                <a:schemeClr val="tx1"/>
              </a:solidFill>
              <a:round/>
              <a:headEnd/>
              <a:tailEnd/>
            </a:ln>
          </p:spPr>
          <p:txBody>
            <a:bodyPr wrap="none" anchor="ctr"/>
            <a:lstStyle/>
            <a:p>
              <a:endParaRPr lang="hu-HU"/>
            </a:p>
          </p:txBody>
        </p:sp>
      </p:grpSp>
      <p:sp>
        <p:nvSpPr>
          <p:cNvPr id="18446" name="Freeform 14"/>
          <p:cNvSpPr>
            <a:spLocks/>
          </p:cNvSpPr>
          <p:nvPr/>
        </p:nvSpPr>
        <p:spPr bwMode="auto">
          <a:xfrm>
            <a:off x="1982788" y="3736975"/>
            <a:ext cx="611187" cy="298450"/>
          </a:xfrm>
          <a:custGeom>
            <a:avLst/>
            <a:gdLst>
              <a:gd name="T0" fmla="*/ 0 w 385"/>
              <a:gd name="T1" fmla="*/ 0 h 188"/>
              <a:gd name="T2" fmla="*/ 2147483647 w 385"/>
              <a:gd name="T3" fmla="*/ 0 h 188"/>
              <a:gd name="T4" fmla="*/ 2147483647 w 385"/>
              <a:gd name="T5" fmla="*/ 2147483647 h 188"/>
              <a:gd name="T6" fmla="*/ 2147483647 w 385"/>
              <a:gd name="T7" fmla="*/ 2147483647 h 188"/>
              <a:gd name="T8" fmla="*/ 2147483647 w 385"/>
              <a:gd name="T9" fmla="*/ 2147483647 h 188"/>
              <a:gd name="T10" fmla="*/ 2147483647 w 385"/>
              <a:gd name="T11" fmla="*/ 2147483647 h 188"/>
              <a:gd name="T12" fmla="*/ 2147483647 w 385"/>
              <a:gd name="T13" fmla="*/ 2147483647 h 188"/>
              <a:gd name="T14" fmla="*/ 2147483647 w 385"/>
              <a:gd name="T15" fmla="*/ 2147483647 h 188"/>
              <a:gd name="T16" fmla="*/ 2147483647 w 385"/>
              <a:gd name="T17" fmla="*/ 2147483647 h 188"/>
              <a:gd name="T18" fmla="*/ 2147483647 w 385"/>
              <a:gd name="T19" fmla="*/ 2147483647 h 188"/>
              <a:gd name="T20" fmla="*/ 2147483647 w 385"/>
              <a:gd name="T21" fmla="*/ 2147483647 h 188"/>
              <a:gd name="T22" fmla="*/ 2147483647 w 385"/>
              <a:gd name="T23" fmla="*/ 2147483647 h 188"/>
              <a:gd name="T24" fmla="*/ 2147483647 w 385"/>
              <a:gd name="T25" fmla="*/ 2147483647 h 188"/>
              <a:gd name="T26" fmla="*/ 2147483647 w 385"/>
              <a:gd name="T27" fmla="*/ 2147483647 h 188"/>
              <a:gd name="T28" fmla="*/ 2147483647 w 385"/>
              <a:gd name="T29" fmla="*/ 2147483647 h 188"/>
              <a:gd name="T30" fmla="*/ 2147483647 w 385"/>
              <a:gd name="T31" fmla="*/ 2147483647 h 188"/>
              <a:gd name="T32" fmla="*/ 2147483647 w 385"/>
              <a:gd name="T33" fmla="*/ 2147483647 h 188"/>
              <a:gd name="T34" fmla="*/ 2147483647 w 385"/>
              <a:gd name="T35" fmla="*/ 2147483647 h 188"/>
              <a:gd name="T36" fmla="*/ 2147483647 w 385"/>
              <a:gd name="T37" fmla="*/ 2147483647 h 188"/>
              <a:gd name="T38" fmla="*/ 2147483647 w 385"/>
              <a:gd name="T39" fmla="*/ 2147483647 h 188"/>
              <a:gd name="T40" fmla="*/ 2147483647 w 385"/>
              <a:gd name="T41" fmla="*/ 2147483647 h 188"/>
              <a:gd name="T42" fmla="*/ 2147483647 w 385"/>
              <a:gd name="T43" fmla="*/ 2147483647 h 188"/>
              <a:gd name="T44" fmla="*/ 2147483647 w 385"/>
              <a:gd name="T45" fmla="*/ 2147483647 h 188"/>
              <a:gd name="T46" fmla="*/ 0 w 385"/>
              <a:gd name="T47" fmla="*/ 2147483647 h 188"/>
              <a:gd name="T48" fmla="*/ 2147483647 w 385"/>
              <a:gd name="T49" fmla="*/ 2147483647 h 188"/>
              <a:gd name="T50" fmla="*/ 2147483647 w 385"/>
              <a:gd name="T51" fmla="*/ 2147483647 h 188"/>
              <a:gd name="T52" fmla="*/ 2147483647 w 385"/>
              <a:gd name="T53" fmla="*/ 2147483647 h 188"/>
              <a:gd name="T54" fmla="*/ 2147483647 w 385"/>
              <a:gd name="T55" fmla="*/ 2147483647 h 188"/>
              <a:gd name="T56" fmla="*/ 2147483647 w 385"/>
              <a:gd name="T57" fmla="*/ 2147483647 h 188"/>
              <a:gd name="T58" fmla="*/ 2147483647 w 385"/>
              <a:gd name="T59" fmla="*/ 2147483647 h 188"/>
              <a:gd name="T60" fmla="*/ 2147483647 w 385"/>
              <a:gd name="T61" fmla="*/ 2147483647 h 188"/>
              <a:gd name="T62" fmla="*/ 2147483647 w 385"/>
              <a:gd name="T63" fmla="*/ 2147483647 h 188"/>
              <a:gd name="T64" fmla="*/ 2147483647 w 385"/>
              <a:gd name="T65" fmla="*/ 2147483647 h 188"/>
              <a:gd name="T66" fmla="*/ 2147483647 w 385"/>
              <a:gd name="T67" fmla="*/ 2147483647 h 188"/>
              <a:gd name="T68" fmla="*/ 2147483647 w 385"/>
              <a:gd name="T69" fmla="*/ 2147483647 h 188"/>
              <a:gd name="T70" fmla="*/ 2147483647 w 385"/>
              <a:gd name="T71" fmla="*/ 2147483647 h 188"/>
              <a:gd name="T72" fmla="*/ 2147483647 w 385"/>
              <a:gd name="T73" fmla="*/ 2147483647 h 188"/>
              <a:gd name="T74" fmla="*/ 2147483647 w 385"/>
              <a:gd name="T75" fmla="*/ 2147483647 h 188"/>
              <a:gd name="T76" fmla="*/ 2147483647 w 385"/>
              <a:gd name="T77" fmla="*/ 2147483647 h 188"/>
              <a:gd name="T78" fmla="*/ 2147483647 w 385"/>
              <a:gd name="T79" fmla="*/ 2147483647 h 188"/>
              <a:gd name="T80" fmla="*/ 2147483647 w 385"/>
              <a:gd name="T81" fmla="*/ 2147483647 h 188"/>
              <a:gd name="T82" fmla="*/ 0 w 385"/>
              <a:gd name="T83" fmla="*/ 2147483647 h 188"/>
              <a:gd name="T84" fmla="*/ 0 w 385"/>
              <a:gd name="T85" fmla="*/ 0 h 1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188"/>
              <a:gd name="T131" fmla="*/ 385 w 385"/>
              <a:gd name="T132" fmla="*/ 188 h 1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188">
                <a:moveTo>
                  <a:pt x="0" y="0"/>
                </a:moveTo>
                <a:lnTo>
                  <a:pt x="78" y="0"/>
                </a:lnTo>
                <a:lnTo>
                  <a:pt x="149" y="4"/>
                </a:lnTo>
                <a:lnTo>
                  <a:pt x="214" y="12"/>
                </a:lnTo>
                <a:lnTo>
                  <a:pt x="272" y="20"/>
                </a:lnTo>
                <a:lnTo>
                  <a:pt x="295" y="24"/>
                </a:lnTo>
                <a:lnTo>
                  <a:pt x="319" y="28"/>
                </a:lnTo>
                <a:lnTo>
                  <a:pt x="337" y="33"/>
                </a:lnTo>
                <a:lnTo>
                  <a:pt x="353" y="41"/>
                </a:lnTo>
                <a:lnTo>
                  <a:pt x="366" y="45"/>
                </a:lnTo>
                <a:lnTo>
                  <a:pt x="376" y="53"/>
                </a:lnTo>
                <a:lnTo>
                  <a:pt x="381" y="57"/>
                </a:lnTo>
                <a:lnTo>
                  <a:pt x="384" y="65"/>
                </a:lnTo>
                <a:lnTo>
                  <a:pt x="384" y="106"/>
                </a:lnTo>
                <a:lnTo>
                  <a:pt x="379" y="114"/>
                </a:lnTo>
                <a:lnTo>
                  <a:pt x="366" y="126"/>
                </a:lnTo>
                <a:lnTo>
                  <a:pt x="342" y="134"/>
                </a:lnTo>
                <a:lnTo>
                  <a:pt x="313" y="142"/>
                </a:lnTo>
                <a:lnTo>
                  <a:pt x="277" y="150"/>
                </a:lnTo>
                <a:lnTo>
                  <a:pt x="232" y="159"/>
                </a:lnTo>
                <a:lnTo>
                  <a:pt x="183" y="163"/>
                </a:lnTo>
                <a:lnTo>
                  <a:pt x="128" y="167"/>
                </a:lnTo>
                <a:lnTo>
                  <a:pt x="128" y="187"/>
                </a:lnTo>
                <a:lnTo>
                  <a:pt x="0" y="150"/>
                </a:lnTo>
                <a:lnTo>
                  <a:pt x="128" y="110"/>
                </a:lnTo>
                <a:lnTo>
                  <a:pt x="128" y="130"/>
                </a:lnTo>
                <a:lnTo>
                  <a:pt x="170" y="126"/>
                </a:lnTo>
                <a:lnTo>
                  <a:pt x="209" y="122"/>
                </a:lnTo>
                <a:lnTo>
                  <a:pt x="246" y="118"/>
                </a:lnTo>
                <a:lnTo>
                  <a:pt x="277" y="114"/>
                </a:lnTo>
                <a:lnTo>
                  <a:pt x="306" y="106"/>
                </a:lnTo>
                <a:lnTo>
                  <a:pt x="332" y="102"/>
                </a:lnTo>
                <a:lnTo>
                  <a:pt x="350" y="93"/>
                </a:lnTo>
                <a:lnTo>
                  <a:pt x="366" y="85"/>
                </a:lnTo>
                <a:lnTo>
                  <a:pt x="345" y="77"/>
                </a:lnTo>
                <a:lnTo>
                  <a:pt x="313" y="65"/>
                </a:lnTo>
                <a:lnTo>
                  <a:pt x="274" y="57"/>
                </a:lnTo>
                <a:lnTo>
                  <a:pt x="230" y="49"/>
                </a:lnTo>
                <a:lnTo>
                  <a:pt x="178" y="45"/>
                </a:lnTo>
                <a:lnTo>
                  <a:pt x="123" y="41"/>
                </a:lnTo>
                <a:lnTo>
                  <a:pt x="63" y="37"/>
                </a:lnTo>
                <a:lnTo>
                  <a:pt x="0" y="37"/>
                </a:lnTo>
                <a:lnTo>
                  <a:pt x="0" y="0"/>
                </a:lnTo>
              </a:path>
            </a:pathLst>
          </a:custGeom>
          <a:solidFill>
            <a:srgbClr val="FFFF00"/>
          </a:solidFill>
          <a:ln w="12700" cap="rnd">
            <a:solidFill>
              <a:schemeClr val="tx1"/>
            </a:solidFill>
            <a:round/>
            <a:headEnd type="none" w="sm" len="sm"/>
            <a:tailEnd type="none" w="sm" len="sm"/>
          </a:ln>
        </p:spPr>
        <p:txBody>
          <a:bodyPr/>
          <a:lstStyle/>
          <a:p>
            <a:endParaRPr lang="hu-HU"/>
          </a:p>
        </p:txBody>
      </p:sp>
      <p:sp>
        <p:nvSpPr>
          <p:cNvPr id="18447" name="Freeform 15"/>
          <p:cNvSpPr>
            <a:spLocks/>
          </p:cNvSpPr>
          <p:nvPr/>
        </p:nvSpPr>
        <p:spPr bwMode="auto">
          <a:xfrm>
            <a:off x="2973388" y="4114800"/>
            <a:ext cx="300037" cy="536575"/>
          </a:xfrm>
          <a:custGeom>
            <a:avLst/>
            <a:gdLst>
              <a:gd name="T0" fmla="*/ 0 w 189"/>
              <a:gd name="T1" fmla="*/ 2147483647 h 338"/>
              <a:gd name="T2" fmla="*/ 0 w 189"/>
              <a:gd name="T3" fmla="*/ 2147483647 h 338"/>
              <a:gd name="T4" fmla="*/ 2147483647 w 189"/>
              <a:gd name="T5" fmla="*/ 2147483647 h 338"/>
              <a:gd name="T6" fmla="*/ 2147483647 w 189"/>
              <a:gd name="T7" fmla="*/ 2147483647 h 338"/>
              <a:gd name="T8" fmla="*/ 2147483647 w 189"/>
              <a:gd name="T9" fmla="*/ 2147483647 h 338"/>
              <a:gd name="T10" fmla="*/ 2147483647 w 189"/>
              <a:gd name="T11" fmla="*/ 2147483647 h 338"/>
              <a:gd name="T12" fmla="*/ 2147483647 w 189"/>
              <a:gd name="T13" fmla="*/ 2147483647 h 338"/>
              <a:gd name="T14" fmla="*/ 2147483647 w 189"/>
              <a:gd name="T15" fmla="*/ 2147483647 h 338"/>
              <a:gd name="T16" fmla="*/ 2147483647 w 189"/>
              <a:gd name="T17" fmla="*/ 0 h 338"/>
              <a:gd name="T18" fmla="*/ 2147483647 w 189"/>
              <a:gd name="T19" fmla="*/ 0 h 338"/>
              <a:gd name="T20" fmla="*/ 2147483647 w 189"/>
              <a:gd name="T21" fmla="*/ 2147483647 h 338"/>
              <a:gd name="T22" fmla="*/ 2147483647 w 189"/>
              <a:gd name="T23" fmla="*/ 2147483647 h 338"/>
              <a:gd name="T24" fmla="*/ 2147483647 w 189"/>
              <a:gd name="T25" fmla="*/ 2147483647 h 338"/>
              <a:gd name="T26" fmla="*/ 2147483647 w 189"/>
              <a:gd name="T27" fmla="*/ 2147483647 h 338"/>
              <a:gd name="T28" fmla="*/ 2147483647 w 189"/>
              <a:gd name="T29" fmla="*/ 2147483647 h 338"/>
              <a:gd name="T30" fmla="*/ 2147483647 w 189"/>
              <a:gd name="T31" fmla="*/ 2147483647 h 338"/>
              <a:gd name="T32" fmla="*/ 2147483647 w 189"/>
              <a:gd name="T33" fmla="*/ 2147483647 h 338"/>
              <a:gd name="T34" fmla="*/ 2147483647 w 189"/>
              <a:gd name="T35" fmla="*/ 2147483647 h 338"/>
              <a:gd name="T36" fmla="*/ 2147483647 w 189"/>
              <a:gd name="T37" fmla="*/ 2147483647 h 338"/>
              <a:gd name="T38" fmla="*/ 2147483647 w 189"/>
              <a:gd name="T39" fmla="*/ 2147483647 h 338"/>
              <a:gd name="T40" fmla="*/ 2147483647 w 189"/>
              <a:gd name="T41" fmla="*/ 2147483647 h 338"/>
              <a:gd name="T42" fmla="*/ 2147483647 w 189"/>
              <a:gd name="T43" fmla="*/ 2147483647 h 338"/>
              <a:gd name="T44" fmla="*/ 2147483647 w 189"/>
              <a:gd name="T45" fmla="*/ 2147483647 h 338"/>
              <a:gd name="T46" fmla="*/ 2147483647 w 189"/>
              <a:gd name="T47" fmla="*/ 2147483647 h 338"/>
              <a:gd name="T48" fmla="*/ 2147483647 w 189"/>
              <a:gd name="T49" fmla="*/ 2147483647 h 338"/>
              <a:gd name="T50" fmla="*/ 2147483647 w 189"/>
              <a:gd name="T51" fmla="*/ 2147483647 h 338"/>
              <a:gd name="T52" fmla="*/ 2147483647 w 189"/>
              <a:gd name="T53" fmla="*/ 2147483647 h 338"/>
              <a:gd name="T54" fmla="*/ 2147483647 w 189"/>
              <a:gd name="T55" fmla="*/ 2147483647 h 338"/>
              <a:gd name="T56" fmla="*/ 2147483647 w 189"/>
              <a:gd name="T57" fmla="*/ 2147483647 h 338"/>
              <a:gd name="T58" fmla="*/ 2147483647 w 189"/>
              <a:gd name="T59" fmla="*/ 2147483647 h 338"/>
              <a:gd name="T60" fmla="*/ 2147483647 w 189"/>
              <a:gd name="T61" fmla="*/ 2147483647 h 338"/>
              <a:gd name="T62" fmla="*/ 2147483647 w 189"/>
              <a:gd name="T63" fmla="*/ 2147483647 h 338"/>
              <a:gd name="T64" fmla="*/ 2147483647 w 189"/>
              <a:gd name="T65" fmla="*/ 2147483647 h 338"/>
              <a:gd name="T66" fmla="*/ 0 w 189"/>
              <a:gd name="T67" fmla="*/ 2147483647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338"/>
              <a:gd name="T104" fmla="*/ 189 w 189"/>
              <a:gd name="T105" fmla="*/ 338 h 3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338">
                <a:moveTo>
                  <a:pt x="0" y="337"/>
                </a:moveTo>
                <a:lnTo>
                  <a:pt x="0" y="267"/>
                </a:lnTo>
                <a:lnTo>
                  <a:pt x="7" y="206"/>
                </a:lnTo>
                <a:lnTo>
                  <a:pt x="10" y="150"/>
                </a:lnTo>
                <a:lnTo>
                  <a:pt x="20" y="98"/>
                </a:lnTo>
                <a:lnTo>
                  <a:pt x="30" y="56"/>
                </a:lnTo>
                <a:lnTo>
                  <a:pt x="40" y="28"/>
                </a:lnTo>
                <a:lnTo>
                  <a:pt x="53" y="4"/>
                </a:lnTo>
                <a:lnTo>
                  <a:pt x="66" y="0"/>
                </a:lnTo>
                <a:lnTo>
                  <a:pt x="106" y="0"/>
                </a:lnTo>
                <a:lnTo>
                  <a:pt x="115" y="4"/>
                </a:lnTo>
                <a:lnTo>
                  <a:pt x="125" y="14"/>
                </a:lnTo>
                <a:lnTo>
                  <a:pt x="135" y="37"/>
                </a:lnTo>
                <a:lnTo>
                  <a:pt x="142" y="61"/>
                </a:lnTo>
                <a:lnTo>
                  <a:pt x="152" y="93"/>
                </a:lnTo>
                <a:lnTo>
                  <a:pt x="158" y="131"/>
                </a:lnTo>
                <a:lnTo>
                  <a:pt x="165" y="178"/>
                </a:lnTo>
                <a:lnTo>
                  <a:pt x="168" y="225"/>
                </a:lnTo>
                <a:lnTo>
                  <a:pt x="188" y="225"/>
                </a:lnTo>
                <a:lnTo>
                  <a:pt x="152" y="337"/>
                </a:lnTo>
                <a:lnTo>
                  <a:pt x="109" y="225"/>
                </a:lnTo>
                <a:lnTo>
                  <a:pt x="129" y="225"/>
                </a:lnTo>
                <a:lnTo>
                  <a:pt x="122" y="154"/>
                </a:lnTo>
                <a:lnTo>
                  <a:pt x="112" y="93"/>
                </a:lnTo>
                <a:lnTo>
                  <a:pt x="99" y="46"/>
                </a:lnTo>
                <a:lnTo>
                  <a:pt x="86" y="14"/>
                </a:lnTo>
                <a:lnTo>
                  <a:pt x="76" y="32"/>
                </a:lnTo>
                <a:lnTo>
                  <a:pt x="66" y="61"/>
                </a:lnTo>
                <a:lnTo>
                  <a:pt x="56" y="93"/>
                </a:lnTo>
                <a:lnTo>
                  <a:pt x="50" y="135"/>
                </a:lnTo>
                <a:lnTo>
                  <a:pt x="43" y="182"/>
                </a:lnTo>
                <a:lnTo>
                  <a:pt x="40" y="229"/>
                </a:lnTo>
                <a:lnTo>
                  <a:pt x="36" y="337"/>
                </a:lnTo>
                <a:lnTo>
                  <a:pt x="0" y="337"/>
                </a:lnTo>
              </a:path>
            </a:pathLst>
          </a:custGeom>
          <a:solidFill>
            <a:srgbClr val="FFFF00"/>
          </a:solidFill>
          <a:ln w="12700" cap="rnd">
            <a:solidFill>
              <a:schemeClr val="tx1"/>
            </a:solidFill>
            <a:round/>
            <a:headEnd type="none" w="sm" len="sm"/>
            <a:tailEnd type="none" w="sm" len="sm"/>
          </a:ln>
        </p:spPr>
        <p:txBody>
          <a:bodyPr/>
          <a:lstStyle/>
          <a:p>
            <a:endParaRPr lang="hu-HU"/>
          </a:p>
        </p:txBody>
      </p:sp>
      <p:sp>
        <p:nvSpPr>
          <p:cNvPr id="18448" name="Freeform 16"/>
          <p:cNvSpPr>
            <a:spLocks/>
          </p:cNvSpPr>
          <p:nvPr/>
        </p:nvSpPr>
        <p:spPr bwMode="auto">
          <a:xfrm>
            <a:off x="2055813" y="4343400"/>
            <a:ext cx="690562" cy="346075"/>
          </a:xfrm>
          <a:custGeom>
            <a:avLst/>
            <a:gdLst>
              <a:gd name="T0" fmla="*/ 2147483647 w 435"/>
              <a:gd name="T1" fmla="*/ 2147483647 h 218"/>
              <a:gd name="T2" fmla="*/ 2147483647 w 435"/>
              <a:gd name="T3" fmla="*/ 2147483647 h 218"/>
              <a:gd name="T4" fmla="*/ 2147483647 w 435"/>
              <a:gd name="T5" fmla="*/ 2147483647 h 218"/>
              <a:gd name="T6" fmla="*/ 2147483647 w 435"/>
              <a:gd name="T7" fmla="*/ 2147483647 h 218"/>
              <a:gd name="T8" fmla="*/ 2147483647 w 435"/>
              <a:gd name="T9" fmla="*/ 2147483647 h 218"/>
              <a:gd name="T10" fmla="*/ 2147483647 w 435"/>
              <a:gd name="T11" fmla="*/ 2147483647 h 218"/>
              <a:gd name="T12" fmla="*/ 2147483647 w 435"/>
              <a:gd name="T13" fmla="*/ 2147483647 h 218"/>
              <a:gd name="T14" fmla="*/ 2147483647 w 435"/>
              <a:gd name="T15" fmla="*/ 2147483647 h 218"/>
              <a:gd name="T16" fmla="*/ 2147483647 w 435"/>
              <a:gd name="T17" fmla="*/ 2147483647 h 218"/>
              <a:gd name="T18" fmla="*/ 2147483647 w 435"/>
              <a:gd name="T19" fmla="*/ 2147483647 h 218"/>
              <a:gd name="T20" fmla="*/ 2147483647 w 435"/>
              <a:gd name="T21" fmla="*/ 2147483647 h 218"/>
              <a:gd name="T22" fmla="*/ 2147483647 w 435"/>
              <a:gd name="T23" fmla="*/ 2147483647 h 218"/>
              <a:gd name="T24" fmla="*/ 2147483647 w 435"/>
              <a:gd name="T25" fmla="*/ 2147483647 h 218"/>
              <a:gd name="T26" fmla="*/ 0 w 435"/>
              <a:gd name="T27" fmla="*/ 2147483647 h 218"/>
              <a:gd name="T28" fmla="*/ 2147483647 w 435"/>
              <a:gd name="T29" fmla="*/ 2147483647 h 218"/>
              <a:gd name="T30" fmla="*/ 2147483647 w 435"/>
              <a:gd name="T31" fmla="*/ 2147483647 h 218"/>
              <a:gd name="T32" fmla="*/ 2147483647 w 435"/>
              <a:gd name="T33" fmla="*/ 2147483647 h 218"/>
              <a:gd name="T34" fmla="*/ 2147483647 w 435"/>
              <a:gd name="T35" fmla="*/ 2147483647 h 218"/>
              <a:gd name="T36" fmla="*/ 2147483647 w 435"/>
              <a:gd name="T37" fmla="*/ 2147483647 h 218"/>
              <a:gd name="T38" fmla="*/ 2147483647 w 435"/>
              <a:gd name="T39" fmla="*/ 2147483647 h 218"/>
              <a:gd name="T40" fmla="*/ 2147483647 w 435"/>
              <a:gd name="T41" fmla="*/ 2147483647 h 218"/>
              <a:gd name="T42" fmla="*/ 2147483647 w 435"/>
              <a:gd name="T43" fmla="*/ 0 h 218"/>
              <a:gd name="T44" fmla="*/ 2147483647 w 435"/>
              <a:gd name="T45" fmla="*/ 2147483647 h 218"/>
              <a:gd name="T46" fmla="*/ 2147483647 w 435"/>
              <a:gd name="T47" fmla="*/ 2147483647 h 218"/>
              <a:gd name="T48" fmla="*/ 2147483647 w 435"/>
              <a:gd name="T49" fmla="*/ 2147483647 h 218"/>
              <a:gd name="T50" fmla="*/ 2147483647 w 435"/>
              <a:gd name="T51" fmla="*/ 2147483647 h 218"/>
              <a:gd name="T52" fmla="*/ 2147483647 w 435"/>
              <a:gd name="T53" fmla="*/ 2147483647 h 218"/>
              <a:gd name="T54" fmla="*/ 2147483647 w 435"/>
              <a:gd name="T55" fmla="*/ 2147483647 h 218"/>
              <a:gd name="T56" fmla="*/ 2147483647 w 435"/>
              <a:gd name="T57" fmla="*/ 2147483647 h 218"/>
              <a:gd name="T58" fmla="*/ 2147483647 w 435"/>
              <a:gd name="T59" fmla="*/ 2147483647 h 218"/>
              <a:gd name="T60" fmla="*/ 2147483647 w 435"/>
              <a:gd name="T61" fmla="*/ 2147483647 h 218"/>
              <a:gd name="T62" fmla="*/ 2147483647 w 435"/>
              <a:gd name="T63" fmla="*/ 2147483647 h 218"/>
              <a:gd name="T64" fmla="*/ 2147483647 w 435"/>
              <a:gd name="T65" fmla="*/ 2147483647 h 218"/>
              <a:gd name="T66" fmla="*/ 2147483647 w 435"/>
              <a:gd name="T67" fmla="*/ 2147483647 h 2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5"/>
              <a:gd name="T103" fmla="*/ 0 h 218"/>
              <a:gd name="T104" fmla="*/ 435 w 435"/>
              <a:gd name="T105" fmla="*/ 218 h 2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5" h="218">
                <a:moveTo>
                  <a:pt x="290" y="146"/>
                </a:moveTo>
                <a:lnTo>
                  <a:pt x="287" y="132"/>
                </a:lnTo>
                <a:lnTo>
                  <a:pt x="282" y="118"/>
                </a:lnTo>
                <a:lnTo>
                  <a:pt x="274" y="104"/>
                </a:lnTo>
                <a:lnTo>
                  <a:pt x="262" y="94"/>
                </a:lnTo>
                <a:lnTo>
                  <a:pt x="232" y="75"/>
                </a:lnTo>
                <a:lnTo>
                  <a:pt x="193" y="71"/>
                </a:lnTo>
                <a:lnTo>
                  <a:pt x="157" y="75"/>
                </a:lnTo>
                <a:lnTo>
                  <a:pt x="124" y="94"/>
                </a:lnTo>
                <a:lnTo>
                  <a:pt x="113" y="104"/>
                </a:lnTo>
                <a:lnTo>
                  <a:pt x="105" y="118"/>
                </a:lnTo>
                <a:lnTo>
                  <a:pt x="99" y="132"/>
                </a:lnTo>
                <a:lnTo>
                  <a:pt x="96" y="146"/>
                </a:lnTo>
                <a:lnTo>
                  <a:pt x="0" y="146"/>
                </a:lnTo>
                <a:lnTo>
                  <a:pt x="2" y="118"/>
                </a:lnTo>
                <a:lnTo>
                  <a:pt x="16" y="89"/>
                </a:lnTo>
                <a:lnTo>
                  <a:pt x="33" y="66"/>
                </a:lnTo>
                <a:lnTo>
                  <a:pt x="58" y="42"/>
                </a:lnTo>
                <a:lnTo>
                  <a:pt x="85" y="23"/>
                </a:lnTo>
                <a:lnTo>
                  <a:pt x="119" y="9"/>
                </a:lnTo>
                <a:lnTo>
                  <a:pt x="155" y="4"/>
                </a:lnTo>
                <a:lnTo>
                  <a:pt x="193" y="0"/>
                </a:lnTo>
                <a:lnTo>
                  <a:pt x="232" y="4"/>
                </a:lnTo>
                <a:lnTo>
                  <a:pt x="268" y="9"/>
                </a:lnTo>
                <a:lnTo>
                  <a:pt x="301" y="23"/>
                </a:lnTo>
                <a:lnTo>
                  <a:pt x="329" y="42"/>
                </a:lnTo>
                <a:lnTo>
                  <a:pt x="351" y="66"/>
                </a:lnTo>
                <a:lnTo>
                  <a:pt x="370" y="89"/>
                </a:lnTo>
                <a:lnTo>
                  <a:pt x="381" y="118"/>
                </a:lnTo>
                <a:lnTo>
                  <a:pt x="384" y="146"/>
                </a:lnTo>
                <a:lnTo>
                  <a:pt x="434" y="146"/>
                </a:lnTo>
                <a:lnTo>
                  <a:pt x="337" y="217"/>
                </a:lnTo>
                <a:lnTo>
                  <a:pt x="240" y="146"/>
                </a:lnTo>
                <a:lnTo>
                  <a:pt x="290" y="146"/>
                </a:lnTo>
              </a:path>
            </a:pathLst>
          </a:custGeom>
          <a:solidFill>
            <a:srgbClr val="FFFF00"/>
          </a:solidFill>
          <a:ln w="12700" cap="rnd">
            <a:solidFill>
              <a:schemeClr val="tx1"/>
            </a:solidFill>
            <a:round/>
            <a:headEnd type="none" w="sm" len="sm"/>
            <a:tailEnd type="none" w="sm" len="sm"/>
          </a:ln>
        </p:spPr>
        <p:txBody>
          <a:bodyPr/>
          <a:lstStyle/>
          <a:p>
            <a:endParaRPr lang="hu-HU"/>
          </a:p>
        </p:txBody>
      </p:sp>
      <p:grpSp>
        <p:nvGrpSpPr>
          <p:cNvPr id="4" name="Group 17"/>
          <p:cNvGrpSpPr>
            <a:grpSpLocks/>
          </p:cNvGrpSpPr>
          <p:nvPr/>
        </p:nvGrpSpPr>
        <p:grpSpPr bwMode="auto">
          <a:xfrm>
            <a:off x="5791200" y="3835400"/>
            <a:ext cx="1054100" cy="1727200"/>
            <a:chOff x="3648" y="2416"/>
            <a:chExt cx="664" cy="1088"/>
          </a:xfrm>
        </p:grpSpPr>
        <p:sp>
          <p:nvSpPr>
            <p:cNvPr id="38929" name="Line 18"/>
            <p:cNvSpPr>
              <a:spLocks noChangeShapeType="1"/>
            </p:cNvSpPr>
            <p:nvPr/>
          </p:nvSpPr>
          <p:spPr bwMode="auto">
            <a:xfrm>
              <a:off x="3648" y="2416"/>
              <a:ext cx="0" cy="704"/>
            </a:xfrm>
            <a:prstGeom prst="line">
              <a:avLst/>
            </a:prstGeom>
            <a:noFill/>
            <a:ln w="25400">
              <a:solidFill>
                <a:srgbClr val="FFFF00"/>
              </a:solidFill>
              <a:round/>
              <a:headEnd type="stealth" w="med" len="med"/>
              <a:tailEnd type="none" w="sm" len="sm"/>
            </a:ln>
          </p:spPr>
          <p:txBody>
            <a:bodyPr wrap="none" anchor="ctr"/>
            <a:lstStyle/>
            <a:p>
              <a:endParaRPr lang="hu-HU"/>
            </a:p>
          </p:txBody>
        </p:sp>
        <p:sp>
          <p:nvSpPr>
            <p:cNvPr id="38930" name="Line 19"/>
            <p:cNvSpPr>
              <a:spLocks noChangeShapeType="1"/>
            </p:cNvSpPr>
            <p:nvPr/>
          </p:nvSpPr>
          <p:spPr bwMode="auto">
            <a:xfrm flipV="1">
              <a:off x="3656" y="2888"/>
              <a:ext cx="656" cy="224"/>
            </a:xfrm>
            <a:prstGeom prst="line">
              <a:avLst/>
            </a:prstGeom>
            <a:noFill/>
            <a:ln w="25400">
              <a:solidFill>
                <a:srgbClr val="FFFF00"/>
              </a:solidFill>
              <a:round/>
              <a:headEnd type="none" w="sm" len="sm"/>
              <a:tailEnd type="stealth" w="med" len="med"/>
            </a:ln>
          </p:spPr>
          <p:txBody>
            <a:bodyPr wrap="none" anchor="ctr"/>
            <a:lstStyle/>
            <a:p>
              <a:endParaRPr lang="hu-HU"/>
            </a:p>
          </p:txBody>
        </p:sp>
        <p:sp>
          <p:nvSpPr>
            <p:cNvPr id="38931" name="Line 20"/>
            <p:cNvSpPr>
              <a:spLocks noChangeShapeType="1"/>
            </p:cNvSpPr>
            <p:nvPr/>
          </p:nvSpPr>
          <p:spPr bwMode="auto">
            <a:xfrm>
              <a:off x="3664" y="3136"/>
              <a:ext cx="464" cy="368"/>
            </a:xfrm>
            <a:prstGeom prst="line">
              <a:avLst/>
            </a:prstGeom>
            <a:noFill/>
            <a:ln w="25400">
              <a:solidFill>
                <a:srgbClr val="FFFF00"/>
              </a:solidFill>
              <a:round/>
              <a:headEnd type="none" w="sm" len="sm"/>
              <a:tailEnd type="stealth" w="med" len="med"/>
            </a:ln>
          </p:spPr>
          <p:txBody>
            <a:bodyPr wrap="none" anchor="ctr"/>
            <a:lstStyle/>
            <a:p>
              <a:endParaRPr lang="hu-HU"/>
            </a:p>
          </p:txBody>
        </p:sp>
      </p:grpSp>
      <p:sp>
        <p:nvSpPr>
          <p:cNvPr id="18453" name="Rectangle 21"/>
          <p:cNvSpPr>
            <a:spLocks noChangeArrowheads="1"/>
          </p:cNvSpPr>
          <p:nvPr/>
        </p:nvSpPr>
        <p:spPr bwMode="auto">
          <a:xfrm>
            <a:off x="304800" y="3505200"/>
            <a:ext cx="1447800" cy="519113"/>
          </a:xfrm>
          <a:prstGeom prst="rect">
            <a:avLst/>
          </a:prstGeom>
          <a:noFill/>
          <a:ln w="9525">
            <a:noFill/>
            <a:miter lim="800000"/>
            <a:headEnd/>
            <a:tailEnd/>
          </a:ln>
        </p:spPr>
        <p:txBody>
          <a:bodyPr lIns="92075" tIns="46038" rIns="92075" bIns="46038">
            <a:spAutoFit/>
          </a:bodyPr>
          <a:lstStyle/>
          <a:p>
            <a:pPr algn="ctr"/>
            <a:r>
              <a:rPr lang="hu-HU" sz="2800" baseline="0">
                <a:solidFill>
                  <a:schemeClr val="bg1"/>
                </a:solidFill>
              </a:rPr>
              <a:t>rotáció</a:t>
            </a:r>
            <a:endParaRPr lang="en-GB" sz="2800" baseline="0">
              <a:solidFill>
                <a:schemeClr val="bg1"/>
              </a:solidFill>
            </a:endParaRPr>
          </a:p>
        </p:txBody>
      </p:sp>
      <p:sp>
        <p:nvSpPr>
          <p:cNvPr id="18454" name="Rectangle 22"/>
          <p:cNvSpPr>
            <a:spLocks noChangeArrowheads="1"/>
          </p:cNvSpPr>
          <p:nvPr/>
        </p:nvSpPr>
        <p:spPr bwMode="auto">
          <a:xfrm>
            <a:off x="4724400" y="3352800"/>
            <a:ext cx="2057400" cy="519113"/>
          </a:xfrm>
          <a:prstGeom prst="rect">
            <a:avLst/>
          </a:prstGeom>
          <a:noFill/>
          <a:ln w="9525">
            <a:noFill/>
            <a:miter lim="800000"/>
            <a:headEnd/>
            <a:tailEnd/>
          </a:ln>
        </p:spPr>
        <p:txBody>
          <a:bodyPr lIns="92075" tIns="46038" rIns="92075" bIns="46038">
            <a:spAutoFit/>
          </a:bodyPr>
          <a:lstStyle/>
          <a:p>
            <a:pPr algn="ctr"/>
            <a:r>
              <a:rPr lang="en-GB" sz="2800" baseline="0">
                <a:solidFill>
                  <a:schemeClr val="bg1"/>
                </a:solidFill>
              </a:rPr>
              <a:t>tr</a:t>
            </a:r>
            <a:r>
              <a:rPr lang="hu-HU" sz="2800" baseline="0">
                <a:solidFill>
                  <a:schemeClr val="bg1"/>
                </a:solidFill>
              </a:rPr>
              <a:t>anszláció</a:t>
            </a:r>
            <a:endParaRPr lang="en-GB" sz="2800" baseline="0">
              <a:solidFill>
                <a:schemeClr val="bg1"/>
              </a:solidFill>
            </a:endParaRPr>
          </a:p>
        </p:txBody>
      </p:sp>
      <p:sp>
        <p:nvSpPr>
          <p:cNvPr id="18455" name="Rectangle 23"/>
          <p:cNvSpPr>
            <a:spLocks noChangeArrowheads="1"/>
          </p:cNvSpPr>
          <p:nvPr/>
        </p:nvSpPr>
        <p:spPr bwMode="auto">
          <a:xfrm>
            <a:off x="3505200" y="4267200"/>
            <a:ext cx="685800" cy="519113"/>
          </a:xfrm>
          <a:prstGeom prst="rect">
            <a:avLst/>
          </a:prstGeom>
          <a:noFill/>
          <a:ln w="9525">
            <a:noFill/>
            <a:miter lim="800000"/>
            <a:headEnd/>
            <a:tailEnd/>
          </a:ln>
        </p:spPr>
        <p:txBody>
          <a:bodyPr lIns="92075" tIns="46038" rIns="92075" bIns="46038">
            <a:spAutoFit/>
          </a:bodyPr>
          <a:lstStyle/>
          <a:p>
            <a:pPr algn="ctr"/>
            <a:r>
              <a:rPr lang="en-GB" sz="2800" baseline="0"/>
              <a:t>3</a:t>
            </a:r>
          </a:p>
        </p:txBody>
      </p:sp>
      <p:sp>
        <p:nvSpPr>
          <p:cNvPr id="18456" name="Rectangle 24"/>
          <p:cNvSpPr>
            <a:spLocks noChangeArrowheads="1"/>
          </p:cNvSpPr>
          <p:nvPr/>
        </p:nvSpPr>
        <p:spPr bwMode="auto">
          <a:xfrm>
            <a:off x="4800600" y="4267200"/>
            <a:ext cx="685800" cy="519113"/>
          </a:xfrm>
          <a:prstGeom prst="rect">
            <a:avLst/>
          </a:prstGeom>
          <a:noFill/>
          <a:ln w="9525">
            <a:noFill/>
            <a:miter lim="800000"/>
            <a:headEnd/>
            <a:tailEnd/>
          </a:ln>
        </p:spPr>
        <p:txBody>
          <a:bodyPr lIns="92075" tIns="46038" rIns="92075" bIns="46038">
            <a:spAutoFit/>
          </a:bodyPr>
          <a:lstStyle/>
          <a:p>
            <a:pPr algn="ctr"/>
            <a:r>
              <a:rPr lang="en-GB" sz="2800" baseline="0"/>
              <a:t>3</a:t>
            </a:r>
          </a:p>
        </p:txBody>
      </p:sp>
      <p:sp>
        <p:nvSpPr>
          <p:cNvPr id="18457" name="Rectangle 25"/>
          <p:cNvSpPr>
            <a:spLocks noChangeArrowheads="1"/>
          </p:cNvSpPr>
          <p:nvPr/>
        </p:nvSpPr>
        <p:spPr bwMode="auto">
          <a:xfrm>
            <a:off x="4191000" y="4267200"/>
            <a:ext cx="685800" cy="519113"/>
          </a:xfrm>
          <a:prstGeom prst="rect">
            <a:avLst/>
          </a:prstGeom>
          <a:noFill/>
          <a:ln w="9525">
            <a:noFill/>
            <a:miter lim="800000"/>
            <a:headEnd/>
            <a:tailEnd/>
          </a:ln>
        </p:spPr>
        <p:txBody>
          <a:bodyPr lIns="92075" tIns="46038" rIns="92075" bIns="46038">
            <a:spAutoFit/>
          </a:bodyPr>
          <a:lstStyle/>
          <a:p>
            <a:pPr algn="ctr"/>
            <a:r>
              <a:rPr lang="en-GB" sz="2800" baseline="0"/>
              <a:t>+</a:t>
            </a:r>
          </a:p>
        </p:txBody>
      </p:sp>
      <p:sp>
        <p:nvSpPr>
          <p:cNvPr id="18458" name="Rectangle 26"/>
          <p:cNvSpPr>
            <a:spLocks noChangeArrowheads="1"/>
          </p:cNvSpPr>
          <p:nvPr/>
        </p:nvSpPr>
        <p:spPr bwMode="auto">
          <a:xfrm>
            <a:off x="7543800" y="4267200"/>
            <a:ext cx="685800" cy="641350"/>
          </a:xfrm>
          <a:prstGeom prst="rect">
            <a:avLst/>
          </a:prstGeom>
          <a:noFill/>
          <a:ln w="9525">
            <a:noFill/>
            <a:miter lim="800000"/>
            <a:headEnd/>
            <a:tailEnd/>
          </a:ln>
        </p:spPr>
        <p:txBody>
          <a:bodyPr lIns="92075" tIns="46038" rIns="92075" bIns="46038">
            <a:spAutoFit/>
          </a:bodyPr>
          <a:lstStyle/>
          <a:p>
            <a:pPr algn="ctr"/>
            <a:r>
              <a:rPr lang="en-GB" sz="3600" baseline="0"/>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up)">
                                      <p:cBhvr>
                                        <p:cTn id="7" dur="75"/>
                                        <p:tgtEl>
                                          <p:spTgt spid="1843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436">
                                            <p:txEl>
                                              <p:pRg st="0" end="0"/>
                                            </p:txEl>
                                          </p:spTgt>
                                        </p:tgtEl>
                                        <p:attrNameLst>
                                          <p:attrName>style.visibility</p:attrName>
                                        </p:attrNameLst>
                                      </p:cBhvr>
                                      <p:to>
                                        <p:strVal val="visible"/>
                                      </p:to>
                                    </p:set>
                                    <p:anim calcmode="lin" valueType="num">
                                      <p:cBhvr additive="base">
                                        <p:cTn id="12"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out)">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childTnLst>
                          </p:cTn>
                        </p:par>
                        <p:par>
                          <p:cTn id="19" fill="hold">
                            <p:stCondLst>
                              <p:cond delay="500"/>
                            </p:stCondLst>
                            <p:childTnLst>
                              <p:par>
                                <p:cTn id="20" presetID="4" presetClass="entr" presetSubtype="32" fill="hold" grpId="0" nodeType="afterEffect">
                                  <p:stCondLst>
                                    <p:cond delay="0"/>
                                  </p:stCondLst>
                                  <p:childTnLst>
                                    <p:set>
                                      <p:cBhvr>
                                        <p:cTn id="21" dur="1" fill="hold">
                                          <p:stCondLst>
                                            <p:cond delay="0"/>
                                          </p:stCondLst>
                                        </p:cTn>
                                        <p:tgtEl>
                                          <p:spTgt spid="18446"/>
                                        </p:tgtEl>
                                        <p:attrNameLst>
                                          <p:attrName>style.visibility</p:attrName>
                                        </p:attrNameLst>
                                      </p:cBhvr>
                                      <p:to>
                                        <p:strVal val="visible"/>
                                      </p:to>
                                    </p:set>
                                    <p:animEffect transition="in" filter="box(out)">
                                      <p:cBhvr>
                                        <p:cTn id="22" dur="500"/>
                                        <p:tgtEl>
                                          <p:spTgt spid="18446"/>
                                        </p:tgtEl>
                                      </p:cBhvr>
                                    </p:animEffect>
                                  </p:childTnLst>
                                  <p:subTnLst>
                                    <p:audio>
                                      <p:cMediaNode>
                                        <p:cTn display="0" masterRel="sameClick">
                                          <p:stCondLst>
                                            <p:cond evt="begin" delay="0">
                                              <p:tn val="20"/>
                                            </p:cond>
                                          </p:stCondLst>
                                          <p:endCondLst>
                                            <p:cond evt="onStopAudio" delay="0">
                                              <p:tgtEl>
                                                <p:sldTgt/>
                                              </p:tgtEl>
                                            </p:cond>
                                          </p:endCondLst>
                                        </p:cTn>
                                        <p:tgtEl>
                                          <p:sndTgt r:embed="rId5" name="CAMERA.WAV"/>
                                        </p:tgtEl>
                                      </p:cMediaNode>
                                    </p:audio>
                                  </p:subTnLst>
                                </p:cTn>
                              </p:par>
                            </p:childTnLst>
                          </p:cTn>
                        </p:par>
                        <p:par>
                          <p:cTn id="23" fill="hold">
                            <p:stCondLst>
                              <p:cond delay="1000"/>
                            </p:stCondLst>
                            <p:childTnLst>
                              <p:par>
                                <p:cTn id="24" presetID="4" presetClass="entr" presetSubtype="32" fill="hold" grpId="0" nodeType="afterEffect">
                                  <p:stCondLst>
                                    <p:cond delay="0"/>
                                  </p:stCondLst>
                                  <p:childTnLst>
                                    <p:set>
                                      <p:cBhvr>
                                        <p:cTn id="25" dur="1" fill="hold">
                                          <p:stCondLst>
                                            <p:cond delay="0"/>
                                          </p:stCondLst>
                                        </p:cTn>
                                        <p:tgtEl>
                                          <p:spTgt spid="18447"/>
                                        </p:tgtEl>
                                        <p:attrNameLst>
                                          <p:attrName>style.visibility</p:attrName>
                                        </p:attrNameLst>
                                      </p:cBhvr>
                                      <p:to>
                                        <p:strVal val="visible"/>
                                      </p:to>
                                    </p:set>
                                    <p:animEffect transition="in" filter="box(out)">
                                      <p:cBhvr>
                                        <p:cTn id="26" dur="500"/>
                                        <p:tgtEl>
                                          <p:spTgt spid="18447"/>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18453">
                                            <p:txEl>
                                              <p:pRg st="0" end="0"/>
                                            </p:txEl>
                                          </p:spTgt>
                                        </p:tgtEl>
                                        <p:attrNameLst>
                                          <p:attrName>style.visibility</p:attrName>
                                        </p:attrNameLst>
                                      </p:cBhvr>
                                      <p:to>
                                        <p:strVal val="visible"/>
                                      </p:to>
                                    </p:set>
                                    <p:anim calcmode="lin" valueType="num">
                                      <p:cBhvr additive="base">
                                        <p:cTn id="31" dur="75" fill="hold"/>
                                        <p:tgtEl>
                                          <p:spTgt spid="18453">
                                            <p:txEl>
                                              <p:pRg st="0" end="0"/>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1845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LASER.WAV"/>
                                        </p:tgtEl>
                                      </p:cMediaNode>
                                    </p:audio>
                                  </p:subTnLst>
                                </p:cTn>
                              </p:par>
                            </p:childTnLst>
                          </p:cTn>
                        </p:par>
                        <p:par>
                          <p:cTn id="33" fill="hold">
                            <p:stCondLst>
                              <p:cond delay="525"/>
                            </p:stCondLst>
                            <p:childTnLst>
                              <p:par>
                                <p:cTn id="34" presetID="4" presetClass="entr" presetSubtype="32" fill="hold" grpId="0" nodeType="afterEffect">
                                  <p:stCondLst>
                                    <p:cond delay="0"/>
                                  </p:stCondLst>
                                  <p:childTnLst>
                                    <p:set>
                                      <p:cBhvr>
                                        <p:cTn id="35" dur="1" fill="hold">
                                          <p:stCondLst>
                                            <p:cond delay="0"/>
                                          </p:stCondLst>
                                        </p:cTn>
                                        <p:tgtEl>
                                          <p:spTgt spid="18448"/>
                                        </p:tgtEl>
                                        <p:attrNameLst>
                                          <p:attrName>style.visibility</p:attrName>
                                        </p:attrNameLst>
                                      </p:cBhvr>
                                      <p:to>
                                        <p:strVal val="visible"/>
                                      </p:to>
                                    </p:set>
                                    <p:animEffect transition="in" filter="box(out)">
                                      <p:cBhvr>
                                        <p:cTn id="36" dur="500"/>
                                        <p:tgtEl>
                                          <p:spTgt spid="18448"/>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8455">
                                            <p:txEl>
                                              <p:pRg st="0" end="0"/>
                                            </p:txEl>
                                          </p:spTgt>
                                        </p:tgtEl>
                                        <p:attrNameLst>
                                          <p:attrName>style.visibility</p:attrName>
                                        </p:attrNameLst>
                                      </p:cBhvr>
                                      <p:to>
                                        <p:strVal val="visible"/>
                                      </p:to>
                                    </p:set>
                                    <p:anim calcmode="lin" valueType="num">
                                      <p:cBhvr additive="base">
                                        <p:cTn id="41" dur="500" fill="hold"/>
                                        <p:tgtEl>
                                          <p:spTgt spid="18455">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4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CARBRAKE.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454">
                                            <p:txEl>
                                              <p:pRg st="0" end="0"/>
                                            </p:txEl>
                                          </p:spTgt>
                                        </p:tgtEl>
                                        <p:attrNameLst>
                                          <p:attrName>style.visibility</p:attrName>
                                        </p:attrNameLst>
                                      </p:cBhvr>
                                      <p:to>
                                        <p:strVal val="visible"/>
                                      </p:to>
                                    </p:set>
                                    <p:anim calcmode="lin" valueType="num">
                                      <p:cBhvr additive="base">
                                        <p:cTn id="47" dur="500" fill="hold"/>
                                        <p:tgtEl>
                                          <p:spTgt spid="1845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4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ox(out)">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3" fill="hold" grpId="0" nodeType="clickEffect">
                                  <p:stCondLst>
                                    <p:cond delay="0"/>
                                  </p:stCondLst>
                                  <p:iterate type="lt">
                                    <p:tmPct val="100000"/>
                                  </p:iterate>
                                  <p:childTnLst>
                                    <p:set>
                                      <p:cBhvr>
                                        <p:cTn id="57" dur="1" fill="hold">
                                          <p:stCondLst>
                                            <p:cond delay="0"/>
                                          </p:stCondLst>
                                        </p:cTn>
                                        <p:tgtEl>
                                          <p:spTgt spid="18456">
                                            <p:txEl>
                                              <p:pRg st="0" end="0"/>
                                            </p:txEl>
                                          </p:spTgt>
                                        </p:tgtEl>
                                        <p:attrNameLst>
                                          <p:attrName>style.visibility</p:attrName>
                                        </p:attrNameLst>
                                      </p:cBhvr>
                                      <p:to>
                                        <p:strVal val="visible"/>
                                      </p:to>
                                    </p:set>
                                    <p:anim calcmode="lin" valueType="num">
                                      <p:cBhvr additive="base">
                                        <p:cTn id="58" dur="75" fill="hold"/>
                                        <p:tgtEl>
                                          <p:spTgt spid="18456">
                                            <p:txEl>
                                              <p:pRg st="0" end="0"/>
                                            </p:txEl>
                                          </p:spTgt>
                                        </p:tgtEl>
                                        <p:attrNameLst>
                                          <p:attrName>ppt_x</p:attrName>
                                        </p:attrNameLst>
                                      </p:cBhvr>
                                      <p:tavLst>
                                        <p:tav tm="0">
                                          <p:val>
                                            <p:strVal val="1+#ppt_w/2"/>
                                          </p:val>
                                        </p:tav>
                                        <p:tav tm="100000">
                                          <p:val>
                                            <p:strVal val="#ppt_x"/>
                                          </p:val>
                                        </p:tav>
                                      </p:tavLst>
                                    </p:anim>
                                    <p:anim calcmode="lin" valueType="num">
                                      <p:cBhvr additive="base">
                                        <p:cTn id="59" dur="75" fill="hold"/>
                                        <p:tgtEl>
                                          <p:spTgt spid="1845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LASER.WAV"/>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18457">
                                            <p:txEl>
                                              <p:pRg st="0" end="0"/>
                                            </p:txEl>
                                          </p:spTgt>
                                        </p:tgtEl>
                                        <p:attrNameLst>
                                          <p:attrName>style.visibility</p:attrName>
                                        </p:attrNameLst>
                                      </p:cBhvr>
                                      <p:to>
                                        <p:strVal val="visible"/>
                                      </p:to>
                                    </p:set>
                                    <p:animEffect transition="in" filter="box(out)">
                                      <p:cBhvr>
                                        <p:cTn id="64" dur="500"/>
                                        <p:tgtEl>
                                          <p:spTgt spid="18457">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5"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iterate type="wd">
                                    <p:tmPct val="100000"/>
                                  </p:iterate>
                                  <p:childTnLst>
                                    <p:set>
                                      <p:cBhvr>
                                        <p:cTn id="68" dur="1" fill="hold">
                                          <p:stCondLst>
                                            <p:cond delay="0"/>
                                          </p:stCondLst>
                                        </p:cTn>
                                        <p:tgtEl>
                                          <p:spTgt spid="18458">
                                            <p:txEl>
                                              <p:pRg st="0" end="0"/>
                                            </p:txEl>
                                          </p:spTgt>
                                        </p:tgtEl>
                                        <p:attrNameLst>
                                          <p:attrName>style.visibility</p:attrName>
                                        </p:attrNameLst>
                                      </p:cBhvr>
                                      <p:to>
                                        <p:strVal val="visible"/>
                                      </p:to>
                                    </p:set>
                                    <p:anim calcmode="lin" valueType="num">
                                      <p:cBhvr additive="base">
                                        <p:cTn id="69" dur="300" fill="hold"/>
                                        <p:tgtEl>
                                          <p:spTgt spid="18458">
                                            <p:txEl>
                                              <p:pRg st="0" end="0"/>
                                            </p:txEl>
                                          </p:spTgt>
                                        </p:tgtEl>
                                        <p:attrNameLst>
                                          <p:attrName>ppt_x</p:attrName>
                                        </p:attrNameLst>
                                      </p:cBhvr>
                                      <p:tavLst>
                                        <p:tav tm="0">
                                          <p:val>
                                            <p:strVal val="#ppt_x"/>
                                          </p:val>
                                        </p:tav>
                                        <p:tav tm="100000">
                                          <p:val>
                                            <p:strVal val="#ppt_x"/>
                                          </p:val>
                                        </p:tav>
                                      </p:tavLst>
                                    </p:anim>
                                    <p:anim calcmode="lin" valueType="num">
                                      <p:cBhvr additive="base">
                                        <p:cTn id="70" dur="300" fill="hold"/>
                                        <p:tgtEl>
                                          <p:spTgt spid="1845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P spid="18437" grpId="0" build="p" autoUpdateAnimBg="0"/>
      <p:bldP spid="18446" grpId="0" animBg="1"/>
      <p:bldP spid="18447" grpId="0" animBg="1"/>
      <p:bldP spid="18448" grpId="0" animBg="1"/>
      <p:bldP spid="18453" grpId="0" build="p" autoUpdateAnimBg="0"/>
      <p:bldP spid="18454" grpId="0" build="p" autoUpdateAnimBg="0"/>
      <p:bldP spid="18455" grpId="0" build="p" autoUpdateAnimBg="0"/>
      <p:bldP spid="18456" grpId="0" build="p" autoUpdateAnimBg="0"/>
      <p:bldP spid="18457" grpId="0" build="p" autoUpdateAnimBg="0"/>
      <p:bldP spid="1845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350" y="6350"/>
            <a:ext cx="9129713" cy="6843713"/>
          </a:xfrm>
          <a:prstGeom prst="rect">
            <a:avLst/>
          </a:prstGeom>
          <a:solidFill>
            <a:schemeClr val="tx2"/>
          </a:solidFill>
          <a:ln w="12700">
            <a:solidFill>
              <a:schemeClr val="tx1"/>
            </a:solid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sp>
        <p:nvSpPr>
          <p:cNvPr id="20483" name="Rectangle 3"/>
          <p:cNvSpPr>
            <a:spLocks noChangeArrowheads="1"/>
          </p:cNvSpPr>
          <p:nvPr/>
        </p:nvSpPr>
        <p:spPr bwMode="auto">
          <a:xfrm>
            <a:off x="533400" y="1524000"/>
            <a:ext cx="8215313" cy="1284712"/>
          </a:xfrm>
          <a:prstGeom prst="rect">
            <a:avLst/>
          </a:prstGeom>
          <a:noFill/>
          <a:ln w="9525">
            <a:noFill/>
            <a:miter lim="800000"/>
            <a:headEnd/>
            <a:tailEnd/>
          </a:ln>
        </p:spPr>
        <p:txBody>
          <a:bodyPr lIns="92075" tIns="46038" rIns="92075" bIns="46038">
            <a:spAutoFit/>
          </a:bodyPr>
          <a:lstStyle/>
          <a:p>
            <a:pPr algn="ctr">
              <a:lnSpc>
                <a:spcPct val="80000"/>
              </a:lnSpc>
            </a:pPr>
            <a:r>
              <a:rPr lang="hu-HU" sz="3200" baseline="0" dirty="0"/>
              <a:t>Két dimenzió (</a:t>
            </a:r>
            <a:r>
              <a:rPr lang="en-GB" sz="3200" baseline="0" dirty="0"/>
              <a:t>2D</a:t>
            </a:r>
            <a:r>
              <a:rPr lang="hu-HU" sz="3200" baseline="0" dirty="0" smtClean="0"/>
              <a:t>):</a:t>
            </a:r>
            <a:r>
              <a:rPr lang="en-GB" sz="3200" baseline="0" dirty="0" smtClean="0"/>
              <a:t>   DOF </a:t>
            </a:r>
            <a:r>
              <a:rPr lang="en-GB" sz="3200" baseline="0" dirty="0"/>
              <a:t>= 3N - C </a:t>
            </a:r>
            <a:endParaRPr lang="hu-HU" sz="3200" baseline="0" dirty="0"/>
          </a:p>
          <a:p>
            <a:pPr algn="ctr">
              <a:lnSpc>
                <a:spcPct val="80000"/>
              </a:lnSpc>
            </a:pPr>
            <a:r>
              <a:rPr lang="hu-HU" sz="3200" baseline="0" dirty="0"/>
              <a:t>Három</a:t>
            </a:r>
            <a:r>
              <a:rPr lang="en-GB" sz="3200" baseline="0" dirty="0"/>
              <a:t> </a:t>
            </a:r>
            <a:r>
              <a:rPr lang="hu-HU" sz="3200" baseline="0" dirty="0"/>
              <a:t>dimenzió (3</a:t>
            </a:r>
            <a:r>
              <a:rPr lang="en-GB" sz="3200" baseline="0" dirty="0"/>
              <a:t>D</a:t>
            </a:r>
            <a:r>
              <a:rPr lang="hu-HU" sz="3200" baseline="0" dirty="0" smtClean="0"/>
              <a:t>):</a:t>
            </a:r>
            <a:r>
              <a:rPr lang="en-GB" sz="3200" baseline="0" dirty="0" smtClean="0"/>
              <a:t>  DOF </a:t>
            </a:r>
            <a:r>
              <a:rPr lang="en-GB" sz="3200" baseline="0" dirty="0"/>
              <a:t>= 6N - C</a:t>
            </a:r>
          </a:p>
          <a:p>
            <a:pPr algn="ctr">
              <a:lnSpc>
                <a:spcPct val="80000"/>
              </a:lnSpc>
            </a:pPr>
            <a:endParaRPr lang="en-GB" sz="3200" baseline="0" dirty="0"/>
          </a:p>
        </p:txBody>
      </p:sp>
      <p:sp>
        <p:nvSpPr>
          <p:cNvPr id="20484" name="Rectangle 4"/>
          <p:cNvSpPr>
            <a:spLocks noChangeArrowheads="1"/>
          </p:cNvSpPr>
          <p:nvPr/>
        </p:nvSpPr>
        <p:spPr bwMode="auto">
          <a:xfrm>
            <a:off x="539750" y="5229225"/>
            <a:ext cx="7543800" cy="457200"/>
          </a:xfrm>
          <a:prstGeom prst="rect">
            <a:avLst/>
          </a:prstGeom>
          <a:noFill/>
          <a:ln w="9525">
            <a:noFill/>
            <a:miter lim="800000"/>
            <a:headEnd/>
            <a:tailEnd/>
          </a:ln>
        </p:spPr>
        <p:txBody>
          <a:bodyPr lIns="92075" tIns="46038" rIns="92075" bIns="46038">
            <a:spAutoFit/>
          </a:bodyPr>
          <a:lstStyle/>
          <a:p>
            <a:r>
              <a:rPr lang="en-GB" sz="2400" baseline="0">
                <a:solidFill>
                  <a:srgbClr val="66FFFF"/>
                </a:solidFill>
              </a:rPr>
              <a:t>N = </a:t>
            </a:r>
            <a:r>
              <a:rPr lang="hu-HU" sz="2400" baseline="0">
                <a:solidFill>
                  <a:srgbClr val="66FFFF"/>
                </a:solidFill>
              </a:rPr>
              <a:t>a test</a:t>
            </a:r>
            <a:r>
              <a:rPr lang="en-GB" sz="2400" baseline="0">
                <a:solidFill>
                  <a:srgbClr val="66FFFF"/>
                </a:solidFill>
              </a:rPr>
              <a:t>s</a:t>
            </a:r>
            <a:r>
              <a:rPr lang="hu-HU" sz="2400" baseline="0">
                <a:solidFill>
                  <a:srgbClr val="66FFFF"/>
                </a:solidFill>
              </a:rPr>
              <a:t>z</a:t>
            </a:r>
            <a:r>
              <a:rPr lang="en-GB" sz="2400" baseline="0">
                <a:solidFill>
                  <a:srgbClr val="66FFFF"/>
                </a:solidFill>
              </a:rPr>
              <a:t>egment</a:t>
            </a:r>
            <a:r>
              <a:rPr lang="hu-HU" sz="2400" baseline="0">
                <a:solidFill>
                  <a:srgbClr val="66FFFF"/>
                </a:solidFill>
              </a:rPr>
              <a:t>ek száma</a:t>
            </a:r>
            <a:r>
              <a:rPr lang="en-GB" sz="2400" baseline="0">
                <a:solidFill>
                  <a:srgbClr val="66FFFF"/>
                </a:solidFill>
              </a:rPr>
              <a:t>, C =</a:t>
            </a:r>
            <a:r>
              <a:rPr lang="hu-HU" sz="2400" baseline="0">
                <a:solidFill>
                  <a:srgbClr val="66FFFF"/>
                </a:solidFill>
              </a:rPr>
              <a:t> a megkötöttség száma</a:t>
            </a:r>
            <a:endParaRPr lang="en-GB" sz="2400" baseline="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iterate type="lt">
                                    <p:tmPct val="100000"/>
                                  </p:iterate>
                                  <p:childTnLst>
                                    <p:set>
                                      <p:cBhvr>
                                        <p:cTn id="18" dur="1" fill="hold">
                                          <p:stCondLst>
                                            <p:cond delay="0"/>
                                          </p:stCondLst>
                                        </p:cTn>
                                        <p:tgtEl>
                                          <p:spTgt spid="20484">
                                            <p:txEl>
                                              <p:pRg st="0" end="0"/>
                                            </p:txEl>
                                          </p:spTgt>
                                        </p:tgtEl>
                                        <p:attrNameLst>
                                          <p:attrName>style.visibility</p:attrName>
                                        </p:attrNameLst>
                                      </p:cBhvr>
                                      <p:to>
                                        <p:strVal val="visible"/>
                                      </p:to>
                                    </p:set>
                                    <p:animEffect transition="in" filter="wipe(up)">
                                      <p:cBhvr>
                                        <p:cTn id="19" dur="75"/>
                                        <p:tgtEl>
                                          <p:spTgt spid="20484">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zövegdoboz 1"/>
          <p:cNvSpPr txBox="1">
            <a:spLocks noChangeArrowheads="1"/>
          </p:cNvSpPr>
          <p:nvPr/>
        </p:nvSpPr>
        <p:spPr bwMode="auto">
          <a:xfrm>
            <a:off x="1331913" y="836712"/>
            <a:ext cx="6696075" cy="1816100"/>
          </a:xfrm>
          <a:prstGeom prst="rect">
            <a:avLst/>
          </a:prstGeom>
          <a:noFill/>
          <a:ln w="9525">
            <a:noFill/>
            <a:miter lim="800000"/>
            <a:headEnd/>
            <a:tailEnd/>
          </a:ln>
        </p:spPr>
        <p:txBody>
          <a:bodyPr>
            <a:spAutoFit/>
          </a:bodyPr>
          <a:lstStyle/>
          <a:p>
            <a:pPr algn="ctr"/>
            <a:r>
              <a:rPr lang="hu-HU" sz="2800" baseline="0">
                <a:solidFill>
                  <a:schemeClr val="tx1"/>
                </a:solidFill>
              </a:rPr>
              <a:t>Az emberi test  kinematikai lánc, amelyben a tagokat testrésznek (csontnak), a csuklókat ízületeknek nevezzük</a:t>
            </a:r>
          </a:p>
        </p:txBody>
      </p:sp>
      <p:pic>
        <p:nvPicPr>
          <p:cNvPr id="15363" name="Picture 4" descr="http://advancedhealth.ca/clients/516/images/kinetic_chain.jpg"/>
          <p:cNvPicPr>
            <a:picLocks noChangeAspect="1" noChangeArrowheads="1"/>
          </p:cNvPicPr>
          <p:nvPr/>
        </p:nvPicPr>
        <p:blipFill>
          <a:blip r:embed="rId2" cstate="print"/>
          <a:srcRect/>
          <a:stretch>
            <a:fillRect/>
          </a:stretch>
        </p:blipFill>
        <p:spPr bwMode="auto">
          <a:xfrm>
            <a:off x="6516688" y="2322612"/>
            <a:ext cx="2627312" cy="3671887"/>
          </a:xfrm>
          <a:prstGeom prst="rect">
            <a:avLst/>
          </a:prstGeom>
          <a:noFill/>
          <a:ln w="9525">
            <a:noFill/>
            <a:miter lim="800000"/>
            <a:headEnd/>
            <a:tailEnd/>
          </a:ln>
        </p:spPr>
      </p:pic>
      <p:pic>
        <p:nvPicPr>
          <p:cNvPr id="15364" name="Picture 6" descr="http://upload.wikimedia.org/wikipedia/commons/thumb/2/2c/Modele_cinematique_corps_humain.svg/220px-Modele_cinematique_corps_humain.svg.png"/>
          <p:cNvPicPr>
            <a:picLocks noChangeAspect="1" noChangeArrowheads="1"/>
          </p:cNvPicPr>
          <p:nvPr/>
        </p:nvPicPr>
        <p:blipFill>
          <a:blip r:embed="rId3" cstate="print"/>
          <a:srcRect/>
          <a:stretch>
            <a:fillRect/>
          </a:stretch>
        </p:blipFill>
        <p:spPr bwMode="auto">
          <a:xfrm>
            <a:off x="395288" y="1197074"/>
            <a:ext cx="2095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9750" y="692150"/>
            <a:ext cx="7226300" cy="749300"/>
            <a:chOff x="340" y="436"/>
            <a:chExt cx="4552" cy="472"/>
          </a:xfrm>
        </p:grpSpPr>
        <p:sp>
          <p:nvSpPr>
            <p:cNvPr id="41004" name="Rectangle 4"/>
            <p:cNvSpPr>
              <a:spLocks noChangeArrowheads="1"/>
            </p:cNvSpPr>
            <p:nvPr/>
          </p:nvSpPr>
          <p:spPr bwMode="auto">
            <a:xfrm>
              <a:off x="340" y="436"/>
              <a:ext cx="1048" cy="472"/>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1005" name="Rectangle 5"/>
            <p:cNvSpPr>
              <a:spLocks noChangeArrowheads="1"/>
            </p:cNvSpPr>
            <p:nvPr/>
          </p:nvSpPr>
          <p:spPr bwMode="auto">
            <a:xfrm>
              <a:off x="1396" y="436"/>
              <a:ext cx="1096" cy="472"/>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1006" name="Rectangle 6"/>
            <p:cNvSpPr>
              <a:spLocks noChangeArrowheads="1"/>
            </p:cNvSpPr>
            <p:nvPr/>
          </p:nvSpPr>
          <p:spPr bwMode="auto">
            <a:xfrm>
              <a:off x="2500" y="436"/>
              <a:ext cx="1192" cy="472"/>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1007" name="Rectangle 7"/>
            <p:cNvSpPr>
              <a:spLocks noChangeArrowheads="1"/>
            </p:cNvSpPr>
            <p:nvPr/>
          </p:nvSpPr>
          <p:spPr bwMode="auto">
            <a:xfrm>
              <a:off x="3700" y="436"/>
              <a:ext cx="1192" cy="472"/>
            </a:xfrm>
            <a:prstGeom prst="rect">
              <a:avLst/>
            </a:prstGeom>
            <a:solidFill>
              <a:schemeClr val="accent1"/>
            </a:solidFill>
            <a:ln w="12700">
              <a:solidFill>
                <a:schemeClr val="tx1"/>
              </a:solidFill>
              <a:miter lim="800000"/>
              <a:headEnd/>
              <a:tailEnd/>
            </a:ln>
          </p:spPr>
          <p:txBody>
            <a:bodyPr wrap="none" anchor="ctr"/>
            <a:lstStyle/>
            <a:p>
              <a:endParaRPr lang="hu-HU"/>
            </a:p>
          </p:txBody>
        </p:sp>
      </p:grpSp>
      <p:grpSp>
        <p:nvGrpSpPr>
          <p:cNvPr id="3" name="Group 8"/>
          <p:cNvGrpSpPr>
            <a:grpSpLocks/>
          </p:cNvGrpSpPr>
          <p:nvPr/>
        </p:nvGrpSpPr>
        <p:grpSpPr bwMode="auto">
          <a:xfrm>
            <a:off x="539750" y="1530350"/>
            <a:ext cx="7226300" cy="825500"/>
            <a:chOff x="340" y="964"/>
            <a:chExt cx="4552" cy="520"/>
          </a:xfrm>
        </p:grpSpPr>
        <p:sp>
          <p:nvSpPr>
            <p:cNvPr id="41000" name="Rectangle 9"/>
            <p:cNvSpPr>
              <a:spLocks noChangeArrowheads="1"/>
            </p:cNvSpPr>
            <p:nvPr/>
          </p:nvSpPr>
          <p:spPr bwMode="auto">
            <a:xfrm>
              <a:off x="340" y="964"/>
              <a:ext cx="1048" cy="520"/>
            </a:xfrm>
            <a:prstGeom prst="rect">
              <a:avLst/>
            </a:prstGeom>
            <a:solidFill>
              <a:schemeClr val="accent1"/>
            </a:solidFill>
            <a:ln w="12700">
              <a:solidFill>
                <a:schemeClr val="tx1"/>
              </a:solidFill>
              <a:miter lim="800000"/>
              <a:headEnd/>
              <a:tailEnd/>
            </a:ln>
          </p:spPr>
          <p:txBody>
            <a:bodyPr wrap="none" anchor="ctr"/>
            <a:lstStyle/>
            <a:p>
              <a:endParaRPr lang="hu-HU" sz="2000"/>
            </a:p>
          </p:txBody>
        </p:sp>
        <p:sp>
          <p:nvSpPr>
            <p:cNvPr id="41001" name="Rectangle 10"/>
            <p:cNvSpPr>
              <a:spLocks noChangeArrowheads="1"/>
            </p:cNvSpPr>
            <p:nvPr/>
          </p:nvSpPr>
          <p:spPr bwMode="auto">
            <a:xfrm>
              <a:off x="1396" y="964"/>
              <a:ext cx="1096" cy="520"/>
            </a:xfrm>
            <a:prstGeom prst="rect">
              <a:avLst/>
            </a:prstGeom>
            <a:solidFill>
              <a:schemeClr val="accent1"/>
            </a:solidFill>
            <a:ln w="12700">
              <a:solidFill>
                <a:schemeClr val="tx1"/>
              </a:solidFill>
              <a:miter lim="800000"/>
              <a:headEnd/>
              <a:tailEnd/>
            </a:ln>
          </p:spPr>
          <p:txBody>
            <a:bodyPr wrap="none" anchor="ctr"/>
            <a:lstStyle/>
            <a:p>
              <a:endParaRPr lang="hu-HU" sz="2000"/>
            </a:p>
          </p:txBody>
        </p:sp>
        <p:sp>
          <p:nvSpPr>
            <p:cNvPr id="41002" name="Rectangle 11"/>
            <p:cNvSpPr>
              <a:spLocks noChangeArrowheads="1"/>
            </p:cNvSpPr>
            <p:nvPr/>
          </p:nvSpPr>
          <p:spPr bwMode="auto">
            <a:xfrm>
              <a:off x="2500" y="964"/>
              <a:ext cx="1192" cy="520"/>
            </a:xfrm>
            <a:prstGeom prst="rect">
              <a:avLst/>
            </a:prstGeom>
            <a:solidFill>
              <a:schemeClr val="accent1"/>
            </a:solidFill>
            <a:ln w="12700">
              <a:solidFill>
                <a:schemeClr val="tx1"/>
              </a:solidFill>
              <a:miter lim="800000"/>
              <a:headEnd/>
              <a:tailEnd/>
            </a:ln>
          </p:spPr>
          <p:txBody>
            <a:bodyPr wrap="none" anchor="ctr"/>
            <a:lstStyle/>
            <a:p>
              <a:endParaRPr lang="hu-HU" sz="2000"/>
            </a:p>
          </p:txBody>
        </p:sp>
        <p:sp>
          <p:nvSpPr>
            <p:cNvPr id="41003" name="Rectangle 12"/>
            <p:cNvSpPr>
              <a:spLocks noChangeArrowheads="1"/>
            </p:cNvSpPr>
            <p:nvPr/>
          </p:nvSpPr>
          <p:spPr bwMode="auto">
            <a:xfrm>
              <a:off x="3700" y="964"/>
              <a:ext cx="1192" cy="520"/>
            </a:xfrm>
            <a:prstGeom prst="rect">
              <a:avLst/>
            </a:prstGeom>
            <a:solidFill>
              <a:schemeClr val="accent1"/>
            </a:solidFill>
            <a:ln w="12700">
              <a:solidFill>
                <a:schemeClr val="tx1"/>
              </a:solidFill>
              <a:miter lim="800000"/>
              <a:headEnd/>
              <a:tailEnd/>
            </a:ln>
          </p:spPr>
          <p:txBody>
            <a:bodyPr wrap="none" anchor="ctr"/>
            <a:lstStyle/>
            <a:p>
              <a:endParaRPr lang="hu-HU" sz="2000"/>
            </a:p>
          </p:txBody>
        </p:sp>
      </p:grpSp>
      <p:grpSp>
        <p:nvGrpSpPr>
          <p:cNvPr id="4" name="Group 13"/>
          <p:cNvGrpSpPr>
            <a:grpSpLocks/>
          </p:cNvGrpSpPr>
          <p:nvPr/>
        </p:nvGrpSpPr>
        <p:grpSpPr bwMode="auto">
          <a:xfrm>
            <a:off x="539750" y="2444750"/>
            <a:ext cx="7226300" cy="825500"/>
            <a:chOff x="340" y="1540"/>
            <a:chExt cx="4552" cy="520"/>
          </a:xfrm>
        </p:grpSpPr>
        <p:sp>
          <p:nvSpPr>
            <p:cNvPr id="40996" name="Rectangle 14"/>
            <p:cNvSpPr>
              <a:spLocks noChangeArrowheads="1"/>
            </p:cNvSpPr>
            <p:nvPr/>
          </p:nvSpPr>
          <p:spPr bwMode="auto">
            <a:xfrm>
              <a:off x="340" y="1540"/>
              <a:ext cx="1048"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7" name="Rectangle 15"/>
            <p:cNvSpPr>
              <a:spLocks noChangeArrowheads="1"/>
            </p:cNvSpPr>
            <p:nvPr/>
          </p:nvSpPr>
          <p:spPr bwMode="auto">
            <a:xfrm>
              <a:off x="1396" y="1540"/>
              <a:ext cx="1096"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8" name="Rectangle 16"/>
            <p:cNvSpPr>
              <a:spLocks noChangeArrowheads="1"/>
            </p:cNvSpPr>
            <p:nvPr/>
          </p:nvSpPr>
          <p:spPr bwMode="auto">
            <a:xfrm>
              <a:off x="2500" y="1540"/>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9" name="Rectangle 17"/>
            <p:cNvSpPr>
              <a:spLocks noChangeArrowheads="1"/>
            </p:cNvSpPr>
            <p:nvPr/>
          </p:nvSpPr>
          <p:spPr bwMode="auto">
            <a:xfrm>
              <a:off x="3700" y="1540"/>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grpSp>
      <p:grpSp>
        <p:nvGrpSpPr>
          <p:cNvPr id="5" name="Group 18"/>
          <p:cNvGrpSpPr>
            <a:grpSpLocks/>
          </p:cNvGrpSpPr>
          <p:nvPr/>
        </p:nvGrpSpPr>
        <p:grpSpPr bwMode="auto">
          <a:xfrm>
            <a:off x="539750" y="3359150"/>
            <a:ext cx="7226300" cy="825500"/>
            <a:chOff x="340" y="2116"/>
            <a:chExt cx="4552" cy="520"/>
          </a:xfrm>
        </p:grpSpPr>
        <p:sp>
          <p:nvSpPr>
            <p:cNvPr id="40992" name="Rectangle 19"/>
            <p:cNvSpPr>
              <a:spLocks noChangeArrowheads="1"/>
            </p:cNvSpPr>
            <p:nvPr/>
          </p:nvSpPr>
          <p:spPr bwMode="auto">
            <a:xfrm>
              <a:off x="340" y="2116"/>
              <a:ext cx="1048"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3" name="Rectangle 20"/>
            <p:cNvSpPr>
              <a:spLocks noChangeArrowheads="1"/>
            </p:cNvSpPr>
            <p:nvPr/>
          </p:nvSpPr>
          <p:spPr bwMode="auto">
            <a:xfrm>
              <a:off x="1396" y="2116"/>
              <a:ext cx="1096"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4" name="Rectangle 21"/>
            <p:cNvSpPr>
              <a:spLocks noChangeArrowheads="1"/>
            </p:cNvSpPr>
            <p:nvPr/>
          </p:nvSpPr>
          <p:spPr bwMode="auto">
            <a:xfrm>
              <a:off x="2500" y="2116"/>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5" name="Rectangle 22"/>
            <p:cNvSpPr>
              <a:spLocks noChangeArrowheads="1"/>
            </p:cNvSpPr>
            <p:nvPr/>
          </p:nvSpPr>
          <p:spPr bwMode="auto">
            <a:xfrm>
              <a:off x="3700" y="2116"/>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grpSp>
      <p:grpSp>
        <p:nvGrpSpPr>
          <p:cNvPr id="6" name="Group 23"/>
          <p:cNvGrpSpPr>
            <a:grpSpLocks/>
          </p:cNvGrpSpPr>
          <p:nvPr/>
        </p:nvGrpSpPr>
        <p:grpSpPr bwMode="auto">
          <a:xfrm>
            <a:off x="539750" y="4273550"/>
            <a:ext cx="7226300" cy="825500"/>
            <a:chOff x="340" y="2692"/>
            <a:chExt cx="4552" cy="520"/>
          </a:xfrm>
        </p:grpSpPr>
        <p:sp>
          <p:nvSpPr>
            <p:cNvPr id="40988" name="Rectangle 24"/>
            <p:cNvSpPr>
              <a:spLocks noChangeArrowheads="1"/>
            </p:cNvSpPr>
            <p:nvPr/>
          </p:nvSpPr>
          <p:spPr bwMode="auto">
            <a:xfrm>
              <a:off x="340" y="2692"/>
              <a:ext cx="1048"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89" name="Rectangle 25"/>
            <p:cNvSpPr>
              <a:spLocks noChangeArrowheads="1"/>
            </p:cNvSpPr>
            <p:nvPr/>
          </p:nvSpPr>
          <p:spPr bwMode="auto">
            <a:xfrm>
              <a:off x="1396" y="2692"/>
              <a:ext cx="1096"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0" name="Rectangle 26"/>
            <p:cNvSpPr>
              <a:spLocks noChangeArrowheads="1"/>
            </p:cNvSpPr>
            <p:nvPr/>
          </p:nvSpPr>
          <p:spPr bwMode="auto">
            <a:xfrm>
              <a:off x="2500" y="2692"/>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91" name="Rectangle 27"/>
            <p:cNvSpPr>
              <a:spLocks noChangeArrowheads="1"/>
            </p:cNvSpPr>
            <p:nvPr/>
          </p:nvSpPr>
          <p:spPr bwMode="auto">
            <a:xfrm>
              <a:off x="3700" y="2692"/>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grpSp>
      <p:grpSp>
        <p:nvGrpSpPr>
          <p:cNvPr id="7" name="Group 28"/>
          <p:cNvGrpSpPr>
            <a:grpSpLocks/>
          </p:cNvGrpSpPr>
          <p:nvPr/>
        </p:nvGrpSpPr>
        <p:grpSpPr bwMode="auto">
          <a:xfrm>
            <a:off x="539750" y="5187950"/>
            <a:ext cx="7226300" cy="825500"/>
            <a:chOff x="340" y="3268"/>
            <a:chExt cx="4552" cy="520"/>
          </a:xfrm>
        </p:grpSpPr>
        <p:sp>
          <p:nvSpPr>
            <p:cNvPr id="40984" name="Rectangle 29"/>
            <p:cNvSpPr>
              <a:spLocks noChangeArrowheads="1"/>
            </p:cNvSpPr>
            <p:nvPr/>
          </p:nvSpPr>
          <p:spPr bwMode="auto">
            <a:xfrm>
              <a:off x="340" y="3268"/>
              <a:ext cx="1048"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85" name="Rectangle 30"/>
            <p:cNvSpPr>
              <a:spLocks noChangeArrowheads="1"/>
            </p:cNvSpPr>
            <p:nvPr/>
          </p:nvSpPr>
          <p:spPr bwMode="auto">
            <a:xfrm>
              <a:off x="1396" y="3268"/>
              <a:ext cx="1096"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86" name="Rectangle 31"/>
            <p:cNvSpPr>
              <a:spLocks noChangeArrowheads="1"/>
            </p:cNvSpPr>
            <p:nvPr/>
          </p:nvSpPr>
          <p:spPr bwMode="auto">
            <a:xfrm>
              <a:off x="2500" y="3268"/>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0987" name="Rectangle 32"/>
            <p:cNvSpPr>
              <a:spLocks noChangeArrowheads="1"/>
            </p:cNvSpPr>
            <p:nvPr/>
          </p:nvSpPr>
          <p:spPr bwMode="auto">
            <a:xfrm>
              <a:off x="3700" y="3268"/>
              <a:ext cx="1192" cy="520"/>
            </a:xfrm>
            <a:prstGeom prst="rect">
              <a:avLst/>
            </a:prstGeom>
            <a:solidFill>
              <a:schemeClr val="accent1"/>
            </a:solidFill>
            <a:ln w="12700">
              <a:solidFill>
                <a:schemeClr val="tx1"/>
              </a:solidFill>
              <a:miter lim="800000"/>
              <a:headEnd/>
              <a:tailEnd/>
            </a:ln>
          </p:spPr>
          <p:txBody>
            <a:bodyPr wrap="none" anchor="ctr"/>
            <a:lstStyle/>
            <a:p>
              <a:endParaRPr lang="hu-HU"/>
            </a:p>
          </p:txBody>
        </p:sp>
      </p:grpSp>
      <p:sp>
        <p:nvSpPr>
          <p:cNvPr id="40968" name="Rectangle 33"/>
          <p:cNvSpPr>
            <a:spLocks noChangeArrowheads="1"/>
          </p:cNvSpPr>
          <p:nvPr/>
        </p:nvSpPr>
        <p:spPr bwMode="auto">
          <a:xfrm>
            <a:off x="533400" y="838200"/>
            <a:ext cx="1676400" cy="461963"/>
          </a:xfrm>
          <a:prstGeom prst="rect">
            <a:avLst/>
          </a:prstGeom>
          <a:noFill/>
          <a:ln w="9525">
            <a:noFill/>
            <a:miter lim="800000"/>
            <a:headEnd/>
            <a:tailEnd/>
          </a:ln>
        </p:spPr>
        <p:txBody>
          <a:bodyPr lIns="92075" tIns="46038" rIns="92075" bIns="46038">
            <a:spAutoFit/>
          </a:bodyPr>
          <a:lstStyle/>
          <a:p>
            <a:pPr algn="ctr"/>
            <a:r>
              <a:rPr lang="hu-HU" sz="2400" baseline="0">
                <a:solidFill>
                  <a:schemeClr val="tx1"/>
                </a:solidFill>
              </a:rPr>
              <a:t>ízület</a:t>
            </a:r>
            <a:endParaRPr lang="en-GB" sz="2400" baseline="0">
              <a:solidFill>
                <a:schemeClr val="tx1"/>
              </a:solidFill>
            </a:endParaRPr>
          </a:p>
        </p:txBody>
      </p:sp>
      <p:sp>
        <p:nvSpPr>
          <p:cNvPr id="40969" name="Rectangle 34"/>
          <p:cNvSpPr>
            <a:spLocks noChangeArrowheads="1"/>
          </p:cNvSpPr>
          <p:nvPr/>
        </p:nvSpPr>
        <p:spPr bwMode="auto">
          <a:xfrm>
            <a:off x="2209800" y="685800"/>
            <a:ext cx="1752600" cy="822325"/>
          </a:xfrm>
          <a:prstGeom prst="rect">
            <a:avLst/>
          </a:prstGeom>
          <a:noFill/>
          <a:ln w="9525">
            <a:noFill/>
            <a:miter lim="800000"/>
            <a:headEnd/>
            <a:tailEnd/>
          </a:ln>
        </p:spPr>
        <p:txBody>
          <a:bodyPr lIns="92075" tIns="46038" rIns="92075" bIns="46038">
            <a:spAutoFit/>
          </a:bodyPr>
          <a:lstStyle/>
          <a:p>
            <a:pPr algn="ctr"/>
            <a:r>
              <a:rPr lang="en-GB" sz="2400" baseline="0">
                <a:solidFill>
                  <a:schemeClr val="tx1"/>
                </a:solidFill>
              </a:rPr>
              <a:t>rota</a:t>
            </a:r>
            <a:r>
              <a:rPr lang="hu-HU" sz="2400" baseline="0">
                <a:solidFill>
                  <a:schemeClr val="tx1"/>
                </a:solidFill>
              </a:rPr>
              <a:t>ciós</a:t>
            </a:r>
            <a:r>
              <a:rPr lang="en-GB" sz="2400" baseline="0">
                <a:solidFill>
                  <a:schemeClr val="tx1"/>
                </a:solidFill>
              </a:rPr>
              <a:t> DOF</a:t>
            </a:r>
          </a:p>
        </p:txBody>
      </p:sp>
      <p:sp>
        <p:nvSpPr>
          <p:cNvPr id="40970" name="Rectangle 35"/>
          <p:cNvSpPr>
            <a:spLocks noChangeArrowheads="1"/>
          </p:cNvSpPr>
          <p:nvPr/>
        </p:nvSpPr>
        <p:spPr bwMode="auto">
          <a:xfrm>
            <a:off x="3886200" y="685800"/>
            <a:ext cx="2057400" cy="822325"/>
          </a:xfrm>
          <a:prstGeom prst="rect">
            <a:avLst/>
          </a:prstGeom>
          <a:noFill/>
          <a:ln w="9525">
            <a:noFill/>
            <a:miter lim="800000"/>
            <a:headEnd/>
            <a:tailEnd/>
          </a:ln>
        </p:spPr>
        <p:txBody>
          <a:bodyPr lIns="92075" tIns="46038" rIns="92075" bIns="46038">
            <a:spAutoFit/>
          </a:bodyPr>
          <a:lstStyle/>
          <a:p>
            <a:pPr algn="ctr"/>
            <a:r>
              <a:rPr lang="en-GB" sz="2400" baseline="0">
                <a:solidFill>
                  <a:schemeClr val="tx1"/>
                </a:solidFill>
              </a:rPr>
              <a:t>trans</a:t>
            </a:r>
            <a:r>
              <a:rPr lang="hu-HU" sz="2400" baseline="0">
                <a:solidFill>
                  <a:schemeClr val="tx1"/>
                </a:solidFill>
              </a:rPr>
              <a:t>zlációs</a:t>
            </a:r>
            <a:r>
              <a:rPr lang="en-GB" sz="2400" baseline="0">
                <a:solidFill>
                  <a:schemeClr val="tx1"/>
                </a:solidFill>
              </a:rPr>
              <a:t> DOF</a:t>
            </a:r>
          </a:p>
        </p:txBody>
      </p:sp>
      <p:sp>
        <p:nvSpPr>
          <p:cNvPr id="40971" name="Rectangle 36"/>
          <p:cNvSpPr>
            <a:spLocks noChangeArrowheads="1"/>
          </p:cNvSpPr>
          <p:nvPr/>
        </p:nvSpPr>
        <p:spPr bwMode="auto">
          <a:xfrm>
            <a:off x="5943600" y="685800"/>
            <a:ext cx="1752600" cy="822325"/>
          </a:xfrm>
          <a:prstGeom prst="rect">
            <a:avLst/>
          </a:prstGeom>
          <a:noFill/>
          <a:ln w="9525">
            <a:noFill/>
            <a:miter lim="800000"/>
            <a:headEnd/>
            <a:tailEnd/>
          </a:ln>
        </p:spPr>
        <p:txBody>
          <a:bodyPr lIns="92075" tIns="46038" rIns="92075" bIns="46038">
            <a:spAutoFit/>
          </a:bodyPr>
          <a:lstStyle/>
          <a:p>
            <a:pPr algn="ctr"/>
            <a:r>
              <a:rPr lang="hu-HU" sz="2400" baseline="0">
                <a:solidFill>
                  <a:schemeClr val="tx1"/>
                </a:solidFill>
              </a:rPr>
              <a:t>Érintkezési felület</a:t>
            </a:r>
            <a:endParaRPr lang="en-GB" sz="2400" baseline="0">
              <a:solidFill>
                <a:schemeClr val="tx1"/>
              </a:solidFill>
            </a:endParaRPr>
          </a:p>
        </p:txBody>
      </p:sp>
      <p:sp>
        <p:nvSpPr>
          <p:cNvPr id="40972" name="Rectangle 37"/>
          <p:cNvSpPr>
            <a:spLocks noChangeArrowheads="1"/>
          </p:cNvSpPr>
          <p:nvPr/>
        </p:nvSpPr>
        <p:spPr bwMode="auto">
          <a:xfrm>
            <a:off x="685800" y="2514600"/>
            <a:ext cx="1676400" cy="519113"/>
          </a:xfrm>
          <a:prstGeom prst="rect">
            <a:avLst/>
          </a:prstGeom>
          <a:noFill/>
          <a:ln w="9525">
            <a:noFill/>
            <a:miter lim="800000"/>
            <a:headEnd/>
            <a:tailEnd/>
          </a:ln>
        </p:spPr>
        <p:txBody>
          <a:bodyPr lIns="92075" tIns="46038" rIns="92075" bIns="46038">
            <a:spAutoFit/>
          </a:bodyPr>
          <a:lstStyle/>
          <a:p>
            <a:r>
              <a:rPr lang="hu-HU" sz="2800" i="1" baseline="0">
                <a:solidFill>
                  <a:schemeClr val="tx1"/>
                </a:solidFill>
              </a:rPr>
              <a:t>tojás</a:t>
            </a:r>
            <a:endParaRPr lang="en-GB" sz="2800" i="1" baseline="0">
              <a:solidFill>
                <a:schemeClr val="tx1"/>
              </a:solidFill>
            </a:endParaRPr>
          </a:p>
        </p:txBody>
      </p:sp>
      <p:sp>
        <p:nvSpPr>
          <p:cNvPr id="40973" name="Rectangle 38"/>
          <p:cNvSpPr>
            <a:spLocks noChangeArrowheads="1"/>
          </p:cNvSpPr>
          <p:nvPr/>
        </p:nvSpPr>
        <p:spPr bwMode="auto">
          <a:xfrm>
            <a:off x="685800" y="5257800"/>
            <a:ext cx="1524000" cy="519113"/>
          </a:xfrm>
          <a:prstGeom prst="rect">
            <a:avLst/>
          </a:prstGeom>
          <a:noFill/>
          <a:ln w="9525">
            <a:noFill/>
            <a:miter lim="800000"/>
            <a:headEnd/>
            <a:tailEnd/>
          </a:ln>
        </p:spPr>
        <p:txBody>
          <a:bodyPr lIns="92075" tIns="46038" rIns="92075" bIns="46038">
            <a:spAutoFit/>
          </a:bodyPr>
          <a:lstStyle/>
          <a:p>
            <a:r>
              <a:rPr lang="hu-HU" sz="2800" i="1" baseline="0">
                <a:solidFill>
                  <a:schemeClr val="tx1"/>
                </a:solidFill>
              </a:rPr>
              <a:t>nyereg</a:t>
            </a:r>
            <a:endParaRPr lang="en-GB" sz="2800" i="1" baseline="0">
              <a:solidFill>
                <a:schemeClr val="tx1"/>
              </a:solidFill>
            </a:endParaRPr>
          </a:p>
        </p:txBody>
      </p:sp>
      <p:sp>
        <p:nvSpPr>
          <p:cNvPr id="40974" name="Rectangle 39"/>
          <p:cNvSpPr>
            <a:spLocks noChangeArrowheads="1"/>
          </p:cNvSpPr>
          <p:nvPr/>
        </p:nvSpPr>
        <p:spPr bwMode="auto">
          <a:xfrm>
            <a:off x="457200" y="3505200"/>
            <a:ext cx="1905000" cy="603250"/>
          </a:xfrm>
          <a:prstGeom prst="rect">
            <a:avLst/>
          </a:prstGeom>
          <a:noFill/>
          <a:ln w="9525">
            <a:noFill/>
            <a:miter lim="800000"/>
            <a:headEnd/>
            <a:tailEnd/>
          </a:ln>
        </p:spPr>
        <p:txBody>
          <a:bodyPr lIns="92075" tIns="46038" rIns="92075" bIns="46038">
            <a:spAutoFit/>
          </a:bodyPr>
          <a:lstStyle/>
          <a:p>
            <a:pPr algn="ctr">
              <a:lnSpc>
                <a:spcPct val="70000"/>
              </a:lnSpc>
            </a:pPr>
            <a:r>
              <a:rPr lang="hu-HU" sz="2400" i="1" baseline="0">
                <a:solidFill>
                  <a:schemeClr val="tx1"/>
                </a:solidFill>
              </a:rPr>
              <a:t>nem csúszó henger</a:t>
            </a:r>
            <a:endParaRPr lang="en-GB" sz="2400" i="1" baseline="0">
              <a:solidFill>
                <a:schemeClr val="tx1"/>
              </a:solidFill>
            </a:endParaRPr>
          </a:p>
        </p:txBody>
      </p:sp>
      <p:sp>
        <p:nvSpPr>
          <p:cNvPr id="40975" name="Rectangle 40"/>
          <p:cNvSpPr>
            <a:spLocks noChangeArrowheads="1"/>
          </p:cNvSpPr>
          <p:nvPr/>
        </p:nvSpPr>
        <p:spPr bwMode="auto">
          <a:xfrm>
            <a:off x="533400" y="4267200"/>
            <a:ext cx="1524000" cy="860425"/>
          </a:xfrm>
          <a:prstGeom prst="rect">
            <a:avLst/>
          </a:prstGeom>
          <a:noFill/>
          <a:ln w="9525">
            <a:noFill/>
            <a:miter lim="800000"/>
            <a:headEnd/>
            <a:tailEnd/>
          </a:ln>
        </p:spPr>
        <p:txBody>
          <a:bodyPr lIns="92075" tIns="46038" rIns="92075" bIns="46038">
            <a:spAutoFit/>
          </a:bodyPr>
          <a:lstStyle/>
          <a:p>
            <a:pPr algn="ctr">
              <a:lnSpc>
                <a:spcPct val="90000"/>
              </a:lnSpc>
            </a:pPr>
            <a:r>
              <a:rPr lang="hu-HU" sz="2800" i="1" baseline="0">
                <a:solidFill>
                  <a:schemeClr val="tx1"/>
                </a:solidFill>
              </a:rPr>
              <a:t>csúszó henger</a:t>
            </a:r>
            <a:endParaRPr lang="en-GB" sz="2800" i="1" baseline="0">
              <a:solidFill>
                <a:schemeClr val="tx1"/>
              </a:solidFill>
            </a:endParaRPr>
          </a:p>
        </p:txBody>
      </p:sp>
      <p:sp>
        <p:nvSpPr>
          <p:cNvPr id="40976" name="Rectangle 41"/>
          <p:cNvSpPr>
            <a:spLocks noChangeArrowheads="1"/>
          </p:cNvSpPr>
          <p:nvPr/>
        </p:nvSpPr>
        <p:spPr bwMode="auto">
          <a:xfrm>
            <a:off x="2841170" y="1752599"/>
            <a:ext cx="722718" cy="4155626"/>
          </a:xfrm>
          <a:prstGeom prst="rect">
            <a:avLst/>
          </a:prstGeom>
          <a:noFill/>
          <a:ln w="9525">
            <a:noFill/>
            <a:miter lim="800000"/>
            <a:headEnd/>
            <a:tailEnd/>
          </a:ln>
        </p:spPr>
        <p:txBody>
          <a:bodyPr wrap="square" lIns="92075" tIns="46038" rIns="92075" bIns="46038">
            <a:spAutoFit/>
          </a:bodyPr>
          <a:lstStyle/>
          <a:p>
            <a:pPr>
              <a:lnSpc>
                <a:spcPct val="60000"/>
              </a:lnSpc>
            </a:pPr>
            <a:r>
              <a:rPr lang="en-GB" sz="4000" baseline="0" dirty="0" smtClean="0">
                <a:solidFill>
                  <a:schemeClr val="tx1"/>
                </a:solidFill>
              </a:rPr>
              <a:t>3</a:t>
            </a:r>
            <a:endParaRPr lang="hu-HU" sz="4000" baseline="0" dirty="0" smtClean="0">
              <a:solidFill>
                <a:schemeClr val="tx1"/>
              </a:solidFill>
            </a:endParaRPr>
          </a:p>
          <a:p>
            <a:pPr>
              <a:lnSpc>
                <a:spcPct val="60000"/>
              </a:lnSpc>
            </a:pPr>
            <a:endParaRPr lang="en-GB" sz="4000" baseline="0" dirty="0">
              <a:solidFill>
                <a:schemeClr val="tx1"/>
              </a:solidFill>
            </a:endParaRPr>
          </a:p>
          <a:p>
            <a:pPr>
              <a:lnSpc>
                <a:spcPct val="60000"/>
              </a:lnSpc>
            </a:pPr>
            <a:endParaRPr lang="en-GB" sz="4000" baseline="0" dirty="0">
              <a:solidFill>
                <a:schemeClr val="tx1"/>
              </a:solidFill>
            </a:endParaRPr>
          </a:p>
          <a:p>
            <a:pPr>
              <a:lnSpc>
                <a:spcPct val="60000"/>
              </a:lnSpc>
            </a:pPr>
            <a:r>
              <a:rPr lang="en-GB" sz="4000" baseline="0" dirty="0">
                <a:solidFill>
                  <a:schemeClr val="tx1"/>
                </a:solidFill>
              </a:rPr>
              <a:t>2</a:t>
            </a:r>
          </a:p>
          <a:p>
            <a:pPr>
              <a:lnSpc>
                <a:spcPct val="60000"/>
              </a:lnSpc>
            </a:pPr>
            <a:endParaRPr lang="en-GB" sz="4000" baseline="0" dirty="0">
              <a:solidFill>
                <a:schemeClr val="tx1"/>
              </a:solidFill>
            </a:endParaRPr>
          </a:p>
          <a:p>
            <a:pPr>
              <a:lnSpc>
                <a:spcPct val="60000"/>
              </a:lnSpc>
            </a:pPr>
            <a:r>
              <a:rPr lang="en-GB" sz="4000" baseline="0" dirty="0" smtClean="0">
                <a:solidFill>
                  <a:schemeClr val="tx1"/>
                </a:solidFill>
              </a:rPr>
              <a:t>1</a:t>
            </a:r>
            <a:endParaRPr lang="hu-HU" sz="4000" baseline="0" dirty="0" smtClean="0">
              <a:solidFill>
                <a:schemeClr val="tx1"/>
              </a:solidFill>
            </a:endParaRPr>
          </a:p>
          <a:p>
            <a:pPr>
              <a:lnSpc>
                <a:spcPct val="60000"/>
              </a:lnSpc>
            </a:pPr>
            <a:endParaRPr lang="en-GB" sz="4000" baseline="0" dirty="0">
              <a:solidFill>
                <a:schemeClr val="tx1"/>
              </a:solidFill>
            </a:endParaRPr>
          </a:p>
          <a:p>
            <a:pPr>
              <a:lnSpc>
                <a:spcPct val="60000"/>
              </a:lnSpc>
            </a:pPr>
            <a:endParaRPr lang="en-GB" sz="4000" baseline="0" dirty="0">
              <a:solidFill>
                <a:schemeClr val="tx1"/>
              </a:solidFill>
            </a:endParaRPr>
          </a:p>
          <a:p>
            <a:pPr>
              <a:lnSpc>
                <a:spcPct val="60000"/>
              </a:lnSpc>
            </a:pPr>
            <a:r>
              <a:rPr lang="en-GB" sz="4000" baseline="0" dirty="0">
                <a:solidFill>
                  <a:schemeClr val="tx1"/>
                </a:solidFill>
              </a:rPr>
              <a:t>1</a:t>
            </a:r>
          </a:p>
          <a:p>
            <a:pPr>
              <a:lnSpc>
                <a:spcPct val="60000"/>
              </a:lnSpc>
            </a:pPr>
            <a:endParaRPr lang="en-GB" sz="4000" baseline="0" dirty="0">
              <a:solidFill>
                <a:schemeClr val="tx1"/>
              </a:solidFill>
            </a:endParaRPr>
          </a:p>
          <a:p>
            <a:pPr>
              <a:lnSpc>
                <a:spcPct val="60000"/>
              </a:lnSpc>
            </a:pPr>
            <a:r>
              <a:rPr lang="en-GB" sz="4000" baseline="0" dirty="0">
                <a:solidFill>
                  <a:schemeClr val="tx1"/>
                </a:solidFill>
              </a:rPr>
              <a:t>2</a:t>
            </a:r>
          </a:p>
        </p:txBody>
      </p:sp>
      <p:sp>
        <p:nvSpPr>
          <p:cNvPr id="40977" name="Rectangle 42"/>
          <p:cNvSpPr>
            <a:spLocks noChangeArrowheads="1"/>
          </p:cNvSpPr>
          <p:nvPr/>
        </p:nvSpPr>
        <p:spPr bwMode="auto">
          <a:xfrm>
            <a:off x="4572000" y="1752600"/>
            <a:ext cx="381000" cy="4746557"/>
          </a:xfrm>
          <a:prstGeom prst="rect">
            <a:avLst/>
          </a:prstGeom>
          <a:noFill/>
          <a:ln w="9525">
            <a:noFill/>
            <a:miter lim="800000"/>
            <a:headEnd/>
            <a:tailEnd/>
          </a:ln>
        </p:spPr>
        <p:txBody>
          <a:bodyPr lIns="92075" tIns="46038" rIns="92075" bIns="46038">
            <a:spAutoFit/>
          </a:bodyPr>
          <a:lstStyle/>
          <a:p>
            <a:pPr>
              <a:lnSpc>
                <a:spcPct val="60000"/>
              </a:lnSpc>
            </a:pPr>
            <a:r>
              <a:rPr lang="en-GB" sz="3600" baseline="0" dirty="0" smtClean="0">
                <a:solidFill>
                  <a:schemeClr val="tx1"/>
                </a:solidFill>
              </a:rPr>
              <a:t>0</a:t>
            </a:r>
            <a:endParaRPr lang="hu-HU" sz="3600" baseline="0" dirty="0" smtClean="0">
              <a:solidFill>
                <a:schemeClr val="tx1"/>
              </a:solidFill>
            </a:endParaRPr>
          </a:p>
          <a:p>
            <a:pPr>
              <a:lnSpc>
                <a:spcPct val="60000"/>
              </a:lnSpc>
            </a:pPr>
            <a:endParaRPr lang="en-GB" sz="3600" baseline="0" dirty="0">
              <a:solidFill>
                <a:schemeClr val="tx1"/>
              </a:solidFill>
            </a:endParaRPr>
          </a:p>
          <a:p>
            <a:pPr>
              <a:lnSpc>
                <a:spcPct val="60000"/>
              </a:lnSpc>
            </a:pPr>
            <a:endParaRPr lang="en-GB" sz="3600" baseline="0" dirty="0">
              <a:solidFill>
                <a:schemeClr val="tx1"/>
              </a:solidFill>
            </a:endParaRPr>
          </a:p>
          <a:p>
            <a:pPr>
              <a:lnSpc>
                <a:spcPct val="60000"/>
              </a:lnSpc>
            </a:pPr>
            <a:r>
              <a:rPr lang="en-GB" sz="3600" baseline="0" dirty="0" smtClean="0">
                <a:solidFill>
                  <a:schemeClr val="tx1"/>
                </a:solidFill>
              </a:rPr>
              <a:t>0</a:t>
            </a:r>
            <a:endParaRPr lang="hu-HU" sz="3600" baseline="0" dirty="0" smtClean="0">
              <a:solidFill>
                <a:schemeClr val="tx1"/>
              </a:solidFill>
            </a:endParaRPr>
          </a:p>
          <a:p>
            <a:pPr>
              <a:lnSpc>
                <a:spcPct val="60000"/>
              </a:lnSpc>
            </a:pPr>
            <a:endParaRPr lang="en-GB" sz="3600" baseline="0" dirty="0">
              <a:solidFill>
                <a:schemeClr val="tx1"/>
              </a:solidFill>
            </a:endParaRPr>
          </a:p>
          <a:p>
            <a:pPr>
              <a:lnSpc>
                <a:spcPct val="60000"/>
              </a:lnSpc>
            </a:pPr>
            <a:endParaRPr lang="en-GB" sz="3600" baseline="0" dirty="0">
              <a:solidFill>
                <a:schemeClr val="tx1"/>
              </a:solidFill>
            </a:endParaRPr>
          </a:p>
          <a:p>
            <a:pPr>
              <a:lnSpc>
                <a:spcPct val="60000"/>
              </a:lnSpc>
            </a:pPr>
            <a:r>
              <a:rPr lang="en-GB" sz="3600" baseline="0" dirty="0" smtClean="0">
                <a:solidFill>
                  <a:schemeClr val="tx1"/>
                </a:solidFill>
              </a:rPr>
              <a:t>0</a:t>
            </a:r>
            <a:endParaRPr lang="hu-HU" sz="3600" baseline="0" dirty="0" smtClean="0">
              <a:solidFill>
                <a:schemeClr val="tx1"/>
              </a:solidFill>
            </a:endParaRPr>
          </a:p>
          <a:p>
            <a:pPr>
              <a:lnSpc>
                <a:spcPct val="60000"/>
              </a:lnSpc>
            </a:pPr>
            <a:endParaRPr lang="en-GB" sz="3600" baseline="0" dirty="0">
              <a:solidFill>
                <a:schemeClr val="tx1"/>
              </a:solidFill>
            </a:endParaRPr>
          </a:p>
          <a:p>
            <a:pPr>
              <a:lnSpc>
                <a:spcPct val="60000"/>
              </a:lnSpc>
            </a:pPr>
            <a:endParaRPr lang="en-GB" sz="3600" baseline="0" dirty="0">
              <a:solidFill>
                <a:schemeClr val="tx1"/>
              </a:solidFill>
            </a:endParaRPr>
          </a:p>
          <a:p>
            <a:pPr>
              <a:lnSpc>
                <a:spcPct val="60000"/>
              </a:lnSpc>
            </a:pPr>
            <a:r>
              <a:rPr lang="en-GB" sz="3600" baseline="0" dirty="0" smtClean="0">
                <a:solidFill>
                  <a:schemeClr val="tx1"/>
                </a:solidFill>
              </a:rPr>
              <a:t>1</a:t>
            </a:r>
            <a:endParaRPr lang="hu-HU" sz="3600" baseline="0" dirty="0" smtClean="0">
              <a:solidFill>
                <a:schemeClr val="tx1"/>
              </a:solidFill>
            </a:endParaRPr>
          </a:p>
          <a:p>
            <a:pPr>
              <a:lnSpc>
                <a:spcPct val="60000"/>
              </a:lnSpc>
            </a:pPr>
            <a:endParaRPr lang="en-GB" sz="3600" baseline="0" dirty="0">
              <a:solidFill>
                <a:schemeClr val="tx1"/>
              </a:solidFill>
            </a:endParaRPr>
          </a:p>
          <a:p>
            <a:pPr>
              <a:lnSpc>
                <a:spcPct val="60000"/>
              </a:lnSpc>
            </a:pPr>
            <a:endParaRPr lang="en-GB" sz="3600" baseline="0" dirty="0">
              <a:solidFill>
                <a:schemeClr val="tx1"/>
              </a:solidFill>
            </a:endParaRPr>
          </a:p>
          <a:p>
            <a:pPr>
              <a:lnSpc>
                <a:spcPct val="60000"/>
              </a:lnSpc>
            </a:pPr>
            <a:r>
              <a:rPr lang="en-GB" sz="3600" baseline="0" dirty="0" smtClean="0">
                <a:solidFill>
                  <a:schemeClr val="tx1"/>
                </a:solidFill>
              </a:rPr>
              <a:t>2</a:t>
            </a:r>
            <a:endParaRPr lang="hu-HU" sz="3600" baseline="0" dirty="0" smtClean="0">
              <a:solidFill>
                <a:schemeClr val="tx1"/>
              </a:solidFill>
            </a:endParaRPr>
          </a:p>
          <a:p>
            <a:pPr>
              <a:lnSpc>
                <a:spcPct val="60000"/>
              </a:lnSpc>
            </a:pPr>
            <a:endParaRPr lang="en-GB" sz="3600" baseline="0" dirty="0">
              <a:solidFill>
                <a:schemeClr val="tx1"/>
              </a:solidFill>
            </a:endParaRPr>
          </a:p>
        </p:txBody>
      </p:sp>
      <p:sp>
        <p:nvSpPr>
          <p:cNvPr id="40978" name="Rectangle 43"/>
          <p:cNvSpPr>
            <a:spLocks noChangeArrowheads="1"/>
          </p:cNvSpPr>
          <p:nvPr/>
        </p:nvSpPr>
        <p:spPr bwMode="auto">
          <a:xfrm>
            <a:off x="5943600" y="1752600"/>
            <a:ext cx="17526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állandó</a:t>
            </a:r>
            <a:endParaRPr lang="en-GB" sz="2800" baseline="0">
              <a:solidFill>
                <a:schemeClr val="tx1"/>
              </a:solidFill>
            </a:endParaRPr>
          </a:p>
        </p:txBody>
      </p:sp>
      <p:sp>
        <p:nvSpPr>
          <p:cNvPr id="40979" name="Rectangle 44"/>
          <p:cNvSpPr>
            <a:spLocks noChangeArrowheads="1"/>
          </p:cNvSpPr>
          <p:nvPr/>
        </p:nvSpPr>
        <p:spPr bwMode="auto">
          <a:xfrm>
            <a:off x="5943600" y="3505200"/>
            <a:ext cx="17526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állandó</a:t>
            </a:r>
            <a:endParaRPr lang="en-GB" sz="2800" baseline="0">
              <a:solidFill>
                <a:schemeClr val="tx1"/>
              </a:solidFill>
            </a:endParaRPr>
          </a:p>
        </p:txBody>
      </p:sp>
      <p:sp>
        <p:nvSpPr>
          <p:cNvPr id="40980" name="Rectangle 45"/>
          <p:cNvSpPr>
            <a:spLocks noChangeArrowheads="1"/>
          </p:cNvSpPr>
          <p:nvPr/>
        </p:nvSpPr>
        <p:spPr bwMode="auto">
          <a:xfrm>
            <a:off x="5943600" y="4419600"/>
            <a:ext cx="17526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állandó</a:t>
            </a:r>
            <a:endParaRPr lang="en-GB" sz="2800" baseline="0">
              <a:solidFill>
                <a:schemeClr val="tx1"/>
              </a:solidFill>
            </a:endParaRPr>
          </a:p>
        </p:txBody>
      </p:sp>
      <p:sp>
        <p:nvSpPr>
          <p:cNvPr id="40981" name="Rectangle 46"/>
          <p:cNvSpPr>
            <a:spLocks noChangeArrowheads="1"/>
          </p:cNvSpPr>
          <p:nvPr/>
        </p:nvSpPr>
        <p:spPr bwMode="auto">
          <a:xfrm>
            <a:off x="5867400" y="5105400"/>
            <a:ext cx="1752600" cy="519113"/>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állandó</a:t>
            </a:r>
            <a:endParaRPr lang="en-GB" sz="2800" baseline="0">
              <a:solidFill>
                <a:schemeClr val="tx1"/>
              </a:solidFill>
            </a:endParaRPr>
          </a:p>
        </p:txBody>
      </p:sp>
      <p:sp>
        <p:nvSpPr>
          <p:cNvPr id="40982" name="Rectangle 47"/>
          <p:cNvSpPr>
            <a:spLocks noChangeArrowheads="1"/>
          </p:cNvSpPr>
          <p:nvPr/>
        </p:nvSpPr>
        <p:spPr bwMode="auto">
          <a:xfrm>
            <a:off x="5867400" y="2362200"/>
            <a:ext cx="17526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nem állandó</a:t>
            </a:r>
            <a:endParaRPr lang="en-GB" sz="2800" baseline="0">
              <a:solidFill>
                <a:schemeClr val="tx1"/>
              </a:solidFill>
            </a:endParaRPr>
          </a:p>
        </p:txBody>
      </p:sp>
      <p:sp>
        <p:nvSpPr>
          <p:cNvPr id="40983" name="Rectangle 48"/>
          <p:cNvSpPr>
            <a:spLocks noChangeArrowheads="1"/>
          </p:cNvSpPr>
          <p:nvPr/>
        </p:nvSpPr>
        <p:spPr bwMode="auto">
          <a:xfrm>
            <a:off x="533400" y="1676400"/>
            <a:ext cx="1676400" cy="519113"/>
          </a:xfrm>
          <a:prstGeom prst="rect">
            <a:avLst/>
          </a:prstGeom>
          <a:noFill/>
          <a:ln w="9525">
            <a:noFill/>
            <a:miter lim="800000"/>
            <a:headEnd/>
            <a:tailEnd/>
          </a:ln>
        </p:spPr>
        <p:txBody>
          <a:bodyPr lIns="92075" tIns="46038" rIns="92075" bIns="46038">
            <a:spAutoFit/>
          </a:bodyPr>
          <a:lstStyle/>
          <a:p>
            <a:r>
              <a:rPr lang="hu-HU" sz="2800" i="1" baseline="0">
                <a:solidFill>
                  <a:schemeClr val="tx1"/>
                </a:solidFill>
              </a:rPr>
              <a:t>gömb</a:t>
            </a:r>
            <a:endParaRPr lang="en-GB" sz="2800" i="1" baseline="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350" y="6350"/>
            <a:ext cx="9129713" cy="6843713"/>
          </a:xfrm>
          <a:prstGeom prst="rect">
            <a:avLst/>
          </a:prstGeom>
          <a:solidFill>
            <a:schemeClr val="tx2"/>
          </a:solidFill>
          <a:ln w="12700">
            <a:solidFill>
              <a:schemeClr val="tx1"/>
            </a:solidFill>
            <a:miter lim="800000"/>
            <a:headEnd/>
            <a:tailEnd/>
          </a:ln>
        </p:spPr>
        <p:txBody>
          <a:bodyPr wrap="none" anchor="ctr"/>
          <a:lstStyle/>
          <a:p>
            <a:endParaRPr lang="hu-HU"/>
          </a:p>
        </p:txBody>
      </p:sp>
      <p:sp>
        <p:nvSpPr>
          <p:cNvPr id="41987" name="Rectangle 3"/>
          <p:cNvSpPr>
            <a:spLocks noChangeArrowheads="1"/>
          </p:cNvSpPr>
          <p:nvPr/>
        </p:nvSpPr>
        <p:spPr bwMode="auto">
          <a:xfrm>
            <a:off x="533400" y="609600"/>
            <a:ext cx="3886200" cy="579438"/>
          </a:xfrm>
          <a:prstGeom prst="rect">
            <a:avLst/>
          </a:prstGeom>
          <a:noFill/>
          <a:ln w="9525">
            <a:noFill/>
            <a:miter lim="800000"/>
            <a:headEnd/>
            <a:tailEnd/>
          </a:ln>
        </p:spPr>
        <p:txBody>
          <a:bodyPr lIns="92075" tIns="46038" rIns="92075" bIns="46038">
            <a:spAutoFit/>
          </a:bodyPr>
          <a:lstStyle/>
          <a:p>
            <a:pPr algn="ctr"/>
            <a:r>
              <a:rPr lang="hu-HU" sz="3200" baseline="0"/>
              <a:t>Megkötöttség</a:t>
            </a:r>
            <a:endParaRPr lang="en-GB" sz="3200" baseline="0"/>
          </a:p>
        </p:txBody>
      </p:sp>
      <p:sp>
        <p:nvSpPr>
          <p:cNvPr id="23569" name="Rectangle 17"/>
          <p:cNvSpPr>
            <a:spLocks noChangeArrowheads="1"/>
          </p:cNvSpPr>
          <p:nvPr/>
        </p:nvSpPr>
        <p:spPr bwMode="auto">
          <a:xfrm>
            <a:off x="1066800" y="1295400"/>
            <a:ext cx="6019800" cy="2228850"/>
          </a:xfrm>
          <a:prstGeom prst="rect">
            <a:avLst/>
          </a:prstGeom>
          <a:noFill/>
          <a:ln w="9525">
            <a:noFill/>
            <a:miter lim="800000"/>
            <a:headEnd/>
            <a:tailEnd/>
          </a:ln>
        </p:spPr>
        <p:txBody>
          <a:bodyPr lIns="92075" tIns="46038" rIns="92075" bIns="46038">
            <a:spAutoFit/>
          </a:bodyPr>
          <a:lstStyle/>
          <a:p>
            <a:pPr>
              <a:buFontTx/>
              <a:buChar char="•"/>
            </a:pPr>
            <a:r>
              <a:rPr lang="en-GB" sz="2800" baseline="0">
                <a:solidFill>
                  <a:schemeClr val="accent1"/>
                </a:solidFill>
              </a:rPr>
              <a:t> A</a:t>
            </a:r>
            <a:r>
              <a:rPr lang="hu-HU" sz="2800" baseline="0">
                <a:solidFill>
                  <a:schemeClr val="accent1"/>
                </a:solidFill>
              </a:rPr>
              <a:t>natómiai</a:t>
            </a:r>
            <a:r>
              <a:rPr lang="en-GB" sz="2800" baseline="0">
                <a:solidFill>
                  <a:schemeClr val="accent1"/>
                </a:solidFill>
              </a:rPr>
              <a:t> </a:t>
            </a:r>
          </a:p>
          <a:p>
            <a:pPr lvl="1">
              <a:buFontTx/>
              <a:buChar char="•"/>
            </a:pPr>
            <a:r>
              <a:rPr lang="en-GB" sz="2800" baseline="0">
                <a:solidFill>
                  <a:schemeClr val="accent1"/>
                </a:solidFill>
              </a:rPr>
              <a:t>adjunct</a:t>
            </a:r>
            <a:r>
              <a:rPr lang="hu-HU" sz="2800" baseline="0">
                <a:solidFill>
                  <a:schemeClr val="accent1"/>
                </a:solidFill>
              </a:rPr>
              <a:t>us</a:t>
            </a:r>
            <a:r>
              <a:rPr lang="en-GB" sz="2800" baseline="0">
                <a:solidFill>
                  <a:schemeClr val="accent1"/>
                </a:solidFill>
              </a:rPr>
              <a:t> (</a:t>
            </a:r>
            <a:r>
              <a:rPr lang="hu-HU" sz="2800" baseline="0">
                <a:solidFill>
                  <a:schemeClr val="accent1"/>
                </a:solidFill>
              </a:rPr>
              <a:t>független</a:t>
            </a:r>
            <a:r>
              <a:rPr lang="en-GB" sz="2800" baseline="0">
                <a:solidFill>
                  <a:schemeClr val="accent1"/>
                </a:solidFill>
              </a:rPr>
              <a:t>)</a:t>
            </a:r>
          </a:p>
          <a:p>
            <a:pPr lvl="1">
              <a:buFontTx/>
              <a:buChar char="•"/>
            </a:pPr>
            <a:r>
              <a:rPr lang="en-GB" sz="2800" baseline="0">
                <a:solidFill>
                  <a:schemeClr val="accent1"/>
                </a:solidFill>
              </a:rPr>
              <a:t> Conjunct</a:t>
            </a:r>
            <a:r>
              <a:rPr lang="hu-HU" sz="2800" baseline="0">
                <a:solidFill>
                  <a:schemeClr val="accent1"/>
                </a:solidFill>
              </a:rPr>
              <a:t>us</a:t>
            </a:r>
            <a:r>
              <a:rPr lang="en-GB" sz="2800" baseline="0">
                <a:solidFill>
                  <a:schemeClr val="accent1"/>
                </a:solidFill>
              </a:rPr>
              <a:t> </a:t>
            </a:r>
            <a:r>
              <a:rPr lang="hu-HU" sz="2800" baseline="0">
                <a:solidFill>
                  <a:schemeClr val="accent1"/>
                </a:solidFill>
              </a:rPr>
              <a:t>vagy</a:t>
            </a:r>
            <a:r>
              <a:rPr lang="en-GB" sz="2800" baseline="0">
                <a:solidFill>
                  <a:schemeClr val="accent1"/>
                </a:solidFill>
              </a:rPr>
              <a:t> </a:t>
            </a:r>
            <a:r>
              <a:rPr lang="hu-HU" sz="2800" baseline="0">
                <a:solidFill>
                  <a:schemeClr val="accent1"/>
                </a:solidFill>
              </a:rPr>
              <a:t>összekötött</a:t>
            </a:r>
            <a:r>
              <a:rPr lang="en-GB" sz="2800" baseline="0">
                <a:solidFill>
                  <a:schemeClr val="accent1"/>
                </a:solidFill>
              </a:rPr>
              <a:t> ( </a:t>
            </a:r>
            <a:r>
              <a:rPr lang="hu-HU" sz="2800" baseline="0">
                <a:solidFill>
                  <a:schemeClr val="accent1"/>
                </a:solidFill>
              </a:rPr>
              <a:t>az izületek mozgása egymástól függ)</a:t>
            </a:r>
            <a:endParaRPr lang="en-GB" sz="2800" baseline="0">
              <a:solidFill>
                <a:schemeClr val="accent1"/>
              </a:solidFill>
            </a:endParaRPr>
          </a:p>
        </p:txBody>
      </p:sp>
      <p:pic>
        <p:nvPicPr>
          <p:cNvPr id="23570" name="Picture 18" descr="auto0"/>
          <p:cNvPicPr>
            <a:picLocks noChangeAspect="1" noChangeArrowheads="1"/>
          </p:cNvPicPr>
          <p:nvPr/>
        </p:nvPicPr>
        <p:blipFill>
          <a:blip r:embed="rId5" cstate="print"/>
          <a:srcRect/>
          <a:stretch>
            <a:fillRect/>
          </a:stretch>
        </p:blipFill>
        <p:spPr bwMode="auto">
          <a:xfrm>
            <a:off x="971550" y="3933825"/>
            <a:ext cx="3322638" cy="202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3569">
                                            <p:txEl>
                                              <p:pRg st="0" end="0"/>
                                            </p:txEl>
                                          </p:spTgt>
                                        </p:tgtEl>
                                        <p:attrNameLst>
                                          <p:attrName>style.visibility</p:attrName>
                                        </p:attrNameLst>
                                      </p:cBhvr>
                                      <p:to>
                                        <p:strVal val="visible"/>
                                      </p:to>
                                    </p:set>
                                    <p:animEffect transition="in" filter="wipe(up)">
                                      <p:cBhvr>
                                        <p:cTn id="7" dur="75"/>
                                        <p:tgtEl>
                                          <p:spTgt spid="2356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2" presetClass="entr" presetSubtype="1" fill="hold" grpId="0" nodeType="withEffect">
                                  <p:stCondLst>
                                    <p:cond delay="0"/>
                                  </p:stCondLst>
                                  <p:iterate type="lt">
                                    <p:tmPct val="100000"/>
                                  </p:iterate>
                                  <p:childTnLst>
                                    <p:set>
                                      <p:cBhvr>
                                        <p:cTn id="9" dur="1" fill="hold">
                                          <p:stCondLst>
                                            <p:cond delay="0"/>
                                          </p:stCondLst>
                                        </p:cTn>
                                        <p:tgtEl>
                                          <p:spTgt spid="23569">
                                            <p:txEl>
                                              <p:pRg st="1" end="1"/>
                                            </p:txEl>
                                          </p:spTgt>
                                        </p:tgtEl>
                                        <p:attrNameLst>
                                          <p:attrName>style.visibility</p:attrName>
                                        </p:attrNameLst>
                                      </p:cBhvr>
                                      <p:to>
                                        <p:strVal val="visible"/>
                                      </p:to>
                                    </p:set>
                                    <p:animEffect transition="in" filter="wipe(up)">
                                      <p:cBhvr>
                                        <p:cTn id="10" dur="75"/>
                                        <p:tgtEl>
                                          <p:spTgt spid="2356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par>
                                <p:cTn id="11" presetID="22" presetClass="entr" presetSubtype="1" fill="hold" grpId="0" nodeType="withEffect">
                                  <p:stCondLst>
                                    <p:cond delay="0"/>
                                  </p:stCondLst>
                                  <p:iterate type="lt">
                                    <p:tmPct val="100000"/>
                                  </p:iterate>
                                  <p:childTnLst>
                                    <p:set>
                                      <p:cBhvr>
                                        <p:cTn id="12" dur="1" fill="hold">
                                          <p:stCondLst>
                                            <p:cond delay="0"/>
                                          </p:stCondLst>
                                        </p:cTn>
                                        <p:tgtEl>
                                          <p:spTgt spid="23569">
                                            <p:txEl>
                                              <p:pRg st="2" end="2"/>
                                            </p:txEl>
                                          </p:spTgt>
                                        </p:tgtEl>
                                        <p:attrNameLst>
                                          <p:attrName>style.visibility</p:attrName>
                                        </p:attrNameLst>
                                      </p:cBhvr>
                                      <p:to>
                                        <p:strVal val="visible"/>
                                      </p:to>
                                    </p:set>
                                    <p:animEffect transition="in" filter="wipe(up)">
                                      <p:cBhvr>
                                        <p:cTn id="13" dur="75"/>
                                        <p:tgtEl>
                                          <p:spTgt spid="23569">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3570"/>
                                        </p:tgtEl>
                                        <p:attrNameLst>
                                          <p:attrName>style.visibility</p:attrName>
                                        </p:attrNameLst>
                                      </p:cBhvr>
                                      <p:to>
                                        <p:strVal val="visible"/>
                                      </p:to>
                                    </p:set>
                                    <p:animEffect transition="in" filter="box(out)">
                                      <p:cBhvr>
                                        <p:cTn id="18" dur="500"/>
                                        <p:tgtEl>
                                          <p:spTgt spid="23570"/>
                                        </p:tgtEl>
                                      </p:cBhvr>
                                    </p:animEffect>
                                  </p:childTnLst>
                                  <p:subTnLst>
                                    <p:audio>
                                      <p:cMediaNode>
                                        <p:cTn display="0" masterRel="sameClick">
                                          <p:stCondLst>
                                            <p:cond evt="begin" delay="0">
                                              <p:tn val="16"/>
                                            </p:cond>
                                          </p:stCondLst>
                                          <p:endCondLst>
                                            <p:cond evt="onStopAudio" delay="0">
                                              <p:tgtEl>
                                                <p:sldTgt/>
                                              </p:tgtEl>
                                            </p:cond>
                                          </p:endCondLst>
                                        </p:cTn>
                                        <p:tgtEl>
                                          <p:sndTgt r:embed="rId4" name="KATTI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20763" y="1066800"/>
            <a:ext cx="2255837" cy="1981200"/>
            <a:chOff x="643" y="672"/>
            <a:chExt cx="1421" cy="1248"/>
          </a:xfrm>
        </p:grpSpPr>
        <p:grpSp>
          <p:nvGrpSpPr>
            <p:cNvPr id="3" name="Group 4"/>
            <p:cNvGrpSpPr>
              <a:grpSpLocks/>
            </p:cNvGrpSpPr>
            <p:nvPr/>
          </p:nvGrpSpPr>
          <p:grpSpPr bwMode="auto">
            <a:xfrm>
              <a:off x="643" y="672"/>
              <a:ext cx="1421" cy="956"/>
              <a:chOff x="643" y="672"/>
              <a:chExt cx="1421" cy="956"/>
            </a:xfrm>
          </p:grpSpPr>
          <p:sp>
            <p:nvSpPr>
              <p:cNvPr id="43052" name="Line 5"/>
              <p:cNvSpPr>
                <a:spLocks noChangeShapeType="1"/>
              </p:cNvSpPr>
              <p:nvPr/>
            </p:nvSpPr>
            <p:spPr bwMode="auto">
              <a:xfrm>
                <a:off x="643" y="672"/>
                <a:ext cx="1421" cy="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3053" name="Rectangle 6"/>
              <p:cNvSpPr>
                <a:spLocks noChangeArrowheads="1"/>
              </p:cNvSpPr>
              <p:nvPr/>
            </p:nvSpPr>
            <p:spPr bwMode="auto">
              <a:xfrm>
                <a:off x="1156" y="676"/>
                <a:ext cx="40" cy="13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54" name="Rectangle 7"/>
              <p:cNvSpPr>
                <a:spLocks noChangeArrowheads="1"/>
              </p:cNvSpPr>
              <p:nvPr/>
            </p:nvSpPr>
            <p:spPr bwMode="auto">
              <a:xfrm rot="-2520000">
                <a:off x="1396" y="820"/>
                <a:ext cx="40" cy="61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55" name="Rectangle 8"/>
              <p:cNvSpPr>
                <a:spLocks noChangeArrowheads="1"/>
              </p:cNvSpPr>
              <p:nvPr/>
            </p:nvSpPr>
            <p:spPr bwMode="auto">
              <a:xfrm rot="2700000">
                <a:off x="1348" y="1300"/>
                <a:ext cx="40" cy="61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56" name="Oval 9"/>
              <p:cNvSpPr>
                <a:spLocks noChangeArrowheads="1"/>
              </p:cNvSpPr>
              <p:nvPr/>
            </p:nvSpPr>
            <p:spPr bwMode="auto">
              <a:xfrm>
                <a:off x="1156" y="820"/>
                <a:ext cx="88" cy="88"/>
              </a:xfrm>
              <a:prstGeom prst="ellipse">
                <a:avLst/>
              </a:prstGeom>
              <a:solidFill>
                <a:srgbClr val="CC0000"/>
              </a:solidFill>
              <a:ln w="12700">
                <a:solidFill>
                  <a:schemeClr val="tx1"/>
                </a:solidFill>
                <a:round/>
                <a:headEnd/>
                <a:tailEnd/>
              </a:ln>
            </p:spPr>
            <p:txBody>
              <a:bodyPr wrap="none" anchor="ctr"/>
              <a:lstStyle/>
              <a:p>
                <a:endParaRPr lang="hu-HU"/>
              </a:p>
            </p:txBody>
          </p:sp>
          <p:sp>
            <p:nvSpPr>
              <p:cNvPr id="43057" name="Oval 10"/>
              <p:cNvSpPr>
                <a:spLocks noChangeArrowheads="1"/>
              </p:cNvSpPr>
              <p:nvPr/>
            </p:nvSpPr>
            <p:spPr bwMode="auto">
              <a:xfrm>
                <a:off x="1540" y="1300"/>
                <a:ext cx="88" cy="88"/>
              </a:xfrm>
              <a:prstGeom prst="ellipse">
                <a:avLst/>
              </a:prstGeom>
              <a:solidFill>
                <a:srgbClr val="CC0000"/>
              </a:solidFill>
              <a:ln w="12700">
                <a:solidFill>
                  <a:schemeClr val="tx1"/>
                </a:solidFill>
                <a:round/>
                <a:headEnd/>
                <a:tailEnd/>
              </a:ln>
            </p:spPr>
            <p:txBody>
              <a:bodyPr wrap="none" anchor="ctr"/>
              <a:lstStyle/>
              <a:p>
                <a:endParaRPr lang="hu-HU"/>
              </a:p>
            </p:txBody>
          </p:sp>
        </p:grpSp>
        <p:sp>
          <p:nvSpPr>
            <p:cNvPr id="43049" name="Arc 11"/>
            <p:cNvSpPr>
              <a:spLocks/>
            </p:cNvSpPr>
            <p:nvPr/>
          </p:nvSpPr>
          <p:spPr bwMode="auto">
            <a:xfrm>
              <a:off x="1248" y="912"/>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43050" name="Arc 12"/>
            <p:cNvSpPr>
              <a:spLocks/>
            </p:cNvSpPr>
            <p:nvPr/>
          </p:nvSpPr>
          <p:spPr bwMode="auto">
            <a:xfrm>
              <a:off x="1124" y="120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1"/>
              </a:solidFill>
              <a:round/>
              <a:headEnd type="stealth" w="med" len="lg"/>
              <a:tailEnd type="stealth" w="med" len="lg"/>
            </a:ln>
          </p:spPr>
          <p:txBody>
            <a:bodyPr wrap="none" anchor="ctr"/>
            <a:lstStyle/>
            <a:p>
              <a:endParaRPr lang="hu-HU"/>
            </a:p>
          </p:txBody>
        </p:sp>
        <p:sp>
          <p:nvSpPr>
            <p:cNvPr id="43051" name="Arc 13"/>
            <p:cNvSpPr>
              <a:spLocks/>
            </p:cNvSpPr>
            <p:nvPr/>
          </p:nvSpPr>
          <p:spPr bwMode="auto">
            <a:xfrm>
              <a:off x="1028" y="1728"/>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1"/>
              </a:solidFill>
              <a:round/>
              <a:headEnd type="stealth" w="med" len="lg"/>
              <a:tailEnd type="stealth" w="med" len="lg"/>
            </a:ln>
          </p:spPr>
          <p:txBody>
            <a:bodyPr wrap="none" anchor="ctr"/>
            <a:lstStyle/>
            <a:p>
              <a:endParaRPr lang="hu-HU"/>
            </a:p>
          </p:txBody>
        </p:sp>
      </p:grpSp>
      <p:grpSp>
        <p:nvGrpSpPr>
          <p:cNvPr id="4" name="Group 14"/>
          <p:cNvGrpSpPr>
            <a:grpSpLocks/>
          </p:cNvGrpSpPr>
          <p:nvPr/>
        </p:nvGrpSpPr>
        <p:grpSpPr bwMode="auto">
          <a:xfrm>
            <a:off x="4602163" y="1066800"/>
            <a:ext cx="2255837" cy="2362200"/>
            <a:chOff x="2899" y="672"/>
            <a:chExt cx="1421" cy="1488"/>
          </a:xfrm>
        </p:grpSpPr>
        <p:grpSp>
          <p:nvGrpSpPr>
            <p:cNvPr id="5" name="Group 15"/>
            <p:cNvGrpSpPr>
              <a:grpSpLocks/>
            </p:cNvGrpSpPr>
            <p:nvPr/>
          </p:nvGrpSpPr>
          <p:grpSpPr bwMode="auto">
            <a:xfrm>
              <a:off x="2899" y="672"/>
              <a:ext cx="1421" cy="956"/>
              <a:chOff x="2899" y="672"/>
              <a:chExt cx="1421" cy="956"/>
            </a:xfrm>
          </p:grpSpPr>
          <p:sp>
            <p:nvSpPr>
              <p:cNvPr id="43042" name="Line 16"/>
              <p:cNvSpPr>
                <a:spLocks noChangeShapeType="1"/>
              </p:cNvSpPr>
              <p:nvPr/>
            </p:nvSpPr>
            <p:spPr bwMode="auto">
              <a:xfrm>
                <a:off x="2899" y="672"/>
                <a:ext cx="1421" cy="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3043" name="Rectangle 17"/>
              <p:cNvSpPr>
                <a:spLocks noChangeArrowheads="1"/>
              </p:cNvSpPr>
              <p:nvPr/>
            </p:nvSpPr>
            <p:spPr bwMode="auto">
              <a:xfrm>
                <a:off x="3412" y="676"/>
                <a:ext cx="40" cy="13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44" name="Rectangle 18"/>
              <p:cNvSpPr>
                <a:spLocks noChangeArrowheads="1"/>
              </p:cNvSpPr>
              <p:nvPr/>
            </p:nvSpPr>
            <p:spPr bwMode="auto">
              <a:xfrm rot="-2520000">
                <a:off x="3652" y="820"/>
                <a:ext cx="40" cy="61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45" name="Rectangle 19"/>
              <p:cNvSpPr>
                <a:spLocks noChangeArrowheads="1"/>
              </p:cNvSpPr>
              <p:nvPr/>
            </p:nvSpPr>
            <p:spPr bwMode="auto">
              <a:xfrm rot="2700000">
                <a:off x="3604" y="1300"/>
                <a:ext cx="40" cy="61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46" name="Oval 20"/>
              <p:cNvSpPr>
                <a:spLocks noChangeArrowheads="1"/>
              </p:cNvSpPr>
              <p:nvPr/>
            </p:nvSpPr>
            <p:spPr bwMode="auto">
              <a:xfrm>
                <a:off x="3412" y="820"/>
                <a:ext cx="88" cy="88"/>
              </a:xfrm>
              <a:prstGeom prst="ellipse">
                <a:avLst/>
              </a:prstGeom>
              <a:solidFill>
                <a:srgbClr val="CC0000"/>
              </a:solidFill>
              <a:ln w="12700">
                <a:solidFill>
                  <a:schemeClr val="tx1"/>
                </a:solidFill>
                <a:round/>
                <a:headEnd/>
                <a:tailEnd/>
              </a:ln>
            </p:spPr>
            <p:txBody>
              <a:bodyPr wrap="none" anchor="ctr"/>
              <a:lstStyle/>
              <a:p>
                <a:endParaRPr lang="hu-HU"/>
              </a:p>
            </p:txBody>
          </p:sp>
          <p:sp>
            <p:nvSpPr>
              <p:cNvPr id="43047" name="Oval 21"/>
              <p:cNvSpPr>
                <a:spLocks noChangeArrowheads="1"/>
              </p:cNvSpPr>
              <p:nvPr/>
            </p:nvSpPr>
            <p:spPr bwMode="auto">
              <a:xfrm>
                <a:off x="3796" y="1300"/>
                <a:ext cx="88" cy="88"/>
              </a:xfrm>
              <a:prstGeom prst="ellipse">
                <a:avLst/>
              </a:prstGeom>
              <a:solidFill>
                <a:srgbClr val="CC0000"/>
              </a:solidFill>
              <a:ln w="12700">
                <a:solidFill>
                  <a:schemeClr val="tx1"/>
                </a:solidFill>
                <a:round/>
                <a:headEnd/>
                <a:tailEnd/>
              </a:ln>
            </p:spPr>
            <p:txBody>
              <a:bodyPr wrap="none" anchor="ctr"/>
              <a:lstStyle/>
              <a:p>
                <a:endParaRPr lang="hu-HU"/>
              </a:p>
            </p:txBody>
          </p:sp>
        </p:grpSp>
        <p:grpSp>
          <p:nvGrpSpPr>
            <p:cNvPr id="6" name="Group 22"/>
            <p:cNvGrpSpPr>
              <a:grpSpLocks/>
            </p:cNvGrpSpPr>
            <p:nvPr/>
          </p:nvGrpSpPr>
          <p:grpSpPr bwMode="auto">
            <a:xfrm>
              <a:off x="3316" y="1588"/>
              <a:ext cx="232" cy="376"/>
              <a:chOff x="3316" y="1588"/>
              <a:chExt cx="232" cy="376"/>
            </a:xfrm>
          </p:grpSpPr>
          <p:sp>
            <p:nvSpPr>
              <p:cNvPr id="43040" name="Rectangle 23"/>
              <p:cNvSpPr>
                <a:spLocks noChangeArrowheads="1"/>
              </p:cNvSpPr>
              <p:nvPr/>
            </p:nvSpPr>
            <p:spPr bwMode="auto">
              <a:xfrm>
                <a:off x="3316" y="1588"/>
                <a:ext cx="232" cy="376"/>
              </a:xfrm>
              <a:prstGeom prst="rect">
                <a:avLst/>
              </a:prstGeom>
              <a:solidFill>
                <a:schemeClr val="accent1"/>
              </a:solidFill>
              <a:ln w="12700">
                <a:solidFill>
                  <a:schemeClr val="tx1"/>
                </a:solidFill>
                <a:miter lim="800000"/>
                <a:headEnd/>
                <a:tailEnd/>
              </a:ln>
            </p:spPr>
            <p:txBody>
              <a:bodyPr wrap="none" anchor="ctr"/>
              <a:lstStyle/>
              <a:p>
                <a:endParaRPr lang="hu-HU"/>
              </a:p>
            </p:txBody>
          </p:sp>
          <p:sp>
            <p:nvSpPr>
              <p:cNvPr id="43041" name="Oval 24"/>
              <p:cNvSpPr>
                <a:spLocks noChangeArrowheads="1"/>
              </p:cNvSpPr>
              <p:nvPr/>
            </p:nvSpPr>
            <p:spPr bwMode="auto">
              <a:xfrm>
                <a:off x="3364" y="1732"/>
                <a:ext cx="88" cy="88"/>
              </a:xfrm>
              <a:prstGeom prst="ellipse">
                <a:avLst/>
              </a:prstGeom>
              <a:solidFill>
                <a:srgbClr val="CC0000"/>
              </a:solidFill>
              <a:ln w="12700">
                <a:solidFill>
                  <a:schemeClr val="tx1"/>
                </a:solidFill>
                <a:round/>
                <a:headEnd/>
                <a:tailEnd/>
              </a:ln>
            </p:spPr>
            <p:txBody>
              <a:bodyPr wrap="none" anchor="ctr"/>
              <a:lstStyle/>
              <a:p>
                <a:endParaRPr lang="hu-HU"/>
              </a:p>
            </p:txBody>
          </p:sp>
        </p:grpSp>
        <p:grpSp>
          <p:nvGrpSpPr>
            <p:cNvPr id="7" name="Group 25"/>
            <p:cNvGrpSpPr>
              <a:grpSpLocks/>
            </p:cNvGrpSpPr>
            <p:nvPr/>
          </p:nvGrpSpPr>
          <p:grpSpPr bwMode="auto">
            <a:xfrm>
              <a:off x="3312" y="1507"/>
              <a:ext cx="240" cy="653"/>
              <a:chOff x="3312" y="1507"/>
              <a:chExt cx="240" cy="653"/>
            </a:xfrm>
          </p:grpSpPr>
          <p:sp>
            <p:nvSpPr>
              <p:cNvPr id="43038" name="Line 26"/>
              <p:cNvSpPr>
                <a:spLocks noChangeShapeType="1"/>
              </p:cNvSpPr>
              <p:nvPr/>
            </p:nvSpPr>
            <p:spPr bwMode="auto">
              <a:xfrm>
                <a:off x="3552" y="1507"/>
                <a:ext cx="0" cy="653"/>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43039" name="Line 27"/>
              <p:cNvSpPr>
                <a:spLocks noChangeShapeType="1"/>
              </p:cNvSpPr>
              <p:nvPr/>
            </p:nvSpPr>
            <p:spPr bwMode="auto">
              <a:xfrm>
                <a:off x="3312" y="1507"/>
                <a:ext cx="0" cy="653"/>
              </a:xfrm>
              <a:prstGeom prst="line">
                <a:avLst/>
              </a:prstGeom>
              <a:noFill/>
              <a:ln w="12700">
                <a:solidFill>
                  <a:schemeClr val="tx1"/>
                </a:solidFill>
                <a:round/>
                <a:headEnd type="none" w="sm" len="sm"/>
                <a:tailEnd type="none" w="sm" len="sm"/>
              </a:ln>
            </p:spPr>
            <p:txBody>
              <a:bodyPr wrap="none" anchor="ctr"/>
              <a:lstStyle/>
              <a:p>
                <a:endParaRPr lang="hu-HU"/>
              </a:p>
            </p:txBody>
          </p:sp>
        </p:grpSp>
        <p:sp>
          <p:nvSpPr>
            <p:cNvPr id="43037" name="Arc 28"/>
            <p:cNvSpPr>
              <a:spLocks/>
            </p:cNvSpPr>
            <p:nvPr/>
          </p:nvSpPr>
          <p:spPr bwMode="auto">
            <a:xfrm>
              <a:off x="3552" y="1008"/>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28701" name="Arc 29"/>
          <p:cNvSpPr>
            <a:spLocks/>
          </p:cNvSpPr>
          <p:nvPr/>
        </p:nvSpPr>
        <p:spPr bwMode="auto">
          <a:xfrm>
            <a:off x="5518150" y="2057400"/>
            <a:ext cx="381000" cy="304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1"/>
            </a:solidFill>
            <a:round/>
            <a:headEnd type="stealth" w="med" len="lg"/>
            <a:tailEnd type="stealth" w="med" len="lg"/>
          </a:ln>
        </p:spPr>
        <p:txBody>
          <a:bodyPr wrap="none" anchor="ctr"/>
          <a:lstStyle/>
          <a:p>
            <a:endParaRPr lang="hu-HU"/>
          </a:p>
        </p:txBody>
      </p:sp>
      <p:sp>
        <p:nvSpPr>
          <p:cNvPr id="28702" name="Line 30"/>
          <p:cNvSpPr>
            <a:spLocks noChangeShapeType="1"/>
          </p:cNvSpPr>
          <p:nvPr/>
        </p:nvSpPr>
        <p:spPr bwMode="auto">
          <a:xfrm>
            <a:off x="5410200" y="3459163"/>
            <a:ext cx="0" cy="503237"/>
          </a:xfrm>
          <a:prstGeom prst="line">
            <a:avLst/>
          </a:prstGeom>
          <a:noFill/>
          <a:ln w="12700">
            <a:solidFill>
              <a:schemeClr val="bg1"/>
            </a:solidFill>
            <a:round/>
            <a:headEnd type="stealth" w="med" len="lg"/>
            <a:tailEnd type="stealth" w="med" len="lg"/>
          </a:ln>
        </p:spPr>
        <p:txBody>
          <a:bodyPr wrap="none" anchor="ctr"/>
          <a:lstStyle/>
          <a:p>
            <a:endParaRPr lang="hu-HU"/>
          </a:p>
        </p:txBody>
      </p:sp>
      <p:grpSp>
        <p:nvGrpSpPr>
          <p:cNvPr id="8" name="Group 31"/>
          <p:cNvGrpSpPr>
            <a:grpSpLocks/>
          </p:cNvGrpSpPr>
          <p:nvPr/>
        </p:nvGrpSpPr>
        <p:grpSpPr bwMode="auto">
          <a:xfrm>
            <a:off x="1592263" y="3359150"/>
            <a:ext cx="1531937" cy="2012950"/>
            <a:chOff x="1003" y="2116"/>
            <a:chExt cx="965" cy="1268"/>
          </a:xfrm>
        </p:grpSpPr>
        <p:sp>
          <p:nvSpPr>
            <p:cNvPr id="43024" name="AutoShape 32"/>
            <p:cNvSpPr>
              <a:spLocks noChangeArrowheads="1"/>
            </p:cNvSpPr>
            <p:nvPr/>
          </p:nvSpPr>
          <p:spPr bwMode="auto">
            <a:xfrm rot="10800000" flipH="1" flipV="1">
              <a:off x="1348" y="2404"/>
              <a:ext cx="424" cy="5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86 h 21600"/>
                <a:gd name="T14" fmla="*/ 17117 w 21600"/>
                <a:gd name="T15" fmla="*/ 17114 h 21600"/>
              </a:gdLst>
              <a:ahLst/>
              <a:cxnLst>
                <a:cxn ang="T8">
                  <a:pos x="T0" y="T1"/>
                </a:cxn>
                <a:cxn ang="T9">
                  <a:pos x="T2" y="T3"/>
                </a:cxn>
                <a:cxn ang="T10">
                  <a:pos x="T4" y="T5"/>
                </a:cxn>
                <a:cxn ang="T11">
                  <a:pos x="T6" y="T7"/>
                </a:cxn>
              </a:cxnLst>
              <a:rect l="T12" t="T13" r="T14" b="T15"/>
              <a:pathLst>
                <a:path w="21600" h="21600">
                  <a:moveTo>
                    <a:pt x="0" y="0"/>
                  </a:moveTo>
                  <a:lnTo>
                    <a:pt x="5369" y="21600"/>
                  </a:lnTo>
                  <a:lnTo>
                    <a:pt x="1623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43025" name="Line 33"/>
            <p:cNvSpPr>
              <a:spLocks noChangeShapeType="1"/>
            </p:cNvSpPr>
            <p:nvPr/>
          </p:nvSpPr>
          <p:spPr bwMode="auto">
            <a:xfrm flipH="1">
              <a:off x="1843" y="2707"/>
              <a:ext cx="125" cy="26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26" name="Line 34"/>
            <p:cNvSpPr>
              <a:spLocks noChangeShapeType="1"/>
            </p:cNvSpPr>
            <p:nvPr/>
          </p:nvSpPr>
          <p:spPr bwMode="auto">
            <a:xfrm flipH="1">
              <a:off x="1267" y="2467"/>
              <a:ext cx="125" cy="26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27" name="Line 35"/>
            <p:cNvSpPr>
              <a:spLocks noChangeShapeType="1"/>
            </p:cNvSpPr>
            <p:nvPr/>
          </p:nvSpPr>
          <p:spPr bwMode="auto">
            <a:xfrm flipH="1">
              <a:off x="1363" y="2947"/>
              <a:ext cx="125" cy="26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28" name="Line 36"/>
            <p:cNvSpPr>
              <a:spLocks noChangeShapeType="1"/>
            </p:cNvSpPr>
            <p:nvPr/>
          </p:nvSpPr>
          <p:spPr bwMode="auto">
            <a:xfrm>
              <a:off x="1758" y="2444"/>
              <a:ext cx="199" cy="21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29" name="Line 37"/>
            <p:cNvSpPr>
              <a:spLocks noChangeShapeType="1"/>
            </p:cNvSpPr>
            <p:nvPr/>
          </p:nvSpPr>
          <p:spPr bwMode="auto">
            <a:xfrm>
              <a:off x="1662" y="2972"/>
              <a:ext cx="199" cy="21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30" name="Line 38"/>
            <p:cNvSpPr>
              <a:spLocks noChangeShapeType="1"/>
            </p:cNvSpPr>
            <p:nvPr/>
          </p:nvSpPr>
          <p:spPr bwMode="auto">
            <a:xfrm>
              <a:off x="1003" y="2635"/>
              <a:ext cx="269" cy="125"/>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31" name="Line 39"/>
            <p:cNvSpPr>
              <a:spLocks noChangeShapeType="1"/>
            </p:cNvSpPr>
            <p:nvPr/>
          </p:nvSpPr>
          <p:spPr bwMode="auto">
            <a:xfrm flipH="1">
              <a:off x="1843" y="2899"/>
              <a:ext cx="125" cy="269"/>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32" name="Line 40"/>
            <p:cNvSpPr>
              <a:spLocks noChangeShapeType="1"/>
            </p:cNvSpPr>
            <p:nvPr/>
          </p:nvSpPr>
          <p:spPr bwMode="auto">
            <a:xfrm>
              <a:off x="1387" y="3259"/>
              <a:ext cx="269" cy="125"/>
            </a:xfrm>
            <a:prstGeom prst="line">
              <a:avLst/>
            </a:prstGeom>
            <a:noFill/>
            <a:ln w="50800">
              <a:solidFill>
                <a:schemeClr val="accent1"/>
              </a:solidFill>
              <a:round/>
              <a:headEnd type="none" w="sm" len="sm"/>
              <a:tailEnd type="none" w="sm" len="sm"/>
            </a:ln>
          </p:spPr>
          <p:txBody>
            <a:bodyPr wrap="none" anchor="ctr"/>
            <a:lstStyle/>
            <a:p>
              <a:endParaRPr lang="hu-HU"/>
            </a:p>
          </p:txBody>
        </p:sp>
        <p:sp>
          <p:nvSpPr>
            <p:cNvPr id="43033" name="Oval 41"/>
            <p:cNvSpPr>
              <a:spLocks noChangeArrowheads="1"/>
            </p:cNvSpPr>
            <p:nvPr/>
          </p:nvSpPr>
          <p:spPr bwMode="auto">
            <a:xfrm>
              <a:off x="1492" y="2116"/>
              <a:ext cx="136" cy="232"/>
            </a:xfrm>
            <a:prstGeom prst="ellipse">
              <a:avLst/>
            </a:prstGeom>
            <a:solidFill>
              <a:schemeClr val="accent1"/>
            </a:solidFill>
            <a:ln w="12700">
              <a:solidFill>
                <a:schemeClr val="tx1"/>
              </a:solidFill>
              <a:round/>
              <a:headEnd/>
              <a:tailEnd/>
            </a:ln>
          </p:spPr>
          <p:txBody>
            <a:bodyPr wrap="none" anchor="ctr"/>
            <a:lstStyle/>
            <a:p>
              <a:endParaRPr lang="hu-HU"/>
            </a:p>
          </p:txBody>
        </p:sp>
      </p:grpSp>
      <p:sp>
        <p:nvSpPr>
          <p:cNvPr id="28714" name="Oval 42"/>
          <p:cNvSpPr>
            <a:spLocks noChangeArrowheads="1"/>
          </p:cNvSpPr>
          <p:nvPr/>
        </p:nvSpPr>
        <p:spPr bwMode="auto">
          <a:xfrm>
            <a:off x="2520950" y="45783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15" name="Oval 43"/>
          <p:cNvSpPr>
            <a:spLocks noChangeArrowheads="1"/>
          </p:cNvSpPr>
          <p:nvPr/>
        </p:nvSpPr>
        <p:spPr bwMode="auto">
          <a:xfrm>
            <a:off x="2292350" y="45783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16" name="Oval 44"/>
          <p:cNvSpPr>
            <a:spLocks noChangeArrowheads="1"/>
          </p:cNvSpPr>
          <p:nvPr/>
        </p:nvSpPr>
        <p:spPr bwMode="auto">
          <a:xfrm>
            <a:off x="2063750" y="50355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17" name="Oval 45"/>
          <p:cNvSpPr>
            <a:spLocks noChangeArrowheads="1"/>
          </p:cNvSpPr>
          <p:nvPr/>
        </p:nvSpPr>
        <p:spPr bwMode="auto">
          <a:xfrm>
            <a:off x="3054350" y="41973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18" name="Oval 46"/>
          <p:cNvSpPr>
            <a:spLocks noChangeArrowheads="1"/>
          </p:cNvSpPr>
          <p:nvPr/>
        </p:nvSpPr>
        <p:spPr bwMode="auto">
          <a:xfrm>
            <a:off x="1911350" y="42735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19" name="Oval 47"/>
          <p:cNvSpPr>
            <a:spLocks noChangeArrowheads="1"/>
          </p:cNvSpPr>
          <p:nvPr/>
        </p:nvSpPr>
        <p:spPr bwMode="auto">
          <a:xfrm>
            <a:off x="2825750" y="49593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20" name="Oval 48"/>
          <p:cNvSpPr>
            <a:spLocks noChangeArrowheads="1"/>
          </p:cNvSpPr>
          <p:nvPr/>
        </p:nvSpPr>
        <p:spPr bwMode="auto">
          <a:xfrm>
            <a:off x="2139950" y="37401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28721" name="Oval 49"/>
          <p:cNvSpPr>
            <a:spLocks noChangeArrowheads="1"/>
          </p:cNvSpPr>
          <p:nvPr/>
        </p:nvSpPr>
        <p:spPr bwMode="auto">
          <a:xfrm>
            <a:off x="2673350" y="3740150"/>
            <a:ext cx="139700" cy="139700"/>
          </a:xfrm>
          <a:prstGeom prst="ellipse">
            <a:avLst/>
          </a:prstGeom>
          <a:solidFill>
            <a:srgbClr val="CC0000"/>
          </a:solidFill>
          <a:ln w="12700">
            <a:solidFill>
              <a:schemeClr val="tx1"/>
            </a:solidFill>
            <a:round/>
            <a:headEnd/>
            <a:tailEnd/>
          </a:ln>
        </p:spPr>
        <p:txBody>
          <a:bodyPr wrap="none" anchor="ctr"/>
          <a:lstStyle/>
          <a:p>
            <a:endParaRPr lang="hu-HU"/>
          </a:p>
        </p:txBody>
      </p:sp>
      <p:sp>
        <p:nvSpPr>
          <p:cNvPr id="9" name="Szövegdoboz 8"/>
          <p:cNvSpPr txBox="1"/>
          <p:nvPr/>
        </p:nvSpPr>
        <p:spPr>
          <a:xfrm>
            <a:off x="683568" y="476672"/>
            <a:ext cx="3024336" cy="369332"/>
          </a:xfrm>
          <a:prstGeom prst="rect">
            <a:avLst/>
          </a:prstGeom>
          <a:noFill/>
        </p:spPr>
        <p:txBody>
          <a:bodyPr wrap="square" rtlCol="0">
            <a:spAutoFit/>
          </a:bodyPr>
          <a:lstStyle/>
          <a:p>
            <a:r>
              <a:rPr lang="hu-HU" dirty="0" smtClean="0"/>
              <a:t>Nincs megkötöttség síkban</a:t>
            </a:r>
            <a:endParaRPr lang="hu-HU" dirty="0"/>
          </a:p>
        </p:txBody>
      </p:sp>
      <p:sp>
        <p:nvSpPr>
          <p:cNvPr id="10" name="Szövegdoboz 9"/>
          <p:cNvSpPr txBox="1"/>
          <p:nvPr/>
        </p:nvSpPr>
        <p:spPr>
          <a:xfrm>
            <a:off x="6096000" y="1782286"/>
            <a:ext cx="2849314" cy="1477328"/>
          </a:xfrm>
          <a:prstGeom prst="rect">
            <a:avLst/>
          </a:prstGeom>
          <a:noFill/>
        </p:spPr>
        <p:txBody>
          <a:bodyPr wrap="square" rtlCol="0">
            <a:spAutoFit/>
          </a:bodyPr>
          <a:lstStyle/>
          <a:p>
            <a:r>
              <a:rPr lang="hu-HU" dirty="0" smtClean="0"/>
              <a:t>Az alsó tag cilinderben történő megkötött mozgása behatárolja a többi csuklóban a mozgási szabadságfokot.</a:t>
            </a:r>
            <a:endParaRPr lang="hu-HU" dirty="0"/>
          </a:p>
        </p:txBody>
      </p:sp>
      <p:sp>
        <p:nvSpPr>
          <p:cNvPr id="11" name="Szövegdoboz 10"/>
          <p:cNvSpPr txBox="1"/>
          <p:nvPr/>
        </p:nvSpPr>
        <p:spPr>
          <a:xfrm>
            <a:off x="3628864" y="3831092"/>
            <a:ext cx="4248472" cy="2031325"/>
          </a:xfrm>
          <a:prstGeom prst="rect">
            <a:avLst/>
          </a:prstGeom>
          <a:noFill/>
        </p:spPr>
        <p:txBody>
          <a:bodyPr wrap="square" rtlCol="0">
            <a:spAutoFit/>
          </a:bodyPr>
          <a:lstStyle/>
          <a:p>
            <a:r>
              <a:rPr lang="hu-HU" dirty="0" smtClean="0"/>
              <a:t>A levegőben (légüres tér) a súlypont pályája nem változtatható meg. Ezért, ha  test valamelyik részén elmozdulás jön létre, akkor a test másik oldalán azonos nagyságú mozgásnak kell bekövetkeznie. Következésképpen az ízületi szögváltozások és szögterjedelmek behatároltak.</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702"/>
                                        </p:tgtEl>
                                        <p:attrNameLst>
                                          <p:attrName>style.visibility</p:attrName>
                                        </p:attrNameLst>
                                      </p:cBhvr>
                                      <p:to>
                                        <p:strVal val="visible"/>
                                      </p:to>
                                    </p:set>
                                    <p:anim calcmode="lin" valueType="num">
                                      <p:cBhvr additive="base">
                                        <p:cTn id="17" dur="500" fill="hold"/>
                                        <p:tgtEl>
                                          <p:spTgt spid="28702"/>
                                        </p:tgtEl>
                                        <p:attrNameLst>
                                          <p:attrName>ppt_x</p:attrName>
                                        </p:attrNameLst>
                                      </p:cBhvr>
                                      <p:tavLst>
                                        <p:tav tm="0">
                                          <p:val>
                                            <p:strVal val="0-#ppt_w/2"/>
                                          </p:val>
                                        </p:tav>
                                        <p:tav tm="100000">
                                          <p:val>
                                            <p:strVal val="#ppt_x"/>
                                          </p:val>
                                        </p:tav>
                                      </p:tavLst>
                                    </p:anim>
                                    <p:anim calcmode="lin" valueType="num">
                                      <p:cBhvr additive="base">
                                        <p:cTn id="18" dur="500" fill="hold"/>
                                        <p:tgtEl>
                                          <p:spTgt spid="287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8701"/>
                                        </p:tgtEl>
                                        <p:attrNameLst>
                                          <p:attrName>style.visibility</p:attrName>
                                        </p:attrNameLst>
                                      </p:cBhvr>
                                      <p:to>
                                        <p:strVal val="visible"/>
                                      </p:to>
                                    </p:set>
                                    <p:anim calcmode="lin" valueType="num">
                                      <p:cBhvr additive="base">
                                        <p:cTn id="23" dur="500" fill="hold"/>
                                        <p:tgtEl>
                                          <p:spTgt spid="28701"/>
                                        </p:tgtEl>
                                        <p:attrNameLst>
                                          <p:attrName>ppt_x</p:attrName>
                                        </p:attrNameLst>
                                      </p:cBhvr>
                                      <p:tavLst>
                                        <p:tav tm="0">
                                          <p:val>
                                            <p:strVal val="1+#ppt_w/2"/>
                                          </p:val>
                                        </p:tav>
                                        <p:tav tm="100000">
                                          <p:val>
                                            <p:strVal val="#ppt_x"/>
                                          </p:val>
                                        </p:tav>
                                      </p:tavLst>
                                    </p:anim>
                                    <p:anim calcmode="lin" valueType="num">
                                      <p:cBhvr additive="base">
                                        <p:cTn id="24" dur="500" fill="hold"/>
                                        <p:tgtEl>
                                          <p:spTgt spid="287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creeching Brakes"/>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ou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6" name="Camera"/>
                                        </p:tgtEl>
                                      </p:cMediaNode>
                                    </p:audio>
                                  </p:sub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28714"/>
                                        </p:tgtEl>
                                        <p:attrNameLst>
                                          <p:attrName>style.visibility</p:attrName>
                                        </p:attrNameLst>
                                      </p:cBhvr>
                                      <p:to>
                                        <p:strVal val="visible"/>
                                      </p:to>
                                    </p:set>
                                    <p:anim calcmode="lin" valueType="num">
                                      <p:cBhvr additive="base">
                                        <p:cTn id="33" dur="500" fill="hold"/>
                                        <p:tgtEl>
                                          <p:spTgt spid="28714"/>
                                        </p:tgtEl>
                                        <p:attrNameLst>
                                          <p:attrName>ppt_x</p:attrName>
                                        </p:attrNameLst>
                                      </p:cBhvr>
                                      <p:tavLst>
                                        <p:tav tm="0">
                                          <p:val>
                                            <p:strVal val="0-#ppt_w/2"/>
                                          </p:val>
                                        </p:tav>
                                        <p:tav tm="100000">
                                          <p:val>
                                            <p:strVal val="#ppt_x"/>
                                          </p:val>
                                        </p:tav>
                                      </p:tavLst>
                                    </p:anim>
                                    <p:anim calcmode="lin" valueType="num">
                                      <p:cBhvr additive="base">
                                        <p:cTn id="34" dur="500" fill="hold"/>
                                        <p:tgtEl>
                                          <p:spTgt spid="287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hoosh"/>
                                        </p:tgtEl>
                                      </p:cMediaNode>
                                    </p:audio>
                                  </p:subTnLst>
                                </p:cTn>
                              </p:par>
                            </p:childTnLst>
                          </p:cTn>
                        </p:par>
                        <p:par>
                          <p:cTn id="35" fill="hold">
                            <p:stCondLst>
                              <p:cond delay="1000"/>
                            </p:stCondLst>
                            <p:childTnLst>
                              <p:par>
                                <p:cTn id="36" presetID="2" presetClass="entr" presetSubtype="8" fill="hold" grpId="0" nodeType="afterEffect">
                                  <p:stCondLst>
                                    <p:cond delay="0"/>
                                  </p:stCondLst>
                                  <p:childTnLst>
                                    <p:set>
                                      <p:cBhvr>
                                        <p:cTn id="37" dur="1" fill="hold">
                                          <p:stCondLst>
                                            <p:cond delay="0"/>
                                          </p:stCondLst>
                                        </p:cTn>
                                        <p:tgtEl>
                                          <p:spTgt spid="28715"/>
                                        </p:tgtEl>
                                        <p:attrNameLst>
                                          <p:attrName>style.visibility</p:attrName>
                                        </p:attrNameLst>
                                      </p:cBhvr>
                                      <p:to>
                                        <p:strVal val="visible"/>
                                      </p:to>
                                    </p:set>
                                    <p:anim calcmode="lin" valueType="num">
                                      <p:cBhvr additive="base">
                                        <p:cTn id="38" dur="500" fill="hold"/>
                                        <p:tgtEl>
                                          <p:spTgt spid="28715"/>
                                        </p:tgtEl>
                                        <p:attrNameLst>
                                          <p:attrName>ppt_x</p:attrName>
                                        </p:attrNameLst>
                                      </p:cBhvr>
                                      <p:tavLst>
                                        <p:tav tm="0">
                                          <p:val>
                                            <p:strVal val="0-#ppt_w/2"/>
                                          </p:val>
                                        </p:tav>
                                        <p:tav tm="100000">
                                          <p:val>
                                            <p:strVal val="#ppt_x"/>
                                          </p:val>
                                        </p:tav>
                                      </p:tavLst>
                                    </p:anim>
                                    <p:anim calcmode="lin" valueType="num">
                                      <p:cBhvr additive="base">
                                        <p:cTn id="39" dur="500" fill="hold"/>
                                        <p:tgtEl>
                                          <p:spTgt spid="287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Whoosh"/>
                                        </p:tgtEl>
                                      </p:cMediaNode>
                                    </p:audio>
                                  </p:subTnLst>
                                </p:cTn>
                              </p:par>
                            </p:childTnLst>
                          </p:cTn>
                        </p:par>
                        <p:par>
                          <p:cTn id="40" fill="hold">
                            <p:stCondLst>
                              <p:cond delay="1500"/>
                            </p:stCondLst>
                            <p:childTnLst>
                              <p:par>
                                <p:cTn id="41" presetID="2" presetClass="entr" presetSubtype="8" fill="hold" grpId="0" nodeType="afterEffect">
                                  <p:stCondLst>
                                    <p:cond delay="0"/>
                                  </p:stCondLst>
                                  <p:childTnLst>
                                    <p:set>
                                      <p:cBhvr>
                                        <p:cTn id="42" dur="1" fill="hold">
                                          <p:stCondLst>
                                            <p:cond delay="0"/>
                                          </p:stCondLst>
                                        </p:cTn>
                                        <p:tgtEl>
                                          <p:spTgt spid="28716"/>
                                        </p:tgtEl>
                                        <p:attrNameLst>
                                          <p:attrName>style.visibility</p:attrName>
                                        </p:attrNameLst>
                                      </p:cBhvr>
                                      <p:to>
                                        <p:strVal val="visible"/>
                                      </p:to>
                                    </p:set>
                                    <p:anim calcmode="lin" valueType="num">
                                      <p:cBhvr additive="base">
                                        <p:cTn id="43" dur="500" fill="hold"/>
                                        <p:tgtEl>
                                          <p:spTgt spid="28716"/>
                                        </p:tgtEl>
                                        <p:attrNameLst>
                                          <p:attrName>ppt_x</p:attrName>
                                        </p:attrNameLst>
                                      </p:cBhvr>
                                      <p:tavLst>
                                        <p:tav tm="0">
                                          <p:val>
                                            <p:strVal val="0-#ppt_w/2"/>
                                          </p:val>
                                        </p:tav>
                                        <p:tav tm="100000">
                                          <p:val>
                                            <p:strVal val="#ppt_x"/>
                                          </p:val>
                                        </p:tav>
                                      </p:tavLst>
                                    </p:anim>
                                    <p:anim calcmode="lin" valueType="num">
                                      <p:cBhvr additive="base">
                                        <p:cTn id="44" dur="500" fill="hold"/>
                                        <p:tgtEl>
                                          <p:spTgt spid="28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
                                        </p:tgtEl>
                                      </p:cMediaNode>
                                    </p:audio>
                                  </p:subTnLst>
                                </p:cTn>
                              </p:par>
                            </p:childTnLst>
                          </p:cTn>
                        </p:par>
                        <p:par>
                          <p:cTn id="45" fill="hold">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28717"/>
                                        </p:tgtEl>
                                        <p:attrNameLst>
                                          <p:attrName>style.visibility</p:attrName>
                                        </p:attrNameLst>
                                      </p:cBhvr>
                                      <p:to>
                                        <p:strVal val="visible"/>
                                      </p:to>
                                    </p:set>
                                    <p:anim calcmode="lin" valueType="num">
                                      <p:cBhvr additive="base">
                                        <p:cTn id="48" dur="500" fill="hold"/>
                                        <p:tgtEl>
                                          <p:spTgt spid="28717"/>
                                        </p:tgtEl>
                                        <p:attrNameLst>
                                          <p:attrName>ppt_x</p:attrName>
                                        </p:attrNameLst>
                                      </p:cBhvr>
                                      <p:tavLst>
                                        <p:tav tm="0">
                                          <p:val>
                                            <p:strVal val="0-#ppt_w/2"/>
                                          </p:val>
                                        </p:tav>
                                        <p:tav tm="100000">
                                          <p:val>
                                            <p:strVal val="#ppt_x"/>
                                          </p:val>
                                        </p:tav>
                                      </p:tavLst>
                                    </p:anim>
                                    <p:anim calcmode="lin" valueType="num">
                                      <p:cBhvr additive="base">
                                        <p:cTn id="49" dur="500" fill="hold"/>
                                        <p:tgtEl>
                                          <p:spTgt spid="28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Whoosh"/>
                                        </p:tgtEl>
                                      </p:cMediaNode>
                                    </p:audio>
                                  </p:sub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28718"/>
                                        </p:tgtEl>
                                        <p:attrNameLst>
                                          <p:attrName>style.visibility</p:attrName>
                                        </p:attrNameLst>
                                      </p:cBhvr>
                                      <p:to>
                                        <p:strVal val="visible"/>
                                      </p:to>
                                    </p:set>
                                    <p:anim calcmode="lin" valueType="num">
                                      <p:cBhvr additive="base">
                                        <p:cTn id="53" dur="500" fill="hold"/>
                                        <p:tgtEl>
                                          <p:spTgt spid="28718"/>
                                        </p:tgtEl>
                                        <p:attrNameLst>
                                          <p:attrName>ppt_x</p:attrName>
                                        </p:attrNameLst>
                                      </p:cBhvr>
                                      <p:tavLst>
                                        <p:tav tm="0">
                                          <p:val>
                                            <p:strVal val="0-#ppt_w/2"/>
                                          </p:val>
                                        </p:tav>
                                        <p:tav tm="100000">
                                          <p:val>
                                            <p:strVal val="#ppt_x"/>
                                          </p:val>
                                        </p:tav>
                                      </p:tavLst>
                                    </p:anim>
                                    <p:anim calcmode="lin" valueType="num">
                                      <p:cBhvr additive="base">
                                        <p:cTn id="54" dur="500" fill="hold"/>
                                        <p:tgtEl>
                                          <p:spTgt spid="28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Whoosh"/>
                                        </p:tgtEl>
                                      </p:cMediaNode>
                                    </p:audio>
                                  </p:subTnLst>
                                </p:cTn>
                              </p:par>
                            </p:childTnLst>
                          </p:cTn>
                        </p:par>
                        <p:par>
                          <p:cTn id="55" fill="hold">
                            <p:stCondLst>
                              <p:cond delay="3000"/>
                            </p:stCondLst>
                            <p:childTnLst>
                              <p:par>
                                <p:cTn id="56" presetID="2" presetClass="entr" presetSubtype="8" fill="hold" grpId="0" nodeType="afterEffect">
                                  <p:stCondLst>
                                    <p:cond delay="0"/>
                                  </p:stCondLst>
                                  <p:childTnLst>
                                    <p:set>
                                      <p:cBhvr>
                                        <p:cTn id="57" dur="1" fill="hold">
                                          <p:stCondLst>
                                            <p:cond delay="0"/>
                                          </p:stCondLst>
                                        </p:cTn>
                                        <p:tgtEl>
                                          <p:spTgt spid="28719"/>
                                        </p:tgtEl>
                                        <p:attrNameLst>
                                          <p:attrName>style.visibility</p:attrName>
                                        </p:attrNameLst>
                                      </p:cBhvr>
                                      <p:to>
                                        <p:strVal val="visible"/>
                                      </p:to>
                                    </p:set>
                                    <p:anim calcmode="lin" valueType="num">
                                      <p:cBhvr additive="base">
                                        <p:cTn id="58" dur="500" fill="hold"/>
                                        <p:tgtEl>
                                          <p:spTgt spid="28719"/>
                                        </p:tgtEl>
                                        <p:attrNameLst>
                                          <p:attrName>ppt_x</p:attrName>
                                        </p:attrNameLst>
                                      </p:cBhvr>
                                      <p:tavLst>
                                        <p:tav tm="0">
                                          <p:val>
                                            <p:strVal val="0-#ppt_w/2"/>
                                          </p:val>
                                        </p:tav>
                                        <p:tav tm="100000">
                                          <p:val>
                                            <p:strVal val="#ppt_x"/>
                                          </p:val>
                                        </p:tav>
                                      </p:tavLst>
                                    </p:anim>
                                    <p:anim calcmode="lin" valueType="num">
                                      <p:cBhvr additive="base">
                                        <p:cTn id="59" dur="500" fill="hold"/>
                                        <p:tgtEl>
                                          <p:spTgt spid="28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Whoosh"/>
                                        </p:tgtEl>
                                      </p:cMediaNode>
                                    </p:audio>
                                  </p:subTnLst>
                                </p:cTn>
                              </p:par>
                            </p:childTnLst>
                          </p:cTn>
                        </p:par>
                        <p:par>
                          <p:cTn id="60" fill="hold">
                            <p:stCondLst>
                              <p:cond delay="3500"/>
                            </p:stCondLst>
                            <p:childTnLst>
                              <p:par>
                                <p:cTn id="61" presetID="2" presetClass="entr" presetSubtype="2" fill="hold" grpId="0" nodeType="afterEffect">
                                  <p:stCondLst>
                                    <p:cond delay="0"/>
                                  </p:stCondLst>
                                  <p:childTnLst>
                                    <p:set>
                                      <p:cBhvr>
                                        <p:cTn id="62" dur="1" fill="hold">
                                          <p:stCondLst>
                                            <p:cond delay="0"/>
                                          </p:stCondLst>
                                        </p:cTn>
                                        <p:tgtEl>
                                          <p:spTgt spid="28720"/>
                                        </p:tgtEl>
                                        <p:attrNameLst>
                                          <p:attrName>style.visibility</p:attrName>
                                        </p:attrNameLst>
                                      </p:cBhvr>
                                      <p:to>
                                        <p:strVal val="visible"/>
                                      </p:to>
                                    </p:set>
                                    <p:anim calcmode="lin" valueType="num">
                                      <p:cBhvr additive="base">
                                        <p:cTn id="63" dur="500" fill="hold"/>
                                        <p:tgtEl>
                                          <p:spTgt spid="28720"/>
                                        </p:tgtEl>
                                        <p:attrNameLst>
                                          <p:attrName>ppt_x</p:attrName>
                                        </p:attrNameLst>
                                      </p:cBhvr>
                                      <p:tavLst>
                                        <p:tav tm="0">
                                          <p:val>
                                            <p:strVal val="1+#ppt_w/2"/>
                                          </p:val>
                                        </p:tav>
                                        <p:tav tm="100000">
                                          <p:val>
                                            <p:strVal val="#ppt_x"/>
                                          </p:val>
                                        </p:tav>
                                      </p:tavLst>
                                    </p:anim>
                                    <p:anim calcmode="lin" valueType="num">
                                      <p:cBhvr additive="base">
                                        <p:cTn id="64" dur="500" fill="hold"/>
                                        <p:tgtEl>
                                          <p:spTgt spid="28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Screeching Brakes"/>
                                        </p:tgtEl>
                                      </p:cMediaNode>
                                    </p:audio>
                                  </p:subTnLst>
                                </p:cTn>
                              </p:par>
                            </p:childTnLst>
                          </p:cTn>
                        </p:par>
                        <p:par>
                          <p:cTn id="65" fill="hold">
                            <p:stCondLst>
                              <p:cond delay="4000"/>
                            </p:stCondLst>
                            <p:childTnLst>
                              <p:par>
                                <p:cTn id="66" presetID="2" presetClass="entr" presetSubtype="8" fill="hold" grpId="0" nodeType="afterEffect">
                                  <p:stCondLst>
                                    <p:cond delay="0"/>
                                  </p:stCondLst>
                                  <p:childTnLst>
                                    <p:set>
                                      <p:cBhvr>
                                        <p:cTn id="67" dur="1" fill="hold">
                                          <p:stCondLst>
                                            <p:cond delay="0"/>
                                          </p:stCondLst>
                                        </p:cTn>
                                        <p:tgtEl>
                                          <p:spTgt spid="28721"/>
                                        </p:tgtEl>
                                        <p:attrNameLst>
                                          <p:attrName>style.visibility</p:attrName>
                                        </p:attrNameLst>
                                      </p:cBhvr>
                                      <p:to>
                                        <p:strVal val="visible"/>
                                      </p:to>
                                    </p:set>
                                    <p:anim calcmode="lin" valueType="num">
                                      <p:cBhvr additive="base">
                                        <p:cTn id="68" dur="500" fill="hold"/>
                                        <p:tgtEl>
                                          <p:spTgt spid="28721"/>
                                        </p:tgtEl>
                                        <p:attrNameLst>
                                          <p:attrName>ppt_x</p:attrName>
                                        </p:attrNameLst>
                                      </p:cBhvr>
                                      <p:tavLst>
                                        <p:tav tm="0">
                                          <p:val>
                                            <p:strVal val="0-#ppt_w/2"/>
                                          </p:val>
                                        </p:tav>
                                        <p:tav tm="100000">
                                          <p:val>
                                            <p:strVal val="#ppt_x"/>
                                          </p:val>
                                        </p:tav>
                                      </p:tavLst>
                                    </p:anim>
                                    <p:anim calcmode="lin" valueType="num">
                                      <p:cBhvr additive="base">
                                        <p:cTn id="69" dur="500" fill="hold"/>
                                        <p:tgtEl>
                                          <p:spTgt spid="287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1" grpId="0" animBg="1"/>
      <p:bldP spid="28702" grpId="0" animBg="1"/>
      <p:bldP spid="28714" grpId="0" animBg="1"/>
      <p:bldP spid="28715" grpId="0" animBg="1"/>
      <p:bldP spid="28716" grpId="0" animBg="1"/>
      <p:bldP spid="28717" grpId="0" animBg="1"/>
      <p:bldP spid="28718" grpId="0" animBg="1"/>
      <p:bldP spid="28719" grpId="0" animBg="1"/>
      <p:bldP spid="28720" grpId="0" animBg="1"/>
      <p:bldP spid="287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684213" y="836613"/>
            <a:ext cx="5815012" cy="519112"/>
          </a:xfrm>
          <a:prstGeom prst="rect">
            <a:avLst/>
          </a:prstGeom>
          <a:noFill/>
          <a:ln w="9525">
            <a:noFill/>
            <a:miter lim="800000"/>
            <a:headEnd/>
            <a:tailEnd/>
          </a:ln>
        </p:spPr>
        <p:txBody>
          <a:bodyPr>
            <a:spAutoFit/>
          </a:bodyPr>
          <a:lstStyle/>
          <a:p>
            <a:pPr>
              <a:spcBef>
                <a:spcPct val="0"/>
              </a:spcBef>
            </a:pPr>
            <a:r>
              <a:rPr lang="hu-HU" sz="2800" baseline="0">
                <a:solidFill>
                  <a:schemeClr val="accent1"/>
                </a:solidFill>
              </a:rPr>
              <a:t>Aktuális</a:t>
            </a:r>
            <a:r>
              <a:rPr lang="en-GB" sz="2800" baseline="0">
                <a:solidFill>
                  <a:schemeClr val="accent1"/>
                </a:solidFill>
              </a:rPr>
              <a:t> (ped</a:t>
            </a:r>
            <a:r>
              <a:rPr lang="hu-HU" sz="2800" baseline="0">
                <a:solidFill>
                  <a:schemeClr val="accent1"/>
                </a:solidFill>
              </a:rPr>
              <a:t>álozás</a:t>
            </a:r>
            <a:r>
              <a:rPr lang="en-GB" sz="2800" baseline="0">
                <a:solidFill>
                  <a:schemeClr val="accent1"/>
                </a:solidFill>
              </a:rPr>
              <a:t>)</a:t>
            </a:r>
          </a:p>
        </p:txBody>
      </p:sp>
      <p:pic>
        <p:nvPicPr>
          <p:cNvPr id="94213" name="Picture 5"/>
          <p:cNvPicPr>
            <a:picLocks noChangeAspect="1" noChangeArrowheads="1"/>
          </p:cNvPicPr>
          <p:nvPr/>
        </p:nvPicPr>
        <p:blipFill>
          <a:blip r:embed="rId4" cstate="print"/>
          <a:srcRect/>
          <a:stretch>
            <a:fillRect/>
          </a:stretch>
        </p:blipFill>
        <p:spPr bwMode="auto">
          <a:xfrm>
            <a:off x="5651500" y="2720975"/>
            <a:ext cx="3200400" cy="1847850"/>
          </a:xfrm>
          <a:prstGeom prst="rect">
            <a:avLst/>
          </a:prstGeom>
          <a:noFill/>
          <a:ln w="9525">
            <a:noFill/>
            <a:miter lim="800000"/>
            <a:headEnd/>
            <a:tailEnd/>
          </a:ln>
        </p:spPr>
      </p:pic>
      <p:sp>
        <p:nvSpPr>
          <p:cNvPr id="94214" name="Text Box 6"/>
          <p:cNvSpPr txBox="1">
            <a:spLocks noChangeArrowheads="1"/>
          </p:cNvSpPr>
          <p:nvPr/>
        </p:nvSpPr>
        <p:spPr bwMode="auto">
          <a:xfrm>
            <a:off x="684213" y="2997200"/>
            <a:ext cx="4968875" cy="822325"/>
          </a:xfrm>
          <a:prstGeom prst="rect">
            <a:avLst/>
          </a:prstGeom>
          <a:noFill/>
          <a:ln w="9525">
            <a:noFill/>
            <a:miter lim="800000"/>
            <a:headEnd/>
            <a:tailEnd/>
          </a:ln>
        </p:spPr>
        <p:txBody>
          <a:bodyPr>
            <a:spAutoFit/>
          </a:bodyPr>
          <a:lstStyle/>
          <a:p>
            <a:pPr>
              <a:spcBef>
                <a:spcPct val="0"/>
              </a:spcBef>
            </a:pPr>
            <a:r>
              <a:rPr lang="en-GB" sz="2400" baseline="0">
                <a:solidFill>
                  <a:schemeClr val="accent1"/>
                </a:solidFill>
              </a:rPr>
              <a:t>M</a:t>
            </a:r>
            <a:r>
              <a:rPr lang="hu-HU" sz="2400" baseline="0">
                <a:solidFill>
                  <a:schemeClr val="accent1"/>
                </a:solidFill>
              </a:rPr>
              <a:t>echanikai</a:t>
            </a:r>
            <a:r>
              <a:rPr lang="en-GB" sz="2400" baseline="0">
                <a:solidFill>
                  <a:schemeClr val="accent1"/>
                </a:solidFill>
              </a:rPr>
              <a:t> (</a:t>
            </a:r>
            <a:r>
              <a:rPr lang="hu-HU" sz="2400" baseline="0">
                <a:solidFill>
                  <a:schemeClr val="accent1"/>
                </a:solidFill>
              </a:rPr>
              <a:t>egyensúly</a:t>
            </a:r>
            <a:r>
              <a:rPr lang="en-GB" sz="2400" baseline="0">
                <a:solidFill>
                  <a:schemeClr val="accent1"/>
                </a:solidFill>
              </a:rPr>
              <a:t>, </a:t>
            </a:r>
            <a:r>
              <a:rPr lang="hu-HU" sz="2400" baseline="0">
                <a:solidFill>
                  <a:schemeClr val="accent1"/>
                </a:solidFill>
              </a:rPr>
              <a:t>megcsúszás</a:t>
            </a:r>
            <a:r>
              <a:rPr lang="en-GB" sz="2400" baseline="0">
                <a:solidFill>
                  <a:schemeClr val="accent1"/>
                </a:solidFill>
              </a:rPr>
              <a:t>)</a:t>
            </a:r>
          </a:p>
          <a:p>
            <a:pPr>
              <a:spcBef>
                <a:spcPct val="0"/>
              </a:spcBef>
            </a:pPr>
            <a:r>
              <a:rPr lang="en-GB" sz="2400" baseline="0">
                <a:solidFill>
                  <a:schemeClr val="accent1"/>
                </a:solidFill>
              </a:rPr>
              <a:t> </a:t>
            </a:r>
            <a:endParaRPr lang="en-US" sz="2400" baseline="0">
              <a:solidFill>
                <a:schemeClr val="accent1"/>
              </a:solidFill>
            </a:endParaRPr>
          </a:p>
        </p:txBody>
      </p:sp>
      <p:pic>
        <p:nvPicPr>
          <p:cNvPr id="94215" name="01.avi">
            <a:hlinkClick r:id="" action="ppaction://media"/>
          </p:cNvPr>
          <p:cNvPicPr>
            <a:picLocks noRot="1" noChangeAspect="1" noChangeArrowheads="1"/>
          </p:cNvPicPr>
          <p:nvPr>
            <a:videoFile r:link="rId1"/>
          </p:nvPr>
        </p:nvPicPr>
        <p:blipFill>
          <a:blip r:embed="rId5" cstate="print"/>
          <a:srcRect/>
          <a:stretch>
            <a:fillRect/>
          </a:stretch>
        </p:blipFill>
        <p:spPr bwMode="auto">
          <a:xfrm>
            <a:off x="5435600" y="685800"/>
            <a:ext cx="2565400" cy="2052638"/>
          </a:xfrm>
          <a:prstGeom prst="rect">
            <a:avLst/>
          </a:prstGeom>
          <a:noFill/>
          <a:ln w="9525">
            <a:noFill/>
            <a:miter lim="800000"/>
            <a:headEnd/>
            <a:tailEnd/>
          </a:ln>
        </p:spPr>
      </p:pic>
      <p:sp>
        <p:nvSpPr>
          <p:cNvPr id="94216" name="Text Box 8"/>
          <p:cNvSpPr txBox="1">
            <a:spLocks noChangeArrowheads="1"/>
          </p:cNvSpPr>
          <p:nvPr/>
        </p:nvSpPr>
        <p:spPr bwMode="auto">
          <a:xfrm>
            <a:off x="684213" y="4772025"/>
            <a:ext cx="4895850" cy="457200"/>
          </a:xfrm>
          <a:prstGeom prst="rect">
            <a:avLst/>
          </a:prstGeom>
          <a:noFill/>
          <a:ln w="9525">
            <a:noFill/>
            <a:miter lim="800000"/>
            <a:headEnd/>
            <a:tailEnd/>
          </a:ln>
        </p:spPr>
        <p:txBody>
          <a:bodyPr>
            <a:spAutoFit/>
          </a:bodyPr>
          <a:lstStyle/>
          <a:p>
            <a:pPr>
              <a:spcBef>
                <a:spcPct val="0"/>
              </a:spcBef>
            </a:pPr>
            <a:r>
              <a:rPr lang="en-GB" sz="2400" baseline="0">
                <a:solidFill>
                  <a:schemeClr val="accent1"/>
                </a:solidFill>
              </a:rPr>
              <a:t>M</a:t>
            </a:r>
            <a:r>
              <a:rPr lang="hu-HU" sz="2400" baseline="0">
                <a:solidFill>
                  <a:schemeClr val="accent1"/>
                </a:solidFill>
              </a:rPr>
              <a:t>otoros feladat</a:t>
            </a:r>
            <a:r>
              <a:rPr lang="en-GB" sz="2400" baseline="0">
                <a:solidFill>
                  <a:schemeClr val="accent1"/>
                </a:solidFill>
              </a:rPr>
              <a:t> ( instru</a:t>
            </a:r>
            <a:r>
              <a:rPr lang="hu-HU" sz="2400" baseline="0">
                <a:solidFill>
                  <a:schemeClr val="accent1"/>
                </a:solidFill>
              </a:rPr>
              <a:t>kció</a:t>
            </a:r>
            <a:r>
              <a:rPr lang="en-GB" sz="2400" baseline="0">
                <a:solidFill>
                  <a:schemeClr val="accent1"/>
                </a:solidFill>
              </a:rPr>
              <a:t>)</a:t>
            </a:r>
            <a:endParaRPr lang="en-US" sz="2400" b="0"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p:cTn id="7" dur="1000" fill="hold"/>
                                        <p:tgtEl>
                                          <p:spTgt spid="94212"/>
                                        </p:tgtEl>
                                        <p:attrNameLst>
                                          <p:attrName>ppt_x</p:attrName>
                                        </p:attrNameLst>
                                      </p:cBhvr>
                                      <p:tavLst>
                                        <p:tav tm="0">
                                          <p:val>
                                            <p:strVal val="#ppt_x-.2"/>
                                          </p:val>
                                        </p:tav>
                                        <p:tav tm="100000">
                                          <p:val>
                                            <p:strVal val="#ppt_x"/>
                                          </p:val>
                                        </p:tav>
                                      </p:tavLst>
                                    </p:anim>
                                    <p:anim calcmode="lin" valueType="num">
                                      <p:cBhvr>
                                        <p:cTn id="8" dur="1000" fill="hold"/>
                                        <p:tgtEl>
                                          <p:spTgt spid="942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4215"/>
                                        </p:tgtEl>
                                        <p:attrNameLst>
                                          <p:attrName>style.visibility</p:attrName>
                                        </p:attrNameLst>
                                      </p:cBhvr>
                                      <p:to>
                                        <p:strVal val="visible"/>
                                      </p:to>
                                    </p:set>
                                    <p:animEffect transition="in" filter="fade">
                                      <p:cBhvr>
                                        <p:cTn id="13" dur="2000"/>
                                        <p:tgtEl>
                                          <p:spTgt spid="94215"/>
                                        </p:tgtEl>
                                      </p:cBhvr>
                                    </p:animEffect>
                                  </p:childTnLst>
                                </p:cTn>
                              </p:par>
                            </p:childTnLst>
                          </p:cTn>
                        </p:par>
                        <p:par>
                          <p:cTn id="14" fill="hold">
                            <p:stCondLst>
                              <p:cond delay="3000"/>
                            </p:stCondLst>
                            <p:childTnLst>
                              <p:par>
                                <p:cTn id="15" presetID="1" presetClass="mediacall" presetSubtype="0" fill="hold" nodeType="afterEffect">
                                  <p:stCondLst>
                                    <p:cond delay="0"/>
                                  </p:stCondLst>
                                  <p:childTnLst>
                                    <p:cmd type="call" cmd="playFrom(0.0)">
                                      <p:cBhvr>
                                        <p:cTn id="16" dur="4800" fill="hold"/>
                                        <p:tgtEl>
                                          <p:spTgt spid="94215"/>
                                        </p:tgtEl>
                                      </p:cBhvr>
                                    </p:cmd>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4214"/>
                                        </p:tgtEl>
                                        <p:attrNameLst>
                                          <p:attrName>style.visibility</p:attrName>
                                        </p:attrNameLst>
                                      </p:cBhvr>
                                      <p:to>
                                        <p:strVal val="visible"/>
                                      </p:to>
                                    </p:set>
                                    <p:anim calcmode="lin" valueType="num">
                                      <p:cBhvr>
                                        <p:cTn id="21" dur="1000" fill="hold"/>
                                        <p:tgtEl>
                                          <p:spTgt spid="94214"/>
                                        </p:tgtEl>
                                        <p:attrNameLst>
                                          <p:attrName>ppt_x</p:attrName>
                                        </p:attrNameLst>
                                      </p:cBhvr>
                                      <p:tavLst>
                                        <p:tav tm="0">
                                          <p:val>
                                            <p:strVal val="#ppt_x-.2"/>
                                          </p:val>
                                        </p:tav>
                                        <p:tav tm="100000">
                                          <p:val>
                                            <p:strVal val="#ppt_x"/>
                                          </p:val>
                                        </p:tav>
                                      </p:tavLst>
                                    </p:anim>
                                    <p:anim calcmode="lin" valueType="num">
                                      <p:cBhvr>
                                        <p:cTn id="22" dur="1000" fill="hold"/>
                                        <p:tgtEl>
                                          <p:spTgt spid="942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4214"/>
                                        </p:tgtEl>
                                      </p:cBhvr>
                                    </p:animEffect>
                                  </p:childTnLst>
                                </p:cTn>
                              </p:par>
                            </p:childTnLst>
                          </p:cTn>
                        </p:par>
                        <p:par>
                          <p:cTn id="24" fill="hold">
                            <p:stCondLst>
                              <p:cond delay="1000"/>
                            </p:stCondLst>
                            <p:childTnLst>
                              <p:par>
                                <p:cTn id="25" presetID="4" presetClass="entr" presetSubtype="32" fill="hold" nodeType="afterEffect">
                                  <p:stCondLst>
                                    <p:cond delay="0"/>
                                  </p:stCondLst>
                                  <p:childTnLst>
                                    <p:set>
                                      <p:cBhvr>
                                        <p:cTn id="26" dur="1" fill="hold">
                                          <p:stCondLst>
                                            <p:cond delay="0"/>
                                          </p:stCondLst>
                                        </p:cTn>
                                        <p:tgtEl>
                                          <p:spTgt spid="94213"/>
                                        </p:tgtEl>
                                        <p:attrNameLst>
                                          <p:attrName>style.visibility</p:attrName>
                                        </p:attrNameLst>
                                      </p:cBhvr>
                                      <p:to>
                                        <p:strVal val="visible"/>
                                      </p:to>
                                    </p:set>
                                    <p:animEffect transition="in" filter="box(out)">
                                      <p:cBhvr>
                                        <p:cTn id="27" dur="500"/>
                                        <p:tgtEl>
                                          <p:spTgt spid="94213"/>
                                        </p:tgtEl>
                                      </p:cBhvr>
                                    </p:animEffect>
                                  </p:childTnLst>
                                  <p:subTnLst>
                                    <p:audio>
                                      <p:cMediaNode>
                                        <p:cTn display="0" masterRel="sameClick">
                                          <p:stCondLst>
                                            <p:cond evt="begin" delay="0">
                                              <p:tn val="25"/>
                                            </p:cond>
                                          </p:stCondLst>
                                          <p:endCondLst>
                                            <p:cond evt="onStopAudio" delay="0">
                                              <p:tgtEl>
                                                <p:sldTgt/>
                                              </p:tgtEl>
                                            </p:cond>
                                          </p:endCondLst>
                                        </p:cTn>
                                        <p:tgtEl>
                                          <p:sndTgt r:embed="rId3" name="KATTINT.WAV"/>
                                        </p:tgtEl>
                                      </p:cMediaNode>
                                    </p:audio>
                                  </p:sub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94216">
                                            <p:txEl>
                                              <p:pRg st="0" end="0"/>
                                            </p:txEl>
                                          </p:spTgt>
                                        </p:tgtEl>
                                        <p:attrNameLst>
                                          <p:attrName>style.visibility</p:attrName>
                                        </p:attrNameLst>
                                      </p:cBhvr>
                                      <p:to>
                                        <p:strVal val="visible"/>
                                      </p:to>
                                    </p:set>
                                    <p:anim calcmode="lin" valueType="num">
                                      <p:cBhvr>
                                        <p:cTn id="32" dur="1000" fill="hold"/>
                                        <p:tgtEl>
                                          <p:spTgt spid="94216">
                                            <p:txEl>
                                              <p:pRg st="0" end="0"/>
                                            </p:txEl>
                                          </p:spTgt>
                                        </p:tgtEl>
                                        <p:attrNameLst>
                                          <p:attrName>ppt_x</p:attrName>
                                        </p:attrNameLst>
                                      </p:cBhvr>
                                      <p:tavLst>
                                        <p:tav tm="0">
                                          <p:val>
                                            <p:strVal val="#ppt_x-.2"/>
                                          </p:val>
                                        </p:tav>
                                        <p:tav tm="100000">
                                          <p:val>
                                            <p:strVal val="#ppt_x"/>
                                          </p:val>
                                        </p:tav>
                                      </p:tavLst>
                                    </p:anim>
                                    <p:anim calcmode="lin" valueType="num">
                                      <p:cBhvr>
                                        <p:cTn id="33" dur="1000" fill="hold"/>
                                        <p:tgtEl>
                                          <p:spTgt spid="942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4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0">
                  <p:stCondLst>
                    <p:cond delay="indefinite"/>
                  </p:stCondLst>
                  <p:endCondLst>
                    <p:cond evt="onNext" delay="0">
                      <p:tgtEl>
                        <p:sldTgt/>
                      </p:tgtEl>
                    </p:cond>
                    <p:cond evt="onPrev" delay="0">
                      <p:tgtEl>
                        <p:sldTgt/>
                      </p:tgtEl>
                    </p:cond>
                  </p:endCondLst>
                </p:cTn>
                <p:tgtEl>
                  <p:spTgt spid="94215"/>
                </p:tgtEl>
              </p:cMediaNode>
            </p:video>
            <p:seq concurrent="1" nextAc="seek">
              <p:cTn id="36" restart="whenNotActive" fill="hold" evtFilter="cancelBubble" nodeType="interactiveSeq">
                <p:stCondLst>
                  <p:cond evt="onClick" delay="0">
                    <p:tgtEl>
                      <p:spTgt spid="94215"/>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p:cTn id="40" dur="1" fill="hold"/>
                                        <p:tgtEl>
                                          <p:spTgt spid="94215"/>
                                        </p:tgtEl>
                                      </p:cBhvr>
                                    </p:cmd>
                                  </p:childTnLst>
                                </p:cTn>
                              </p:par>
                            </p:childTnLst>
                          </p:cTn>
                        </p:par>
                      </p:childTnLst>
                    </p:cTn>
                  </p:par>
                </p:childTnLst>
              </p:cTn>
              <p:nextCondLst>
                <p:cond evt="onClick" delay="0">
                  <p:tgtEl>
                    <p:spTgt spid="94215"/>
                  </p:tgtEl>
                </p:cond>
              </p:nextCondLst>
            </p:seq>
          </p:childTnLst>
        </p:cTn>
      </p:par>
    </p:tnLst>
    <p:bldLst>
      <p:bldP spid="94212" grpId="0"/>
      <p:bldP spid="942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609600" y="3276600"/>
            <a:ext cx="8534400" cy="822325"/>
          </a:xfrm>
          <a:prstGeom prst="rect">
            <a:avLst/>
          </a:prstGeom>
          <a:noFill/>
          <a:ln w="9525">
            <a:noFill/>
            <a:miter lim="800000"/>
            <a:headEnd/>
            <a:tailEnd/>
          </a:ln>
        </p:spPr>
        <p:txBody>
          <a:bodyPr lIns="92075" tIns="46038" rIns="92075" bIns="46038">
            <a:spAutoFit/>
          </a:bodyPr>
          <a:lstStyle/>
          <a:p>
            <a:pPr algn="ctr"/>
            <a:r>
              <a:rPr lang="en-GB" sz="2400" baseline="0"/>
              <a:t>F = mobilit</a:t>
            </a:r>
            <a:r>
              <a:rPr lang="hu-HU" sz="2400" baseline="0"/>
              <a:t>ás</a:t>
            </a:r>
            <a:r>
              <a:rPr lang="en-GB" sz="2400" baseline="0"/>
              <a:t>, I = </a:t>
            </a:r>
            <a:r>
              <a:rPr lang="hu-HU" sz="2400" baseline="0"/>
              <a:t>az izület osztálya</a:t>
            </a:r>
            <a:r>
              <a:rPr lang="en-GB" sz="2400" baseline="0"/>
              <a:t>, j</a:t>
            </a:r>
            <a:r>
              <a:rPr lang="en-GB" sz="2400" baseline="-20000"/>
              <a:t>i</a:t>
            </a:r>
            <a:r>
              <a:rPr lang="en-GB" sz="2400" baseline="0"/>
              <a:t> = </a:t>
            </a:r>
            <a:r>
              <a:rPr lang="hu-HU" sz="2400" baseline="0"/>
              <a:t>az izületek száma az</a:t>
            </a:r>
            <a:r>
              <a:rPr lang="en-GB" sz="2400" baseline="0"/>
              <a:t> I</a:t>
            </a:r>
            <a:r>
              <a:rPr lang="hu-HU" sz="2400" baseline="0"/>
              <a:t> osztályban</a:t>
            </a:r>
            <a:endParaRPr lang="en-GB" sz="2400" baseline="0"/>
          </a:p>
        </p:txBody>
      </p:sp>
      <p:sp>
        <p:nvSpPr>
          <p:cNvPr id="25604" name="Rectangle 4"/>
          <p:cNvSpPr>
            <a:spLocks noChangeArrowheads="1"/>
          </p:cNvSpPr>
          <p:nvPr/>
        </p:nvSpPr>
        <p:spPr bwMode="auto">
          <a:xfrm>
            <a:off x="1676400" y="4572000"/>
            <a:ext cx="6096000" cy="519113"/>
          </a:xfrm>
          <a:prstGeom prst="rect">
            <a:avLst/>
          </a:prstGeom>
          <a:noFill/>
          <a:ln w="9525">
            <a:noFill/>
            <a:miter lim="800000"/>
            <a:headEnd/>
            <a:tailEnd/>
          </a:ln>
        </p:spPr>
        <p:txBody>
          <a:bodyPr lIns="92075" tIns="46038" rIns="92075" bIns="46038">
            <a:spAutoFit/>
          </a:bodyPr>
          <a:lstStyle/>
          <a:p>
            <a:r>
              <a:rPr lang="en-GB" sz="2800" baseline="0">
                <a:solidFill>
                  <a:srgbClr val="0066FF"/>
                </a:solidFill>
              </a:rPr>
              <a:t>i = 6 -f,     f= </a:t>
            </a:r>
            <a:r>
              <a:rPr lang="hu-HU" sz="2800" baseline="0">
                <a:solidFill>
                  <a:srgbClr val="0066FF"/>
                </a:solidFill>
              </a:rPr>
              <a:t>a szabadságfok száma</a:t>
            </a:r>
            <a:endParaRPr lang="en-GB" sz="2800" baseline="0">
              <a:solidFill>
                <a:srgbClr val="0066FF"/>
              </a:solidFill>
            </a:endParaRPr>
          </a:p>
        </p:txBody>
      </p:sp>
      <p:sp>
        <p:nvSpPr>
          <p:cNvPr id="25605" name="Rectangle 5"/>
          <p:cNvSpPr>
            <a:spLocks noChangeArrowheads="1"/>
          </p:cNvSpPr>
          <p:nvPr/>
        </p:nvSpPr>
        <p:spPr bwMode="auto">
          <a:xfrm>
            <a:off x="539750" y="476250"/>
            <a:ext cx="6840538" cy="585418"/>
          </a:xfrm>
          <a:prstGeom prst="rect">
            <a:avLst/>
          </a:prstGeom>
          <a:noFill/>
          <a:ln w="9525">
            <a:noFill/>
            <a:miter lim="800000"/>
            <a:headEnd/>
            <a:tailEnd/>
          </a:ln>
        </p:spPr>
        <p:txBody>
          <a:bodyPr lIns="92075" tIns="46038" rIns="92075" bIns="46038">
            <a:spAutoFit/>
          </a:bodyPr>
          <a:lstStyle/>
          <a:p>
            <a:pPr algn="ctr"/>
            <a:r>
              <a:rPr lang="hu-HU" sz="3200" baseline="0" dirty="0"/>
              <a:t>A kinematikai lánc mobilitása</a:t>
            </a:r>
            <a:endParaRPr lang="en-GB" sz="3200" baseline="0" dirty="0"/>
          </a:p>
        </p:txBody>
      </p:sp>
      <p:grpSp>
        <p:nvGrpSpPr>
          <p:cNvPr id="2" name="Group 7"/>
          <p:cNvGrpSpPr>
            <a:grpSpLocks/>
          </p:cNvGrpSpPr>
          <p:nvPr/>
        </p:nvGrpSpPr>
        <p:grpSpPr bwMode="auto">
          <a:xfrm>
            <a:off x="2819400" y="2270125"/>
            <a:ext cx="3429000" cy="1006475"/>
            <a:chOff x="2880" y="1680"/>
            <a:chExt cx="2160" cy="634"/>
          </a:xfrm>
        </p:grpSpPr>
        <p:sp>
          <p:nvSpPr>
            <p:cNvPr id="45063" name="Rectangle 8"/>
            <p:cNvSpPr>
              <a:spLocks noChangeArrowheads="1"/>
            </p:cNvSpPr>
            <p:nvPr/>
          </p:nvSpPr>
          <p:spPr bwMode="auto">
            <a:xfrm>
              <a:off x="2880" y="1824"/>
              <a:ext cx="2160" cy="327"/>
            </a:xfrm>
            <a:prstGeom prst="rect">
              <a:avLst/>
            </a:prstGeom>
            <a:noFill/>
            <a:ln w="9525">
              <a:noFill/>
              <a:miter lim="800000"/>
              <a:headEnd/>
              <a:tailEnd/>
            </a:ln>
          </p:spPr>
          <p:txBody>
            <a:bodyPr lIns="92075" tIns="46038" rIns="92075" bIns="46038">
              <a:spAutoFit/>
            </a:bodyPr>
            <a:lstStyle/>
            <a:p>
              <a:pPr algn="ctr"/>
              <a:r>
                <a:rPr lang="en-GB" sz="2800" baseline="0">
                  <a:solidFill>
                    <a:schemeClr val="accent1"/>
                  </a:solidFill>
                </a:rPr>
                <a:t>F = 6N -  </a:t>
              </a:r>
              <a:r>
                <a:rPr lang="en-GB" sz="2800" baseline="0">
                  <a:solidFill>
                    <a:schemeClr val="accent1"/>
                  </a:solidFill>
                  <a:latin typeface="Symbol" pitchFamily="18" charset="2"/>
                </a:rPr>
                <a:t>å</a:t>
              </a:r>
              <a:r>
                <a:rPr lang="en-GB" sz="2800" baseline="0">
                  <a:solidFill>
                    <a:schemeClr val="accent1"/>
                  </a:solidFill>
                </a:rPr>
                <a:t> i • j</a:t>
              </a:r>
              <a:r>
                <a:rPr lang="en-GB" sz="2800" baseline="-20000">
                  <a:solidFill>
                    <a:schemeClr val="accent1"/>
                  </a:solidFill>
                </a:rPr>
                <a:t>i</a:t>
              </a:r>
            </a:p>
          </p:txBody>
        </p:sp>
        <p:sp>
          <p:nvSpPr>
            <p:cNvPr id="45064" name="Rectangle 9"/>
            <p:cNvSpPr>
              <a:spLocks noChangeArrowheads="1"/>
            </p:cNvSpPr>
            <p:nvPr/>
          </p:nvSpPr>
          <p:spPr bwMode="auto">
            <a:xfrm>
              <a:off x="4032" y="1680"/>
              <a:ext cx="336" cy="250"/>
            </a:xfrm>
            <a:prstGeom prst="rect">
              <a:avLst/>
            </a:prstGeom>
            <a:noFill/>
            <a:ln w="9525">
              <a:noFill/>
              <a:miter lim="800000"/>
              <a:headEnd/>
              <a:tailEnd/>
            </a:ln>
          </p:spPr>
          <p:txBody>
            <a:bodyPr lIns="92075" tIns="46038" rIns="92075" bIns="46038">
              <a:spAutoFit/>
            </a:bodyPr>
            <a:lstStyle/>
            <a:p>
              <a:pPr algn="ctr"/>
              <a:r>
                <a:rPr lang="en-GB" baseline="0">
                  <a:solidFill>
                    <a:schemeClr val="accent1"/>
                  </a:solidFill>
                </a:rPr>
                <a:t>5</a:t>
              </a:r>
            </a:p>
          </p:txBody>
        </p:sp>
        <p:sp>
          <p:nvSpPr>
            <p:cNvPr id="45065" name="Rectangle 10"/>
            <p:cNvSpPr>
              <a:spLocks noChangeArrowheads="1"/>
            </p:cNvSpPr>
            <p:nvPr/>
          </p:nvSpPr>
          <p:spPr bwMode="auto">
            <a:xfrm>
              <a:off x="4032" y="2064"/>
              <a:ext cx="480" cy="250"/>
            </a:xfrm>
            <a:prstGeom prst="rect">
              <a:avLst/>
            </a:prstGeom>
            <a:noFill/>
            <a:ln w="9525">
              <a:noFill/>
              <a:miter lim="800000"/>
              <a:headEnd/>
              <a:tailEnd/>
            </a:ln>
          </p:spPr>
          <p:txBody>
            <a:bodyPr lIns="92075" tIns="46038" rIns="92075" bIns="46038">
              <a:spAutoFit/>
            </a:bodyPr>
            <a:lstStyle/>
            <a:p>
              <a:pPr algn="ctr"/>
              <a:r>
                <a:rPr lang="en-GB" baseline="0">
                  <a:solidFill>
                    <a:schemeClr val="accent1"/>
                  </a:solidFill>
                </a:rPr>
                <a:t>I=3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ox(out)">
                                      <p:cBhvr>
                                        <p:cTn id="7" dur="500"/>
                                        <p:tgtEl>
                                          <p:spTgt spid="2560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box(out)">
                                      <p:cBhvr>
                                        <p:cTn id="17" dur="500"/>
                                        <p:tgtEl>
                                          <p:spTgt spid="2560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4">
                                            <p:txEl>
                                              <p:pRg st="0" end="0"/>
                                            </p:txEl>
                                          </p:spTgt>
                                        </p:tgtEl>
                                        <p:attrNameLst>
                                          <p:attrName>style.visibility</p:attrName>
                                        </p:attrNameLst>
                                      </p:cBhvr>
                                      <p:to>
                                        <p:strVal val="visible"/>
                                      </p:to>
                                    </p:set>
                                    <p:animEffect transition="in" filter="box(out)">
                                      <p:cBhvr>
                                        <p:cTn id="22" dur="500"/>
                                        <p:tgtEl>
                                          <p:spTgt spid="25604">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4" grpId="0" build="p" autoUpdateAnimBg="0"/>
      <p:bldP spid="2560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38200" y="838200"/>
            <a:ext cx="8153400" cy="579438"/>
          </a:xfrm>
          <a:prstGeom prst="rect">
            <a:avLst/>
          </a:prstGeom>
          <a:noFill/>
          <a:ln w="9525">
            <a:noFill/>
            <a:miter lim="800000"/>
            <a:headEnd/>
            <a:tailEnd/>
          </a:ln>
        </p:spPr>
        <p:txBody>
          <a:bodyPr lIns="92075" tIns="46038" rIns="92075" bIns="46038">
            <a:spAutoFit/>
          </a:bodyPr>
          <a:lstStyle/>
          <a:p>
            <a:pPr>
              <a:buFontTx/>
              <a:buChar char="•"/>
            </a:pPr>
            <a:r>
              <a:rPr lang="hu-HU" sz="3200" baseline="0">
                <a:solidFill>
                  <a:schemeClr val="bg1"/>
                </a:solidFill>
              </a:rPr>
              <a:t> Harmadosztályú izület</a:t>
            </a:r>
            <a:r>
              <a:rPr lang="en-GB" sz="3200" baseline="0">
                <a:solidFill>
                  <a:schemeClr val="bg1"/>
                </a:solidFill>
              </a:rPr>
              <a:t>: 29 (</a:t>
            </a:r>
            <a:r>
              <a:rPr lang="hu-HU" sz="3200" baseline="0">
                <a:solidFill>
                  <a:schemeClr val="bg1"/>
                </a:solidFill>
              </a:rPr>
              <a:t>3</a:t>
            </a:r>
            <a:r>
              <a:rPr lang="en-GB" sz="3200" baseline="0">
                <a:solidFill>
                  <a:schemeClr val="bg1"/>
                </a:solidFill>
              </a:rPr>
              <a:t> DOF)</a:t>
            </a:r>
          </a:p>
        </p:txBody>
      </p:sp>
      <p:sp>
        <p:nvSpPr>
          <p:cNvPr id="26628" name="Rectangle 4"/>
          <p:cNvSpPr>
            <a:spLocks noChangeArrowheads="1"/>
          </p:cNvSpPr>
          <p:nvPr/>
        </p:nvSpPr>
        <p:spPr bwMode="auto">
          <a:xfrm>
            <a:off x="838200" y="1309688"/>
            <a:ext cx="8001000" cy="579437"/>
          </a:xfrm>
          <a:prstGeom prst="rect">
            <a:avLst/>
          </a:prstGeom>
          <a:noFill/>
          <a:ln w="9525">
            <a:noFill/>
            <a:miter lim="800000"/>
            <a:headEnd/>
            <a:tailEnd/>
          </a:ln>
        </p:spPr>
        <p:txBody>
          <a:bodyPr lIns="92075" tIns="46038" rIns="92075" bIns="46038">
            <a:spAutoFit/>
          </a:bodyPr>
          <a:lstStyle/>
          <a:p>
            <a:pPr>
              <a:buFontTx/>
              <a:buChar char="•"/>
            </a:pPr>
            <a:r>
              <a:rPr lang="en-GB" sz="3200" baseline="0"/>
              <a:t> </a:t>
            </a:r>
            <a:r>
              <a:rPr lang="hu-HU" sz="3200" baseline="0"/>
              <a:t>Negyedosztályú izület</a:t>
            </a:r>
            <a:r>
              <a:rPr lang="en-GB" sz="3200" baseline="0"/>
              <a:t>: 33 (</a:t>
            </a:r>
            <a:r>
              <a:rPr lang="hu-HU" sz="3200" baseline="0"/>
              <a:t> 2</a:t>
            </a:r>
            <a:r>
              <a:rPr lang="en-GB" sz="3200" baseline="0"/>
              <a:t> DOF)</a:t>
            </a:r>
          </a:p>
        </p:txBody>
      </p:sp>
      <p:sp>
        <p:nvSpPr>
          <p:cNvPr id="26629" name="Rectangle 5"/>
          <p:cNvSpPr>
            <a:spLocks noChangeArrowheads="1"/>
          </p:cNvSpPr>
          <p:nvPr/>
        </p:nvSpPr>
        <p:spPr bwMode="auto">
          <a:xfrm>
            <a:off x="838200" y="1766888"/>
            <a:ext cx="7696200" cy="579437"/>
          </a:xfrm>
          <a:prstGeom prst="rect">
            <a:avLst/>
          </a:prstGeom>
          <a:noFill/>
          <a:ln w="9525">
            <a:noFill/>
            <a:miter lim="800000"/>
            <a:headEnd/>
            <a:tailEnd/>
          </a:ln>
        </p:spPr>
        <p:txBody>
          <a:bodyPr lIns="92075" tIns="46038" rIns="92075" bIns="46038">
            <a:spAutoFit/>
          </a:bodyPr>
          <a:lstStyle/>
          <a:p>
            <a:pPr>
              <a:buFontTx/>
              <a:buChar char="•"/>
            </a:pPr>
            <a:r>
              <a:rPr lang="en-GB" sz="3200" baseline="0">
                <a:solidFill>
                  <a:schemeClr val="accent1"/>
                </a:solidFill>
              </a:rPr>
              <a:t> </a:t>
            </a:r>
            <a:r>
              <a:rPr lang="hu-HU" sz="3200" baseline="0">
                <a:solidFill>
                  <a:schemeClr val="accent1"/>
                </a:solidFill>
              </a:rPr>
              <a:t>Ötödosztályú izület</a:t>
            </a:r>
            <a:r>
              <a:rPr lang="en-GB" sz="3200" baseline="0">
                <a:solidFill>
                  <a:schemeClr val="accent1"/>
                </a:solidFill>
              </a:rPr>
              <a:t>: 85 ( </a:t>
            </a:r>
            <a:r>
              <a:rPr lang="hu-HU" sz="3200" baseline="0">
                <a:solidFill>
                  <a:schemeClr val="accent1"/>
                </a:solidFill>
              </a:rPr>
              <a:t>1</a:t>
            </a:r>
            <a:r>
              <a:rPr lang="en-GB" sz="3200" baseline="0">
                <a:solidFill>
                  <a:schemeClr val="accent1"/>
                </a:solidFill>
              </a:rPr>
              <a:t> DOF)</a:t>
            </a:r>
          </a:p>
        </p:txBody>
      </p:sp>
      <p:sp>
        <p:nvSpPr>
          <p:cNvPr id="26630" name="Rectangle 6"/>
          <p:cNvSpPr>
            <a:spLocks noChangeArrowheads="1"/>
          </p:cNvSpPr>
          <p:nvPr/>
        </p:nvSpPr>
        <p:spPr bwMode="auto">
          <a:xfrm>
            <a:off x="228600" y="2971800"/>
            <a:ext cx="8534400" cy="579438"/>
          </a:xfrm>
          <a:prstGeom prst="rect">
            <a:avLst/>
          </a:prstGeom>
          <a:noFill/>
          <a:ln w="9525">
            <a:noFill/>
            <a:miter lim="800000"/>
            <a:headEnd/>
            <a:tailEnd/>
          </a:ln>
        </p:spPr>
        <p:txBody>
          <a:bodyPr lIns="92075" tIns="46038" rIns="92075" bIns="46038">
            <a:spAutoFit/>
          </a:bodyPr>
          <a:lstStyle/>
          <a:p>
            <a:pPr algn="ctr"/>
            <a:r>
              <a:rPr lang="en-GB" sz="3200" baseline="0">
                <a:solidFill>
                  <a:srgbClr val="CC0000"/>
                </a:solidFill>
              </a:rPr>
              <a:t>F = (6•148) - [</a:t>
            </a:r>
            <a:r>
              <a:rPr lang="en-GB" sz="3200" baseline="0">
                <a:solidFill>
                  <a:schemeClr val="bg1"/>
                </a:solidFill>
              </a:rPr>
              <a:t>(3 •29)</a:t>
            </a:r>
            <a:r>
              <a:rPr lang="en-GB" sz="3200" baseline="0">
                <a:solidFill>
                  <a:srgbClr val="CC0000"/>
                </a:solidFill>
              </a:rPr>
              <a:t> + </a:t>
            </a:r>
            <a:r>
              <a:rPr lang="en-GB" sz="3200" baseline="0"/>
              <a:t>(4 •33)</a:t>
            </a:r>
            <a:r>
              <a:rPr lang="en-GB" sz="3200" baseline="0">
                <a:solidFill>
                  <a:srgbClr val="CC0000"/>
                </a:solidFill>
              </a:rPr>
              <a:t> + </a:t>
            </a:r>
            <a:r>
              <a:rPr lang="en-GB" sz="3200" baseline="0">
                <a:solidFill>
                  <a:schemeClr val="accent1"/>
                </a:solidFill>
              </a:rPr>
              <a:t>(5 •85)] </a:t>
            </a:r>
            <a:r>
              <a:rPr lang="en-US" sz="3200" baseline="0">
                <a:solidFill>
                  <a:schemeClr val="accent1"/>
                </a:solidFill>
              </a:rPr>
              <a:t>= </a:t>
            </a:r>
            <a:r>
              <a:rPr lang="en-US" sz="3200" baseline="0">
                <a:solidFill>
                  <a:srgbClr val="CC0000"/>
                </a:solidFill>
              </a:rPr>
              <a:t>244</a:t>
            </a:r>
            <a:r>
              <a:rPr lang="en-GB" sz="3200" baseline="0">
                <a:solidFill>
                  <a:srgbClr val="CC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0-#ppt_w/2"/>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0-#ppt_w/2"/>
                                          </p:val>
                                        </p:tav>
                                        <p:tav tm="100000">
                                          <p:val>
                                            <p:strVal val="#ppt_x"/>
                                          </p:val>
                                        </p:tav>
                                      </p:tavLst>
                                    </p:anim>
                                    <p:anim calcmode="lin" valueType="num">
                                      <p:cBhvr additive="base">
                                        <p:cTn id="20" dur="500" fill="hold"/>
                                        <p:tgtEl>
                                          <p:spTgt spid="266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26630">
                                            <p:txEl>
                                              <p:pRg st="0" end="0"/>
                                            </p:txEl>
                                          </p:spTgt>
                                        </p:tgtEl>
                                        <p:attrNameLst>
                                          <p:attrName>style.visibility</p:attrName>
                                        </p:attrNameLst>
                                      </p:cBhvr>
                                      <p:to>
                                        <p:strVal val="visible"/>
                                      </p:to>
                                    </p:set>
                                    <p:animEffect transition="in" filter="wipe(up)">
                                      <p:cBhvr>
                                        <p:cTn id="25" dur="75"/>
                                        <p:tgtEl>
                                          <p:spTgt spid="26630">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350" y="6350"/>
            <a:ext cx="9129713" cy="6843713"/>
          </a:xfrm>
          <a:prstGeom prst="rect">
            <a:avLst/>
          </a:prstGeom>
          <a:gradFill rotWithShape="0">
            <a:gsLst>
              <a:gs pos="0">
                <a:schemeClr val="accent2">
                  <a:gamma/>
                  <a:shade val="69804"/>
                  <a:invGamma/>
                </a:schemeClr>
              </a:gs>
              <a:gs pos="100000">
                <a:schemeClr val="accent2"/>
              </a:gs>
            </a:gsLst>
            <a:path path="shape">
              <a:fillToRect l="50000" t="50000" r="50000" b="50000"/>
            </a:path>
          </a:gradFill>
          <a:ln w="12700">
            <a:solidFill>
              <a:schemeClr val="tx1"/>
            </a:solidFill>
            <a:miter lim="800000"/>
            <a:headEnd/>
            <a:tailEnd/>
          </a:ln>
          <a:effectLst/>
        </p:spPr>
        <p:txBody>
          <a:bodyPr wrap="none" anchor="ctr"/>
          <a:lstStyle/>
          <a:p>
            <a:pPr>
              <a:defRPr/>
            </a:pPr>
            <a:endParaRPr lang="en-US"/>
          </a:p>
        </p:txBody>
      </p:sp>
      <p:sp>
        <p:nvSpPr>
          <p:cNvPr id="32773" name="Rectangle 5"/>
          <p:cNvSpPr>
            <a:spLocks noChangeArrowheads="1"/>
          </p:cNvSpPr>
          <p:nvPr/>
        </p:nvSpPr>
        <p:spPr bwMode="auto">
          <a:xfrm>
            <a:off x="1371600" y="2667000"/>
            <a:ext cx="6477000" cy="461963"/>
          </a:xfrm>
          <a:prstGeom prst="rect">
            <a:avLst/>
          </a:prstGeom>
          <a:noFill/>
          <a:ln w="9525">
            <a:noFill/>
            <a:miter lim="800000"/>
            <a:headEnd/>
            <a:tailEnd/>
          </a:ln>
          <a:effectLst/>
        </p:spPr>
        <p:txBody>
          <a:bodyPr lIns="92075" tIns="46038" rIns="92075" bIns="46038">
            <a:spAutoFit/>
          </a:bodyPr>
          <a:lstStyle/>
          <a:p>
            <a:pPr algn="ctr">
              <a:defRPr/>
            </a:pPr>
            <a:r>
              <a:rPr lang="hu-HU" sz="2400" baseline="0" dirty="0">
                <a:solidFill>
                  <a:schemeClr val="bg1"/>
                </a:solidFill>
                <a:effectLst>
                  <a:outerShdw blurRad="38100" dist="38100" dir="2700000" algn="tl">
                    <a:srgbClr val="C0C0C0"/>
                  </a:outerShdw>
                </a:effectLst>
              </a:rPr>
              <a:t>MOZGÁSOK AZ ÍZÜLETEKBEN</a:t>
            </a:r>
            <a:endParaRPr lang="en-GB" sz="2400" baseline="0"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350" y="0"/>
            <a:ext cx="9129713" cy="6858000"/>
          </a:xfrm>
          <a:prstGeom prst="rect">
            <a:avLst/>
          </a:prstGeom>
          <a:gradFill rotWithShape="0">
            <a:gsLst>
              <a:gs pos="0">
                <a:schemeClr val="tx1">
                  <a:gamma/>
                  <a:tint val="89804"/>
                  <a:invGamma/>
                </a:schemeClr>
              </a:gs>
              <a:gs pos="100000">
                <a:schemeClr val="tx1"/>
              </a:gs>
            </a:gsLst>
            <a:path path="shape">
              <a:fillToRect l="50000" t="50000" r="50000" b="50000"/>
            </a:path>
          </a:gradFill>
          <a:ln w="12700">
            <a:solidFill>
              <a:schemeClr val="tx1"/>
            </a:solidFill>
            <a:miter lim="800000"/>
            <a:headEnd/>
            <a:tailEnd/>
          </a:ln>
          <a:effectLst/>
        </p:spPr>
        <p:txBody>
          <a:bodyPr wrap="none" anchor="ctr"/>
          <a:lstStyle/>
          <a:p>
            <a:pPr>
              <a:defRPr/>
            </a:pPr>
            <a:endParaRPr lang="en-US"/>
          </a:p>
        </p:txBody>
      </p:sp>
      <p:grpSp>
        <p:nvGrpSpPr>
          <p:cNvPr id="2" name="Group 3"/>
          <p:cNvGrpSpPr>
            <a:grpSpLocks/>
          </p:cNvGrpSpPr>
          <p:nvPr/>
        </p:nvGrpSpPr>
        <p:grpSpPr bwMode="auto">
          <a:xfrm>
            <a:off x="4419600" y="3921125"/>
            <a:ext cx="1066800" cy="990600"/>
            <a:chOff x="2784" y="2470"/>
            <a:chExt cx="672" cy="624"/>
          </a:xfrm>
        </p:grpSpPr>
        <p:sp>
          <p:nvSpPr>
            <p:cNvPr id="48156" name="Oval 4"/>
            <p:cNvSpPr>
              <a:spLocks noChangeArrowheads="1"/>
            </p:cNvSpPr>
            <p:nvPr/>
          </p:nvSpPr>
          <p:spPr bwMode="auto">
            <a:xfrm>
              <a:off x="2784" y="2470"/>
              <a:ext cx="672" cy="624"/>
            </a:xfrm>
            <a:prstGeom prst="ellipse">
              <a:avLst/>
            </a:prstGeom>
            <a:solidFill>
              <a:srgbClr val="FFFF00"/>
            </a:solidFill>
            <a:ln w="12700">
              <a:solidFill>
                <a:schemeClr val="tx1"/>
              </a:solidFill>
              <a:round/>
              <a:headEnd/>
              <a:tailEnd/>
            </a:ln>
          </p:spPr>
          <p:txBody>
            <a:bodyPr wrap="none" anchor="ctr"/>
            <a:lstStyle/>
            <a:p>
              <a:endParaRPr lang="hu-HU"/>
            </a:p>
          </p:txBody>
        </p:sp>
        <p:sp>
          <p:nvSpPr>
            <p:cNvPr id="48157" name="Oval 5"/>
            <p:cNvSpPr>
              <a:spLocks noChangeArrowheads="1"/>
            </p:cNvSpPr>
            <p:nvPr/>
          </p:nvSpPr>
          <p:spPr bwMode="auto">
            <a:xfrm>
              <a:off x="3066" y="2750"/>
              <a:ext cx="66" cy="63"/>
            </a:xfrm>
            <a:prstGeom prst="ellipse">
              <a:avLst/>
            </a:prstGeom>
            <a:solidFill>
              <a:srgbClr val="FFFF00"/>
            </a:solidFill>
            <a:ln w="12700">
              <a:solidFill>
                <a:schemeClr val="tx1"/>
              </a:solidFill>
              <a:round/>
              <a:headEnd/>
              <a:tailEnd/>
            </a:ln>
          </p:spPr>
          <p:txBody>
            <a:bodyPr wrap="none" anchor="ctr"/>
            <a:lstStyle/>
            <a:p>
              <a:endParaRPr lang="hu-HU"/>
            </a:p>
          </p:txBody>
        </p:sp>
      </p:grpSp>
      <p:grpSp>
        <p:nvGrpSpPr>
          <p:cNvPr id="3" name="Group 6"/>
          <p:cNvGrpSpPr>
            <a:grpSpLocks/>
          </p:cNvGrpSpPr>
          <p:nvPr/>
        </p:nvGrpSpPr>
        <p:grpSpPr bwMode="auto">
          <a:xfrm>
            <a:off x="5957888" y="2133600"/>
            <a:ext cx="1433512" cy="1373188"/>
            <a:chOff x="3753" y="1344"/>
            <a:chExt cx="903" cy="865"/>
          </a:xfrm>
          <a:solidFill>
            <a:schemeClr val="bg1">
              <a:lumMod val="50000"/>
            </a:schemeClr>
          </a:solidFill>
        </p:grpSpPr>
        <p:sp>
          <p:nvSpPr>
            <p:cNvPr id="37918" name="Oval 7"/>
            <p:cNvSpPr>
              <a:spLocks noChangeArrowheads="1"/>
            </p:cNvSpPr>
            <p:nvPr/>
          </p:nvSpPr>
          <p:spPr bwMode="auto">
            <a:xfrm>
              <a:off x="3753" y="1344"/>
              <a:ext cx="903" cy="865"/>
            </a:xfrm>
            <a:prstGeom prst="ellipse">
              <a:avLst/>
            </a:prstGeom>
            <a:grpFill/>
            <a:ln w="12700">
              <a:solidFill>
                <a:schemeClr val="tx1"/>
              </a:solidFill>
              <a:round/>
              <a:headEnd/>
              <a:tailEnd/>
            </a:ln>
          </p:spPr>
          <p:txBody>
            <a:bodyPr wrap="none" anchor="ctr"/>
            <a:lstStyle/>
            <a:p>
              <a:pPr>
                <a:defRPr/>
              </a:pPr>
              <a:endParaRPr lang="hu-HU"/>
            </a:p>
          </p:txBody>
        </p:sp>
        <p:sp>
          <p:nvSpPr>
            <p:cNvPr id="37919" name="Oval 8"/>
            <p:cNvSpPr>
              <a:spLocks noChangeArrowheads="1"/>
            </p:cNvSpPr>
            <p:nvPr/>
          </p:nvSpPr>
          <p:spPr bwMode="auto">
            <a:xfrm>
              <a:off x="4132" y="1732"/>
              <a:ext cx="88" cy="88"/>
            </a:xfrm>
            <a:prstGeom prst="ellipse">
              <a:avLst/>
            </a:prstGeom>
            <a:grpFill/>
            <a:ln w="12700">
              <a:solidFill>
                <a:schemeClr val="tx1"/>
              </a:solidFill>
              <a:round/>
              <a:headEnd/>
              <a:tailEnd/>
            </a:ln>
          </p:spPr>
          <p:txBody>
            <a:bodyPr wrap="none" anchor="ctr"/>
            <a:lstStyle/>
            <a:p>
              <a:pPr>
                <a:defRPr/>
              </a:pPr>
              <a:endParaRPr lang="hu-HU"/>
            </a:p>
          </p:txBody>
        </p:sp>
      </p:grpSp>
      <p:grpSp>
        <p:nvGrpSpPr>
          <p:cNvPr id="4" name="Group 9"/>
          <p:cNvGrpSpPr>
            <a:grpSpLocks/>
          </p:cNvGrpSpPr>
          <p:nvPr/>
        </p:nvGrpSpPr>
        <p:grpSpPr bwMode="auto">
          <a:xfrm>
            <a:off x="1760538" y="2133600"/>
            <a:ext cx="1433512" cy="1373188"/>
            <a:chOff x="1109" y="1344"/>
            <a:chExt cx="903" cy="865"/>
          </a:xfrm>
          <a:solidFill>
            <a:schemeClr val="bg1">
              <a:lumMod val="50000"/>
            </a:schemeClr>
          </a:solidFill>
        </p:grpSpPr>
        <p:sp>
          <p:nvSpPr>
            <p:cNvPr id="37916" name="Oval 10"/>
            <p:cNvSpPr>
              <a:spLocks noChangeArrowheads="1"/>
            </p:cNvSpPr>
            <p:nvPr/>
          </p:nvSpPr>
          <p:spPr bwMode="auto">
            <a:xfrm>
              <a:off x="1109" y="1344"/>
              <a:ext cx="903" cy="865"/>
            </a:xfrm>
            <a:prstGeom prst="ellipse">
              <a:avLst/>
            </a:prstGeom>
            <a:grpFill/>
            <a:ln w="12700">
              <a:solidFill>
                <a:schemeClr val="tx1"/>
              </a:solidFill>
              <a:round/>
              <a:headEnd/>
              <a:tailEnd/>
            </a:ln>
          </p:spPr>
          <p:txBody>
            <a:bodyPr wrap="none" anchor="ctr"/>
            <a:lstStyle/>
            <a:p>
              <a:pPr>
                <a:defRPr/>
              </a:pPr>
              <a:endParaRPr lang="hu-HU"/>
            </a:p>
          </p:txBody>
        </p:sp>
        <p:sp>
          <p:nvSpPr>
            <p:cNvPr id="37917" name="Oval 11"/>
            <p:cNvSpPr>
              <a:spLocks noChangeArrowheads="1"/>
            </p:cNvSpPr>
            <p:nvPr/>
          </p:nvSpPr>
          <p:spPr bwMode="auto">
            <a:xfrm>
              <a:off x="1496" y="1728"/>
              <a:ext cx="88" cy="88"/>
            </a:xfrm>
            <a:prstGeom prst="ellipse">
              <a:avLst/>
            </a:prstGeom>
            <a:grpFill/>
            <a:ln w="12700">
              <a:solidFill>
                <a:schemeClr val="tx1"/>
              </a:solidFill>
              <a:round/>
              <a:headEnd/>
              <a:tailEnd/>
            </a:ln>
          </p:spPr>
          <p:txBody>
            <a:bodyPr wrap="none" anchor="ctr"/>
            <a:lstStyle/>
            <a:p>
              <a:pPr>
                <a:defRPr/>
              </a:pPr>
              <a:endParaRPr lang="hu-HU"/>
            </a:p>
          </p:txBody>
        </p:sp>
      </p:grpSp>
      <p:grpSp>
        <p:nvGrpSpPr>
          <p:cNvPr id="5" name="Group 12"/>
          <p:cNvGrpSpPr>
            <a:grpSpLocks/>
          </p:cNvGrpSpPr>
          <p:nvPr/>
        </p:nvGrpSpPr>
        <p:grpSpPr bwMode="auto">
          <a:xfrm>
            <a:off x="5889625" y="2076450"/>
            <a:ext cx="1508125" cy="1428750"/>
            <a:chOff x="3710" y="1308"/>
            <a:chExt cx="950" cy="900"/>
          </a:xfrm>
        </p:grpSpPr>
        <p:sp>
          <p:nvSpPr>
            <p:cNvPr id="48153" name="Line 13"/>
            <p:cNvSpPr>
              <a:spLocks noChangeShapeType="1"/>
            </p:cNvSpPr>
            <p:nvPr/>
          </p:nvSpPr>
          <p:spPr bwMode="auto">
            <a:xfrm flipH="1" flipV="1">
              <a:off x="3710" y="1308"/>
              <a:ext cx="457" cy="457"/>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48154" name="Arc 14"/>
            <p:cNvSpPr>
              <a:spLocks/>
            </p:cNvSpPr>
            <p:nvPr/>
          </p:nvSpPr>
          <p:spPr bwMode="auto">
            <a:xfrm rot="480000">
              <a:off x="3971" y="1532"/>
              <a:ext cx="689" cy="676"/>
            </a:xfrm>
            <a:custGeom>
              <a:avLst/>
              <a:gdLst>
                <a:gd name="T0" fmla="*/ 0 w 30499"/>
                <a:gd name="T1" fmla="*/ 0 h 32521"/>
                <a:gd name="T2" fmla="*/ 0 w 30499"/>
                <a:gd name="T3" fmla="*/ 0 h 32521"/>
                <a:gd name="T4" fmla="*/ 0 w 30499"/>
                <a:gd name="T5" fmla="*/ 0 h 32521"/>
                <a:gd name="T6" fmla="*/ 0 60000 65536"/>
                <a:gd name="T7" fmla="*/ 0 60000 65536"/>
                <a:gd name="T8" fmla="*/ 0 60000 65536"/>
                <a:gd name="T9" fmla="*/ 0 w 30499"/>
                <a:gd name="T10" fmla="*/ 0 h 32521"/>
                <a:gd name="T11" fmla="*/ 30499 w 30499"/>
                <a:gd name="T12" fmla="*/ 32521 h 32521"/>
              </a:gdLst>
              <a:ahLst/>
              <a:cxnLst>
                <a:cxn ang="T6">
                  <a:pos x="T0" y="T1"/>
                </a:cxn>
                <a:cxn ang="T7">
                  <a:pos x="T2" y="T3"/>
                </a:cxn>
                <a:cxn ang="T8">
                  <a:pos x="T4" y="T5"/>
                </a:cxn>
              </a:cxnLst>
              <a:rect l="T9" t="T10" r="T11" b="T12"/>
              <a:pathLst>
                <a:path w="30499" h="32521" fill="none" extrusionOk="0">
                  <a:moveTo>
                    <a:pt x="27534" y="0"/>
                  </a:moveTo>
                  <a:cubicBezTo>
                    <a:pt x="29475" y="3312"/>
                    <a:pt x="30499" y="7081"/>
                    <a:pt x="30499" y="10921"/>
                  </a:cubicBezTo>
                  <a:cubicBezTo>
                    <a:pt x="30499" y="22850"/>
                    <a:pt x="20828" y="32521"/>
                    <a:pt x="8899" y="32521"/>
                  </a:cubicBezTo>
                  <a:cubicBezTo>
                    <a:pt x="5830" y="32521"/>
                    <a:pt x="2796" y="31867"/>
                    <a:pt x="0" y="30602"/>
                  </a:cubicBezTo>
                </a:path>
                <a:path w="30499" h="32521" stroke="0" extrusionOk="0">
                  <a:moveTo>
                    <a:pt x="27534" y="0"/>
                  </a:moveTo>
                  <a:cubicBezTo>
                    <a:pt x="29475" y="3312"/>
                    <a:pt x="30499" y="7081"/>
                    <a:pt x="30499" y="10921"/>
                  </a:cubicBezTo>
                  <a:cubicBezTo>
                    <a:pt x="30499" y="22850"/>
                    <a:pt x="20828" y="32521"/>
                    <a:pt x="8899" y="32521"/>
                  </a:cubicBezTo>
                  <a:cubicBezTo>
                    <a:pt x="5830" y="32521"/>
                    <a:pt x="2796" y="31867"/>
                    <a:pt x="0" y="30602"/>
                  </a:cubicBezTo>
                  <a:lnTo>
                    <a:pt x="8899" y="10921"/>
                  </a:lnTo>
                  <a:close/>
                </a:path>
              </a:pathLst>
            </a:custGeom>
            <a:solidFill>
              <a:srgbClr val="FFFF00"/>
            </a:solidFill>
            <a:ln w="25400" cap="rnd">
              <a:solidFill>
                <a:srgbClr val="CC0000"/>
              </a:solidFill>
              <a:round/>
              <a:headEnd/>
              <a:tailEnd/>
            </a:ln>
          </p:spPr>
          <p:txBody>
            <a:bodyPr wrap="none" anchor="ctr"/>
            <a:lstStyle/>
            <a:p>
              <a:endParaRPr lang="hu-HU"/>
            </a:p>
          </p:txBody>
        </p:sp>
        <p:sp>
          <p:nvSpPr>
            <p:cNvPr id="48155" name="Rectangle 15"/>
            <p:cNvSpPr>
              <a:spLocks noChangeArrowheads="1"/>
            </p:cNvSpPr>
            <p:nvPr/>
          </p:nvSpPr>
          <p:spPr bwMode="auto">
            <a:xfrm rot="480000">
              <a:off x="4053" y="1573"/>
              <a:ext cx="532" cy="594"/>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grpSp>
        <p:nvGrpSpPr>
          <p:cNvPr id="6" name="Group 16"/>
          <p:cNvGrpSpPr>
            <a:grpSpLocks/>
          </p:cNvGrpSpPr>
          <p:nvPr/>
        </p:nvGrpSpPr>
        <p:grpSpPr bwMode="auto">
          <a:xfrm>
            <a:off x="1951038" y="1692275"/>
            <a:ext cx="1087437" cy="1889125"/>
            <a:chOff x="1229" y="1066"/>
            <a:chExt cx="685" cy="1190"/>
          </a:xfrm>
        </p:grpSpPr>
        <p:sp>
          <p:nvSpPr>
            <p:cNvPr id="48150" name="Line 17"/>
            <p:cNvSpPr>
              <a:spLocks noChangeShapeType="1"/>
            </p:cNvSpPr>
            <p:nvPr/>
          </p:nvSpPr>
          <p:spPr bwMode="auto">
            <a:xfrm flipV="1">
              <a:off x="1536" y="1066"/>
              <a:ext cx="0" cy="653"/>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48151" name="Arc 18"/>
            <p:cNvSpPr>
              <a:spLocks/>
            </p:cNvSpPr>
            <p:nvPr/>
          </p:nvSpPr>
          <p:spPr bwMode="auto">
            <a:xfrm rot="2520000">
              <a:off x="1229" y="1584"/>
              <a:ext cx="685" cy="672"/>
            </a:xfrm>
            <a:custGeom>
              <a:avLst/>
              <a:gdLst>
                <a:gd name="T0" fmla="*/ 0 w 30268"/>
                <a:gd name="T1" fmla="*/ 0 h 32556"/>
                <a:gd name="T2" fmla="*/ 0 w 30268"/>
                <a:gd name="T3" fmla="*/ 0 h 32556"/>
                <a:gd name="T4" fmla="*/ 0 w 30268"/>
                <a:gd name="T5" fmla="*/ 0 h 32556"/>
                <a:gd name="T6" fmla="*/ 0 60000 65536"/>
                <a:gd name="T7" fmla="*/ 0 60000 65536"/>
                <a:gd name="T8" fmla="*/ 0 60000 65536"/>
                <a:gd name="T9" fmla="*/ 0 w 30268"/>
                <a:gd name="T10" fmla="*/ 0 h 32556"/>
                <a:gd name="T11" fmla="*/ 30268 w 30268"/>
                <a:gd name="T12" fmla="*/ 32556 h 32556"/>
              </a:gdLst>
              <a:ahLst/>
              <a:cxnLst>
                <a:cxn ang="T6">
                  <a:pos x="T0" y="T1"/>
                </a:cxn>
                <a:cxn ang="T7">
                  <a:pos x="T2" y="T3"/>
                </a:cxn>
                <a:cxn ang="T8">
                  <a:pos x="T4" y="T5"/>
                </a:cxn>
              </a:cxnLst>
              <a:rect l="T9" t="T10" r="T11" b="T12"/>
              <a:pathLst>
                <a:path w="30268" h="32556" fill="none" extrusionOk="0">
                  <a:moveTo>
                    <a:pt x="27283" y="-1"/>
                  </a:moveTo>
                  <a:cubicBezTo>
                    <a:pt x="29237" y="3320"/>
                    <a:pt x="30268" y="7103"/>
                    <a:pt x="30268" y="10956"/>
                  </a:cubicBezTo>
                  <a:cubicBezTo>
                    <a:pt x="30268" y="22885"/>
                    <a:pt x="20597" y="32556"/>
                    <a:pt x="8668" y="32556"/>
                  </a:cubicBezTo>
                  <a:cubicBezTo>
                    <a:pt x="5684" y="32556"/>
                    <a:pt x="2732" y="31937"/>
                    <a:pt x="-1" y="30740"/>
                  </a:cubicBezTo>
                </a:path>
                <a:path w="30268" h="32556" stroke="0" extrusionOk="0">
                  <a:moveTo>
                    <a:pt x="27283" y="-1"/>
                  </a:moveTo>
                  <a:cubicBezTo>
                    <a:pt x="29237" y="3320"/>
                    <a:pt x="30268" y="7103"/>
                    <a:pt x="30268" y="10956"/>
                  </a:cubicBezTo>
                  <a:cubicBezTo>
                    <a:pt x="30268" y="22885"/>
                    <a:pt x="20597" y="32556"/>
                    <a:pt x="8668" y="32556"/>
                  </a:cubicBezTo>
                  <a:cubicBezTo>
                    <a:pt x="5684" y="32556"/>
                    <a:pt x="2732" y="31937"/>
                    <a:pt x="-1" y="30740"/>
                  </a:cubicBezTo>
                  <a:lnTo>
                    <a:pt x="8668" y="10956"/>
                  </a:lnTo>
                  <a:close/>
                </a:path>
              </a:pathLst>
            </a:custGeom>
            <a:solidFill>
              <a:srgbClr val="FFFF00"/>
            </a:solidFill>
            <a:ln w="25400" cap="rnd">
              <a:solidFill>
                <a:srgbClr val="CC0000"/>
              </a:solidFill>
              <a:round/>
              <a:headEnd/>
              <a:tailEnd/>
            </a:ln>
          </p:spPr>
          <p:txBody>
            <a:bodyPr wrap="none" anchor="ctr"/>
            <a:lstStyle/>
            <a:p>
              <a:endParaRPr lang="hu-HU"/>
            </a:p>
          </p:txBody>
        </p:sp>
        <p:sp>
          <p:nvSpPr>
            <p:cNvPr id="48152" name="Rectangle 19"/>
            <p:cNvSpPr>
              <a:spLocks noChangeArrowheads="1"/>
            </p:cNvSpPr>
            <p:nvPr/>
          </p:nvSpPr>
          <p:spPr bwMode="auto">
            <a:xfrm rot="2520000">
              <a:off x="1308" y="1625"/>
              <a:ext cx="532" cy="590"/>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grpSp>
        <p:nvGrpSpPr>
          <p:cNvPr id="7" name="Group 20"/>
          <p:cNvGrpSpPr>
            <a:grpSpLocks/>
          </p:cNvGrpSpPr>
          <p:nvPr/>
        </p:nvGrpSpPr>
        <p:grpSpPr bwMode="auto">
          <a:xfrm>
            <a:off x="1781175" y="2617788"/>
            <a:ext cx="1419225" cy="2106612"/>
            <a:chOff x="1122" y="1649"/>
            <a:chExt cx="894" cy="1327"/>
          </a:xfrm>
        </p:grpSpPr>
        <p:sp>
          <p:nvSpPr>
            <p:cNvPr id="48147" name="Arc 21"/>
            <p:cNvSpPr>
              <a:spLocks/>
            </p:cNvSpPr>
            <p:nvPr/>
          </p:nvSpPr>
          <p:spPr bwMode="auto">
            <a:xfrm rot="2520000">
              <a:off x="1249" y="1649"/>
              <a:ext cx="673" cy="676"/>
            </a:xfrm>
            <a:custGeom>
              <a:avLst/>
              <a:gdLst>
                <a:gd name="T0" fmla="*/ 0 w 29921"/>
                <a:gd name="T1" fmla="*/ 0 h 29319"/>
                <a:gd name="T2" fmla="*/ 0 w 29921"/>
                <a:gd name="T3" fmla="*/ 0 h 29319"/>
                <a:gd name="T4" fmla="*/ 0 w 29921"/>
                <a:gd name="T5" fmla="*/ 0 h 29319"/>
                <a:gd name="T6" fmla="*/ 0 60000 65536"/>
                <a:gd name="T7" fmla="*/ 0 60000 65536"/>
                <a:gd name="T8" fmla="*/ 0 60000 65536"/>
                <a:gd name="T9" fmla="*/ 0 w 29921"/>
                <a:gd name="T10" fmla="*/ 0 h 29319"/>
                <a:gd name="T11" fmla="*/ 29921 w 29921"/>
                <a:gd name="T12" fmla="*/ 29319 h 29319"/>
              </a:gdLst>
              <a:ahLst/>
              <a:cxnLst>
                <a:cxn ang="T6">
                  <a:pos x="T0" y="T1"/>
                </a:cxn>
                <a:cxn ang="T7">
                  <a:pos x="T2" y="T3"/>
                </a:cxn>
                <a:cxn ang="T8">
                  <a:pos x="T4" y="T5"/>
                </a:cxn>
              </a:cxnLst>
              <a:rect l="T9" t="T10" r="T11" b="T12"/>
              <a:pathLst>
                <a:path w="29921" h="29319" fill="none" extrusionOk="0">
                  <a:moveTo>
                    <a:pt x="28494" y="0"/>
                  </a:moveTo>
                  <a:cubicBezTo>
                    <a:pt x="29437" y="2464"/>
                    <a:pt x="29921" y="5080"/>
                    <a:pt x="29921" y="7719"/>
                  </a:cubicBezTo>
                  <a:cubicBezTo>
                    <a:pt x="29921" y="19648"/>
                    <a:pt x="20250" y="29319"/>
                    <a:pt x="8321" y="29319"/>
                  </a:cubicBezTo>
                  <a:cubicBezTo>
                    <a:pt x="5464" y="29319"/>
                    <a:pt x="2636" y="28752"/>
                    <a:pt x="0" y="27651"/>
                  </a:cubicBezTo>
                </a:path>
                <a:path w="29921" h="29319" stroke="0" extrusionOk="0">
                  <a:moveTo>
                    <a:pt x="28494" y="0"/>
                  </a:moveTo>
                  <a:cubicBezTo>
                    <a:pt x="29437" y="2464"/>
                    <a:pt x="29921" y="5080"/>
                    <a:pt x="29921" y="7719"/>
                  </a:cubicBezTo>
                  <a:cubicBezTo>
                    <a:pt x="29921" y="19648"/>
                    <a:pt x="20250" y="29319"/>
                    <a:pt x="8321" y="29319"/>
                  </a:cubicBezTo>
                  <a:cubicBezTo>
                    <a:pt x="5464" y="29319"/>
                    <a:pt x="2636" y="28752"/>
                    <a:pt x="0" y="27651"/>
                  </a:cubicBezTo>
                  <a:lnTo>
                    <a:pt x="8321" y="7719"/>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48148" name="Line 22"/>
            <p:cNvSpPr>
              <a:spLocks noChangeShapeType="1"/>
            </p:cNvSpPr>
            <p:nvPr/>
          </p:nvSpPr>
          <p:spPr bwMode="auto">
            <a:xfrm>
              <a:off x="1122" y="1986"/>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8149" name="Line 23"/>
            <p:cNvSpPr>
              <a:spLocks noChangeShapeType="1"/>
            </p:cNvSpPr>
            <p:nvPr/>
          </p:nvSpPr>
          <p:spPr bwMode="auto">
            <a:xfrm flipH="1">
              <a:off x="1890" y="1986"/>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grpSp>
        <p:nvGrpSpPr>
          <p:cNvPr id="8" name="Group 24"/>
          <p:cNvGrpSpPr>
            <a:grpSpLocks/>
          </p:cNvGrpSpPr>
          <p:nvPr/>
        </p:nvGrpSpPr>
        <p:grpSpPr bwMode="auto">
          <a:xfrm>
            <a:off x="5972175" y="2617788"/>
            <a:ext cx="1419225" cy="2106612"/>
            <a:chOff x="3762" y="1649"/>
            <a:chExt cx="894" cy="1327"/>
          </a:xfrm>
        </p:grpSpPr>
        <p:sp>
          <p:nvSpPr>
            <p:cNvPr id="48144" name="Arc 25"/>
            <p:cNvSpPr>
              <a:spLocks/>
            </p:cNvSpPr>
            <p:nvPr/>
          </p:nvSpPr>
          <p:spPr bwMode="auto">
            <a:xfrm rot="2520000">
              <a:off x="3889" y="1649"/>
              <a:ext cx="673" cy="676"/>
            </a:xfrm>
            <a:custGeom>
              <a:avLst/>
              <a:gdLst>
                <a:gd name="T0" fmla="*/ 0 w 29921"/>
                <a:gd name="T1" fmla="*/ 0 h 29319"/>
                <a:gd name="T2" fmla="*/ 0 w 29921"/>
                <a:gd name="T3" fmla="*/ 0 h 29319"/>
                <a:gd name="T4" fmla="*/ 0 w 29921"/>
                <a:gd name="T5" fmla="*/ 0 h 29319"/>
                <a:gd name="T6" fmla="*/ 0 60000 65536"/>
                <a:gd name="T7" fmla="*/ 0 60000 65536"/>
                <a:gd name="T8" fmla="*/ 0 60000 65536"/>
                <a:gd name="T9" fmla="*/ 0 w 29921"/>
                <a:gd name="T10" fmla="*/ 0 h 29319"/>
                <a:gd name="T11" fmla="*/ 29921 w 29921"/>
                <a:gd name="T12" fmla="*/ 29319 h 29319"/>
              </a:gdLst>
              <a:ahLst/>
              <a:cxnLst>
                <a:cxn ang="T6">
                  <a:pos x="T0" y="T1"/>
                </a:cxn>
                <a:cxn ang="T7">
                  <a:pos x="T2" y="T3"/>
                </a:cxn>
                <a:cxn ang="T8">
                  <a:pos x="T4" y="T5"/>
                </a:cxn>
              </a:cxnLst>
              <a:rect l="T9" t="T10" r="T11" b="T12"/>
              <a:pathLst>
                <a:path w="29921" h="29319" fill="none" extrusionOk="0">
                  <a:moveTo>
                    <a:pt x="28494" y="0"/>
                  </a:moveTo>
                  <a:cubicBezTo>
                    <a:pt x="29437" y="2464"/>
                    <a:pt x="29921" y="5080"/>
                    <a:pt x="29921" y="7719"/>
                  </a:cubicBezTo>
                  <a:cubicBezTo>
                    <a:pt x="29921" y="19648"/>
                    <a:pt x="20250" y="29319"/>
                    <a:pt x="8321" y="29319"/>
                  </a:cubicBezTo>
                  <a:cubicBezTo>
                    <a:pt x="5464" y="29319"/>
                    <a:pt x="2636" y="28752"/>
                    <a:pt x="0" y="27651"/>
                  </a:cubicBezTo>
                </a:path>
                <a:path w="29921" h="29319" stroke="0" extrusionOk="0">
                  <a:moveTo>
                    <a:pt x="28494" y="0"/>
                  </a:moveTo>
                  <a:cubicBezTo>
                    <a:pt x="29437" y="2464"/>
                    <a:pt x="29921" y="5080"/>
                    <a:pt x="29921" y="7719"/>
                  </a:cubicBezTo>
                  <a:cubicBezTo>
                    <a:pt x="29921" y="19648"/>
                    <a:pt x="20250" y="29319"/>
                    <a:pt x="8321" y="29319"/>
                  </a:cubicBezTo>
                  <a:cubicBezTo>
                    <a:pt x="5464" y="29319"/>
                    <a:pt x="2636" y="28752"/>
                    <a:pt x="0" y="27651"/>
                  </a:cubicBezTo>
                  <a:lnTo>
                    <a:pt x="8321" y="7719"/>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48145" name="Line 26"/>
            <p:cNvSpPr>
              <a:spLocks noChangeShapeType="1"/>
            </p:cNvSpPr>
            <p:nvPr/>
          </p:nvSpPr>
          <p:spPr bwMode="auto">
            <a:xfrm>
              <a:off x="3762" y="1986"/>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8146" name="Line 27"/>
            <p:cNvSpPr>
              <a:spLocks noChangeShapeType="1"/>
            </p:cNvSpPr>
            <p:nvPr/>
          </p:nvSpPr>
          <p:spPr bwMode="auto">
            <a:xfrm flipH="1">
              <a:off x="4530" y="1986"/>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sp>
        <p:nvSpPr>
          <p:cNvPr id="48138" name="Rectangle 28"/>
          <p:cNvSpPr>
            <a:spLocks noChangeArrowheads="1"/>
          </p:cNvSpPr>
          <p:nvPr/>
        </p:nvSpPr>
        <p:spPr bwMode="auto">
          <a:xfrm>
            <a:off x="762000" y="304800"/>
            <a:ext cx="4572000" cy="585788"/>
          </a:xfrm>
          <a:prstGeom prst="rect">
            <a:avLst/>
          </a:prstGeom>
          <a:noFill/>
          <a:ln w="9525">
            <a:noFill/>
            <a:miter lim="800000"/>
            <a:headEnd/>
            <a:tailEnd/>
          </a:ln>
        </p:spPr>
        <p:txBody>
          <a:bodyPr lIns="92075" tIns="46038" rIns="92075" bIns="46038">
            <a:spAutoFit/>
          </a:bodyPr>
          <a:lstStyle/>
          <a:p>
            <a:pPr algn="ctr"/>
            <a:r>
              <a:rPr lang="hu-HU" sz="3200" i="1" baseline="0">
                <a:solidFill>
                  <a:schemeClr val="bg1"/>
                </a:solidFill>
              </a:rPr>
              <a:t>FORGÁS</a:t>
            </a:r>
            <a:endParaRPr lang="en-GB" sz="3200" i="1" baseline="0">
              <a:solidFill>
                <a:schemeClr val="bg1"/>
              </a:solidFill>
            </a:endParaRPr>
          </a:p>
        </p:txBody>
      </p:sp>
      <p:sp>
        <p:nvSpPr>
          <p:cNvPr id="34845" name="Line 29"/>
          <p:cNvSpPr>
            <a:spLocks noChangeShapeType="1"/>
          </p:cNvSpPr>
          <p:nvPr/>
        </p:nvSpPr>
        <p:spPr bwMode="auto">
          <a:xfrm flipH="1">
            <a:off x="2695575" y="1981200"/>
            <a:ext cx="1190625" cy="0"/>
          </a:xfrm>
          <a:prstGeom prst="line">
            <a:avLst/>
          </a:prstGeom>
          <a:noFill/>
          <a:ln w="25400">
            <a:solidFill>
              <a:srgbClr val="CC0000"/>
            </a:solidFill>
            <a:round/>
            <a:headEnd type="none" w="sm" len="sm"/>
            <a:tailEnd type="stealth" w="med" len="med"/>
          </a:ln>
        </p:spPr>
        <p:txBody>
          <a:bodyPr wrap="none" anchor="ctr"/>
          <a:lstStyle/>
          <a:p>
            <a:endParaRPr lang="hu-HU"/>
          </a:p>
        </p:txBody>
      </p:sp>
      <p:grpSp>
        <p:nvGrpSpPr>
          <p:cNvPr id="9" name="Group 30"/>
          <p:cNvGrpSpPr>
            <a:grpSpLocks/>
          </p:cNvGrpSpPr>
          <p:nvPr/>
        </p:nvGrpSpPr>
        <p:grpSpPr bwMode="auto">
          <a:xfrm>
            <a:off x="4495800" y="3962400"/>
            <a:ext cx="935038" cy="873125"/>
            <a:chOff x="2832" y="2496"/>
            <a:chExt cx="589" cy="550"/>
          </a:xfrm>
        </p:grpSpPr>
        <p:sp>
          <p:nvSpPr>
            <p:cNvPr id="48142" name="Oval 31"/>
            <p:cNvSpPr>
              <a:spLocks noChangeArrowheads="1"/>
            </p:cNvSpPr>
            <p:nvPr/>
          </p:nvSpPr>
          <p:spPr bwMode="auto">
            <a:xfrm>
              <a:off x="2832" y="2496"/>
              <a:ext cx="589" cy="550"/>
            </a:xfrm>
            <a:prstGeom prst="ellipse">
              <a:avLst/>
            </a:prstGeom>
            <a:solidFill>
              <a:schemeClr val="accent1"/>
            </a:solidFill>
            <a:ln w="12700">
              <a:solidFill>
                <a:schemeClr val="tx1"/>
              </a:solidFill>
              <a:round/>
              <a:headEnd/>
              <a:tailEnd/>
            </a:ln>
          </p:spPr>
          <p:txBody>
            <a:bodyPr wrap="none" anchor="ctr"/>
            <a:lstStyle/>
            <a:p>
              <a:endParaRPr lang="hu-HU"/>
            </a:p>
          </p:txBody>
        </p:sp>
        <p:sp>
          <p:nvSpPr>
            <p:cNvPr id="48143" name="Oval 32"/>
            <p:cNvSpPr>
              <a:spLocks noChangeArrowheads="1"/>
            </p:cNvSpPr>
            <p:nvPr/>
          </p:nvSpPr>
          <p:spPr bwMode="auto">
            <a:xfrm>
              <a:off x="3079" y="2743"/>
              <a:ext cx="58" cy="56"/>
            </a:xfrm>
            <a:prstGeom prst="ellipse">
              <a:avLst/>
            </a:prstGeom>
            <a:solidFill>
              <a:srgbClr val="CC0000"/>
            </a:solidFill>
            <a:ln w="12700">
              <a:solidFill>
                <a:schemeClr val="tx1"/>
              </a:solidFill>
              <a:round/>
              <a:headEnd/>
              <a:tailEnd/>
            </a:ln>
          </p:spPr>
          <p:txBody>
            <a:bodyPr wrap="none" anchor="ctr"/>
            <a:lstStyle/>
            <a:p>
              <a:endParaRPr lang="hu-HU"/>
            </a:p>
          </p:txBody>
        </p:sp>
      </p:grpSp>
      <p:sp>
        <p:nvSpPr>
          <p:cNvPr id="34849" name="Freeform 33"/>
          <p:cNvSpPr>
            <a:spLocks/>
          </p:cNvSpPr>
          <p:nvPr/>
        </p:nvSpPr>
        <p:spPr bwMode="auto">
          <a:xfrm>
            <a:off x="4727575" y="4230688"/>
            <a:ext cx="298450" cy="338137"/>
          </a:xfrm>
          <a:custGeom>
            <a:avLst/>
            <a:gdLst>
              <a:gd name="T0" fmla="*/ 2147483647 w 188"/>
              <a:gd name="T1" fmla="*/ 0 h 213"/>
              <a:gd name="T2" fmla="*/ 2147483647 w 188"/>
              <a:gd name="T3" fmla="*/ 2147483647 h 213"/>
              <a:gd name="T4" fmla="*/ 2147483647 w 188"/>
              <a:gd name="T5" fmla="*/ 2147483647 h 213"/>
              <a:gd name="T6" fmla="*/ 2147483647 w 188"/>
              <a:gd name="T7" fmla="*/ 2147483647 h 213"/>
              <a:gd name="T8" fmla="*/ 2147483647 w 188"/>
              <a:gd name="T9" fmla="*/ 2147483647 h 213"/>
              <a:gd name="T10" fmla="*/ 2147483647 w 188"/>
              <a:gd name="T11" fmla="*/ 2147483647 h 213"/>
              <a:gd name="T12" fmla="*/ 0 w 188"/>
              <a:gd name="T13" fmla="*/ 2147483647 h 213"/>
              <a:gd name="T14" fmla="*/ 0 w 188"/>
              <a:gd name="T15" fmla="*/ 2147483647 h 213"/>
              <a:gd name="T16" fmla="*/ 2147483647 w 188"/>
              <a:gd name="T17" fmla="*/ 2147483647 h 213"/>
              <a:gd name="T18" fmla="*/ 2147483647 w 188"/>
              <a:gd name="T19" fmla="*/ 2147483647 h 213"/>
              <a:gd name="T20" fmla="*/ 2147483647 w 188"/>
              <a:gd name="T21" fmla="*/ 2147483647 h 213"/>
              <a:gd name="T22" fmla="*/ 2147483647 w 188"/>
              <a:gd name="T23" fmla="*/ 2147483647 h 213"/>
              <a:gd name="T24" fmla="*/ 2147483647 w 188"/>
              <a:gd name="T25" fmla="*/ 2147483647 h 213"/>
              <a:gd name="T26" fmla="*/ 2147483647 w 188"/>
              <a:gd name="T27" fmla="*/ 2147483647 h 213"/>
              <a:gd name="T28" fmla="*/ 2147483647 w 188"/>
              <a:gd name="T29" fmla="*/ 2147483647 h 213"/>
              <a:gd name="T30" fmla="*/ 2147483647 w 188"/>
              <a:gd name="T31" fmla="*/ 2147483647 h 213"/>
              <a:gd name="T32" fmla="*/ 2147483647 w 188"/>
              <a:gd name="T33" fmla="*/ 2147483647 h 213"/>
              <a:gd name="T34" fmla="*/ 2147483647 w 188"/>
              <a:gd name="T35" fmla="*/ 2147483647 h 213"/>
              <a:gd name="T36" fmla="*/ 2147483647 w 188"/>
              <a:gd name="T37" fmla="*/ 2147483647 h 213"/>
              <a:gd name="T38" fmla="*/ 2147483647 w 188"/>
              <a:gd name="T39" fmla="*/ 2147483647 h 213"/>
              <a:gd name="T40" fmla="*/ 2147483647 w 188"/>
              <a:gd name="T41" fmla="*/ 2147483647 h 213"/>
              <a:gd name="T42" fmla="*/ 2147483647 w 188"/>
              <a:gd name="T43" fmla="*/ 2147483647 h 213"/>
              <a:gd name="T44" fmla="*/ 2147483647 w 188"/>
              <a:gd name="T45" fmla="*/ 2147483647 h 213"/>
              <a:gd name="T46" fmla="*/ 2147483647 w 188"/>
              <a:gd name="T47" fmla="*/ 2147483647 h 213"/>
              <a:gd name="T48" fmla="*/ 2147483647 w 188"/>
              <a:gd name="T49" fmla="*/ 0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
              <a:gd name="T76" fmla="*/ 0 h 213"/>
              <a:gd name="T77" fmla="*/ 188 w 188"/>
              <a:gd name="T78" fmla="*/ 213 h 2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 h="213">
                <a:moveTo>
                  <a:pt x="187" y="0"/>
                </a:moveTo>
                <a:lnTo>
                  <a:pt x="111" y="5"/>
                </a:lnTo>
                <a:lnTo>
                  <a:pt x="55" y="23"/>
                </a:lnTo>
                <a:lnTo>
                  <a:pt x="30" y="32"/>
                </a:lnTo>
                <a:lnTo>
                  <a:pt x="15" y="46"/>
                </a:lnTo>
                <a:lnTo>
                  <a:pt x="5" y="60"/>
                </a:lnTo>
                <a:lnTo>
                  <a:pt x="0" y="74"/>
                </a:lnTo>
                <a:lnTo>
                  <a:pt x="0" y="120"/>
                </a:lnTo>
                <a:lnTo>
                  <a:pt x="10" y="143"/>
                </a:lnTo>
                <a:lnTo>
                  <a:pt x="35" y="161"/>
                </a:lnTo>
                <a:lnTo>
                  <a:pt x="71" y="180"/>
                </a:lnTo>
                <a:lnTo>
                  <a:pt x="121" y="189"/>
                </a:lnTo>
                <a:lnTo>
                  <a:pt x="121" y="212"/>
                </a:lnTo>
                <a:lnTo>
                  <a:pt x="187" y="171"/>
                </a:lnTo>
                <a:lnTo>
                  <a:pt x="121" y="125"/>
                </a:lnTo>
                <a:lnTo>
                  <a:pt x="121" y="148"/>
                </a:lnTo>
                <a:lnTo>
                  <a:pt x="81" y="138"/>
                </a:lnTo>
                <a:lnTo>
                  <a:pt x="50" y="129"/>
                </a:lnTo>
                <a:lnTo>
                  <a:pt x="25" y="115"/>
                </a:lnTo>
                <a:lnTo>
                  <a:pt x="5" y="97"/>
                </a:lnTo>
                <a:lnTo>
                  <a:pt x="30" y="74"/>
                </a:lnTo>
                <a:lnTo>
                  <a:pt x="76" y="60"/>
                </a:lnTo>
                <a:lnTo>
                  <a:pt x="126" y="51"/>
                </a:lnTo>
                <a:lnTo>
                  <a:pt x="187" y="46"/>
                </a:lnTo>
                <a:lnTo>
                  <a:pt x="187" y="0"/>
                </a:lnTo>
              </a:path>
            </a:pathLst>
          </a:custGeom>
          <a:solidFill>
            <a:srgbClr val="FFFF00"/>
          </a:solidFill>
          <a:ln w="12700" cap="rnd">
            <a:solidFill>
              <a:schemeClr val="tx1"/>
            </a:solidFill>
            <a:round/>
            <a:headEnd type="none" w="sm" len="sm"/>
            <a:tailEnd type="none" w="sm" len="sm"/>
          </a:ln>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ou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4845"/>
                                        </p:tgtEl>
                                        <p:attrNameLst>
                                          <p:attrName>style.visibility</p:attrName>
                                        </p:attrNameLst>
                                      </p:cBhvr>
                                      <p:to>
                                        <p:strVal val="visible"/>
                                      </p:to>
                                    </p:set>
                                    <p:anim calcmode="lin" valueType="num">
                                      <p:cBhvr additive="base">
                                        <p:cTn id="23" dur="500" fill="hold"/>
                                        <p:tgtEl>
                                          <p:spTgt spid="34845"/>
                                        </p:tgtEl>
                                        <p:attrNameLst>
                                          <p:attrName>ppt_x</p:attrName>
                                        </p:attrNameLst>
                                      </p:cBhvr>
                                      <p:tavLst>
                                        <p:tav tm="0">
                                          <p:val>
                                            <p:strVal val="1+#ppt_w/2"/>
                                          </p:val>
                                        </p:tav>
                                        <p:tav tm="100000">
                                          <p:val>
                                            <p:strVal val="#ppt_x"/>
                                          </p:val>
                                        </p:tav>
                                      </p:tavLst>
                                    </p:anim>
                                    <p:anim calcmode="lin" valueType="num">
                                      <p:cBhvr additive="base">
                                        <p:cTn id="24" dur="500" fill="hold"/>
                                        <p:tgtEl>
                                          <p:spTgt spid="34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ARBRAKE.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ou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WAV"/>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out)">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4" presetClass="entr" presetSubtype="32"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ox(out)">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4" presetClass="entr" presetSubtype="32"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out)">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34849"/>
                                        </p:tgtEl>
                                        <p:attrNameLst>
                                          <p:attrName>style.visibility</p:attrName>
                                        </p:attrNameLst>
                                      </p:cBhvr>
                                      <p:to>
                                        <p:strVal val="visible"/>
                                      </p:to>
                                    </p:set>
                                    <p:animEffect transition="in" filter="box(out)">
                                      <p:cBhvr>
                                        <p:cTn id="55" dur="500"/>
                                        <p:tgtEl>
                                          <p:spTgt spid="34849"/>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5" grpId="0" animBg="1"/>
      <p:bldP spid="348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29713" cy="6858000"/>
          </a:xfrm>
          <a:prstGeom prst="rect">
            <a:avLst/>
          </a:prstGeom>
          <a:gradFill rotWithShape="0">
            <a:gsLst>
              <a:gs pos="0">
                <a:schemeClr val="tx1">
                  <a:gamma/>
                  <a:tint val="89804"/>
                  <a:invGamma/>
                </a:schemeClr>
              </a:gs>
              <a:gs pos="100000">
                <a:schemeClr val="tx1"/>
              </a:gs>
            </a:gsLst>
            <a:path path="shape">
              <a:fillToRect l="50000" t="50000" r="50000" b="50000"/>
            </a:path>
          </a:gradFill>
          <a:ln w="12700">
            <a:solidFill>
              <a:schemeClr val="tx1"/>
            </a:solidFill>
            <a:miter lim="800000"/>
            <a:headEnd/>
            <a:tailEnd/>
          </a:ln>
          <a:effectLst/>
        </p:spPr>
        <p:txBody>
          <a:bodyPr wrap="none" anchor="ctr"/>
          <a:lstStyle/>
          <a:p>
            <a:pPr>
              <a:defRPr/>
            </a:pPr>
            <a:endParaRPr lang="en-US"/>
          </a:p>
        </p:txBody>
      </p:sp>
      <p:grpSp>
        <p:nvGrpSpPr>
          <p:cNvPr id="2" name="Group 3"/>
          <p:cNvGrpSpPr>
            <a:grpSpLocks/>
          </p:cNvGrpSpPr>
          <p:nvPr/>
        </p:nvGrpSpPr>
        <p:grpSpPr bwMode="auto">
          <a:xfrm>
            <a:off x="1552575" y="2436813"/>
            <a:ext cx="1876425" cy="2211387"/>
            <a:chOff x="978" y="1535"/>
            <a:chExt cx="1182" cy="1393"/>
          </a:xfrm>
        </p:grpSpPr>
        <p:sp>
          <p:nvSpPr>
            <p:cNvPr id="49177" name="Arc 4"/>
            <p:cNvSpPr>
              <a:spLocks/>
            </p:cNvSpPr>
            <p:nvPr/>
          </p:nvSpPr>
          <p:spPr bwMode="auto">
            <a:xfrm rot="2520000">
              <a:off x="1093" y="1535"/>
              <a:ext cx="941" cy="850"/>
            </a:xfrm>
            <a:custGeom>
              <a:avLst/>
              <a:gdLst>
                <a:gd name="T0" fmla="*/ 0 w 30293"/>
                <a:gd name="T1" fmla="*/ 0 h 29335"/>
                <a:gd name="T2" fmla="*/ 0 w 30293"/>
                <a:gd name="T3" fmla="*/ 0 h 29335"/>
                <a:gd name="T4" fmla="*/ 0 w 30293"/>
                <a:gd name="T5" fmla="*/ 0 h 29335"/>
                <a:gd name="T6" fmla="*/ 0 60000 65536"/>
                <a:gd name="T7" fmla="*/ 0 60000 65536"/>
                <a:gd name="T8" fmla="*/ 0 60000 65536"/>
                <a:gd name="T9" fmla="*/ 0 w 30293"/>
                <a:gd name="T10" fmla="*/ 0 h 29335"/>
                <a:gd name="T11" fmla="*/ 30293 w 30293"/>
                <a:gd name="T12" fmla="*/ 29335 h 29335"/>
              </a:gdLst>
              <a:ahLst/>
              <a:cxnLst>
                <a:cxn ang="T6">
                  <a:pos x="T0" y="T1"/>
                </a:cxn>
                <a:cxn ang="T7">
                  <a:pos x="T2" y="T3"/>
                </a:cxn>
                <a:cxn ang="T8">
                  <a:pos x="T4" y="T5"/>
                </a:cxn>
              </a:cxnLst>
              <a:rect l="T9" t="T10" r="T11" b="T12"/>
              <a:pathLst>
                <a:path w="30293" h="29335" fill="none" extrusionOk="0">
                  <a:moveTo>
                    <a:pt x="28860" y="-1"/>
                  </a:moveTo>
                  <a:cubicBezTo>
                    <a:pt x="29807" y="2468"/>
                    <a:pt x="30293" y="5090"/>
                    <a:pt x="30293" y="7735"/>
                  </a:cubicBezTo>
                  <a:cubicBezTo>
                    <a:pt x="30293" y="19664"/>
                    <a:pt x="20622" y="29335"/>
                    <a:pt x="8693" y="29335"/>
                  </a:cubicBezTo>
                  <a:cubicBezTo>
                    <a:pt x="5700" y="29335"/>
                    <a:pt x="2739" y="28713"/>
                    <a:pt x="0" y="27508"/>
                  </a:cubicBezTo>
                </a:path>
                <a:path w="30293" h="29335" stroke="0" extrusionOk="0">
                  <a:moveTo>
                    <a:pt x="28860" y="-1"/>
                  </a:moveTo>
                  <a:cubicBezTo>
                    <a:pt x="29807" y="2468"/>
                    <a:pt x="30293" y="5090"/>
                    <a:pt x="30293" y="7735"/>
                  </a:cubicBezTo>
                  <a:cubicBezTo>
                    <a:pt x="30293" y="19664"/>
                    <a:pt x="20622" y="29335"/>
                    <a:pt x="8693" y="29335"/>
                  </a:cubicBezTo>
                  <a:cubicBezTo>
                    <a:pt x="5700" y="29335"/>
                    <a:pt x="2739" y="28713"/>
                    <a:pt x="0" y="27508"/>
                  </a:cubicBezTo>
                  <a:lnTo>
                    <a:pt x="8693" y="7735"/>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49178" name="Line 5"/>
            <p:cNvSpPr>
              <a:spLocks noChangeShapeType="1"/>
            </p:cNvSpPr>
            <p:nvPr/>
          </p:nvSpPr>
          <p:spPr bwMode="auto">
            <a:xfrm>
              <a:off x="978" y="1938"/>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9179" name="Line 6"/>
            <p:cNvSpPr>
              <a:spLocks noChangeShapeType="1"/>
            </p:cNvSpPr>
            <p:nvPr/>
          </p:nvSpPr>
          <p:spPr bwMode="auto">
            <a:xfrm flipH="1">
              <a:off x="2034" y="1938"/>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grpSp>
        <p:nvGrpSpPr>
          <p:cNvPr id="3" name="Group 7"/>
          <p:cNvGrpSpPr>
            <a:grpSpLocks/>
          </p:cNvGrpSpPr>
          <p:nvPr/>
        </p:nvGrpSpPr>
        <p:grpSpPr bwMode="auto">
          <a:xfrm>
            <a:off x="1981200" y="2208213"/>
            <a:ext cx="1433513" cy="1373187"/>
            <a:chOff x="1248" y="1391"/>
            <a:chExt cx="903" cy="865"/>
          </a:xfrm>
          <a:solidFill>
            <a:schemeClr val="bg1">
              <a:lumMod val="50000"/>
            </a:schemeClr>
          </a:solidFill>
        </p:grpSpPr>
        <p:sp>
          <p:nvSpPr>
            <p:cNvPr id="38948" name="Oval 8"/>
            <p:cNvSpPr>
              <a:spLocks noChangeArrowheads="1"/>
            </p:cNvSpPr>
            <p:nvPr/>
          </p:nvSpPr>
          <p:spPr bwMode="auto">
            <a:xfrm>
              <a:off x="1248" y="1391"/>
              <a:ext cx="903" cy="865"/>
            </a:xfrm>
            <a:prstGeom prst="ellipse">
              <a:avLst/>
            </a:prstGeom>
            <a:grpFill/>
            <a:ln w="12700">
              <a:solidFill>
                <a:schemeClr val="tx1"/>
              </a:solidFill>
              <a:round/>
              <a:headEnd/>
              <a:tailEnd/>
            </a:ln>
          </p:spPr>
          <p:txBody>
            <a:bodyPr wrap="none" anchor="ctr"/>
            <a:lstStyle/>
            <a:p>
              <a:pPr>
                <a:defRPr/>
              </a:pPr>
              <a:endParaRPr lang="hu-HU"/>
            </a:p>
          </p:txBody>
        </p:sp>
        <p:sp>
          <p:nvSpPr>
            <p:cNvPr id="38949" name="Oval 9"/>
            <p:cNvSpPr>
              <a:spLocks noChangeArrowheads="1"/>
            </p:cNvSpPr>
            <p:nvPr/>
          </p:nvSpPr>
          <p:spPr bwMode="auto">
            <a:xfrm>
              <a:off x="1635" y="1775"/>
              <a:ext cx="88" cy="88"/>
            </a:xfrm>
            <a:prstGeom prst="ellipse">
              <a:avLst/>
            </a:prstGeom>
            <a:grpFill/>
            <a:ln w="12700">
              <a:solidFill>
                <a:schemeClr val="tx1"/>
              </a:solidFill>
              <a:round/>
              <a:headEnd/>
              <a:tailEnd/>
            </a:ln>
          </p:spPr>
          <p:txBody>
            <a:bodyPr wrap="none" anchor="ctr"/>
            <a:lstStyle/>
            <a:p>
              <a:pPr>
                <a:defRPr/>
              </a:pPr>
              <a:endParaRPr lang="hu-HU"/>
            </a:p>
          </p:txBody>
        </p:sp>
      </p:grpSp>
      <p:grpSp>
        <p:nvGrpSpPr>
          <p:cNvPr id="4" name="Group 10"/>
          <p:cNvGrpSpPr>
            <a:grpSpLocks/>
          </p:cNvGrpSpPr>
          <p:nvPr/>
        </p:nvGrpSpPr>
        <p:grpSpPr bwMode="auto">
          <a:xfrm>
            <a:off x="2195513" y="1768475"/>
            <a:ext cx="1087437" cy="1889125"/>
            <a:chOff x="1383" y="1114"/>
            <a:chExt cx="685" cy="1190"/>
          </a:xfrm>
        </p:grpSpPr>
        <p:sp>
          <p:nvSpPr>
            <p:cNvPr id="49174" name="Line 11"/>
            <p:cNvSpPr>
              <a:spLocks noChangeShapeType="1"/>
            </p:cNvSpPr>
            <p:nvPr/>
          </p:nvSpPr>
          <p:spPr bwMode="auto">
            <a:xfrm flipV="1">
              <a:off x="1690" y="1114"/>
              <a:ext cx="0" cy="653"/>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49175" name="Arc 12"/>
            <p:cNvSpPr>
              <a:spLocks/>
            </p:cNvSpPr>
            <p:nvPr/>
          </p:nvSpPr>
          <p:spPr bwMode="auto">
            <a:xfrm rot="2520000">
              <a:off x="1383" y="1632"/>
              <a:ext cx="685" cy="672"/>
            </a:xfrm>
            <a:custGeom>
              <a:avLst/>
              <a:gdLst>
                <a:gd name="T0" fmla="*/ 0 w 30268"/>
                <a:gd name="T1" fmla="*/ 0 h 32556"/>
                <a:gd name="T2" fmla="*/ 0 w 30268"/>
                <a:gd name="T3" fmla="*/ 0 h 32556"/>
                <a:gd name="T4" fmla="*/ 0 w 30268"/>
                <a:gd name="T5" fmla="*/ 0 h 32556"/>
                <a:gd name="T6" fmla="*/ 0 60000 65536"/>
                <a:gd name="T7" fmla="*/ 0 60000 65536"/>
                <a:gd name="T8" fmla="*/ 0 60000 65536"/>
                <a:gd name="T9" fmla="*/ 0 w 30268"/>
                <a:gd name="T10" fmla="*/ 0 h 32556"/>
                <a:gd name="T11" fmla="*/ 30268 w 30268"/>
                <a:gd name="T12" fmla="*/ 32556 h 32556"/>
              </a:gdLst>
              <a:ahLst/>
              <a:cxnLst>
                <a:cxn ang="T6">
                  <a:pos x="T0" y="T1"/>
                </a:cxn>
                <a:cxn ang="T7">
                  <a:pos x="T2" y="T3"/>
                </a:cxn>
                <a:cxn ang="T8">
                  <a:pos x="T4" y="T5"/>
                </a:cxn>
              </a:cxnLst>
              <a:rect l="T9" t="T10" r="T11" b="T12"/>
              <a:pathLst>
                <a:path w="30268" h="32556" fill="none" extrusionOk="0">
                  <a:moveTo>
                    <a:pt x="27283" y="-1"/>
                  </a:moveTo>
                  <a:cubicBezTo>
                    <a:pt x="29237" y="3320"/>
                    <a:pt x="30268" y="7103"/>
                    <a:pt x="30268" y="10956"/>
                  </a:cubicBezTo>
                  <a:cubicBezTo>
                    <a:pt x="30268" y="22885"/>
                    <a:pt x="20597" y="32556"/>
                    <a:pt x="8668" y="32556"/>
                  </a:cubicBezTo>
                  <a:cubicBezTo>
                    <a:pt x="5684" y="32556"/>
                    <a:pt x="2732" y="31937"/>
                    <a:pt x="-1" y="30740"/>
                  </a:cubicBezTo>
                </a:path>
                <a:path w="30268" h="32556" stroke="0" extrusionOk="0">
                  <a:moveTo>
                    <a:pt x="27283" y="-1"/>
                  </a:moveTo>
                  <a:cubicBezTo>
                    <a:pt x="29237" y="3320"/>
                    <a:pt x="30268" y="7103"/>
                    <a:pt x="30268" y="10956"/>
                  </a:cubicBezTo>
                  <a:cubicBezTo>
                    <a:pt x="30268" y="22885"/>
                    <a:pt x="20597" y="32556"/>
                    <a:pt x="8668" y="32556"/>
                  </a:cubicBezTo>
                  <a:cubicBezTo>
                    <a:pt x="5684" y="32556"/>
                    <a:pt x="2732" y="31937"/>
                    <a:pt x="-1" y="30740"/>
                  </a:cubicBezTo>
                  <a:lnTo>
                    <a:pt x="8668" y="10956"/>
                  </a:lnTo>
                  <a:close/>
                </a:path>
              </a:pathLst>
            </a:custGeom>
            <a:solidFill>
              <a:srgbClr val="FFFF00"/>
            </a:solidFill>
            <a:ln w="25400" cap="rnd">
              <a:solidFill>
                <a:srgbClr val="CC0000"/>
              </a:solidFill>
              <a:round/>
              <a:headEnd/>
              <a:tailEnd/>
            </a:ln>
          </p:spPr>
          <p:txBody>
            <a:bodyPr wrap="none" anchor="ctr"/>
            <a:lstStyle/>
            <a:p>
              <a:endParaRPr lang="hu-HU"/>
            </a:p>
          </p:txBody>
        </p:sp>
        <p:sp>
          <p:nvSpPr>
            <p:cNvPr id="49176" name="Rectangle 13"/>
            <p:cNvSpPr>
              <a:spLocks noChangeArrowheads="1"/>
            </p:cNvSpPr>
            <p:nvPr/>
          </p:nvSpPr>
          <p:spPr bwMode="auto">
            <a:xfrm rot="2520000">
              <a:off x="1462" y="1673"/>
              <a:ext cx="532" cy="590"/>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grpSp>
        <p:nvGrpSpPr>
          <p:cNvPr id="5" name="Group 14"/>
          <p:cNvGrpSpPr>
            <a:grpSpLocks/>
          </p:cNvGrpSpPr>
          <p:nvPr/>
        </p:nvGrpSpPr>
        <p:grpSpPr bwMode="auto">
          <a:xfrm>
            <a:off x="5362575" y="2438400"/>
            <a:ext cx="1876425" cy="2211388"/>
            <a:chOff x="3378" y="1536"/>
            <a:chExt cx="1182" cy="1393"/>
          </a:xfrm>
        </p:grpSpPr>
        <p:sp>
          <p:nvSpPr>
            <p:cNvPr id="49171" name="Arc 15"/>
            <p:cNvSpPr>
              <a:spLocks/>
            </p:cNvSpPr>
            <p:nvPr/>
          </p:nvSpPr>
          <p:spPr bwMode="auto">
            <a:xfrm rot="2520000">
              <a:off x="3493" y="1536"/>
              <a:ext cx="941" cy="850"/>
            </a:xfrm>
            <a:custGeom>
              <a:avLst/>
              <a:gdLst>
                <a:gd name="T0" fmla="*/ 0 w 30293"/>
                <a:gd name="T1" fmla="*/ 0 h 29335"/>
                <a:gd name="T2" fmla="*/ 0 w 30293"/>
                <a:gd name="T3" fmla="*/ 0 h 29335"/>
                <a:gd name="T4" fmla="*/ 0 w 30293"/>
                <a:gd name="T5" fmla="*/ 0 h 29335"/>
                <a:gd name="T6" fmla="*/ 0 60000 65536"/>
                <a:gd name="T7" fmla="*/ 0 60000 65536"/>
                <a:gd name="T8" fmla="*/ 0 60000 65536"/>
                <a:gd name="T9" fmla="*/ 0 w 30293"/>
                <a:gd name="T10" fmla="*/ 0 h 29335"/>
                <a:gd name="T11" fmla="*/ 30293 w 30293"/>
                <a:gd name="T12" fmla="*/ 29335 h 29335"/>
              </a:gdLst>
              <a:ahLst/>
              <a:cxnLst>
                <a:cxn ang="T6">
                  <a:pos x="T0" y="T1"/>
                </a:cxn>
                <a:cxn ang="T7">
                  <a:pos x="T2" y="T3"/>
                </a:cxn>
                <a:cxn ang="T8">
                  <a:pos x="T4" y="T5"/>
                </a:cxn>
              </a:cxnLst>
              <a:rect l="T9" t="T10" r="T11" b="T12"/>
              <a:pathLst>
                <a:path w="30293" h="29335" fill="none" extrusionOk="0">
                  <a:moveTo>
                    <a:pt x="28860" y="-1"/>
                  </a:moveTo>
                  <a:cubicBezTo>
                    <a:pt x="29807" y="2468"/>
                    <a:pt x="30293" y="5090"/>
                    <a:pt x="30293" y="7735"/>
                  </a:cubicBezTo>
                  <a:cubicBezTo>
                    <a:pt x="30293" y="19664"/>
                    <a:pt x="20622" y="29335"/>
                    <a:pt x="8693" y="29335"/>
                  </a:cubicBezTo>
                  <a:cubicBezTo>
                    <a:pt x="5700" y="29335"/>
                    <a:pt x="2739" y="28713"/>
                    <a:pt x="0" y="27508"/>
                  </a:cubicBezTo>
                </a:path>
                <a:path w="30293" h="29335" stroke="0" extrusionOk="0">
                  <a:moveTo>
                    <a:pt x="28860" y="-1"/>
                  </a:moveTo>
                  <a:cubicBezTo>
                    <a:pt x="29807" y="2468"/>
                    <a:pt x="30293" y="5090"/>
                    <a:pt x="30293" y="7735"/>
                  </a:cubicBezTo>
                  <a:cubicBezTo>
                    <a:pt x="30293" y="19664"/>
                    <a:pt x="20622" y="29335"/>
                    <a:pt x="8693" y="29335"/>
                  </a:cubicBezTo>
                  <a:cubicBezTo>
                    <a:pt x="5700" y="29335"/>
                    <a:pt x="2739" y="28713"/>
                    <a:pt x="0" y="27508"/>
                  </a:cubicBezTo>
                  <a:lnTo>
                    <a:pt x="8693" y="7735"/>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49172" name="Line 16"/>
            <p:cNvSpPr>
              <a:spLocks noChangeShapeType="1"/>
            </p:cNvSpPr>
            <p:nvPr/>
          </p:nvSpPr>
          <p:spPr bwMode="auto">
            <a:xfrm>
              <a:off x="3378" y="1939"/>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49173" name="Line 17"/>
            <p:cNvSpPr>
              <a:spLocks noChangeShapeType="1"/>
            </p:cNvSpPr>
            <p:nvPr/>
          </p:nvSpPr>
          <p:spPr bwMode="auto">
            <a:xfrm flipH="1">
              <a:off x="4434" y="1939"/>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sp>
        <p:nvSpPr>
          <p:cNvPr id="36885" name="Arc 21"/>
          <p:cNvSpPr>
            <a:spLocks/>
          </p:cNvSpPr>
          <p:nvPr/>
        </p:nvSpPr>
        <p:spPr bwMode="auto">
          <a:xfrm rot="2520000">
            <a:off x="2819400" y="2843213"/>
            <a:ext cx="587375" cy="630237"/>
          </a:xfrm>
          <a:custGeom>
            <a:avLst/>
            <a:gdLst>
              <a:gd name="T0" fmla="*/ 2147483647 w 21600"/>
              <a:gd name="T1" fmla="*/ 0 h 18936"/>
              <a:gd name="T2" fmla="*/ 2147483647 w 21600"/>
              <a:gd name="T3" fmla="*/ 2147483647 h 18936"/>
              <a:gd name="T4" fmla="*/ 0 w 21600"/>
              <a:gd name="T5" fmla="*/ 2147483647 h 18936"/>
              <a:gd name="T6" fmla="*/ 0 60000 65536"/>
              <a:gd name="T7" fmla="*/ 0 60000 65536"/>
              <a:gd name="T8" fmla="*/ 0 60000 65536"/>
              <a:gd name="T9" fmla="*/ 0 w 21600"/>
              <a:gd name="T10" fmla="*/ 0 h 18936"/>
              <a:gd name="T11" fmla="*/ 21600 w 21600"/>
              <a:gd name="T12" fmla="*/ 18936 h 18936"/>
            </a:gdLst>
            <a:ahLst/>
            <a:cxnLst>
              <a:cxn ang="T6">
                <a:pos x="T0" y="T1"/>
              </a:cxn>
              <a:cxn ang="T7">
                <a:pos x="T2" y="T3"/>
              </a:cxn>
              <a:cxn ang="T8">
                <a:pos x="T4" y="T5"/>
              </a:cxn>
            </a:cxnLst>
            <a:rect l="T9" t="T10" r="T11" b="T12"/>
            <a:pathLst>
              <a:path w="21600" h="18936" fill="none" extrusionOk="0">
                <a:moveTo>
                  <a:pt x="17385" y="-1"/>
                </a:moveTo>
                <a:cubicBezTo>
                  <a:pt x="20123" y="3712"/>
                  <a:pt x="21600" y="8204"/>
                  <a:pt x="21600" y="12818"/>
                </a:cubicBezTo>
                <a:cubicBezTo>
                  <a:pt x="21600" y="14889"/>
                  <a:pt x="21302" y="16949"/>
                  <a:pt x="20715" y="18936"/>
                </a:cubicBezTo>
              </a:path>
              <a:path w="21600" h="18936" stroke="0" extrusionOk="0">
                <a:moveTo>
                  <a:pt x="17385" y="-1"/>
                </a:moveTo>
                <a:cubicBezTo>
                  <a:pt x="20123" y="3712"/>
                  <a:pt x="21600" y="8204"/>
                  <a:pt x="21600" y="12818"/>
                </a:cubicBezTo>
                <a:cubicBezTo>
                  <a:pt x="21600" y="14889"/>
                  <a:pt x="21302" y="16949"/>
                  <a:pt x="20715" y="18936"/>
                </a:cubicBezTo>
                <a:lnTo>
                  <a:pt x="0" y="12818"/>
                </a:lnTo>
                <a:close/>
              </a:path>
            </a:pathLst>
          </a:custGeom>
          <a:noFill/>
          <a:ln w="76200" cap="rnd">
            <a:solidFill>
              <a:srgbClr val="FF0066"/>
            </a:solidFill>
            <a:round/>
            <a:headEnd type="none" w="sm" len="sm"/>
            <a:tailEnd type="none" w="sm" len="sm"/>
          </a:ln>
        </p:spPr>
        <p:txBody>
          <a:bodyPr wrap="none" anchor="ctr"/>
          <a:lstStyle/>
          <a:p>
            <a:endParaRPr lang="hu-HU"/>
          </a:p>
        </p:txBody>
      </p:sp>
      <p:sp>
        <p:nvSpPr>
          <p:cNvPr id="36886" name="Arc 22"/>
          <p:cNvSpPr>
            <a:spLocks/>
          </p:cNvSpPr>
          <p:nvPr/>
        </p:nvSpPr>
        <p:spPr bwMode="auto">
          <a:xfrm rot="6660000">
            <a:off x="5888831" y="3159919"/>
            <a:ext cx="587375" cy="630238"/>
          </a:xfrm>
          <a:custGeom>
            <a:avLst/>
            <a:gdLst>
              <a:gd name="T0" fmla="*/ 2147483647 w 21600"/>
              <a:gd name="T1" fmla="*/ 0 h 18936"/>
              <a:gd name="T2" fmla="*/ 2147483647 w 21600"/>
              <a:gd name="T3" fmla="*/ 2147483647 h 18936"/>
              <a:gd name="T4" fmla="*/ 0 w 21600"/>
              <a:gd name="T5" fmla="*/ 2147483647 h 18936"/>
              <a:gd name="T6" fmla="*/ 0 60000 65536"/>
              <a:gd name="T7" fmla="*/ 0 60000 65536"/>
              <a:gd name="T8" fmla="*/ 0 60000 65536"/>
              <a:gd name="T9" fmla="*/ 0 w 21600"/>
              <a:gd name="T10" fmla="*/ 0 h 18936"/>
              <a:gd name="T11" fmla="*/ 21600 w 21600"/>
              <a:gd name="T12" fmla="*/ 18936 h 18936"/>
            </a:gdLst>
            <a:ahLst/>
            <a:cxnLst>
              <a:cxn ang="T6">
                <a:pos x="T0" y="T1"/>
              </a:cxn>
              <a:cxn ang="T7">
                <a:pos x="T2" y="T3"/>
              </a:cxn>
              <a:cxn ang="T8">
                <a:pos x="T4" y="T5"/>
              </a:cxn>
            </a:cxnLst>
            <a:rect l="T9" t="T10" r="T11" b="T12"/>
            <a:pathLst>
              <a:path w="21600" h="18936" fill="none" extrusionOk="0">
                <a:moveTo>
                  <a:pt x="17385" y="-1"/>
                </a:moveTo>
                <a:cubicBezTo>
                  <a:pt x="20123" y="3712"/>
                  <a:pt x="21600" y="8204"/>
                  <a:pt x="21600" y="12818"/>
                </a:cubicBezTo>
                <a:cubicBezTo>
                  <a:pt x="21600" y="14889"/>
                  <a:pt x="21302" y="16949"/>
                  <a:pt x="20715" y="18936"/>
                </a:cubicBezTo>
              </a:path>
              <a:path w="21600" h="18936" stroke="0" extrusionOk="0">
                <a:moveTo>
                  <a:pt x="17385" y="-1"/>
                </a:moveTo>
                <a:cubicBezTo>
                  <a:pt x="20123" y="3712"/>
                  <a:pt x="21600" y="8204"/>
                  <a:pt x="21600" y="12818"/>
                </a:cubicBezTo>
                <a:cubicBezTo>
                  <a:pt x="21600" y="14889"/>
                  <a:pt x="21302" y="16949"/>
                  <a:pt x="20715" y="18936"/>
                </a:cubicBezTo>
                <a:lnTo>
                  <a:pt x="0" y="12818"/>
                </a:lnTo>
                <a:close/>
              </a:path>
            </a:pathLst>
          </a:custGeom>
          <a:noFill/>
          <a:ln w="76200" cap="rnd">
            <a:solidFill>
              <a:srgbClr val="FF0066"/>
            </a:solidFill>
            <a:round/>
            <a:headEnd type="none" w="sm" len="sm"/>
            <a:tailEnd type="none" w="sm" len="sm"/>
          </a:ln>
        </p:spPr>
        <p:txBody>
          <a:bodyPr wrap="none" anchor="ctr"/>
          <a:lstStyle/>
          <a:p>
            <a:endParaRPr lang="hu-HU"/>
          </a:p>
        </p:txBody>
      </p:sp>
      <p:sp>
        <p:nvSpPr>
          <p:cNvPr id="36890" name="Line 26"/>
          <p:cNvSpPr>
            <a:spLocks noChangeShapeType="1"/>
          </p:cNvSpPr>
          <p:nvPr/>
        </p:nvSpPr>
        <p:spPr bwMode="auto">
          <a:xfrm flipH="1">
            <a:off x="3000375" y="2844800"/>
            <a:ext cx="1190625" cy="0"/>
          </a:xfrm>
          <a:prstGeom prst="line">
            <a:avLst/>
          </a:prstGeom>
          <a:noFill/>
          <a:ln w="25400">
            <a:solidFill>
              <a:srgbClr val="CC0000"/>
            </a:solidFill>
            <a:round/>
            <a:headEnd type="none" w="sm" len="sm"/>
            <a:tailEnd type="stealth" w="med" len="med"/>
          </a:ln>
        </p:spPr>
        <p:txBody>
          <a:bodyPr wrap="none" anchor="ctr"/>
          <a:lstStyle/>
          <a:p>
            <a:endParaRPr lang="hu-HU"/>
          </a:p>
        </p:txBody>
      </p:sp>
      <p:sp>
        <p:nvSpPr>
          <p:cNvPr id="49162" name="Rectangle 29"/>
          <p:cNvSpPr>
            <a:spLocks noChangeArrowheads="1"/>
          </p:cNvSpPr>
          <p:nvPr/>
        </p:nvSpPr>
        <p:spPr bwMode="auto">
          <a:xfrm>
            <a:off x="914400" y="381000"/>
            <a:ext cx="7467600" cy="519113"/>
          </a:xfrm>
          <a:prstGeom prst="rect">
            <a:avLst/>
          </a:prstGeom>
          <a:noFill/>
          <a:ln w="9525">
            <a:noFill/>
            <a:miter lim="800000"/>
            <a:headEnd/>
            <a:tailEnd/>
          </a:ln>
        </p:spPr>
        <p:txBody>
          <a:bodyPr lIns="92075" tIns="46038" rIns="92075" bIns="46038">
            <a:spAutoFit/>
          </a:bodyPr>
          <a:lstStyle/>
          <a:p>
            <a:r>
              <a:rPr lang="hu-HU" sz="2800" baseline="0"/>
              <a:t>Csúszás</a:t>
            </a:r>
            <a:r>
              <a:rPr lang="en-GB" sz="2800" baseline="0"/>
              <a:t> (</a:t>
            </a:r>
            <a:r>
              <a:rPr lang="hu-HU" sz="2800" baseline="0"/>
              <a:t>lineáris és </a:t>
            </a:r>
            <a:r>
              <a:rPr lang="en-GB" sz="2800" baseline="0"/>
              <a:t>n</a:t>
            </a:r>
            <a:r>
              <a:rPr lang="hu-HU" sz="2800" baseline="0"/>
              <a:t>em</a:t>
            </a:r>
            <a:r>
              <a:rPr lang="en-GB" sz="2800" baseline="0"/>
              <a:t> line</a:t>
            </a:r>
            <a:r>
              <a:rPr lang="hu-HU" sz="2800" baseline="0"/>
              <a:t>á</a:t>
            </a:r>
            <a:r>
              <a:rPr lang="en-GB" sz="2800" baseline="0"/>
              <a:t>r</a:t>
            </a:r>
            <a:r>
              <a:rPr lang="hu-HU" sz="2800" baseline="0"/>
              <a:t>is</a:t>
            </a:r>
            <a:r>
              <a:rPr lang="en-GB" sz="2800" baseline="0"/>
              <a:t> trans</a:t>
            </a:r>
            <a:r>
              <a:rPr lang="hu-HU" sz="2800" baseline="0"/>
              <a:t>zláció</a:t>
            </a:r>
            <a:r>
              <a:rPr lang="en-GB" sz="2800" baseline="0"/>
              <a:t>)</a:t>
            </a:r>
          </a:p>
        </p:txBody>
      </p:sp>
      <p:grpSp>
        <p:nvGrpSpPr>
          <p:cNvPr id="6" name="Group 30"/>
          <p:cNvGrpSpPr>
            <a:grpSpLocks/>
          </p:cNvGrpSpPr>
          <p:nvPr/>
        </p:nvGrpSpPr>
        <p:grpSpPr bwMode="auto">
          <a:xfrm>
            <a:off x="5486400" y="2206625"/>
            <a:ext cx="1433513" cy="1373188"/>
            <a:chOff x="3456" y="1390"/>
            <a:chExt cx="903" cy="865"/>
          </a:xfrm>
          <a:solidFill>
            <a:schemeClr val="bg1">
              <a:lumMod val="50000"/>
            </a:schemeClr>
          </a:solidFill>
        </p:grpSpPr>
        <p:sp>
          <p:nvSpPr>
            <p:cNvPr id="38936" name="Oval 31"/>
            <p:cNvSpPr>
              <a:spLocks noChangeArrowheads="1"/>
            </p:cNvSpPr>
            <p:nvPr/>
          </p:nvSpPr>
          <p:spPr bwMode="auto">
            <a:xfrm>
              <a:off x="3456" y="1390"/>
              <a:ext cx="903" cy="865"/>
            </a:xfrm>
            <a:prstGeom prst="ellipse">
              <a:avLst/>
            </a:prstGeom>
            <a:grpFill/>
            <a:ln w="12700">
              <a:solidFill>
                <a:schemeClr val="tx1"/>
              </a:solidFill>
              <a:round/>
              <a:headEnd/>
              <a:tailEnd/>
            </a:ln>
          </p:spPr>
          <p:txBody>
            <a:bodyPr wrap="none" anchor="ctr"/>
            <a:lstStyle/>
            <a:p>
              <a:pPr>
                <a:defRPr/>
              </a:pPr>
              <a:endParaRPr lang="hu-HU"/>
            </a:p>
          </p:txBody>
        </p:sp>
        <p:sp>
          <p:nvSpPr>
            <p:cNvPr id="38937" name="Oval 32"/>
            <p:cNvSpPr>
              <a:spLocks noChangeArrowheads="1"/>
            </p:cNvSpPr>
            <p:nvPr/>
          </p:nvSpPr>
          <p:spPr bwMode="auto">
            <a:xfrm>
              <a:off x="3843" y="1774"/>
              <a:ext cx="88" cy="88"/>
            </a:xfrm>
            <a:prstGeom prst="ellipse">
              <a:avLst/>
            </a:prstGeom>
            <a:grpFill/>
            <a:ln w="12700">
              <a:solidFill>
                <a:schemeClr val="tx1"/>
              </a:solidFill>
              <a:round/>
              <a:headEnd/>
              <a:tailEnd/>
            </a:ln>
          </p:spPr>
          <p:txBody>
            <a:bodyPr wrap="none" anchor="ctr"/>
            <a:lstStyle/>
            <a:p>
              <a:pPr>
                <a:defRPr/>
              </a:pPr>
              <a:endParaRPr lang="hu-HU"/>
            </a:p>
          </p:txBody>
        </p:sp>
      </p:grpSp>
      <p:grpSp>
        <p:nvGrpSpPr>
          <p:cNvPr id="7" name="Group 33"/>
          <p:cNvGrpSpPr>
            <a:grpSpLocks/>
          </p:cNvGrpSpPr>
          <p:nvPr/>
        </p:nvGrpSpPr>
        <p:grpSpPr bwMode="auto">
          <a:xfrm>
            <a:off x="5700713" y="1766888"/>
            <a:ext cx="1087437" cy="1889125"/>
            <a:chOff x="3591" y="1113"/>
            <a:chExt cx="685" cy="1190"/>
          </a:xfrm>
        </p:grpSpPr>
        <p:sp>
          <p:nvSpPr>
            <p:cNvPr id="49168" name="Line 34"/>
            <p:cNvSpPr>
              <a:spLocks noChangeShapeType="1"/>
            </p:cNvSpPr>
            <p:nvPr/>
          </p:nvSpPr>
          <p:spPr bwMode="auto">
            <a:xfrm flipV="1">
              <a:off x="3898" y="1113"/>
              <a:ext cx="0" cy="653"/>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49169" name="Arc 35"/>
            <p:cNvSpPr>
              <a:spLocks/>
            </p:cNvSpPr>
            <p:nvPr/>
          </p:nvSpPr>
          <p:spPr bwMode="auto">
            <a:xfrm rot="2520000">
              <a:off x="3591" y="1631"/>
              <a:ext cx="685" cy="672"/>
            </a:xfrm>
            <a:custGeom>
              <a:avLst/>
              <a:gdLst>
                <a:gd name="T0" fmla="*/ 0 w 30268"/>
                <a:gd name="T1" fmla="*/ 0 h 32556"/>
                <a:gd name="T2" fmla="*/ 0 w 30268"/>
                <a:gd name="T3" fmla="*/ 0 h 32556"/>
                <a:gd name="T4" fmla="*/ 0 w 30268"/>
                <a:gd name="T5" fmla="*/ 0 h 32556"/>
                <a:gd name="T6" fmla="*/ 0 60000 65536"/>
                <a:gd name="T7" fmla="*/ 0 60000 65536"/>
                <a:gd name="T8" fmla="*/ 0 60000 65536"/>
                <a:gd name="T9" fmla="*/ 0 w 30268"/>
                <a:gd name="T10" fmla="*/ 0 h 32556"/>
                <a:gd name="T11" fmla="*/ 30268 w 30268"/>
                <a:gd name="T12" fmla="*/ 32556 h 32556"/>
              </a:gdLst>
              <a:ahLst/>
              <a:cxnLst>
                <a:cxn ang="T6">
                  <a:pos x="T0" y="T1"/>
                </a:cxn>
                <a:cxn ang="T7">
                  <a:pos x="T2" y="T3"/>
                </a:cxn>
                <a:cxn ang="T8">
                  <a:pos x="T4" y="T5"/>
                </a:cxn>
              </a:cxnLst>
              <a:rect l="T9" t="T10" r="T11" b="T12"/>
              <a:pathLst>
                <a:path w="30268" h="32556" fill="none" extrusionOk="0">
                  <a:moveTo>
                    <a:pt x="27283" y="-1"/>
                  </a:moveTo>
                  <a:cubicBezTo>
                    <a:pt x="29237" y="3320"/>
                    <a:pt x="30268" y="7103"/>
                    <a:pt x="30268" y="10956"/>
                  </a:cubicBezTo>
                  <a:cubicBezTo>
                    <a:pt x="30268" y="22885"/>
                    <a:pt x="20597" y="32556"/>
                    <a:pt x="8668" y="32556"/>
                  </a:cubicBezTo>
                  <a:cubicBezTo>
                    <a:pt x="5684" y="32556"/>
                    <a:pt x="2732" y="31937"/>
                    <a:pt x="-1" y="30740"/>
                  </a:cubicBezTo>
                </a:path>
                <a:path w="30268" h="32556" stroke="0" extrusionOk="0">
                  <a:moveTo>
                    <a:pt x="27283" y="-1"/>
                  </a:moveTo>
                  <a:cubicBezTo>
                    <a:pt x="29237" y="3320"/>
                    <a:pt x="30268" y="7103"/>
                    <a:pt x="30268" y="10956"/>
                  </a:cubicBezTo>
                  <a:cubicBezTo>
                    <a:pt x="30268" y="22885"/>
                    <a:pt x="20597" y="32556"/>
                    <a:pt x="8668" y="32556"/>
                  </a:cubicBezTo>
                  <a:cubicBezTo>
                    <a:pt x="5684" y="32556"/>
                    <a:pt x="2732" y="31937"/>
                    <a:pt x="-1" y="30740"/>
                  </a:cubicBezTo>
                  <a:lnTo>
                    <a:pt x="8668" y="10956"/>
                  </a:lnTo>
                  <a:close/>
                </a:path>
              </a:pathLst>
            </a:custGeom>
            <a:solidFill>
              <a:srgbClr val="FFFF00"/>
            </a:solidFill>
            <a:ln w="25400" cap="rnd">
              <a:solidFill>
                <a:srgbClr val="CC0000"/>
              </a:solidFill>
              <a:round/>
              <a:headEnd/>
              <a:tailEnd/>
            </a:ln>
          </p:spPr>
          <p:txBody>
            <a:bodyPr wrap="none" anchor="ctr"/>
            <a:lstStyle/>
            <a:p>
              <a:endParaRPr lang="hu-HU"/>
            </a:p>
          </p:txBody>
        </p:sp>
        <p:sp>
          <p:nvSpPr>
            <p:cNvPr id="49170" name="Rectangle 36"/>
            <p:cNvSpPr>
              <a:spLocks noChangeArrowheads="1"/>
            </p:cNvSpPr>
            <p:nvPr/>
          </p:nvSpPr>
          <p:spPr bwMode="auto">
            <a:xfrm rot="2520000">
              <a:off x="3670" y="1672"/>
              <a:ext cx="532" cy="590"/>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sp>
        <p:nvSpPr>
          <p:cNvPr id="36902" name="Rectangle 38"/>
          <p:cNvSpPr>
            <a:spLocks noChangeArrowheads="1"/>
          </p:cNvSpPr>
          <p:nvPr/>
        </p:nvSpPr>
        <p:spPr bwMode="auto">
          <a:xfrm rot="2520000">
            <a:off x="5948363" y="3021013"/>
            <a:ext cx="449262" cy="542925"/>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sp>
        <p:nvSpPr>
          <p:cNvPr id="49166" name="Rectangle 39"/>
          <p:cNvSpPr>
            <a:spLocks noChangeArrowheads="1"/>
          </p:cNvSpPr>
          <p:nvPr/>
        </p:nvSpPr>
        <p:spPr bwMode="auto">
          <a:xfrm>
            <a:off x="4114800" y="1524000"/>
            <a:ext cx="1371600" cy="304800"/>
          </a:xfrm>
          <a:prstGeom prst="rect">
            <a:avLst/>
          </a:prstGeom>
          <a:solidFill>
            <a:schemeClr val="accent1"/>
          </a:solidFill>
          <a:ln w="9525">
            <a:solidFill>
              <a:schemeClr val="tx1"/>
            </a:solidFill>
            <a:miter lim="800000"/>
            <a:headEnd/>
            <a:tailEnd/>
          </a:ln>
        </p:spPr>
        <p:txBody>
          <a:bodyPr wrap="none" anchor="ctr"/>
          <a:lstStyle/>
          <a:p>
            <a:endParaRPr lang="hu-HU"/>
          </a:p>
        </p:txBody>
      </p:sp>
      <p:sp>
        <p:nvSpPr>
          <p:cNvPr id="36904" name="Rectangle 40"/>
          <p:cNvSpPr>
            <a:spLocks noChangeArrowheads="1"/>
          </p:cNvSpPr>
          <p:nvPr/>
        </p:nvSpPr>
        <p:spPr bwMode="auto">
          <a:xfrm>
            <a:off x="4267200" y="1206500"/>
            <a:ext cx="1371600" cy="304800"/>
          </a:xfrm>
          <a:prstGeom prst="rect">
            <a:avLst/>
          </a:prstGeom>
          <a:solidFill>
            <a:srgbClr val="FF0000"/>
          </a:solidFill>
          <a:ln w="9525">
            <a:solidFill>
              <a:schemeClr val="tx1"/>
            </a:solidFill>
            <a:miter lim="800000"/>
            <a:headEnd/>
            <a:tailEnd/>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904"/>
                                        </p:tgtEl>
                                        <p:attrNameLst>
                                          <p:attrName>style.visibility</p:attrName>
                                        </p:attrNameLst>
                                      </p:cBhvr>
                                      <p:to>
                                        <p:strVal val="visible"/>
                                      </p:to>
                                    </p:set>
                                    <p:animEffect transition="in" filter="fade">
                                      <p:cBhvr>
                                        <p:cTn id="7" dur="2000"/>
                                        <p:tgtEl>
                                          <p:spTgt spid="36904"/>
                                        </p:tgtEl>
                                      </p:cBhvr>
                                    </p:animEffect>
                                  </p:childTnLst>
                                  <p:subTnLst>
                                    <p:audio>
                                      <p:cMediaNode>
                                        <p:cTn display="0" masterRel="sameClick">
                                          <p:stCondLst>
                                            <p:cond evt="begin" delay="0">
                                              <p:tn val="5"/>
                                            </p:cond>
                                          </p:stCondLst>
                                          <p:endCondLst>
                                            <p:cond evt="onStopAudio" delay="0">
                                              <p:tgtEl>
                                                <p:sldTgt/>
                                              </p:tgtEl>
                                            </p:cond>
                                          </p:endCondLst>
                                        </p:cTn>
                                        <p:tgtEl>
                                          <p:sndTgt r:embed="rId3" name="SUHINT.WAV"/>
                                        </p:tgtEl>
                                      </p:cMediaNode>
                                    </p:audio>
                                  </p:sub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4.44444E-6 -3.7037E-6 L -0.08663 -3.7037E-6 " pathEditMode="relative" ptsTypes="AA">
                                      <p:cBhvr>
                                        <p:cTn id="11" dur="2000" fill="hold"/>
                                        <p:tgtEl>
                                          <p:spTgt spid="3690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6885"/>
                                        </p:tgtEl>
                                        <p:attrNameLst>
                                          <p:attrName>style.visibility</p:attrName>
                                        </p:attrNameLst>
                                      </p:cBhvr>
                                      <p:to>
                                        <p:strVal val="visible"/>
                                      </p:to>
                                    </p:set>
                                    <p:anim calcmode="lin" valueType="num">
                                      <p:cBhvr additive="base">
                                        <p:cTn id="33" dur="500" fill="hold"/>
                                        <p:tgtEl>
                                          <p:spTgt spid="36885"/>
                                        </p:tgtEl>
                                        <p:attrNameLst>
                                          <p:attrName>ppt_x</p:attrName>
                                        </p:attrNameLst>
                                      </p:cBhvr>
                                      <p:tavLst>
                                        <p:tav tm="0">
                                          <p:val>
                                            <p:strVal val="1+#ppt_w/2"/>
                                          </p:val>
                                        </p:tav>
                                        <p:tav tm="100000">
                                          <p:val>
                                            <p:strVal val="#ppt_x"/>
                                          </p:val>
                                        </p:tav>
                                      </p:tavLst>
                                    </p:anim>
                                    <p:anim calcmode="lin" valueType="num">
                                      <p:cBhvr additive="base">
                                        <p:cTn id="34" dur="500" fill="hold"/>
                                        <p:tgtEl>
                                          <p:spTgt spid="368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creeching Brakes"/>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6890"/>
                                        </p:tgtEl>
                                        <p:attrNameLst>
                                          <p:attrName>style.visibility</p:attrName>
                                        </p:attrNameLst>
                                      </p:cBhvr>
                                      <p:to>
                                        <p:strVal val="visible"/>
                                      </p:to>
                                    </p:set>
                                    <p:anim calcmode="lin" valueType="num">
                                      <p:cBhvr additive="base">
                                        <p:cTn id="39" dur="500" fill="hold"/>
                                        <p:tgtEl>
                                          <p:spTgt spid="36890"/>
                                        </p:tgtEl>
                                        <p:attrNameLst>
                                          <p:attrName>ppt_x</p:attrName>
                                        </p:attrNameLst>
                                      </p:cBhvr>
                                      <p:tavLst>
                                        <p:tav tm="0">
                                          <p:val>
                                            <p:strVal val="1+#ppt_w/2"/>
                                          </p:val>
                                        </p:tav>
                                        <p:tav tm="100000">
                                          <p:val>
                                            <p:strVal val="#ppt_x"/>
                                          </p:val>
                                        </p:tav>
                                      </p:tavLst>
                                    </p:anim>
                                    <p:anim calcmode="lin" valueType="num">
                                      <p:cBhvr additive="base">
                                        <p:cTn id="40" dur="500" fill="hold"/>
                                        <p:tgtEl>
                                          <p:spTgt spid="368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CARBRAKE.WAV"/>
                                        </p:tgtEl>
                                      </p:cMediaNode>
                                    </p:audio>
                                  </p:subTnLst>
                                </p:cTn>
                              </p:par>
                            </p:childTnLst>
                          </p:cTn>
                        </p:par>
                      </p:childTnLst>
                    </p:cTn>
                  </p:par>
                  <p:par>
                    <p:cTn id="41" fill="hold">
                      <p:stCondLst>
                        <p:cond delay="indefinite"/>
                      </p:stCondLst>
                      <p:childTnLst>
                        <p:par>
                          <p:cTn id="42" fill="hold">
                            <p:stCondLst>
                              <p:cond delay="0"/>
                            </p:stCondLst>
                            <p:childTnLst>
                              <p:par>
                                <p:cTn id="43" presetID="4" presetClass="entr" presetSubtype="3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ox(ou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4"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0-#ppt_w/2"/>
                                          </p:val>
                                        </p:tav>
                                        <p:tav tm="100000">
                                          <p:val>
                                            <p:strVal val="#ppt_x"/>
                                          </p:val>
                                        </p:tav>
                                      </p:tavLst>
                                    </p:anim>
                                    <p:anim calcmode="lin" valueType="num">
                                      <p:cBhvr additive="base">
                                        <p:cTn id="57"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WHOOSH.WAV"/>
                                        </p:tgtEl>
                                      </p:cMediaNode>
                                    </p:audio>
                                  </p:subTnLst>
                                </p:cTn>
                              </p:par>
                            </p:childTnLst>
                          </p:cTn>
                        </p:par>
                        <p:par>
                          <p:cTn id="58" fill="hold">
                            <p:stCondLst>
                              <p:cond delay="500"/>
                            </p:stCondLst>
                            <p:childTnLst>
                              <p:par>
                                <p:cTn id="59" presetID="4" presetClass="entr" presetSubtype="32" fill="hold" grpId="0" nodeType="afterEffect" nodePh="1">
                                  <p:stCondLst>
                                    <p:cond delay="0"/>
                                  </p:stCondLst>
                                  <p:endCondLst>
                                    <p:cond evt="begin" delay="0">
                                      <p:tn val="59"/>
                                    </p:cond>
                                  </p:endCondLst>
                                  <p:childTnLst>
                                    <p:set>
                                      <p:cBhvr>
                                        <p:cTn id="60" dur="1" fill="hold">
                                          <p:stCondLst>
                                            <p:cond delay="0"/>
                                          </p:stCondLst>
                                        </p:cTn>
                                        <p:tgtEl>
                                          <p:spTgt spid="36902"/>
                                        </p:tgtEl>
                                        <p:attrNameLst>
                                          <p:attrName>style.visibility</p:attrName>
                                        </p:attrNameLst>
                                      </p:cBhvr>
                                      <p:to>
                                        <p:strVal val="visible"/>
                                      </p:to>
                                    </p:set>
                                    <p:animEffect transition="in" filter="box(out)">
                                      <p:cBhvr>
                                        <p:cTn id="61" dur="500"/>
                                        <p:tgtEl>
                                          <p:spTgt spid="3690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36886"/>
                                        </p:tgtEl>
                                        <p:attrNameLst>
                                          <p:attrName>style.visibility</p:attrName>
                                        </p:attrNameLst>
                                      </p:cBhvr>
                                      <p:to>
                                        <p:strVal val="visible"/>
                                      </p:to>
                                    </p:set>
                                    <p:anim calcmode="lin" valueType="num">
                                      <p:cBhvr additive="base">
                                        <p:cTn id="66" dur="500" fill="hold"/>
                                        <p:tgtEl>
                                          <p:spTgt spid="36886"/>
                                        </p:tgtEl>
                                        <p:attrNameLst>
                                          <p:attrName>ppt_x</p:attrName>
                                        </p:attrNameLst>
                                      </p:cBhvr>
                                      <p:tavLst>
                                        <p:tav tm="0">
                                          <p:val>
                                            <p:strVal val="1+#ppt_w/2"/>
                                          </p:val>
                                        </p:tav>
                                        <p:tav tm="100000">
                                          <p:val>
                                            <p:strVal val="#ppt_x"/>
                                          </p:val>
                                        </p:tav>
                                      </p:tavLst>
                                    </p:anim>
                                    <p:anim calcmode="lin" valueType="num">
                                      <p:cBhvr additive="base">
                                        <p:cTn id="67" dur="500" fill="hold"/>
                                        <p:tgtEl>
                                          <p:spTgt spid="368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7"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animBg="1"/>
      <p:bldP spid="36886" grpId="0" animBg="1"/>
      <p:bldP spid="36890" grpId="0" animBg="1"/>
      <p:bldP spid="36902" grpId="0" autoUpdateAnimBg="0"/>
      <p:bldP spid="36904" grpId="0" animBg="1"/>
      <p:bldP spid="3690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29713" cy="6858000"/>
          </a:xfrm>
          <a:prstGeom prst="rect">
            <a:avLst/>
          </a:prstGeom>
          <a:gradFill rotWithShape="0">
            <a:gsLst>
              <a:gs pos="0">
                <a:schemeClr val="tx1">
                  <a:gamma/>
                  <a:tint val="89804"/>
                  <a:invGamma/>
                </a:schemeClr>
              </a:gs>
              <a:gs pos="100000">
                <a:schemeClr val="tx1"/>
              </a:gs>
            </a:gsLst>
            <a:path path="shape">
              <a:fillToRect l="50000" t="50000" r="50000" b="50000"/>
            </a:path>
          </a:gradFill>
          <a:ln w="12700">
            <a:solidFill>
              <a:schemeClr val="tx1"/>
            </a:solidFill>
            <a:miter lim="800000"/>
            <a:headEnd/>
            <a:tailEnd/>
          </a:ln>
          <a:effectLst/>
        </p:spPr>
        <p:txBody>
          <a:bodyPr wrap="none" anchor="ctr"/>
          <a:lstStyle/>
          <a:p>
            <a:pPr>
              <a:defRPr/>
            </a:pPr>
            <a:endParaRPr lang="en-US"/>
          </a:p>
        </p:txBody>
      </p:sp>
      <p:grpSp>
        <p:nvGrpSpPr>
          <p:cNvPr id="2" name="Group 3"/>
          <p:cNvGrpSpPr>
            <a:grpSpLocks/>
          </p:cNvGrpSpPr>
          <p:nvPr/>
        </p:nvGrpSpPr>
        <p:grpSpPr bwMode="auto">
          <a:xfrm>
            <a:off x="1552575" y="2436813"/>
            <a:ext cx="1876425" cy="2211387"/>
            <a:chOff x="978" y="1535"/>
            <a:chExt cx="1182" cy="1393"/>
          </a:xfrm>
        </p:grpSpPr>
        <p:sp>
          <p:nvSpPr>
            <p:cNvPr id="50204" name="Arc 4"/>
            <p:cNvSpPr>
              <a:spLocks/>
            </p:cNvSpPr>
            <p:nvPr/>
          </p:nvSpPr>
          <p:spPr bwMode="auto">
            <a:xfrm rot="2520000">
              <a:off x="1093" y="1535"/>
              <a:ext cx="941" cy="850"/>
            </a:xfrm>
            <a:custGeom>
              <a:avLst/>
              <a:gdLst>
                <a:gd name="T0" fmla="*/ 0 w 30293"/>
                <a:gd name="T1" fmla="*/ 0 h 29335"/>
                <a:gd name="T2" fmla="*/ 0 w 30293"/>
                <a:gd name="T3" fmla="*/ 0 h 29335"/>
                <a:gd name="T4" fmla="*/ 0 w 30293"/>
                <a:gd name="T5" fmla="*/ 0 h 29335"/>
                <a:gd name="T6" fmla="*/ 0 60000 65536"/>
                <a:gd name="T7" fmla="*/ 0 60000 65536"/>
                <a:gd name="T8" fmla="*/ 0 60000 65536"/>
                <a:gd name="T9" fmla="*/ 0 w 30293"/>
                <a:gd name="T10" fmla="*/ 0 h 29335"/>
                <a:gd name="T11" fmla="*/ 30293 w 30293"/>
                <a:gd name="T12" fmla="*/ 29335 h 29335"/>
              </a:gdLst>
              <a:ahLst/>
              <a:cxnLst>
                <a:cxn ang="T6">
                  <a:pos x="T0" y="T1"/>
                </a:cxn>
                <a:cxn ang="T7">
                  <a:pos x="T2" y="T3"/>
                </a:cxn>
                <a:cxn ang="T8">
                  <a:pos x="T4" y="T5"/>
                </a:cxn>
              </a:cxnLst>
              <a:rect l="T9" t="T10" r="T11" b="T12"/>
              <a:pathLst>
                <a:path w="30293" h="29335" fill="none" extrusionOk="0">
                  <a:moveTo>
                    <a:pt x="28860" y="-1"/>
                  </a:moveTo>
                  <a:cubicBezTo>
                    <a:pt x="29807" y="2468"/>
                    <a:pt x="30293" y="5090"/>
                    <a:pt x="30293" y="7735"/>
                  </a:cubicBezTo>
                  <a:cubicBezTo>
                    <a:pt x="30293" y="19664"/>
                    <a:pt x="20622" y="29335"/>
                    <a:pt x="8693" y="29335"/>
                  </a:cubicBezTo>
                  <a:cubicBezTo>
                    <a:pt x="5700" y="29335"/>
                    <a:pt x="2739" y="28713"/>
                    <a:pt x="0" y="27508"/>
                  </a:cubicBezTo>
                </a:path>
                <a:path w="30293" h="29335" stroke="0" extrusionOk="0">
                  <a:moveTo>
                    <a:pt x="28860" y="-1"/>
                  </a:moveTo>
                  <a:cubicBezTo>
                    <a:pt x="29807" y="2468"/>
                    <a:pt x="30293" y="5090"/>
                    <a:pt x="30293" y="7735"/>
                  </a:cubicBezTo>
                  <a:cubicBezTo>
                    <a:pt x="30293" y="19664"/>
                    <a:pt x="20622" y="29335"/>
                    <a:pt x="8693" y="29335"/>
                  </a:cubicBezTo>
                  <a:cubicBezTo>
                    <a:pt x="5700" y="29335"/>
                    <a:pt x="2739" y="28713"/>
                    <a:pt x="0" y="27508"/>
                  </a:cubicBezTo>
                  <a:lnTo>
                    <a:pt x="8693" y="7735"/>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50205" name="Line 5"/>
            <p:cNvSpPr>
              <a:spLocks noChangeShapeType="1"/>
            </p:cNvSpPr>
            <p:nvPr/>
          </p:nvSpPr>
          <p:spPr bwMode="auto">
            <a:xfrm>
              <a:off x="978" y="1938"/>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50206" name="Line 6"/>
            <p:cNvSpPr>
              <a:spLocks noChangeShapeType="1"/>
            </p:cNvSpPr>
            <p:nvPr/>
          </p:nvSpPr>
          <p:spPr bwMode="auto">
            <a:xfrm flipH="1">
              <a:off x="2034" y="1938"/>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grpSp>
        <p:nvGrpSpPr>
          <p:cNvPr id="3" name="Group 7"/>
          <p:cNvGrpSpPr>
            <a:grpSpLocks/>
          </p:cNvGrpSpPr>
          <p:nvPr/>
        </p:nvGrpSpPr>
        <p:grpSpPr bwMode="auto">
          <a:xfrm>
            <a:off x="1981200" y="2208213"/>
            <a:ext cx="1433513" cy="1373187"/>
            <a:chOff x="1248" y="1391"/>
            <a:chExt cx="903" cy="865"/>
          </a:xfrm>
        </p:grpSpPr>
        <p:sp>
          <p:nvSpPr>
            <p:cNvPr id="50202" name="Oval 8"/>
            <p:cNvSpPr>
              <a:spLocks noChangeArrowheads="1"/>
            </p:cNvSpPr>
            <p:nvPr/>
          </p:nvSpPr>
          <p:spPr bwMode="auto">
            <a:xfrm>
              <a:off x="1248" y="1391"/>
              <a:ext cx="903" cy="865"/>
            </a:xfrm>
            <a:prstGeom prst="ellipse">
              <a:avLst/>
            </a:prstGeom>
            <a:solidFill>
              <a:schemeClr val="accent1"/>
            </a:solidFill>
            <a:ln w="12700">
              <a:solidFill>
                <a:schemeClr val="tx1"/>
              </a:solidFill>
              <a:round/>
              <a:headEnd/>
              <a:tailEnd/>
            </a:ln>
          </p:spPr>
          <p:txBody>
            <a:bodyPr wrap="none" anchor="ctr"/>
            <a:lstStyle/>
            <a:p>
              <a:endParaRPr lang="hu-HU"/>
            </a:p>
          </p:txBody>
        </p:sp>
        <p:sp>
          <p:nvSpPr>
            <p:cNvPr id="50203" name="Oval 9"/>
            <p:cNvSpPr>
              <a:spLocks noChangeArrowheads="1"/>
            </p:cNvSpPr>
            <p:nvPr/>
          </p:nvSpPr>
          <p:spPr bwMode="auto">
            <a:xfrm>
              <a:off x="1635" y="1775"/>
              <a:ext cx="88" cy="88"/>
            </a:xfrm>
            <a:prstGeom prst="ellipse">
              <a:avLst/>
            </a:prstGeom>
            <a:solidFill>
              <a:srgbClr val="CC0000"/>
            </a:solidFill>
            <a:ln w="12700">
              <a:solidFill>
                <a:schemeClr val="tx1"/>
              </a:solidFill>
              <a:round/>
              <a:headEnd/>
              <a:tailEnd/>
            </a:ln>
          </p:spPr>
          <p:txBody>
            <a:bodyPr wrap="none" anchor="ctr"/>
            <a:lstStyle/>
            <a:p>
              <a:endParaRPr lang="hu-HU"/>
            </a:p>
          </p:txBody>
        </p:sp>
      </p:grpSp>
      <p:grpSp>
        <p:nvGrpSpPr>
          <p:cNvPr id="4" name="Group 10"/>
          <p:cNvGrpSpPr>
            <a:grpSpLocks/>
          </p:cNvGrpSpPr>
          <p:nvPr/>
        </p:nvGrpSpPr>
        <p:grpSpPr bwMode="auto">
          <a:xfrm>
            <a:off x="2195513" y="1768475"/>
            <a:ext cx="1087437" cy="1889125"/>
            <a:chOff x="1383" y="1114"/>
            <a:chExt cx="685" cy="1190"/>
          </a:xfrm>
        </p:grpSpPr>
        <p:sp>
          <p:nvSpPr>
            <p:cNvPr id="50199" name="Line 11"/>
            <p:cNvSpPr>
              <a:spLocks noChangeShapeType="1"/>
            </p:cNvSpPr>
            <p:nvPr/>
          </p:nvSpPr>
          <p:spPr bwMode="auto">
            <a:xfrm flipV="1">
              <a:off x="1690" y="1114"/>
              <a:ext cx="0" cy="653"/>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50200" name="Arc 12"/>
            <p:cNvSpPr>
              <a:spLocks/>
            </p:cNvSpPr>
            <p:nvPr/>
          </p:nvSpPr>
          <p:spPr bwMode="auto">
            <a:xfrm rot="2520000">
              <a:off x="1383" y="1632"/>
              <a:ext cx="685" cy="672"/>
            </a:xfrm>
            <a:custGeom>
              <a:avLst/>
              <a:gdLst>
                <a:gd name="T0" fmla="*/ 0 w 30268"/>
                <a:gd name="T1" fmla="*/ 0 h 32556"/>
                <a:gd name="T2" fmla="*/ 0 w 30268"/>
                <a:gd name="T3" fmla="*/ 0 h 32556"/>
                <a:gd name="T4" fmla="*/ 0 w 30268"/>
                <a:gd name="T5" fmla="*/ 0 h 32556"/>
                <a:gd name="T6" fmla="*/ 0 60000 65536"/>
                <a:gd name="T7" fmla="*/ 0 60000 65536"/>
                <a:gd name="T8" fmla="*/ 0 60000 65536"/>
                <a:gd name="T9" fmla="*/ 0 w 30268"/>
                <a:gd name="T10" fmla="*/ 0 h 32556"/>
                <a:gd name="T11" fmla="*/ 30268 w 30268"/>
                <a:gd name="T12" fmla="*/ 32556 h 32556"/>
              </a:gdLst>
              <a:ahLst/>
              <a:cxnLst>
                <a:cxn ang="T6">
                  <a:pos x="T0" y="T1"/>
                </a:cxn>
                <a:cxn ang="T7">
                  <a:pos x="T2" y="T3"/>
                </a:cxn>
                <a:cxn ang="T8">
                  <a:pos x="T4" y="T5"/>
                </a:cxn>
              </a:cxnLst>
              <a:rect l="T9" t="T10" r="T11" b="T12"/>
              <a:pathLst>
                <a:path w="30268" h="32556" fill="none" extrusionOk="0">
                  <a:moveTo>
                    <a:pt x="27283" y="-1"/>
                  </a:moveTo>
                  <a:cubicBezTo>
                    <a:pt x="29237" y="3320"/>
                    <a:pt x="30268" y="7103"/>
                    <a:pt x="30268" y="10956"/>
                  </a:cubicBezTo>
                  <a:cubicBezTo>
                    <a:pt x="30268" y="22885"/>
                    <a:pt x="20597" y="32556"/>
                    <a:pt x="8668" y="32556"/>
                  </a:cubicBezTo>
                  <a:cubicBezTo>
                    <a:pt x="5684" y="32556"/>
                    <a:pt x="2732" y="31937"/>
                    <a:pt x="-1" y="30740"/>
                  </a:cubicBezTo>
                </a:path>
                <a:path w="30268" h="32556" stroke="0" extrusionOk="0">
                  <a:moveTo>
                    <a:pt x="27283" y="-1"/>
                  </a:moveTo>
                  <a:cubicBezTo>
                    <a:pt x="29237" y="3320"/>
                    <a:pt x="30268" y="7103"/>
                    <a:pt x="30268" y="10956"/>
                  </a:cubicBezTo>
                  <a:cubicBezTo>
                    <a:pt x="30268" y="22885"/>
                    <a:pt x="20597" y="32556"/>
                    <a:pt x="8668" y="32556"/>
                  </a:cubicBezTo>
                  <a:cubicBezTo>
                    <a:pt x="5684" y="32556"/>
                    <a:pt x="2732" y="31937"/>
                    <a:pt x="-1" y="30740"/>
                  </a:cubicBezTo>
                  <a:lnTo>
                    <a:pt x="8668" y="10956"/>
                  </a:lnTo>
                  <a:close/>
                </a:path>
              </a:pathLst>
            </a:custGeom>
            <a:solidFill>
              <a:srgbClr val="FFFF00"/>
            </a:solidFill>
            <a:ln w="25400" cap="rnd">
              <a:solidFill>
                <a:srgbClr val="CC0000"/>
              </a:solidFill>
              <a:round/>
              <a:headEnd/>
              <a:tailEnd/>
            </a:ln>
          </p:spPr>
          <p:txBody>
            <a:bodyPr wrap="none" anchor="ctr"/>
            <a:lstStyle/>
            <a:p>
              <a:endParaRPr lang="hu-HU"/>
            </a:p>
          </p:txBody>
        </p:sp>
        <p:sp>
          <p:nvSpPr>
            <p:cNvPr id="50201" name="Rectangle 13"/>
            <p:cNvSpPr>
              <a:spLocks noChangeArrowheads="1"/>
            </p:cNvSpPr>
            <p:nvPr/>
          </p:nvSpPr>
          <p:spPr bwMode="auto">
            <a:xfrm rot="2520000">
              <a:off x="1462" y="1673"/>
              <a:ext cx="532" cy="590"/>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grpSp>
        <p:nvGrpSpPr>
          <p:cNvPr id="5" name="Group 14"/>
          <p:cNvGrpSpPr>
            <a:grpSpLocks/>
          </p:cNvGrpSpPr>
          <p:nvPr/>
        </p:nvGrpSpPr>
        <p:grpSpPr bwMode="auto">
          <a:xfrm>
            <a:off x="5362575" y="2438400"/>
            <a:ext cx="1876425" cy="2211388"/>
            <a:chOff x="3378" y="1536"/>
            <a:chExt cx="1182" cy="1393"/>
          </a:xfrm>
        </p:grpSpPr>
        <p:sp>
          <p:nvSpPr>
            <p:cNvPr id="50196" name="Arc 15"/>
            <p:cNvSpPr>
              <a:spLocks/>
            </p:cNvSpPr>
            <p:nvPr/>
          </p:nvSpPr>
          <p:spPr bwMode="auto">
            <a:xfrm rot="2520000">
              <a:off x="3493" y="1536"/>
              <a:ext cx="941" cy="850"/>
            </a:xfrm>
            <a:custGeom>
              <a:avLst/>
              <a:gdLst>
                <a:gd name="T0" fmla="*/ 0 w 30293"/>
                <a:gd name="T1" fmla="*/ 0 h 29335"/>
                <a:gd name="T2" fmla="*/ 0 w 30293"/>
                <a:gd name="T3" fmla="*/ 0 h 29335"/>
                <a:gd name="T4" fmla="*/ 0 w 30293"/>
                <a:gd name="T5" fmla="*/ 0 h 29335"/>
                <a:gd name="T6" fmla="*/ 0 60000 65536"/>
                <a:gd name="T7" fmla="*/ 0 60000 65536"/>
                <a:gd name="T8" fmla="*/ 0 60000 65536"/>
                <a:gd name="T9" fmla="*/ 0 w 30293"/>
                <a:gd name="T10" fmla="*/ 0 h 29335"/>
                <a:gd name="T11" fmla="*/ 30293 w 30293"/>
                <a:gd name="T12" fmla="*/ 29335 h 29335"/>
              </a:gdLst>
              <a:ahLst/>
              <a:cxnLst>
                <a:cxn ang="T6">
                  <a:pos x="T0" y="T1"/>
                </a:cxn>
                <a:cxn ang="T7">
                  <a:pos x="T2" y="T3"/>
                </a:cxn>
                <a:cxn ang="T8">
                  <a:pos x="T4" y="T5"/>
                </a:cxn>
              </a:cxnLst>
              <a:rect l="T9" t="T10" r="T11" b="T12"/>
              <a:pathLst>
                <a:path w="30293" h="29335" fill="none" extrusionOk="0">
                  <a:moveTo>
                    <a:pt x="28860" y="-1"/>
                  </a:moveTo>
                  <a:cubicBezTo>
                    <a:pt x="29807" y="2468"/>
                    <a:pt x="30293" y="5090"/>
                    <a:pt x="30293" y="7735"/>
                  </a:cubicBezTo>
                  <a:cubicBezTo>
                    <a:pt x="30293" y="19664"/>
                    <a:pt x="20622" y="29335"/>
                    <a:pt x="8693" y="29335"/>
                  </a:cubicBezTo>
                  <a:cubicBezTo>
                    <a:pt x="5700" y="29335"/>
                    <a:pt x="2739" y="28713"/>
                    <a:pt x="0" y="27508"/>
                  </a:cubicBezTo>
                </a:path>
                <a:path w="30293" h="29335" stroke="0" extrusionOk="0">
                  <a:moveTo>
                    <a:pt x="28860" y="-1"/>
                  </a:moveTo>
                  <a:cubicBezTo>
                    <a:pt x="29807" y="2468"/>
                    <a:pt x="30293" y="5090"/>
                    <a:pt x="30293" y="7735"/>
                  </a:cubicBezTo>
                  <a:cubicBezTo>
                    <a:pt x="30293" y="19664"/>
                    <a:pt x="20622" y="29335"/>
                    <a:pt x="8693" y="29335"/>
                  </a:cubicBezTo>
                  <a:cubicBezTo>
                    <a:pt x="5700" y="29335"/>
                    <a:pt x="2739" y="28713"/>
                    <a:pt x="0" y="27508"/>
                  </a:cubicBezTo>
                  <a:lnTo>
                    <a:pt x="8693" y="7735"/>
                  </a:lnTo>
                  <a:close/>
                </a:path>
              </a:pathLst>
            </a:custGeom>
            <a:noFill/>
            <a:ln w="25400" cap="rnd">
              <a:solidFill>
                <a:schemeClr val="bg1"/>
              </a:solidFill>
              <a:round/>
              <a:headEnd type="none" w="sm" len="sm"/>
              <a:tailEnd type="none" w="sm" len="sm"/>
            </a:ln>
          </p:spPr>
          <p:txBody>
            <a:bodyPr wrap="none" anchor="ctr"/>
            <a:lstStyle/>
            <a:p>
              <a:endParaRPr lang="hu-HU"/>
            </a:p>
          </p:txBody>
        </p:sp>
        <p:sp>
          <p:nvSpPr>
            <p:cNvPr id="50197" name="Line 16"/>
            <p:cNvSpPr>
              <a:spLocks noChangeShapeType="1"/>
            </p:cNvSpPr>
            <p:nvPr/>
          </p:nvSpPr>
          <p:spPr bwMode="auto">
            <a:xfrm>
              <a:off x="3378" y="1939"/>
              <a:ext cx="222" cy="990"/>
            </a:xfrm>
            <a:prstGeom prst="line">
              <a:avLst/>
            </a:prstGeom>
            <a:noFill/>
            <a:ln w="25400">
              <a:solidFill>
                <a:schemeClr val="bg1"/>
              </a:solidFill>
              <a:round/>
              <a:headEnd type="none" w="sm" len="sm"/>
              <a:tailEnd type="none" w="sm" len="sm"/>
            </a:ln>
          </p:spPr>
          <p:txBody>
            <a:bodyPr wrap="none" anchor="ctr"/>
            <a:lstStyle/>
            <a:p>
              <a:endParaRPr lang="hu-HU"/>
            </a:p>
          </p:txBody>
        </p:sp>
        <p:sp>
          <p:nvSpPr>
            <p:cNvPr id="50198" name="Line 17"/>
            <p:cNvSpPr>
              <a:spLocks noChangeShapeType="1"/>
            </p:cNvSpPr>
            <p:nvPr/>
          </p:nvSpPr>
          <p:spPr bwMode="auto">
            <a:xfrm flipH="1">
              <a:off x="4434" y="1939"/>
              <a:ext cx="126" cy="990"/>
            </a:xfrm>
            <a:prstGeom prst="line">
              <a:avLst/>
            </a:prstGeom>
            <a:noFill/>
            <a:ln w="25400">
              <a:solidFill>
                <a:schemeClr val="bg1"/>
              </a:solidFill>
              <a:round/>
              <a:headEnd type="none" w="sm" len="sm"/>
              <a:tailEnd type="none" w="sm" len="sm"/>
            </a:ln>
          </p:spPr>
          <p:txBody>
            <a:bodyPr wrap="none" anchor="ctr"/>
            <a:lstStyle/>
            <a:p>
              <a:endParaRPr lang="hu-HU"/>
            </a:p>
          </p:txBody>
        </p:sp>
      </p:grpSp>
      <p:grpSp>
        <p:nvGrpSpPr>
          <p:cNvPr id="6" name="Group 18"/>
          <p:cNvGrpSpPr>
            <a:grpSpLocks/>
          </p:cNvGrpSpPr>
          <p:nvPr/>
        </p:nvGrpSpPr>
        <p:grpSpPr bwMode="auto">
          <a:xfrm>
            <a:off x="5576888" y="2284413"/>
            <a:ext cx="1433512" cy="1373187"/>
            <a:chOff x="3513" y="1439"/>
            <a:chExt cx="903" cy="865"/>
          </a:xfrm>
        </p:grpSpPr>
        <p:sp>
          <p:nvSpPr>
            <p:cNvPr id="50194" name="Oval 19"/>
            <p:cNvSpPr>
              <a:spLocks noChangeArrowheads="1"/>
            </p:cNvSpPr>
            <p:nvPr/>
          </p:nvSpPr>
          <p:spPr bwMode="auto">
            <a:xfrm>
              <a:off x="3513" y="1439"/>
              <a:ext cx="903" cy="865"/>
            </a:xfrm>
            <a:prstGeom prst="ellipse">
              <a:avLst/>
            </a:prstGeom>
            <a:solidFill>
              <a:schemeClr val="accent1"/>
            </a:solidFill>
            <a:ln w="12700">
              <a:solidFill>
                <a:schemeClr val="tx1"/>
              </a:solidFill>
              <a:round/>
              <a:headEnd/>
              <a:tailEnd/>
            </a:ln>
          </p:spPr>
          <p:txBody>
            <a:bodyPr wrap="none" anchor="ctr"/>
            <a:lstStyle/>
            <a:p>
              <a:endParaRPr lang="hu-HU"/>
            </a:p>
          </p:txBody>
        </p:sp>
        <p:sp>
          <p:nvSpPr>
            <p:cNvPr id="50195" name="Oval 20"/>
            <p:cNvSpPr>
              <a:spLocks noChangeArrowheads="1"/>
            </p:cNvSpPr>
            <p:nvPr/>
          </p:nvSpPr>
          <p:spPr bwMode="auto">
            <a:xfrm>
              <a:off x="3892" y="1827"/>
              <a:ext cx="88" cy="88"/>
            </a:xfrm>
            <a:prstGeom prst="ellipse">
              <a:avLst/>
            </a:prstGeom>
            <a:solidFill>
              <a:srgbClr val="CC0000"/>
            </a:solidFill>
            <a:ln w="12700">
              <a:solidFill>
                <a:schemeClr val="tx1"/>
              </a:solidFill>
              <a:round/>
              <a:headEnd/>
              <a:tailEnd/>
            </a:ln>
          </p:spPr>
          <p:txBody>
            <a:bodyPr wrap="none" anchor="ctr"/>
            <a:lstStyle/>
            <a:p>
              <a:endParaRPr lang="hu-HU"/>
            </a:p>
          </p:txBody>
        </p:sp>
      </p:grpSp>
      <p:grpSp>
        <p:nvGrpSpPr>
          <p:cNvPr id="7" name="Group 21"/>
          <p:cNvGrpSpPr>
            <a:grpSpLocks/>
          </p:cNvGrpSpPr>
          <p:nvPr/>
        </p:nvGrpSpPr>
        <p:grpSpPr bwMode="auto">
          <a:xfrm>
            <a:off x="5508625" y="2227263"/>
            <a:ext cx="1508125" cy="1428750"/>
            <a:chOff x="3470" y="1403"/>
            <a:chExt cx="950" cy="900"/>
          </a:xfrm>
        </p:grpSpPr>
        <p:sp>
          <p:nvSpPr>
            <p:cNvPr id="50191" name="Line 22"/>
            <p:cNvSpPr>
              <a:spLocks noChangeShapeType="1"/>
            </p:cNvSpPr>
            <p:nvPr/>
          </p:nvSpPr>
          <p:spPr bwMode="auto">
            <a:xfrm flipH="1" flipV="1">
              <a:off x="3470" y="1403"/>
              <a:ext cx="457" cy="457"/>
            </a:xfrm>
            <a:prstGeom prst="line">
              <a:avLst/>
            </a:prstGeom>
            <a:noFill/>
            <a:ln w="50800">
              <a:solidFill>
                <a:schemeClr val="bg1"/>
              </a:solidFill>
              <a:round/>
              <a:headEnd type="none" w="sm" len="sm"/>
              <a:tailEnd type="none" w="sm" len="sm"/>
            </a:ln>
          </p:spPr>
          <p:txBody>
            <a:bodyPr wrap="none" anchor="ctr"/>
            <a:lstStyle/>
            <a:p>
              <a:endParaRPr lang="hu-HU"/>
            </a:p>
          </p:txBody>
        </p:sp>
        <p:sp>
          <p:nvSpPr>
            <p:cNvPr id="50192" name="Arc 23"/>
            <p:cNvSpPr>
              <a:spLocks/>
            </p:cNvSpPr>
            <p:nvPr/>
          </p:nvSpPr>
          <p:spPr bwMode="auto">
            <a:xfrm rot="480000">
              <a:off x="3731" y="1627"/>
              <a:ext cx="689" cy="676"/>
            </a:xfrm>
            <a:custGeom>
              <a:avLst/>
              <a:gdLst>
                <a:gd name="T0" fmla="*/ 0 w 30499"/>
                <a:gd name="T1" fmla="*/ 0 h 32521"/>
                <a:gd name="T2" fmla="*/ 0 w 30499"/>
                <a:gd name="T3" fmla="*/ 0 h 32521"/>
                <a:gd name="T4" fmla="*/ 0 w 30499"/>
                <a:gd name="T5" fmla="*/ 0 h 32521"/>
                <a:gd name="T6" fmla="*/ 0 60000 65536"/>
                <a:gd name="T7" fmla="*/ 0 60000 65536"/>
                <a:gd name="T8" fmla="*/ 0 60000 65536"/>
                <a:gd name="T9" fmla="*/ 0 w 30499"/>
                <a:gd name="T10" fmla="*/ 0 h 32521"/>
                <a:gd name="T11" fmla="*/ 30499 w 30499"/>
                <a:gd name="T12" fmla="*/ 32521 h 32521"/>
              </a:gdLst>
              <a:ahLst/>
              <a:cxnLst>
                <a:cxn ang="T6">
                  <a:pos x="T0" y="T1"/>
                </a:cxn>
                <a:cxn ang="T7">
                  <a:pos x="T2" y="T3"/>
                </a:cxn>
                <a:cxn ang="T8">
                  <a:pos x="T4" y="T5"/>
                </a:cxn>
              </a:cxnLst>
              <a:rect l="T9" t="T10" r="T11" b="T12"/>
              <a:pathLst>
                <a:path w="30499" h="32521" fill="none" extrusionOk="0">
                  <a:moveTo>
                    <a:pt x="27534" y="0"/>
                  </a:moveTo>
                  <a:cubicBezTo>
                    <a:pt x="29475" y="3312"/>
                    <a:pt x="30499" y="7081"/>
                    <a:pt x="30499" y="10921"/>
                  </a:cubicBezTo>
                  <a:cubicBezTo>
                    <a:pt x="30499" y="22850"/>
                    <a:pt x="20828" y="32521"/>
                    <a:pt x="8899" y="32521"/>
                  </a:cubicBezTo>
                  <a:cubicBezTo>
                    <a:pt x="5830" y="32521"/>
                    <a:pt x="2796" y="31867"/>
                    <a:pt x="0" y="30602"/>
                  </a:cubicBezTo>
                </a:path>
                <a:path w="30499" h="32521" stroke="0" extrusionOk="0">
                  <a:moveTo>
                    <a:pt x="27534" y="0"/>
                  </a:moveTo>
                  <a:cubicBezTo>
                    <a:pt x="29475" y="3312"/>
                    <a:pt x="30499" y="7081"/>
                    <a:pt x="30499" y="10921"/>
                  </a:cubicBezTo>
                  <a:cubicBezTo>
                    <a:pt x="30499" y="22850"/>
                    <a:pt x="20828" y="32521"/>
                    <a:pt x="8899" y="32521"/>
                  </a:cubicBezTo>
                  <a:cubicBezTo>
                    <a:pt x="5830" y="32521"/>
                    <a:pt x="2796" y="31867"/>
                    <a:pt x="0" y="30602"/>
                  </a:cubicBezTo>
                  <a:lnTo>
                    <a:pt x="8899" y="10921"/>
                  </a:lnTo>
                  <a:close/>
                </a:path>
              </a:pathLst>
            </a:custGeom>
            <a:solidFill>
              <a:srgbClr val="FFFF00"/>
            </a:solidFill>
            <a:ln w="25400" cap="rnd">
              <a:solidFill>
                <a:srgbClr val="CC0000"/>
              </a:solidFill>
              <a:round/>
              <a:headEnd/>
              <a:tailEnd/>
            </a:ln>
          </p:spPr>
          <p:txBody>
            <a:bodyPr wrap="none" anchor="ctr"/>
            <a:lstStyle/>
            <a:p>
              <a:endParaRPr lang="hu-HU"/>
            </a:p>
          </p:txBody>
        </p:sp>
        <p:sp>
          <p:nvSpPr>
            <p:cNvPr id="50193" name="Rectangle 24"/>
            <p:cNvSpPr>
              <a:spLocks noChangeArrowheads="1"/>
            </p:cNvSpPr>
            <p:nvPr/>
          </p:nvSpPr>
          <p:spPr bwMode="auto">
            <a:xfrm rot="480000">
              <a:off x="3813" y="1668"/>
              <a:ext cx="532" cy="594"/>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grpSp>
      <p:sp>
        <p:nvSpPr>
          <p:cNvPr id="38940" name="Arc 28"/>
          <p:cNvSpPr>
            <a:spLocks/>
          </p:cNvSpPr>
          <p:nvPr/>
        </p:nvSpPr>
        <p:spPr bwMode="auto">
          <a:xfrm rot="2520000">
            <a:off x="2819400" y="2843213"/>
            <a:ext cx="587375" cy="630237"/>
          </a:xfrm>
          <a:custGeom>
            <a:avLst/>
            <a:gdLst>
              <a:gd name="T0" fmla="*/ 2147483647 w 21600"/>
              <a:gd name="T1" fmla="*/ 0 h 18936"/>
              <a:gd name="T2" fmla="*/ 2147483647 w 21600"/>
              <a:gd name="T3" fmla="*/ 2147483647 h 18936"/>
              <a:gd name="T4" fmla="*/ 0 w 21600"/>
              <a:gd name="T5" fmla="*/ 2147483647 h 18936"/>
              <a:gd name="T6" fmla="*/ 0 60000 65536"/>
              <a:gd name="T7" fmla="*/ 0 60000 65536"/>
              <a:gd name="T8" fmla="*/ 0 60000 65536"/>
              <a:gd name="T9" fmla="*/ 0 w 21600"/>
              <a:gd name="T10" fmla="*/ 0 h 18936"/>
              <a:gd name="T11" fmla="*/ 21600 w 21600"/>
              <a:gd name="T12" fmla="*/ 18936 h 18936"/>
            </a:gdLst>
            <a:ahLst/>
            <a:cxnLst>
              <a:cxn ang="T6">
                <a:pos x="T0" y="T1"/>
              </a:cxn>
              <a:cxn ang="T7">
                <a:pos x="T2" y="T3"/>
              </a:cxn>
              <a:cxn ang="T8">
                <a:pos x="T4" y="T5"/>
              </a:cxn>
            </a:cxnLst>
            <a:rect l="T9" t="T10" r="T11" b="T12"/>
            <a:pathLst>
              <a:path w="21600" h="18936" fill="none" extrusionOk="0">
                <a:moveTo>
                  <a:pt x="17385" y="-1"/>
                </a:moveTo>
                <a:cubicBezTo>
                  <a:pt x="20123" y="3712"/>
                  <a:pt x="21600" y="8204"/>
                  <a:pt x="21600" y="12818"/>
                </a:cubicBezTo>
                <a:cubicBezTo>
                  <a:pt x="21600" y="14889"/>
                  <a:pt x="21302" y="16949"/>
                  <a:pt x="20715" y="18936"/>
                </a:cubicBezTo>
              </a:path>
              <a:path w="21600" h="18936" stroke="0" extrusionOk="0">
                <a:moveTo>
                  <a:pt x="17385" y="-1"/>
                </a:moveTo>
                <a:cubicBezTo>
                  <a:pt x="20123" y="3712"/>
                  <a:pt x="21600" y="8204"/>
                  <a:pt x="21600" y="12818"/>
                </a:cubicBezTo>
                <a:cubicBezTo>
                  <a:pt x="21600" y="14889"/>
                  <a:pt x="21302" y="16949"/>
                  <a:pt x="20715" y="18936"/>
                </a:cubicBezTo>
                <a:lnTo>
                  <a:pt x="0" y="12818"/>
                </a:lnTo>
                <a:close/>
              </a:path>
            </a:pathLst>
          </a:custGeom>
          <a:noFill/>
          <a:ln w="76200" cap="rnd">
            <a:solidFill>
              <a:srgbClr val="FF0066"/>
            </a:solidFill>
            <a:round/>
            <a:headEnd type="none" w="sm" len="sm"/>
            <a:tailEnd type="none" w="sm" len="sm"/>
          </a:ln>
        </p:spPr>
        <p:txBody>
          <a:bodyPr wrap="none" anchor="ctr"/>
          <a:lstStyle/>
          <a:p>
            <a:endParaRPr lang="hu-HU"/>
          </a:p>
        </p:txBody>
      </p:sp>
      <p:sp>
        <p:nvSpPr>
          <p:cNvPr id="38941" name="Arc 29"/>
          <p:cNvSpPr>
            <a:spLocks/>
          </p:cNvSpPr>
          <p:nvPr/>
        </p:nvSpPr>
        <p:spPr bwMode="auto">
          <a:xfrm rot="6660000">
            <a:off x="5888831" y="3159919"/>
            <a:ext cx="587375" cy="630238"/>
          </a:xfrm>
          <a:custGeom>
            <a:avLst/>
            <a:gdLst>
              <a:gd name="T0" fmla="*/ 2147483647 w 21600"/>
              <a:gd name="T1" fmla="*/ 0 h 18936"/>
              <a:gd name="T2" fmla="*/ 2147483647 w 21600"/>
              <a:gd name="T3" fmla="*/ 2147483647 h 18936"/>
              <a:gd name="T4" fmla="*/ 0 w 21600"/>
              <a:gd name="T5" fmla="*/ 2147483647 h 18936"/>
              <a:gd name="T6" fmla="*/ 0 60000 65536"/>
              <a:gd name="T7" fmla="*/ 0 60000 65536"/>
              <a:gd name="T8" fmla="*/ 0 60000 65536"/>
              <a:gd name="T9" fmla="*/ 0 w 21600"/>
              <a:gd name="T10" fmla="*/ 0 h 18936"/>
              <a:gd name="T11" fmla="*/ 21600 w 21600"/>
              <a:gd name="T12" fmla="*/ 18936 h 18936"/>
            </a:gdLst>
            <a:ahLst/>
            <a:cxnLst>
              <a:cxn ang="T6">
                <a:pos x="T0" y="T1"/>
              </a:cxn>
              <a:cxn ang="T7">
                <a:pos x="T2" y="T3"/>
              </a:cxn>
              <a:cxn ang="T8">
                <a:pos x="T4" y="T5"/>
              </a:cxn>
            </a:cxnLst>
            <a:rect l="T9" t="T10" r="T11" b="T12"/>
            <a:pathLst>
              <a:path w="21600" h="18936" fill="none" extrusionOk="0">
                <a:moveTo>
                  <a:pt x="17385" y="-1"/>
                </a:moveTo>
                <a:cubicBezTo>
                  <a:pt x="20123" y="3712"/>
                  <a:pt x="21600" y="8204"/>
                  <a:pt x="21600" y="12818"/>
                </a:cubicBezTo>
                <a:cubicBezTo>
                  <a:pt x="21600" y="14889"/>
                  <a:pt x="21302" y="16949"/>
                  <a:pt x="20715" y="18936"/>
                </a:cubicBezTo>
              </a:path>
              <a:path w="21600" h="18936" stroke="0" extrusionOk="0">
                <a:moveTo>
                  <a:pt x="17385" y="-1"/>
                </a:moveTo>
                <a:cubicBezTo>
                  <a:pt x="20123" y="3712"/>
                  <a:pt x="21600" y="8204"/>
                  <a:pt x="21600" y="12818"/>
                </a:cubicBezTo>
                <a:cubicBezTo>
                  <a:pt x="21600" y="14889"/>
                  <a:pt x="21302" y="16949"/>
                  <a:pt x="20715" y="18936"/>
                </a:cubicBezTo>
                <a:lnTo>
                  <a:pt x="0" y="12818"/>
                </a:lnTo>
                <a:close/>
              </a:path>
            </a:pathLst>
          </a:custGeom>
          <a:noFill/>
          <a:ln w="76200" cap="rnd">
            <a:solidFill>
              <a:srgbClr val="FF0066"/>
            </a:solidFill>
            <a:round/>
            <a:headEnd type="none" w="sm" len="sm"/>
            <a:tailEnd type="none" w="sm" len="sm"/>
          </a:ln>
        </p:spPr>
        <p:txBody>
          <a:bodyPr wrap="none" anchor="ctr"/>
          <a:lstStyle/>
          <a:p>
            <a:endParaRPr lang="hu-HU"/>
          </a:p>
        </p:txBody>
      </p:sp>
      <p:sp>
        <p:nvSpPr>
          <p:cNvPr id="38945" name="Line 33"/>
          <p:cNvSpPr>
            <a:spLocks noChangeShapeType="1"/>
          </p:cNvSpPr>
          <p:nvPr/>
        </p:nvSpPr>
        <p:spPr bwMode="auto">
          <a:xfrm flipH="1">
            <a:off x="2695575" y="1981200"/>
            <a:ext cx="1190625" cy="0"/>
          </a:xfrm>
          <a:prstGeom prst="line">
            <a:avLst/>
          </a:prstGeom>
          <a:noFill/>
          <a:ln w="25400">
            <a:solidFill>
              <a:srgbClr val="CC0000"/>
            </a:solidFill>
            <a:round/>
            <a:headEnd type="none" w="sm" len="sm"/>
            <a:tailEnd type="stealth" w="med" len="med"/>
          </a:ln>
        </p:spPr>
        <p:txBody>
          <a:bodyPr wrap="none" anchor="ctr"/>
          <a:lstStyle/>
          <a:p>
            <a:endParaRPr lang="hu-HU"/>
          </a:p>
        </p:txBody>
      </p:sp>
      <p:sp>
        <p:nvSpPr>
          <p:cNvPr id="38949" name="Rectangle 37"/>
          <p:cNvSpPr>
            <a:spLocks noChangeArrowheads="1"/>
          </p:cNvSpPr>
          <p:nvPr/>
        </p:nvSpPr>
        <p:spPr bwMode="auto">
          <a:xfrm rot="2520000">
            <a:off x="6011863" y="3036888"/>
            <a:ext cx="430212" cy="593725"/>
          </a:xfrm>
          <a:prstGeom prst="rect">
            <a:avLst/>
          </a:prstGeom>
          <a:noFill/>
          <a:ln w="9525">
            <a:noFill/>
            <a:miter lim="800000"/>
            <a:headEnd/>
            <a:tailEnd/>
          </a:ln>
        </p:spPr>
        <p:txBody>
          <a:bodyPr wrap="none" lIns="92075" tIns="46038" rIns="92075" bIns="46038" anchor="ctr"/>
          <a:lstStyle/>
          <a:p>
            <a:pPr algn="ctr">
              <a:spcBef>
                <a:spcPct val="0"/>
              </a:spcBef>
            </a:pPr>
            <a:endParaRPr lang="en-GB" sz="2400" b="0" baseline="0">
              <a:solidFill>
                <a:schemeClr val="tx1"/>
              </a:solidFill>
            </a:endParaRPr>
          </a:p>
        </p:txBody>
      </p:sp>
      <p:sp>
        <p:nvSpPr>
          <p:cNvPr id="38950" name="Rectangle 38"/>
          <p:cNvSpPr>
            <a:spLocks noChangeArrowheads="1"/>
          </p:cNvSpPr>
          <p:nvPr/>
        </p:nvSpPr>
        <p:spPr bwMode="auto">
          <a:xfrm>
            <a:off x="685800" y="381000"/>
            <a:ext cx="1752600" cy="519113"/>
          </a:xfrm>
          <a:prstGeom prst="rect">
            <a:avLst/>
          </a:prstGeom>
          <a:noFill/>
          <a:ln w="9525">
            <a:noFill/>
            <a:miter lim="800000"/>
            <a:headEnd/>
            <a:tailEnd/>
          </a:ln>
        </p:spPr>
        <p:txBody>
          <a:bodyPr lIns="92075" tIns="46038" rIns="92075" bIns="46038">
            <a:spAutoFit/>
          </a:bodyPr>
          <a:lstStyle/>
          <a:p>
            <a:r>
              <a:rPr lang="hu-HU" sz="2800" baseline="0"/>
              <a:t>Gördülés</a:t>
            </a:r>
            <a:endParaRPr lang="en-GB" sz="2800" baseline="0"/>
          </a:p>
        </p:txBody>
      </p:sp>
      <p:sp>
        <p:nvSpPr>
          <p:cNvPr id="38951" name="Rectangle 39"/>
          <p:cNvSpPr>
            <a:spLocks noChangeArrowheads="1"/>
          </p:cNvSpPr>
          <p:nvPr/>
        </p:nvSpPr>
        <p:spPr bwMode="auto">
          <a:xfrm>
            <a:off x="2362200" y="411163"/>
            <a:ext cx="5562600" cy="519112"/>
          </a:xfrm>
          <a:prstGeom prst="rect">
            <a:avLst/>
          </a:prstGeom>
          <a:noFill/>
          <a:ln w="9525">
            <a:noFill/>
            <a:miter lim="800000"/>
            <a:headEnd/>
            <a:tailEnd/>
          </a:ln>
        </p:spPr>
        <p:txBody>
          <a:bodyPr lIns="92075" tIns="46038" rIns="92075" bIns="46038">
            <a:spAutoFit/>
          </a:bodyPr>
          <a:lstStyle/>
          <a:p>
            <a:r>
              <a:rPr lang="en-GB" sz="2800" baseline="0">
                <a:solidFill>
                  <a:schemeClr val="accent1"/>
                </a:solidFill>
              </a:rPr>
              <a:t>= rot</a:t>
            </a:r>
            <a:r>
              <a:rPr lang="hu-HU" sz="2800" baseline="0">
                <a:solidFill>
                  <a:schemeClr val="accent1"/>
                </a:solidFill>
              </a:rPr>
              <a:t>áció</a:t>
            </a:r>
            <a:r>
              <a:rPr lang="en-GB" sz="2800" baseline="0">
                <a:solidFill>
                  <a:schemeClr val="accent1"/>
                </a:solidFill>
              </a:rPr>
              <a:t> + trans</a:t>
            </a:r>
            <a:r>
              <a:rPr lang="hu-HU" sz="2800" baseline="0">
                <a:solidFill>
                  <a:schemeClr val="accent1"/>
                </a:solidFill>
              </a:rPr>
              <a:t>zláció</a:t>
            </a:r>
            <a:endParaRPr lang="en-GB" sz="2800" baseline="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38950">
                                            <p:txEl>
                                              <p:pRg st="0" end="0"/>
                                            </p:txEl>
                                          </p:spTgt>
                                        </p:tgtEl>
                                        <p:attrNameLst>
                                          <p:attrName>style.visibility</p:attrName>
                                        </p:attrNameLst>
                                      </p:cBhvr>
                                      <p:to>
                                        <p:strVal val="visible"/>
                                      </p:to>
                                    </p:set>
                                    <p:anim calcmode="lin" valueType="num">
                                      <p:cBhvr additive="base">
                                        <p:cTn id="7" dur="75" fill="hold"/>
                                        <p:tgtEl>
                                          <p:spTgt spid="38950">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3895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2" presetClass="entr" presetSubtype="1" fill="hold" grpId="0" nodeType="afterEffect">
                                  <p:stCondLst>
                                    <p:cond delay="0"/>
                                  </p:stCondLst>
                                  <p:iterate type="lt">
                                    <p:tmPct val="100000"/>
                                  </p:iterate>
                                  <p:childTnLst>
                                    <p:set>
                                      <p:cBhvr>
                                        <p:cTn id="11" dur="1" fill="hold">
                                          <p:stCondLst>
                                            <p:cond delay="0"/>
                                          </p:stCondLst>
                                        </p:cTn>
                                        <p:tgtEl>
                                          <p:spTgt spid="38951">
                                            <p:txEl>
                                              <p:pRg st="0" end="0"/>
                                            </p:txEl>
                                          </p:spTgt>
                                        </p:tgtEl>
                                        <p:attrNameLst>
                                          <p:attrName>style.visibility</p:attrName>
                                        </p:attrNameLst>
                                      </p:cBhvr>
                                      <p:to>
                                        <p:strVal val="visible"/>
                                      </p:to>
                                    </p:set>
                                    <p:animEffect transition="in" filter="wipe(up)">
                                      <p:cBhvr>
                                        <p:cTn id="12" dur="75"/>
                                        <p:tgtEl>
                                          <p:spTgt spid="389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WHOOSH.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8940"/>
                                        </p:tgtEl>
                                        <p:attrNameLst>
                                          <p:attrName>style.visibility</p:attrName>
                                        </p:attrNameLst>
                                      </p:cBhvr>
                                      <p:to>
                                        <p:strVal val="visible"/>
                                      </p:to>
                                    </p:set>
                                    <p:anim calcmode="lin" valueType="num">
                                      <p:cBhvr additive="base">
                                        <p:cTn id="34" dur="500" fill="hold"/>
                                        <p:tgtEl>
                                          <p:spTgt spid="38940"/>
                                        </p:tgtEl>
                                        <p:attrNameLst>
                                          <p:attrName>ppt_x</p:attrName>
                                        </p:attrNameLst>
                                      </p:cBhvr>
                                      <p:tavLst>
                                        <p:tav tm="0">
                                          <p:val>
                                            <p:strVal val="1+#ppt_w/2"/>
                                          </p:val>
                                        </p:tav>
                                        <p:tav tm="100000">
                                          <p:val>
                                            <p:strVal val="#ppt_x"/>
                                          </p:val>
                                        </p:tav>
                                      </p:tavLst>
                                    </p:anim>
                                    <p:anim calcmode="lin" valueType="num">
                                      <p:cBhvr additive="base">
                                        <p:cTn id="35" dur="500" fill="hold"/>
                                        <p:tgtEl>
                                          <p:spTgt spid="389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creeching Brakes"/>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8945"/>
                                        </p:tgtEl>
                                        <p:attrNameLst>
                                          <p:attrName>style.visibility</p:attrName>
                                        </p:attrNameLst>
                                      </p:cBhvr>
                                      <p:to>
                                        <p:strVal val="visible"/>
                                      </p:to>
                                    </p:set>
                                    <p:anim calcmode="lin" valueType="num">
                                      <p:cBhvr additive="base">
                                        <p:cTn id="40" dur="500" fill="hold"/>
                                        <p:tgtEl>
                                          <p:spTgt spid="38945"/>
                                        </p:tgtEl>
                                        <p:attrNameLst>
                                          <p:attrName>ppt_x</p:attrName>
                                        </p:attrNameLst>
                                      </p:cBhvr>
                                      <p:tavLst>
                                        <p:tav tm="0">
                                          <p:val>
                                            <p:strVal val="1+#ppt_w/2"/>
                                          </p:val>
                                        </p:tav>
                                        <p:tav tm="100000">
                                          <p:val>
                                            <p:strVal val="#ppt_x"/>
                                          </p:val>
                                        </p:tav>
                                      </p:tavLst>
                                    </p:anim>
                                    <p:anim calcmode="lin" valueType="num">
                                      <p:cBhvr additive="base">
                                        <p:cTn id="41" dur="500" fill="hold"/>
                                        <p:tgtEl>
                                          <p:spTgt spid="389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7" name="CARBRAKE.WAV"/>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ox(out)">
                                      <p:cBhvr>
                                        <p:cTn id="46"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WHOOSH.WAV"/>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out)">
                                      <p:cBhvr>
                                        <p:cTn id="57" dur="500"/>
                                        <p:tgtEl>
                                          <p:spTgt spid="7"/>
                                        </p:tgtEl>
                                      </p:cBhvr>
                                    </p:animEffect>
                                  </p:childTnLst>
                                  <p:subTnLst>
                                    <p:audio>
                                      <p:cMediaNode>
                                        <p:cTn display="0" masterRel="sameClick">
                                          <p:stCondLst>
                                            <p:cond evt="begin" delay="0">
                                              <p:tn val="55"/>
                                            </p:cond>
                                          </p:stCondLst>
                                          <p:endCondLst>
                                            <p:cond evt="onStopAudio" delay="0">
                                              <p:tgtEl>
                                                <p:sldTgt/>
                                              </p:tgtEl>
                                            </p:cond>
                                          </p:endCondLst>
                                        </p:cTn>
                                        <p:tgtEl>
                                          <p:sndTgt r:embed="rId4"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8941"/>
                                        </p:tgtEl>
                                        <p:attrNameLst>
                                          <p:attrName>style.visibility</p:attrName>
                                        </p:attrNameLst>
                                      </p:cBhvr>
                                      <p:to>
                                        <p:strVal val="visible"/>
                                      </p:to>
                                    </p:set>
                                    <p:anim calcmode="lin" valueType="num">
                                      <p:cBhvr additive="base">
                                        <p:cTn id="62" dur="500" fill="hold"/>
                                        <p:tgtEl>
                                          <p:spTgt spid="38941"/>
                                        </p:tgtEl>
                                        <p:attrNameLst>
                                          <p:attrName>ppt_x</p:attrName>
                                        </p:attrNameLst>
                                      </p:cBhvr>
                                      <p:tavLst>
                                        <p:tav tm="0">
                                          <p:val>
                                            <p:strVal val="1+#ppt_w/2"/>
                                          </p:val>
                                        </p:tav>
                                        <p:tav tm="100000">
                                          <p:val>
                                            <p:strVal val="#ppt_x"/>
                                          </p:val>
                                        </p:tav>
                                      </p:tavLst>
                                    </p:anim>
                                    <p:anim calcmode="lin" valueType="num">
                                      <p:cBhvr additive="base">
                                        <p:cTn id="63" dur="500" fill="hold"/>
                                        <p:tgtEl>
                                          <p:spTgt spid="389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7" name="CARBRAKE.WAV"/>
                                        </p:tgtEl>
                                      </p:cMediaNode>
                                    </p:audio>
                                  </p:subTnLst>
                                </p:cTn>
                              </p:par>
                            </p:childTnLst>
                          </p:cTn>
                        </p:par>
                        <p:par>
                          <p:cTn id="64" fill="hold">
                            <p:stCondLst>
                              <p:cond delay="500"/>
                            </p:stCondLst>
                            <p:childTnLst>
                              <p:par>
                                <p:cTn id="65" presetID="4" presetClass="entr" presetSubtype="32" fill="hold" grpId="0" nodeType="afterEffect" nodePh="1">
                                  <p:stCondLst>
                                    <p:cond delay="0"/>
                                  </p:stCondLst>
                                  <p:endCondLst>
                                    <p:cond evt="begin" delay="0">
                                      <p:tn val="65"/>
                                    </p:cond>
                                  </p:endCondLst>
                                  <p:childTnLst>
                                    <p:set>
                                      <p:cBhvr>
                                        <p:cTn id="66" dur="1" fill="hold">
                                          <p:stCondLst>
                                            <p:cond delay="0"/>
                                          </p:stCondLst>
                                        </p:cTn>
                                        <p:tgtEl>
                                          <p:spTgt spid="38949"/>
                                        </p:tgtEl>
                                        <p:attrNameLst>
                                          <p:attrName>style.visibility</p:attrName>
                                        </p:attrNameLst>
                                      </p:cBhvr>
                                      <p:to>
                                        <p:strVal val="visible"/>
                                      </p:to>
                                    </p:set>
                                    <p:animEffect transition="in" filter="box(out)">
                                      <p:cBhvr>
                                        <p:cTn id="67" dur="500"/>
                                        <p:tgtEl>
                                          <p:spTgt spid="3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animBg="1"/>
      <p:bldP spid="38941" grpId="0" animBg="1"/>
      <p:bldP spid="38945" grpId="0" animBg="1"/>
      <p:bldP spid="38949" grpId="0" autoUpdateAnimBg="0"/>
      <p:bldP spid="38950" grpId="0" build="p" autoUpdateAnimBg="0" advAuto="0"/>
      <p:bldP spid="3895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68538" y="836712"/>
            <a:ext cx="4800600" cy="585788"/>
          </a:xfrm>
          <a:prstGeom prst="rect">
            <a:avLst/>
          </a:prstGeom>
          <a:noFill/>
          <a:ln w="9525">
            <a:noFill/>
            <a:miter lim="800000"/>
            <a:headEnd/>
            <a:tailEnd/>
          </a:ln>
          <a:effectLst/>
        </p:spPr>
        <p:txBody>
          <a:bodyPr lIns="92075" tIns="46038" rIns="92075" bIns="46038">
            <a:spAutoFit/>
          </a:bodyPr>
          <a:lstStyle/>
          <a:p>
            <a:pPr algn="ctr">
              <a:defRPr/>
            </a:pPr>
            <a:r>
              <a:rPr lang="hu-HU" sz="3200" baseline="0" dirty="0" smtClean="0">
                <a:solidFill>
                  <a:schemeClr val="tx1"/>
                </a:solidFill>
                <a:effectLst>
                  <a:outerShdw blurRad="38100" dist="38100" dir="2700000" algn="tl">
                    <a:srgbClr val="C0C0C0"/>
                  </a:outerShdw>
                </a:effectLst>
              </a:rPr>
              <a:t>Mit</a:t>
            </a:r>
            <a:r>
              <a:rPr lang="hu-HU" sz="3200" dirty="0" smtClean="0">
                <a:solidFill>
                  <a:schemeClr val="tx1"/>
                </a:solidFill>
                <a:effectLst>
                  <a:outerShdw blurRad="38100" dist="38100" dir="2700000" algn="tl">
                    <a:srgbClr val="C0C0C0"/>
                  </a:outerShdw>
                </a:effectLst>
              </a:rPr>
              <a:t> nevezünk </a:t>
            </a:r>
            <a:r>
              <a:rPr lang="hu-HU" sz="3200" baseline="0" dirty="0" smtClean="0">
                <a:solidFill>
                  <a:schemeClr val="tx1"/>
                </a:solidFill>
                <a:effectLst>
                  <a:outerShdw blurRad="38100" dist="38100" dir="2700000" algn="tl">
                    <a:srgbClr val="C0C0C0"/>
                  </a:outerShdw>
                </a:effectLst>
              </a:rPr>
              <a:t>ízületnek?</a:t>
            </a:r>
            <a:endParaRPr lang="en-GB" sz="3200" baseline="0" dirty="0">
              <a:solidFill>
                <a:schemeClr val="tx1"/>
              </a:solidFill>
              <a:effectLst>
                <a:outerShdw blurRad="38100" dist="38100" dir="2700000" algn="tl">
                  <a:srgbClr val="C0C0C0"/>
                </a:outerShdw>
              </a:effectLst>
            </a:endParaRPr>
          </a:p>
        </p:txBody>
      </p:sp>
      <p:sp>
        <p:nvSpPr>
          <p:cNvPr id="3" name="Rectangle 4"/>
          <p:cNvSpPr>
            <a:spLocks noChangeArrowheads="1"/>
          </p:cNvSpPr>
          <p:nvPr/>
        </p:nvSpPr>
        <p:spPr bwMode="auto">
          <a:xfrm>
            <a:off x="755576" y="1556792"/>
            <a:ext cx="7416800" cy="954750"/>
          </a:xfrm>
          <a:prstGeom prst="rect">
            <a:avLst/>
          </a:prstGeom>
          <a:noFill/>
          <a:ln w="9525">
            <a:noFill/>
            <a:miter lim="800000"/>
            <a:headEnd/>
            <a:tailEnd/>
          </a:ln>
        </p:spPr>
        <p:txBody>
          <a:bodyPr lIns="92075" tIns="46038" rIns="92075" bIns="46038">
            <a:spAutoFit/>
          </a:bodyPr>
          <a:lstStyle/>
          <a:p>
            <a:pPr algn="ctr"/>
            <a:r>
              <a:rPr lang="hu-HU" sz="2800" baseline="0" dirty="0">
                <a:solidFill>
                  <a:schemeClr val="tx1"/>
                </a:solidFill>
              </a:rPr>
              <a:t>Minimálisan két csont </a:t>
            </a:r>
            <a:r>
              <a:rPr lang="hu-HU" sz="2800" baseline="0" dirty="0" smtClean="0">
                <a:solidFill>
                  <a:schemeClr val="tx1"/>
                </a:solidFill>
              </a:rPr>
              <a:t>összekapcsolódása </a:t>
            </a:r>
            <a:r>
              <a:rPr lang="hu-HU" sz="2800" baseline="0" dirty="0">
                <a:solidFill>
                  <a:schemeClr val="tx1"/>
                </a:solidFill>
              </a:rPr>
              <a:t>inak, szalagok, rostos szövet, porcszövet és izmok által</a:t>
            </a:r>
            <a:endParaRPr lang="en-GB" sz="2800" baseline="0" dirty="0">
              <a:solidFill>
                <a:schemeClr val="tx1"/>
              </a:solidFill>
            </a:endParaRPr>
          </a:p>
        </p:txBody>
      </p:sp>
      <p:sp>
        <p:nvSpPr>
          <p:cNvPr id="16388" name="Szövegdoboz 3"/>
          <p:cNvSpPr txBox="1">
            <a:spLocks noChangeArrowheads="1"/>
          </p:cNvSpPr>
          <p:nvPr/>
        </p:nvSpPr>
        <p:spPr bwMode="auto">
          <a:xfrm>
            <a:off x="755576" y="3068960"/>
            <a:ext cx="7416800" cy="1200329"/>
          </a:xfrm>
          <a:prstGeom prst="rect">
            <a:avLst/>
          </a:prstGeom>
          <a:noFill/>
          <a:ln w="9525">
            <a:noFill/>
            <a:miter lim="800000"/>
            <a:headEnd/>
            <a:tailEnd/>
          </a:ln>
        </p:spPr>
        <p:txBody>
          <a:bodyPr>
            <a:spAutoFit/>
          </a:bodyPr>
          <a:lstStyle/>
          <a:p>
            <a:pPr algn="ctr"/>
            <a:r>
              <a:rPr lang="hu-HU" sz="2400" baseline="0" dirty="0" smtClean="0">
                <a:solidFill>
                  <a:schemeClr val="tx1"/>
                </a:solidFill>
              </a:rPr>
              <a:t>Az</a:t>
            </a:r>
            <a:r>
              <a:rPr lang="hu-HU" sz="2400" dirty="0" smtClean="0">
                <a:solidFill>
                  <a:schemeClr val="tx1"/>
                </a:solidFill>
              </a:rPr>
              <a:t> ízesülő csontok </a:t>
            </a:r>
            <a:r>
              <a:rPr lang="hu-HU" sz="2400" dirty="0" err="1" smtClean="0">
                <a:solidFill>
                  <a:schemeClr val="tx1"/>
                </a:solidFill>
              </a:rPr>
              <a:t>ízfelszínét</a:t>
            </a:r>
            <a:r>
              <a:rPr lang="hu-HU" sz="2400" baseline="0" dirty="0" smtClean="0">
                <a:solidFill>
                  <a:schemeClr val="tx1"/>
                </a:solidFill>
              </a:rPr>
              <a:t>  </a:t>
            </a:r>
            <a:r>
              <a:rPr lang="hu-HU" sz="2400" baseline="0" dirty="0" err="1">
                <a:solidFill>
                  <a:schemeClr val="tx1"/>
                </a:solidFill>
              </a:rPr>
              <a:t>hyalin</a:t>
            </a:r>
            <a:r>
              <a:rPr lang="hu-HU" sz="2400" baseline="0" dirty="0">
                <a:solidFill>
                  <a:schemeClr val="tx1"/>
                </a:solidFill>
              </a:rPr>
              <a:t> (üvegporc) </a:t>
            </a:r>
            <a:r>
              <a:rPr lang="hu-HU" sz="2400" baseline="0" dirty="0" smtClean="0">
                <a:solidFill>
                  <a:schemeClr val="tx1"/>
                </a:solidFill>
              </a:rPr>
              <a:t>borítja annak érdekében, hogy a nagy igénybevételt</a:t>
            </a:r>
            <a:r>
              <a:rPr lang="hu-HU" sz="2400" dirty="0" smtClean="0">
                <a:solidFill>
                  <a:schemeClr val="tx1"/>
                </a:solidFill>
              </a:rPr>
              <a:t> elviseljék és a súrlódási erőt csökkentsék a mozgások során.</a:t>
            </a:r>
            <a:r>
              <a:rPr lang="hu-HU" sz="2400" baseline="0" dirty="0" smtClean="0">
                <a:solidFill>
                  <a:schemeClr val="tx1"/>
                </a:solidFill>
              </a:rPr>
              <a:t> </a:t>
            </a:r>
            <a:endParaRPr lang="hu-HU" sz="2400"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rrowheads="1"/>
          </p:cNvPicPr>
          <p:nvPr/>
        </p:nvPicPr>
        <p:blipFill>
          <a:blip r:embed="rId3" cstate="print"/>
          <a:srcRect/>
          <a:stretch>
            <a:fillRect/>
          </a:stretch>
        </p:blipFill>
        <p:spPr bwMode="auto">
          <a:xfrm>
            <a:off x="1690688" y="304800"/>
            <a:ext cx="6018212" cy="5570538"/>
          </a:xfrm>
          <a:prstGeom prst="rect">
            <a:avLst/>
          </a:prstGeom>
          <a:noFill/>
          <a:ln w="9525">
            <a:noFill/>
            <a:miter lim="800000"/>
            <a:headEnd/>
            <a:tailEnd/>
          </a:ln>
        </p:spPr>
      </p:pic>
      <p:sp>
        <p:nvSpPr>
          <p:cNvPr id="51203" name="Szövegdoboz 2"/>
          <p:cNvSpPr txBox="1">
            <a:spLocks noChangeArrowheads="1"/>
          </p:cNvSpPr>
          <p:nvPr/>
        </p:nvSpPr>
        <p:spPr bwMode="auto">
          <a:xfrm>
            <a:off x="971550" y="5876925"/>
            <a:ext cx="1800225" cy="400050"/>
          </a:xfrm>
          <a:prstGeom prst="rect">
            <a:avLst/>
          </a:prstGeom>
          <a:noFill/>
          <a:ln w="9525">
            <a:noFill/>
            <a:miter lim="800000"/>
            <a:headEnd/>
            <a:tailEnd/>
          </a:ln>
        </p:spPr>
        <p:txBody>
          <a:bodyPr>
            <a:spAutoFit/>
          </a:bodyPr>
          <a:lstStyle/>
          <a:p>
            <a:r>
              <a:rPr lang="hu-HU" baseline="0">
                <a:solidFill>
                  <a:schemeClr val="tx1"/>
                </a:solidFill>
              </a:rPr>
              <a:t>2015.08.31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3175"/>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sp>
        <p:nvSpPr>
          <p:cNvPr id="52227" name="Rectangle 3"/>
          <p:cNvSpPr>
            <a:spLocks noChangeArrowheads="1"/>
          </p:cNvSpPr>
          <p:nvPr/>
        </p:nvSpPr>
        <p:spPr bwMode="auto">
          <a:xfrm>
            <a:off x="990600" y="2209800"/>
            <a:ext cx="7620000" cy="641350"/>
          </a:xfrm>
          <a:prstGeom prst="rect">
            <a:avLst/>
          </a:prstGeom>
          <a:noFill/>
          <a:ln w="9525">
            <a:noFill/>
            <a:miter lim="800000"/>
            <a:headEnd/>
            <a:tailEnd/>
          </a:ln>
        </p:spPr>
        <p:txBody>
          <a:bodyPr lIns="92075" tIns="46038" rIns="92075" bIns="46038">
            <a:spAutoFit/>
          </a:bodyPr>
          <a:lstStyle/>
          <a:p>
            <a:pPr algn="ctr"/>
            <a:r>
              <a:rPr lang="hu-HU" sz="3600" baseline="0">
                <a:solidFill>
                  <a:schemeClr val="tx1"/>
                </a:solidFill>
              </a:rPr>
              <a:t>AZ ÍZÜLETEKRE HATÓ ERŐK</a:t>
            </a:r>
            <a:r>
              <a:rPr lang="en-GB" sz="3600" baseline="0">
                <a:solidFill>
                  <a:schemeClr val="tx1"/>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sp>
        <p:nvSpPr>
          <p:cNvPr id="45060" name="Rectangle 4"/>
          <p:cNvSpPr>
            <a:spLocks noChangeArrowheads="1"/>
          </p:cNvSpPr>
          <p:nvPr/>
        </p:nvSpPr>
        <p:spPr bwMode="auto">
          <a:xfrm>
            <a:off x="609600" y="1295400"/>
            <a:ext cx="6781800" cy="579438"/>
          </a:xfrm>
          <a:prstGeom prst="rect">
            <a:avLst/>
          </a:prstGeom>
          <a:noFill/>
          <a:ln w="9525">
            <a:noFill/>
            <a:miter lim="800000"/>
            <a:headEnd/>
            <a:tailEnd/>
          </a:ln>
        </p:spPr>
        <p:txBody>
          <a:bodyPr lIns="92075" tIns="46038" rIns="92075" bIns="46038">
            <a:spAutoFit/>
          </a:bodyPr>
          <a:lstStyle/>
          <a:p>
            <a:r>
              <a:rPr lang="en-GB" sz="3200" baseline="0">
                <a:solidFill>
                  <a:schemeClr val="tx1"/>
                </a:solidFill>
              </a:rPr>
              <a:t>1. </a:t>
            </a:r>
            <a:r>
              <a:rPr lang="hu-HU" sz="3200" baseline="0">
                <a:solidFill>
                  <a:schemeClr val="tx1"/>
                </a:solidFill>
              </a:rPr>
              <a:t>Nyomó (kompressziós)</a:t>
            </a:r>
            <a:endParaRPr lang="en-GB" sz="3200" baseline="0">
              <a:solidFill>
                <a:schemeClr val="tx1"/>
              </a:solidFill>
            </a:endParaRPr>
          </a:p>
        </p:txBody>
      </p:sp>
      <p:sp>
        <p:nvSpPr>
          <p:cNvPr id="45061" name="Rectangle 5"/>
          <p:cNvSpPr>
            <a:spLocks noChangeArrowheads="1"/>
          </p:cNvSpPr>
          <p:nvPr/>
        </p:nvSpPr>
        <p:spPr bwMode="auto">
          <a:xfrm>
            <a:off x="609600" y="2209800"/>
            <a:ext cx="6781800" cy="579438"/>
          </a:xfrm>
          <a:prstGeom prst="rect">
            <a:avLst/>
          </a:prstGeom>
          <a:noFill/>
          <a:ln w="9525">
            <a:noFill/>
            <a:miter lim="800000"/>
            <a:headEnd/>
            <a:tailEnd/>
          </a:ln>
        </p:spPr>
        <p:txBody>
          <a:bodyPr lIns="92075" tIns="46038" rIns="92075" bIns="46038">
            <a:spAutoFit/>
          </a:bodyPr>
          <a:lstStyle/>
          <a:p>
            <a:r>
              <a:rPr lang="en-GB" sz="3200" baseline="0">
                <a:solidFill>
                  <a:schemeClr val="tx1"/>
                </a:solidFill>
              </a:rPr>
              <a:t>2.</a:t>
            </a:r>
            <a:r>
              <a:rPr lang="hu-HU" sz="3200" baseline="0">
                <a:solidFill>
                  <a:schemeClr val="tx1"/>
                </a:solidFill>
              </a:rPr>
              <a:t> Húzó (tenzilis)</a:t>
            </a:r>
            <a:endParaRPr lang="en-GB" sz="3200" baseline="0">
              <a:solidFill>
                <a:schemeClr val="tx1"/>
              </a:solidFill>
            </a:endParaRPr>
          </a:p>
        </p:txBody>
      </p:sp>
      <p:sp>
        <p:nvSpPr>
          <p:cNvPr id="45062" name="Rectangle 6"/>
          <p:cNvSpPr>
            <a:spLocks noChangeArrowheads="1"/>
          </p:cNvSpPr>
          <p:nvPr/>
        </p:nvSpPr>
        <p:spPr bwMode="auto">
          <a:xfrm>
            <a:off x="609600" y="3200400"/>
            <a:ext cx="6781800" cy="579438"/>
          </a:xfrm>
          <a:prstGeom prst="rect">
            <a:avLst/>
          </a:prstGeom>
          <a:noFill/>
          <a:ln w="9525">
            <a:noFill/>
            <a:miter lim="800000"/>
            <a:headEnd/>
            <a:tailEnd/>
          </a:ln>
        </p:spPr>
        <p:txBody>
          <a:bodyPr lIns="92075" tIns="46038" rIns="92075" bIns="46038">
            <a:spAutoFit/>
          </a:bodyPr>
          <a:lstStyle/>
          <a:p>
            <a:r>
              <a:rPr lang="en-GB" sz="3200" baseline="0">
                <a:solidFill>
                  <a:schemeClr val="tx1"/>
                </a:solidFill>
              </a:rPr>
              <a:t>3. </a:t>
            </a:r>
            <a:r>
              <a:rPr lang="hu-HU" sz="3200" baseline="0">
                <a:solidFill>
                  <a:schemeClr val="tx1"/>
                </a:solidFill>
              </a:rPr>
              <a:t>Nyíró</a:t>
            </a:r>
            <a:endParaRPr lang="en-GB" sz="3200" baseline="0">
              <a:solidFill>
                <a:schemeClr val="tx1"/>
              </a:solidFill>
            </a:endParaRPr>
          </a:p>
        </p:txBody>
      </p:sp>
      <p:sp>
        <p:nvSpPr>
          <p:cNvPr id="45063" name="Rectangle 7"/>
          <p:cNvSpPr>
            <a:spLocks noChangeArrowheads="1"/>
          </p:cNvSpPr>
          <p:nvPr/>
        </p:nvSpPr>
        <p:spPr bwMode="auto">
          <a:xfrm>
            <a:off x="609600" y="4297363"/>
            <a:ext cx="3886200" cy="579437"/>
          </a:xfrm>
          <a:prstGeom prst="rect">
            <a:avLst/>
          </a:prstGeom>
          <a:noFill/>
          <a:ln w="9525">
            <a:noFill/>
            <a:miter lim="800000"/>
            <a:headEnd/>
            <a:tailEnd/>
          </a:ln>
        </p:spPr>
        <p:txBody>
          <a:bodyPr lIns="92075" tIns="46038" rIns="92075" bIns="46038">
            <a:spAutoFit/>
          </a:bodyPr>
          <a:lstStyle/>
          <a:p>
            <a:r>
              <a:rPr lang="en-GB" sz="3200" baseline="0">
                <a:solidFill>
                  <a:schemeClr val="tx1"/>
                </a:solidFill>
              </a:rPr>
              <a:t>4. </a:t>
            </a:r>
            <a:r>
              <a:rPr lang="hu-HU" sz="3200" baseline="0">
                <a:solidFill>
                  <a:schemeClr val="tx1"/>
                </a:solidFill>
              </a:rPr>
              <a:t>Reakció</a:t>
            </a:r>
            <a:endParaRPr lang="en-GB" sz="3200" baseline="0">
              <a:solidFill>
                <a:schemeClr val="tx1"/>
              </a:solidFill>
            </a:endParaRPr>
          </a:p>
        </p:txBody>
      </p:sp>
      <p:sp>
        <p:nvSpPr>
          <p:cNvPr id="45064" name="Line 8"/>
          <p:cNvSpPr>
            <a:spLocks noChangeShapeType="1"/>
          </p:cNvSpPr>
          <p:nvPr/>
        </p:nvSpPr>
        <p:spPr bwMode="auto">
          <a:xfrm>
            <a:off x="4976813" y="1524000"/>
            <a:ext cx="1271587"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45065" name="Line 9"/>
          <p:cNvSpPr>
            <a:spLocks noChangeShapeType="1"/>
          </p:cNvSpPr>
          <p:nvPr/>
        </p:nvSpPr>
        <p:spPr bwMode="auto">
          <a:xfrm flipH="1">
            <a:off x="6805613" y="1524000"/>
            <a:ext cx="1347787"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45066" name="Rectangle 10"/>
          <p:cNvSpPr>
            <a:spLocks noChangeArrowheads="1"/>
          </p:cNvSpPr>
          <p:nvPr/>
        </p:nvSpPr>
        <p:spPr bwMode="auto">
          <a:xfrm>
            <a:off x="6402388" y="1296988"/>
            <a:ext cx="225425" cy="454025"/>
          </a:xfrm>
          <a:prstGeom prst="rect">
            <a:avLst/>
          </a:prstGeom>
          <a:solidFill>
            <a:srgbClr val="CC3300"/>
          </a:solidFill>
          <a:ln w="12700">
            <a:solidFill>
              <a:schemeClr val="tx1"/>
            </a:solidFill>
            <a:miter lim="800000"/>
            <a:headEnd/>
            <a:tailEnd/>
          </a:ln>
        </p:spPr>
        <p:txBody>
          <a:bodyPr wrap="none" anchor="ctr"/>
          <a:lstStyle/>
          <a:p>
            <a:endParaRPr lang="hu-HU"/>
          </a:p>
        </p:txBody>
      </p:sp>
      <p:sp>
        <p:nvSpPr>
          <p:cNvPr id="45067" name="Rectangle 11"/>
          <p:cNvSpPr>
            <a:spLocks noChangeArrowheads="1"/>
          </p:cNvSpPr>
          <p:nvPr/>
        </p:nvSpPr>
        <p:spPr bwMode="auto">
          <a:xfrm>
            <a:off x="6402388" y="2287588"/>
            <a:ext cx="225425" cy="454025"/>
          </a:xfrm>
          <a:prstGeom prst="rect">
            <a:avLst/>
          </a:prstGeom>
          <a:solidFill>
            <a:srgbClr val="CC3300"/>
          </a:solidFill>
          <a:ln w="12700">
            <a:solidFill>
              <a:schemeClr val="tx1"/>
            </a:solidFill>
            <a:miter lim="800000"/>
            <a:headEnd/>
            <a:tailEnd/>
          </a:ln>
        </p:spPr>
        <p:txBody>
          <a:bodyPr wrap="none" anchor="ctr"/>
          <a:lstStyle/>
          <a:p>
            <a:endParaRPr lang="hu-HU"/>
          </a:p>
        </p:txBody>
      </p:sp>
      <p:sp>
        <p:nvSpPr>
          <p:cNvPr id="45068" name="Line 12"/>
          <p:cNvSpPr>
            <a:spLocks noChangeShapeType="1"/>
          </p:cNvSpPr>
          <p:nvPr/>
        </p:nvSpPr>
        <p:spPr bwMode="auto">
          <a:xfrm>
            <a:off x="6653213" y="2514600"/>
            <a:ext cx="1271587"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45069" name="Line 13"/>
          <p:cNvSpPr>
            <a:spLocks noChangeShapeType="1"/>
          </p:cNvSpPr>
          <p:nvPr/>
        </p:nvSpPr>
        <p:spPr bwMode="auto">
          <a:xfrm flipH="1">
            <a:off x="4976813" y="2514600"/>
            <a:ext cx="1347787" cy="0"/>
          </a:xfrm>
          <a:prstGeom prst="line">
            <a:avLst/>
          </a:prstGeom>
          <a:noFill/>
          <a:ln w="25400">
            <a:solidFill>
              <a:schemeClr val="tx1"/>
            </a:solidFill>
            <a:round/>
            <a:headEnd type="none" w="sm" len="sm"/>
            <a:tailEnd type="stealth" w="med" len="med"/>
          </a:ln>
        </p:spPr>
        <p:txBody>
          <a:bodyPr wrap="none" anchor="ctr"/>
          <a:lstStyle/>
          <a:p>
            <a:endParaRPr lang="hu-HU"/>
          </a:p>
        </p:txBody>
      </p:sp>
      <p:grpSp>
        <p:nvGrpSpPr>
          <p:cNvPr id="2" name="Group 14"/>
          <p:cNvGrpSpPr>
            <a:grpSpLocks/>
          </p:cNvGrpSpPr>
          <p:nvPr/>
        </p:nvGrpSpPr>
        <p:grpSpPr bwMode="auto">
          <a:xfrm>
            <a:off x="6402388" y="3201988"/>
            <a:ext cx="225425" cy="608012"/>
            <a:chOff x="4033" y="2017"/>
            <a:chExt cx="142" cy="383"/>
          </a:xfrm>
        </p:grpSpPr>
        <p:sp>
          <p:nvSpPr>
            <p:cNvPr id="53272" name="Rectangle 15"/>
            <p:cNvSpPr>
              <a:spLocks noChangeArrowheads="1"/>
            </p:cNvSpPr>
            <p:nvPr/>
          </p:nvSpPr>
          <p:spPr bwMode="auto">
            <a:xfrm>
              <a:off x="4033" y="2017"/>
              <a:ext cx="142" cy="142"/>
            </a:xfrm>
            <a:prstGeom prst="rect">
              <a:avLst/>
            </a:prstGeom>
            <a:solidFill>
              <a:srgbClr val="CC3300"/>
            </a:solidFill>
            <a:ln w="12700">
              <a:solidFill>
                <a:schemeClr val="tx1"/>
              </a:solidFill>
              <a:miter lim="800000"/>
              <a:headEnd/>
              <a:tailEnd/>
            </a:ln>
          </p:spPr>
          <p:txBody>
            <a:bodyPr wrap="none" anchor="ctr"/>
            <a:lstStyle/>
            <a:p>
              <a:endParaRPr lang="hu-HU"/>
            </a:p>
          </p:txBody>
        </p:sp>
        <p:sp>
          <p:nvSpPr>
            <p:cNvPr id="53273" name="Rectangle 16"/>
            <p:cNvSpPr>
              <a:spLocks noChangeArrowheads="1"/>
            </p:cNvSpPr>
            <p:nvPr/>
          </p:nvSpPr>
          <p:spPr bwMode="auto">
            <a:xfrm>
              <a:off x="4033" y="2258"/>
              <a:ext cx="142" cy="142"/>
            </a:xfrm>
            <a:prstGeom prst="rect">
              <a:avLst/>
            </a:prstGeom>
            <a:solidFill>
              <a:srgbClr val="CC3300"/>
            </a:solidFill>
            <a:ln w="12700">
              <a:solidFill>
                <a:schemeClr val="tx1"/>
              </a:solidFill>
              <a:miter lim="800000"/>
              <a:headEnd/>
              <a:tailEnd/>
            </a:ln>
          </p:spPr>
          <p:txBody>
            <a:bodyPr wrap="none" anchor="ctr"/>
            <a:lstStyle/>
            <a:p>
              <a:endParaRPr lang="hu-HU"/>
            </a:p>
          </p:txBody>
        </p:sp>
      </p:grpSp>
      <p:sp>
        <p:nvSpPr>
          <p:cNvPr id="45073" name="Line 17"/>
          <p:cNvSpPr>
            <a:spLocks noChangeShapeType="1"/>
          </p:cNvSpPr>
          <p:nvPr/>
        </p:nvSpPr>
        <p:spPr bwMode="auto">
          <a:xfrm flipH="1">
            <a:off x="6729413" y="3352800"/>
            <a:ext cx="1347787"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45074" name="Line 18"/>
          <p:cNvSpPr>
            <a:spLocks noChangeShapeType="1"/>
          </p:cNvSpPr>
          <p:nvPr/>
        </p:nvSpPr>
        <p:spPr bwMode="auto">
          <a:xfrm>
            <a:off x="5121275" y="3657600"/>
            <a:ext cx="1271588"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45075" name="Rectangle 19"/>
          <p:cNvSpPr>
            <a:spLocks noChangeArrowheads="1"/>
          </p:cNvSpPr>
          <p:nvPr/>
        </p:nvSpPr>
        <p:spPr bwMode="auto">
          <a:xfrm>
            <a:off x="6402388" y="4268788"/>
            <a:ext cx="225425" cy="454025"/>
          </a:xfrm>
          <a:prstGeom prst="rect">
            <a:avLst/>
          </a:prstGeom>
          <a:solidFill>
            <a:srgbClr val="CC3300"/>
          </a:solidFill>
          <a:ln w="12700">
            <a:solidFill>
              <a:schemeClr val="tx1"/>
            </a:solidFill>
            <a:miter lim="800000"/>
            <a:headEnd/>
            <a:tailEnd/>
          </a:ln>
        </p:spPr>
        <p:txBody>
          <a:bodyPr wrap="none" anchor="ctr"/>
          <a:lstStyle/>
          <a:p>
            <a:endParaRPr lang="hu-HU"/>
          </a:p>
        </p:txBody>
      </p:sp>
      <p:grpSp>
        <p:nvGrpSpPr>
          <p:cNvPr id="3" name="Group 20"/>
          <p:cNvGrpSpPr>
            <a:grpSpLocks/>
          </p:cNvGrpSpPr>
          <p:nvPr/>
        </p:nvGrpSpPr>
        <p:grpSpPr bwMode="auto">
          <a:xfrm>
            <a:off x="5129213" y="4495800"/>
            <a:ext cx="2871787" cy="750888"/>
            <a:chOff x="3231" y="2832"/>
            <a:chExt cx="1809" cy="473"/>
          </a:xfrm>
        </p:grpSpPr>
        <p:sp>
          <p:nvSpPr>
            <p:cNvPr id="53268" name="Line 21"/>
            <p:cNvSpPr>
              <a:spLocks noChangeShapeType="1"/>
            </p:cNvSpPr>
            <p:nvPr/>
          </p:nvSpPr>
          <p:spPr bwMode="auto">
            <a:xfrm>
              <a:off x="3231" y="2832"/>
              <a:ext cx="801"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3269" name="Line 22"/>
            <p:cNvSpPr>
              <a:spLocks noChangeShapeType="1"/>
            </p:cNvSpPr>
            <p:nvPr/>
          </p:nvSpPr>
          <p:spPr bwMode="auto">
            <a:xfrm flipV="1">
              <a:off x="3656" y="2936"/>
              <a:ext cx="321" cy="273"/>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3270" name="Line 23"/>
            <p:cNvSpPr>
              <a:spLocks noChangeShapeType="1"/>
            </p:cNvSpPr>
            <p:nvPr/>
          </p:nvSpPr>
          <p:spPr bwMode="auto">
            <a:xfrm flipH="1">
              <a:off x="4191" y="2832"/>
              <a:ext cx="849" cy="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3271" name="Line 24"/>
            <p:cNvSpPr>
              <a:spLocks noChangeShapeType="1"/>
            </p:cNvSpPr>
            <p:nvPr/>
          </p:nvSpPr>
          <p:spPr bwMode="auto">
            <a:xfrm flipV="1">
              <a:off x="4128" y="2984"/>
              <a:ext cx="0" cy="321"/>
            </a:xfrm>
            <a:prstGeom prst="line">
              <a:avLst/>
            </a:prstGeom>
            <a:noFill/>
            <a:ln w="25400">
              <a:solidFill>
                <a:schemeClr val="tx1"/>
              </a:solidFill>
              <a:round/>
              <a:headEnd type="none" w="sm" len="sm"/>
              <a:tailEnd type="stealth" w="med" len="med"/>
            </a:ln>
          </p:spPr>
          <p:txBody>
            <a:bodyPr wrap="none" anchor="ctr"/>
            <a:lstStyle/>
            <a:p>
              <a:endParaRPr lang="hu-HU"/>
            </a:p>
          </p:txBody>
        </p:sp>
      </p:grpSp>
      <p:sp>
        <p:nvSpPr>
          <p:cNvPr id="45081" name="Line 25"/>
          <p:cNvSpPr>
            <a:spLocks noChangeShapeType="1"/>
          </p:cNvSpPr>
          <p:nvPr/>
        </p:nvSpPr>
        <p:spPr bwMode="auto">
          <a:xfrm>
            <a:off x="6477000" y="1082675"/>
            <a:ext cx="0" cy="898525"/>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45082" name="Line 26"/>
          <p:cNvSpPr>
            <a:spLocks noChangeShapeType="1"/>
          </p:cNvSpPr>
          <p:nvPr/>
        </p:nvSpPr>
        <p:spPr bwMode="auto">
          <a:xfrm>
            <a:off x="5959475" y="3505200"/>
            <a:ext cx="1203325"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5066"/>
                                        </p:tgtEl>
                                        <p:attrNameLst>
                                          <p:attrName>style.visibility</p:attrName>
                                        </p:attrNameLst>
                                      </p:cBhvr>
                                      <p:to>
                                        <p:strVal val="visible"/>
                                      </p:to>
                                    </p:set>
                                    <p:animEffect transition="in" filter="box(out)">
                                      <p:cBhvr>
                                        <p:cTn id="13" dur="500"/>
                                        <p:tgtEl>
                                          <p:spTgt spid="45066"/>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81"/>
                                        </p:tgtEl>
                                        <p:attrNameLst>
                                          <p:attrName>style.visibility</p:attrName>
                                        </p:attrNameLst>
                                      </p:cBhvr>
                                      <p:to>
                                        <p:strVal val="visible"/>
                                      </p:to>
                                    </p:set>
                                    <p:anim calcmode="lin" valueType="num">
                                      <p:cBhvr additive="base">
                                        <p:cTn id="18" dur="500" fill="hold"/>
                                        <p:tgtEl>
                                          <p:spTgt spid="45081"/>
                                        </p:tgtEl>
                                        <p:attrNameLst>
                                          <p:attrName>ppt_x</p:attrName>
                                        </p:attrNameLst>
                                      </p:cBhvr>
                                      <p:tavLst>
                                        <p:tav tm="0">
                                          <p:val>
                                            <p:strVal val="0-#ppt_w/2"/>
                                          </p:val>
                                        </p:tav>
                                        <p:tav tm="100000">
                                          <p:val>
                                            <p:strVal val="#ppt_x"/>
                                          </p:val>
                                        </p:tav>
                                      </p:tavLst>
                                    </p:anim>
                                    <p:anim calcmode="lin" valueType="num">
                                      <p:cBhvr additive="base">
                                        <p:cTn id="19" dur="500" fill="hold"/>
                                        <p:tgtEl>
                                          <p:spTgt spid="450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WHOOSH.WAV"/>
                                        </p:tgtEl>
                                      </p:cMediaNode>
                                    </p:audio>
                                  </p:sub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5064"/>
                                        </p:tgtEl>
                                        <p:attrNameLst>
                                          <p:attrName>style.visibility</p:attrName>
                                        </p:attrNameLst>
                                      </p:cBhvr>
                                      <p:to>
                                        <p:strVal val="visible"/>
                                      </p:to>
                                    </p:set>
                                    <p:anim calcmode="lin" valueType="num">
                                      <p:cBhvr additive="base">
                                        <p:cTn id="23" dur="500" fill="hold"/>
                                        <p:tgtEl>
                                          <p:spTgt spid="45064"/>
                                        </p:tgtEl>
                                        <p:attrNameLst>
                                          <p:attrName>ppt_x</p:attrName>
                                        </p:attrNameLst>
                                      </p:cBhvr>
                                      <p:tavLst>
                                        <p:tav tm="0">
                                          <p:val>
                                            <p:strVal val="0-#ppt_w/2"/>
                                          </p:val>
                                        </p:tav>
                                        <p:tav tm="100000">
                                          <p:val>
                                            <p:strVal val="#ppt_x"/>
                                          </p:val>
                                        </p:tav>
                                      </p:tavLst>
                                    </p:anim>
                                    <p:anim calcmode="lin" valueType="num">
                                      <p:cBhvr additive="base">
                                        <p:cTn id="24" dur="500" fill="hold"/>
                                        <p:tgtEl>
                                          <p:spTgt spid="450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WHOOSH.WAV"/>
                                        </p:tgtEl>
                                      </p:cMediaNode>
                                    </p:audio>
                                  </p:sub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45065"/>
                                        </p:tgtEl>
                                        <p:attrNameLst>
                                          <p:attrName>style.visibility</p:attrName>
                                        </p:attrNameLst>
                                      </p:cBhvr>
                                      <p:to>
                                        <p:strVal val="visible"/>
                                      </p:to>
                                    </p:set>
                                    <p:anim calcmode="lin" valueType="num">
                                      <p:cBhvr additive="base">
                                        <p:cTn id="28" dur="500" fill="hold"/>
                                        <p:tgtEl>
                                          <p:spTgt spid="45065"/>
                                        </p:tgtEl>
                                        <p:attrNameLst>
                                          <p:attrName>ppt_x</p:attrName>
                                        </p:attrNameLst>
                                      </p:cBhvr>
                                      <p:tavLst>
                                        <p:tav tm="0">
                                          <p:val>
                                            <p:strVal val="1+#ppt_w/2"/>
                                          </p:val>
                                        </p:tav>
                                        <p:tav tm="100000">
                                          <p:val>
                                            <p:strVal val="#ppt_x"/>
                                          </p:val>
                                        </p:tav>
                                      </p:tavLst>
                                    </p:anim>
                                    <p:anim calcmode="lin" valueType="num">
                                      <p:cBhvr additive="base">
                                        <p:cTn id="29" dur="500" fill="hold"/>
                                        <p:tgtEl>
                                          <p:spTgt spid="450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ARBRAK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5061">
                                            <p:txEl>
                                              <p:pRg st="0" end="0"/>
                                            </p:txEl>
                                          </p:spTgt>
                                        </p:tgtEl>
                                        <p:attrNameLst>
                                          <p:attrName>style.visibility</p:attrName>
                                        </p:attrNameLst>
                                      </p:cBhvr>
                                      <p:to>
                                        <p:strVal val="visible"/>
                                      </p:to>
                                    </p:set>
                                    <p:anim calcmode="lin" valueType="num">
                                      <p:cBhvr additive="base">
                                        <p:cTn id="34" dur="500" fill="hold"/>
                                        <p:tgtEl>
                                          <p:spTgt spid="45061">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50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ARBRAKE.WAV"/>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45067"/>
                                        </p:tgtEl>
                                        <p:attrNameLst>
                                          <p:attrName>style.visibility</p:attrName>
                                        </p:attrNameLst>
                                      </p:cBhvr>
                                      <p:to>
                                        <p:strVal val="visible"/>
                                      </p:to>
                                    </p:set>
                                    <p:animEffect transition="in" filter="box(out)">
                                      <p:cBhvr>
                                        <p:cTn id="40" dur="500"/>
                                        <p:tgtEl>
                                          <p:spTgt spid="45067"/>
                                        </p:tgtEl>
                                      </p:cBhvr>
                                    </p:animEffect>
                                  </p:childTnLst>
                                  <p:subTnLst>
                                    <p:audio>
                                      <p:cMediaNode>
                                        <p:cTn display="0" masterRel="sameClick">
                                          <p:stCondLst>
                                            <p:cond evt="begin" delay="0">
                                              <p:tn val="38"/>
                                            </p:cond>
                                          </p:stCondLst>
                                          <p:endCondLst>
                                            <p:cond evt="onStopAudio" delay="0">
                                              <p:tgtEl>
                                                <p:sldTgt/>
                                              </p:tgtEl>
                                            </p:cond>
                                          </p:endCondLst>
                                        </p:cTn>
                                        <p:tgtEl>
                                          <p:sndTgt r:embed="rId4" name="CAMERA.WAV"/>
                                        </p:tgtEl>
                                      </p:cMediaNode>
                                    </p:audio>
                                  </p:sub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45069"/>
                                        </p:tgtEl>
                                        <p:attrNameLst>
                                          <p:attrName>style.visibility</p:attrName>
                                        </p:attrNameLst>
                                      </p:cBhvr>
                                      <p:to>
                                        <p:strVal val="visible"/>
                                      </p:to>
                                    </p:set>
                                    <p:anim calcmode="lin" valueType="num">
                                      <p:cBhvr additive="base">
                                        <p:cTn id="44" dur="500" fill="hold"/>
                                        <p:tgtEl>
                                          <p:spTgt spid="45069"/>
                                        </p:tgtEl>
                                        <p:attrNameLst>
                                          <p:attrName>ppt_x</p:attrName>
                                        </p:attrNameLst>
                                      </p:cBhvr>
                                      <p:tavLst>
                                        <p:tav tm="0">
                                          <p:val>
                                            <p:strVal val="1+#ppt_w/2"/>
                                          </p:val>
                                        </p:tav>
                                        <p:tav tm="100000">
                                          <p:val>
                                            <p:strVal val="#ppt_x"/>
                                          </p:val>
                                        </p:tav>
                                      </p:tavLst>
                                    </p:anim>
                                    <p:anim calcmode="lin" valueType="num">
                                      <p:cBhvr additive="base">
                                        <p:cTn id="45" dur="500" fill="hold"/>
                                        <p:tgtEl>
                                          <p:spTgt spid="45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CARBRAKE.WAV"/>
                                        </p:tgtEl>
                                      </p:cMediaNode>
                                    </p:audio>
                                  </p:sub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45068"/>
                                        </p:tgtEl>
                                        <p:attrNameLst>
                                          <p:attrName>style.visibility</p:attrName>
                                        </p:attrNameLst>
                                      </p:cBhvr>
                                      <p:to>
                                        <p:strVal val="visible"/>
                                      </p:to>
                                    </p:set>
                                    <p:anim calcmode="lin" valueType="num">
                                      <p:cBhvr additive="base">
                                        <p:cTn id="49" dur="500" fill="hold"/>
                                        <p:tgtEl>
                                          <p:spTgt spid="45068"/>
                                        </p:tgtEl>
                                        <p:attrNameLst>
                                          <p:attrName>ppt_x</p:attrName>
                                        </p:attrNameLst>
                                      </p:cBhvr>
                                      <p:tavLst>
                                        <p:tav tm="0">
                                          <p:val>
                                            <p:strVal val="0-#ppt_w/2"/>
                                          </p:val>
                                        </p:tav>
                                        <p:tav tm="100000">
                                          <p:val>
                                            <p:strVal val="#ppt_x"/>
                                          </p:val>
                                        </p:tav>
                                      </p:tavLst>
                                    </p:anim>
                                    <p:anim calcmode="lin" valueType="num">
                                      <p:cBhvr additive="base">
                                        <p:cTn id="50" dur="500" fill="hold"/>
                                        <p:tgtEl>
                                          <p:spTgt spid="45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5062">
                                            <p:txEl>
                                              <p:pRg st="0" end="0"/>
                                            </p:txEl>
                                          </p:spTgt>
                                        </p:tgtEl>
                                        <p:attrNameLst>
                                          <p:attrName>style.visibility</p:attrName>
                                        </p:attrNameLst>
                                      </p:cBhvr>
                                      <p:to>
                                        <p:strVal val="visible"/>
                                      </p:to>
                                    </p:set>
                                    <p:anim calcmode="lin" valueType="num">
                                      <p:cBhvr additive="base">
                                        <p:cTn id="55" dur="500" fill="hold"/>
                                        <p:tgtEl>
                                          <p:spTgt spid="4506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50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ARBRAK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5082"/>
                                        </p:tgtEl>
                                        <p:attrNameLst>
                                          <p:attrName>style.visibility</p:attrName>
                                        </p:attrNameLst>
                                      </p:cBhvr>
                                      <p:to>
                                        <p:strVal val="visible"/>
                                      </p:to>
                                    </p:set>
                                    <p:anim calcmode="lin" valueType="num">
                                      <p:cBhvr additive="base">
                                        <p:cTn id="61" dur="500" fill="hold"/>
                                        <p:tgtEl>
                                          <p:spTgt spid="45082"/>
                                        </p:tgtEl>
                                        <p:attrNameLst>
                                          <p:attrName>ppt_x</p:attrName>
                                        </p:attrNameLst>
                                      </p:cBhvr>
                                      <p:tavLst>
                                        <p:tav tm="0">
                                          <p:val>
                                            <p:strVal val="0-#ppt_w/2"/>
                                          </p:val>
                                        </p:tav>
                                        <p:tav tm="100000">
                                          <p:val>
                                            <p:strVal val="#ppt_x"/>
                                          </p:val>
                                        </p:tav>
                                      </p:tavLst>
                                    </p:anim>
                                    <p:anim calcmode="lin" valueType="num">
                                      <p:cBhvr additive="base">
                                        <p:cTn id="62" dur="500" fill="hold"/>
                                        <p:tgtEl>
                                          <p:spTgt spid="450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WHOOSH.WAV"/>
                                        </p:tgtEl>
                                      </p:cMediaNode>
                                    </p:audio>
                                  </p:subTnLst>
                                </p:cTn>
                              </p:par>
                            </p:childTnLst>
                          </p:cTn>
                        </p:par>
                        <p:par>
                          <p:cTn id="63" fill="hold">
                            <p:stCondLst>
                              <p:cond delay="500"/>
                            </p:stCondLst>
                            <p:childTnLst>
                              <p:par>
                                <p:cTn id="64" presetID="2" presetClass="entr" presetSubtype="8" fill="hold" grpId="0" nodeType="afterEffect">
                                  <p:stCondLst>
                                    <p:cond delay="0"/>
                                  </p:stCondLst>
                                  <p:childTnLst>
                                    <p:set>
                                      <p:cBhvr>
                                        <p:cTn id="65" dur="1" fill="hold">
                                          <p:stCondLst>
                                            <p:cond delay="0"/>
                                          </p:stCondLst>
                                        </p:cTn>
                                        <p:tgtEl>
                                          <p:spTgt spid="45074"/>
                                        </p:tgtEl>
                                        <p:attrNameLst>
                                          <p:attrName>style.visibility</p:attrName>
                                        </p:attrNameLst>
                                      </p:cBhvr>
                                      <p:to>
                                        <p:strVal val="visible"/>
                                      </p:to>
                                    </p:set>
                                    <p:anim calcmode="lin" valueType="num">
                                      <p:cBhvr additive="base">
                                        <p:cTn id="66" dur="500" fill="hold"/>
                                        <p:tgtEl>
                                          <p:spTgt spid="45074"/>
                                        </p:tgtEl>
                                        <p:attrNameLst>
                                          <p:attrName>ppt_x</p:attrName>
                                        </p:attrNameLst>
                                      </p:cBhvr>
                                      <p:tavLst>
                                        <p:tav tm="0">
                                          <p:val>
                                            <p:strVal val="0-#ppt_w/2"/>
                                          </p:val>
                                        </p:tav>
                                        <p:tav tm="100000">
                                          <p:val>
                                            <p:strVal val="#ppt_x"/>
                                          </p:val>
                                        </p:tav>
                                      </p:tavLst>
                                    </p:anim>
                                    <p:anim calcmode="lin" valueType="num">
                                      <p:cBhvr additive="base">
                                        <p:cTn id="67" dur="500" fill="hold"/>
                                        <p:tgtEl>
                                          <p:spTgt spid="45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WHOOSH.WAV"/>
                                        </p:tgtEl>
                                      </p:cMediaNode>
                                    </p:audio>
                                  </p:subTnLst>
                                </p:cTn>
                              </p:par>
                            </p:childTnLst>
                          </p:cTn>
                        </p:par>
                      </p:childTnLst>
                    </p:cTn>
                  </p:par>
                  <p:par>
                    <p:cTn id="68" fill="hold">
                      <p:stCondLst>
                        <p:cond delay="indefinite"/>
                      </p:stCondLst>
                      <p:childTnLst>
                        <p:par>
                          <p:cTn id="69" fill="hold">
                            <p:stCondLst>
                              <p:cond delay="0"/>
                            </p:stCondLst>
                            <p:childTnLst>
                              <p:par>
                                <p:cTn id="70" presetID="4" presetClass="entr" presetSubtype="32"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ox(out)">
                                      <p:cBhvr>
                                        <p:cTn id="72" dur="500"/>
                                        <p:tgtEl>
                                          <p:spTgt spid="2"/>
                                        </p:tgtEl>
                                      </p:cBhvr>
                                    </p:animEffect>
                                  </p:childTnLst>
                                  <p:subTnLst>
                                    <p:audio>
                                      <p:cMediaNode>
                                        <p:cTn display="0" masterRel="sameClick">
                                          <p:stCondLst>
                                            <p:cond evt="begin" delay="0">
                                              <p:tn val="70"/>
                                            </p:cond>
                                          </p:stCondLst>
                                          <p:endCondLst>
                                            <p:cond evt="onStopAudio" delay="0">
                                              <p:tgtEl>
                                                <p:sldTgt/>
                                              </p:tgtEl>
                                            </p:cond>
                                          </p:endCondLst>
                                        </p:cTn>
                                        <p:tgtEl>
                                          <p:sndTgt r:embed="rId4" name="CAMERA.WAV"/>
                                        </p:tgtEl>
                                      </p:cMediaNode>
                                    </p:audio>
                                  </p:subTnLst>
                                </p:cTn>
                              </p:par>
                            </p:childTnLst>
                          </p:cTn>
                        </p:par>
                        <p:par>
                          <p:cTn id="73" fill="hold">
                            <p:stCondLst>
                              <p:cond delay="500"/>
                            </p:stCondLst>
                            <p:childTnLst>
                              <p:par>
                                <p:cTn id="74" presetID="2" presetClass="entr" presetSubtype="2" fill="hold" grpId="0" nodeType="afterEffect">
                                  <p:stCondLst>
                                    <p:cond delay="0"/>
                                  </p:stCondLst>
                                  <p:childTnLst>
                                    <p:set>
                                      <p:cBhvr>
                                        <p:cTn id="75" dur="1" fill="hold">
                                          <p:stCondLst>
                                            <p:cond delay="0"/>
                                          </p:stCondLst>
                                        </p:cTn>
                                        <p:tgtEl>
                                          <p:spTgt spid="45073"/>
                                        </p:tgtEl>
                                        <p:attrNameLst>
                                          <p:attrName>style.visibility</p:attrName>
                                        </p:attrNameLst>
                                      </p:cBhvr>
                                      <p:to>
                                        <p:strVal val="visible"/>
                                      </p:to>
                                    </p:set>
                                    <p:anim calcmode="lin" valueType="num">
                                      <p:cBhvr additive="base">
                                        <p:cTn id="76" dur="500" fill="hold"/>
                                        <p:tgtEl>
                                          <p:spTgt spid="45073"/>
                                        </p:tgtEl>
                                        <p:attrNameLst>
                                          <p:attrName>ppt_x</p:attrName>
                                        </p:attrNameLst>
                                      </p:cBhvr>
                                      <p:tavLst>
                                        <p:tav tm="0">
                                          <p:val>
                                            <p:strVal val="1+#ppt_w/2"/>
                                          </p:val>
                                        </p:tav>
                                        <p:tav tm="100000">
                                          <p:val>
                                            <p:strVal val="#ppt_x"/>
                                          </p:val>
                                        </p:tav>
                                      </p:tavLst>
                                    </p:anim>
                                    <p:anim calcmode="lin" valueType="num">
                                      <p:cBhvr additive="base">
                                        <p:cTn id="77" dur="500" fill="hold"/>
                                        <p:tgtEl>
                                          <p:spTgt spid="45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CARBRAK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45063">
                                            <p:txEl>
                                              <p:pRg st="0" end="0"/>
                                            </p:txEl>
                                          </p:spTgt>
                                        </p:tgtEl>
                                        <p:attrNameLst>
                                          <p:attrName>style.visibility</p:attrName>
                                        </p:attrNameLst>
                                      </p:cBhvr>
                                      <p:to>
                                        <p:strVal val="visible"/>
                                      </p:to>
                                    </p:set>
                                    <p:anim calcmode="lin" valueType="num">
                                      <p:cBhvr additive="base">
                                        <p:cTn id="82" dur="500" fill="hold"/>
                                        <p:tgtEl>
                                          <p:spTgt spid="45063">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50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CARBRAKE.WAV"/>
                                        </p:tgtEl>
                                      </p:cMediaNode>
                                    </p:audio>
                                  </p:subTnLst>
                                </p:cTn>
                              </p:par>
                            </p:childTnLst>
                          </p:cTn>
                        </p:par>
                      </p:childTnLst>
                    </p:cTn>
                  </p:par>
                  <p:par>
                    <p:cTn id="84" fill="hold">
                      <p:stCondLst>
                        <p:cond delay="indefinite"/>
                      </p:stCondLst>
                      <p:childTnLst>
                        <p:par>
                          <p:cTn id="85" fill="hold">
                            <p:stCondLst>
                              <p:cond delay="0"/>
                            </p:stCondLst>
                            <p:childTnLst>
                              <p:par>
                                <p:cTn id="86" presetID="4" presetClass="entr" presetSubtype="32" fill="hold" grpId="0" nodeType="clickEffect">
                                  <p:stCondLst>
                                    <p:cond delay="0"/>
                                  </p:stCondLst>
                                  <p:childTnLst>
                                    <p:set>
                                      <p:cBhvr>
                                        <p:cTn id="87" dur="1" fill="hold">
                                          <p:stCondLst>
                                            <p:cond delay="0"/>
                                          </p:stCondLst>
                                        </p:cTn>
                                        <p:tgtEl>
                                          <p:spTgt spid="45075"/>
                                        </p:tgtEl>
                                        <p:attrNameLst>
                                          <p:attrName>style.visibility</p:attrName>
                                        </p:attrNameLst>
                                      </p:cBhvr>
                                      <p:to>
                                        <p:strVal val="visible"/>
                                      </p:to>
                                    </p:set>
                                    <p:animEffect transition="in" filter="box(out)">
                                      <p:cBhvr>
                                        <p:cTn id="88" dur="500"/>
                                        <p:tgtEl>
                                          <p:spTgt spid="45075"/>
                                        </p:tgtEl>
                                      </p:cBhvr>
                                    </p:animEffect>
                                  </p:childTnLst>
                                  <p:subTnLst>
                                    <p:audio>
                                      <p:cMediaNode>
                                        <p:cTn display="0" masterRel="sameClick">
                                          <p:stCondLst>
                                            <p:cond evt="begin" delay="0">
                                              <p:tn val="86"/>
                                            </p:cond>
                                          </p:stCondLst>
                                          <p:endCondLst>
                                            <p:cond evt="onStopAudio" delay="0">
                                              <p:tgtEl>
                                                <p:sldTgt/>
                                              </p:tgtEl>
                                            </p:cond>
                                          </p:endCondLst>
                                        </p:cTn>
                                        <p:tgtEl>
                                          <p:sndTgt r:embed="rId4" name="CAMERA.WAV"/>
                                        </p:tgtEl>
                                      </p:cMediaNode>
                                    </p:audio>
                                  </p:subTnLst>
                                </p:cTn>
                              </p:par>
                            </p:childTnLst>
                          </p:cTn>
                        </p:par>
                        <p:par>
                          <p:cTn id="89" fill="hold">
                            <p:stCondLst>
                              <p:cond delay="500"/>
                            </p:stCondLst>
                            <p:childTnLst>
                              <p:par>
                                <p:cTn id="90" presetID="4" presetClass="entr" presetSubtype="32"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ox(out)">
                                      <p:cBhvr>
                                        <p:cTn id="92" dur="500"/>
                                        <p:tgtEl>
                                          <p:spTgt spid="3"/>
                                        </p:tgtEl>
                                      </p:cBhvr>
                                    </p:animEffect>
                                  </p:childTnLst>
                                  <p:subTnLst>
                                    <p:audio>
                                      <p:cMediaNode>
                                        <p:cTn display="0" masterRel="sameClick">
                                          <p:stCondLst>
                                            <p:cond evt="begin" delay="0">
                                              <p:tn val="9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P spid="45061" grpId="0" build="p" autoUpdateAnimBg="0"/>
      <p:bldP spid="45062" grpId="0" build="p" autoUpdateAnimBg="0"/>
      <p:bldP spid="45063" grpId="0" build="p" autoUpdateAnimBg="0"/>
      <p:bldP spid="45064" grpId="0" animBg="1"/>
      <p:bldP spid="45065" grpId="0" animBg="1"/>
      <p:bldP spid="45066" grpId="0" animBg="1"/>
      <p:bldP spid="45067" grpId="0" animBg="1"/>
      <p:bldP spid="45068" grpId="0" animBg="1"/>
      <p:bldP spid="45069" grpId="0" animBg="1"/>
      <p:bldP spid="45073" grpId="0" animBg="1"/>
      <p:bldP spid="45074" grpId="0" animBg="1"/>
      <p:bldP spid="45075" grpId="0" animBg="1"/>
      <p:bldP spid="45081" grpId="0" animBg="1"/>
      <p:bldP spid="450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601788" y="2971800"/>
            <a:ext cx="1139825" cy="1903413"/>
            <a:chOff x="1009" y="1488"/>
            <a:chExt cx="718" cy="1199"/>
          </a:xfrm>
        </p:grpSpPr>
        <p:sp>
          <p:nvSpPr>
            <p:cNvPr id="54309" name="AutoShape 4"/>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4310" name="Arc 5"/>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3" name="Group 6"/>
          <p:cNvGrpSpPr>
            <a:grpSpLocks/>
          </p:cNvGrpSpPr>
          <p:nvPr/>
        </p:nvGrpSpPr>
        <p:grpSpPr bwMode="auto">
          <a:xfrm rot="-216383">
            <a:off x="1625600" y="2273300"/>
            <a:ext cx="1011238" cy="1377950"/>
            <a:chOff x="2161" y="994"/>
            <a:chExt cx="637" cy="868"/>
          </a:xfrm>
        </p:grpSpPr>
        <p:sp>
          <p:nvSpPr>
            <p:cNvPr id="54307" name="Freeform 7"/>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4308" name="Arc 8"/>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47113" name="Line 9"/>
          <p:cNvSpPr>
            <a:spLocks noChangeShapeType="1"/>
          </p:cNvSpPr>
          <p:nvPr/>
        </p:nvSpPr>
        <p:spPr bwMode="auto">
          <a:xfrm>
            <a:off x="1371600" y="3568700"/>
            <a:ext cx="1600200"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47114" name="Line 10"/>
          <p:cNvSpPr>
            <a:spLocks noChangeShapeType="1"/>
          </p:cNvSpPr>
          <p:nvPr/>
        </p:nvSpPr>
        <p:spPr bwMode="auto">
          <a:xfrm>
            <a:off x="2171700" y="1524000"/>
            <a:ext cx="0" cy="358140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47115" name="Line 11"/>
          <p:cNvSpPr>
            <a:spLocks noChangeShapeType="1"/>
          </p:cNvSpPr>
          <p:nvPr/>
        </p:nvSpPr>
        <p:spPr bwMode="auto">
          <a:xfrm>
            <a:off x="2171700" y="1981200"/>
            <a:ext cx="0" cy="144780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7116" name="Line 12"/>
          <p:cNvSpPr>
            <a:spLocks noChangeShapeType="1"/>
          </p:cNvSpPr>
          <p:nvPr/>
        </p:nvSpPr>
        <p:spPr bwMode="auto">
          <a:xfrm flipV="1">
            <a:off x="2171700" y="3733800"/>
            <a:ext cx="0" cy="144780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7117" name="Text Box 13"/>
          <p:cNvSpPr txBox="1">
            <a:spLocks noChangeArrowheads="1"/>
          </p:cNvSpPr>
          <p:nvPr/>
        </p:nvSpPr>
        <p:spPr bwMode="auto">
          <a:xfrm>
            <a:off x="990600" y="228600"/>
            <a:ext cx="2286000" cy="825500"/>
          </a:xfrm>
          <a:prstGeom prst="rect">
            <a:avLst/>
          </a:prstGeom>
          <a:solidFill>
            <a:schemeClr val="bg1"/>
          </a:solidFill>
          <a:ln w="12700">
            <a:noFill/>
            <a:miter lim="800000"/>
            <a:headEnd type="none" w="sm" len="sm"/>
            <a:tailEnd type="none" w="sm" len="sm"/>
          </a:ln>
        </p:spPr>
        <p:txBody>
          <a:bodyPr>
            <a:spAutoFit/>
          </a:bodyPr>
          <a:lstStyle/>
          <a:p>
            <a:pPr algn="ctr"/>
            <a:r>
              <a:rPr lang="hu-HU" sz="1600" baseline="0">
                <a:solidFill>
                  <a:schemeClr val="tx1"/>
                </a:solidFill>
              </a:rPr>
              <a:t>A nyomóerő mindig merőleges a transzverzális síkra</a:t>
            </a:r>
            <a:endParaRPr lang="en-GB" sz="1600" baseline="0">
              <a:solidFill>
                <a:schemeClr val="tx1"/>
              </a:solidFill>
            </a:endParaRPr>
          </a:p>
        </p:txBody>
      </p:sp>
      <p:grpSp>
        <p:nvGrpSpPr>
          <p:cNvPr id="4" name="Group 14"/>
          <p:cNvGrpSpPr>
            <a:grpSpLocks/>
          </p:cNvGrpSpPr>
          <p:nvPr/>
        </p:nvGrpSpPr>
        <p:grpSpPr bwMode="auto">
          <a:xfrm>
            <a:off x="3505200" y="1524000"/>
            <a:ext cx="1600200" cy="3581400"/>
            <a:chOff x="2208" y="960"/>
            <a:chExt cx="1008" cy="2256"/>
          </a:xfrm>
        </p:grpSpPr>
        <p:grpSp>
          <p:nvGrpSpPr>
            <p:cNvPr id="5" name="Group 15"/>
            <p:cNvGrpSpPr>
              <a:grpSpLocks/>
            </p:cNvGrpSpPr>
            <p:nvPr/>
          </p:nvGrpSpPr>
          <p:grpSpPr bwMode="auto">
            <a:xfrm>
              <a:off x="2353" y="1872"/>
              <a:ext cx="718" cy="1199"/>
              <a:chOff x="1009" y="1488"/>
              <a:chExt cx="718" cy="1199"/>
            </a:xfrm>
          </p:grpSpPr>
          <p:sp>
            <p:nvSpPr>
              <p:cNvPr id="54305" name="AutoShape 16"/>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4306" name="Arc 17"/>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6" name="Group 18"/>
            <p:cNvGrpSpPr>
              <a:grpSpLocks/>
            </p:cNvGrpSpPr>
            <p:nvPr/>
          </p:nvGrpSpPr>
          <p:grpSpPr bwMode="auto">
            <a:xfrm rot="-216383">
              <a:off x="2368" y="1432"/>
              <a:ext cx="637" cy="868"/>
              <a:chOff x="2161" y="994"/>
              <a:chExt cx="637" cy="868"/>
            </a:xfrm>
          </p:grpSpPr>
          <p:sp>
            <p:nvSpPr>
              <p:cNvPr id="54303" name="Freeform 19"/>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4304" name="Arc 20"/>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54301" name="Line 21"/>
            <p:cNvSpPr>
              <a:spLocks noChangeShapeType="1"/>
            </p:cNvSpPr>
            <p:nvPr/>
          </p:nvSpPr>
          <p:spPr bwMode="auto">
            <a:xfrm>
              <a:off x="2208" y="2248"/>
              <a:ext cx="1008"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4302" name="Line 22"/>
            <p:cNvSpPr>
              <a:spLocks noChangeShapeType="1"/>
            </p:cNvSpPr>
            <p:nvPr/>
          </p:nvSpPr>
          <p:spPr bwMode="auto">
            <a:xfrm>
              <a:off x="2712" y="960"/>
              <a:ext cx="0" cy="2256"/>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47127" name="Line 23"/>
          <p:cNvSpPr>
            <a:spLocks noChangeShapeType="1"/>
          </p:cNvSpPr>
          <p:nvPr/>
        </p:nvSpPr>
        <p:spPr bwMode="auto">
          <a:xfrm flipH="1">
            <a:off x="4343400" y="3200400"/>
            <a:ext cx="914400" cy="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7128" name="Line 24"/>
          <p:cNvSpPr>
            <a:spLocks noChangeShapeType="1"/>
          </p:cNvSpPr>
          <p:nvPr/>
        </p:nvSpPr>
        <p:spPr bwMode="auto">
          <a:xfrm>
            <a:off x="3276600" y="3886200"/>
            <a:ext cx="914400" cy="0"/>
          </a:xfrm>
          <a:prstGeom prst="line">
            <a:avLst/>
          </a:prstGeom>
          <a:noFill/>
          <a:ln w="28575">
            <a:solidFill>
              <a:srgbClr val="CC0000"/>
            </a:solidFill>
            <a:round/>
            <a:headEnd type="none" w="sm" len="sm"/>
            <a:tailEnd type="triangle" w="sm" len="sm"/>
          </a:ln>
        </p:spPr>
        <p:txBody>
          <a:bodyPr wrap="none" anchor="ctr"/>
          <a:lstStyle/>
          <a:p>
            <a:endParaRPr lang="hu-HU"/>
          </a:p>
        </p:txBody>
      </p:sp>
      <p:grpSp>
        <p:nvGrpSpPr>
          <p:cNvPr id="7" name="Group 25"/>
          <p:cNvGrpSpPr>
            <a:grpSpLocks/>
          </p:cNvGrpSpPr>
          <p:nvPr/>
        </p:nvGrpSpPr>
        <p:grpSpPr bwMode="auto">
          <a:xfrm>
            <a:off x="5715000" y="1524000"/>
            <a:ext cx="1600200" cy="3581400"/>
            <a:chOff x="3600" y="960"/>
            <a:chExt cx="1008" cy="2256"/>
          </a:xfrm>
        </p:grpSpPr>
        <p:grpSp>
          <p:nvGrpSpPr>
            <p:cNvPr id="8" name="Group 26"/>
            <p:cNvGrpSpPr>
              <a:grpSpLocks/>
            </p:cNvGrpSpPr>
            <p:nvPr/>
          </p:nvGrpSpPr>
          <p:grpSpPr bwMode="auto">
            <a:xfrm>
              <a:off x="3745" y="1872"/>
              <a:ext cx="718" cy="1199"/>
              <a:chOff x="1009" y="1488"/>
              <a:chExt cx="718" cy="1199"/>
            </a:xfrm>
          </p:grpSpPr>
          <p:sp>
            <p:nvSpPr>
              <p:cNvPr id="54297" name="AutoShape 27"/>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4298" name="Arc 28"/>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9" name="Group 29"/>
            <p:cNvGrpSpPr>
              <a:grpSpLocks/>
            </p:cNvGrpSpPr>
            <p:nvPr/>
          </p:nvGrpSpPr>
          <p:grpSpPr bwMode="auto">
            <a:xfrm rot="-216383">
              <a:off x="3760" y="1432"/>
              <a:ext cx="637" cy="868"/>
              <a:chOff x="2161" y="994"/>
              <a:chExt cx="637" cy="868"/>
            </a:xfrm>
          </p:grpSpPr>
          <p:sp>
            <p:nvSpPr>
              <p:cNvPr id="54295" name="Freeform 30"/>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4296" name="Arc 31"/>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54293" name="Line 32"/>
            <p:cNvSpPr>
              <a:spLocks noChangeShapeType="1"/>
            </p:cNvSpPr>
            <p:nvPr/>
          </p:nvSpPr>
          <p:spPr bwMode="auto">
            <a:xfrm>
              <a:off x="3600" y="2248"/>
              <a:ext cx="1008"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4294" name="Line 33"/>
            <p:cNvSpPr>
              <a:spLocks noChangeShapeType="1"/>
            </p:cNvSpPr>
            <p:nvPr/>
          </p:nvSpPr>
          <p:spPr bwMode="auto">
            <a:xfrm>
              <a:off x="4104" y="960"/>
              <a:ext cx="0" cy="2256"/>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47138" name="Line 34"/>
          <p:cNvSpPr>
            <a:spLocks noChangeShapeType="1"/>
          </p:cNvSpPr>
          <p:nvPr/>
        </p:nvSpPr>
        <p:spPr bwMode="auto">
          <a:xfrm flipV="1">
            <a:off x="6515100" y="1676400"/>
            <a:ext cx="0" cy="144780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7139" name="Line 35"/>
          <p:cNvSpPr>
            <a:spLocks noChangeShapeType="1"/>
          </p:cNvSpPr>
          <p:nvPr/>
        </p:nvSpPr>
        <p:spPr bwMode="auto">
          <a:xfrm>
            <a:off x="6515100" y="3733800"/>
            <a:ext cx="0" cy="144780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7140" name="Text Box 36"/>
          <p:cNvSpPr txBox="1">
            <a:spLocks noChangeArrowheads="1"/>
          </p:cNvSpPr>
          <p:nvPr/>
        </p:nvSpPr>
        <p:spPr bwMode="auto">
          <a:xfrm>
            <a:off x="5715000" y="228600"/>
            <a:ext cx="2286000" cy="825500"/>
          </a:xfrm>
          <a:prstGeom prst="rect">
            <a:avLst/>
          </a:prstGeom>
          <a:solidFill>
            <a:schemeClr val="bg1"/>
          </a:solidFill>
          <a:ln w="12700">
            <a:noFill/>
            <a:miter lim="800000"/>
            <a:headEnd type="none" w="sm" len="sm"/>
            <a:tailEnd type="none" w="sm" len="sm"/>
          </a:ln>
        </p:spPr>
        <p:txBody>
          <a:bodyPr>
            <a:spAutoFit/>
          </a:bodyPr>
          <a:lstStyle/>
          <a:p>
            <a:pPr algn="ctr"/>
            <a:r>
              <a:rPr lang="hu-HU" sz="1600" baseline="0">
                <a:solidFill>
                  <a:schemeClr val="tx1"/>
                </a:solidFill>
              </a:rPr>
              <a:t>A húzóerő mindig merőleges a transzverzális síkra</a:t>
            </a:r>
            <a:endParaRPr lang="en-GB" sz="1600" baseline="0">
              <a:solidFill>
                <a:schemeClr val="tx1"/>
              </a:solidFill>
            </a:endParaRPr>
          </a:p>
        </p:txBody>
      </p:sp>
      <p:sp>
        <p:nvSpPr>
          <p:cNvPr id="47141" name="Text Box 37"/>
          <p:cNvSpPr txBox="1">
            <a:spLocks noChangeArrowheads="1"/>
          </p:cNvSpPr>
          <p:nvPr/>
        </p:nvSpPr>
        <p:spPr bwMode="auto">
          <a:xfrm>
            <a:off x="3352800" y="228600"/>
            <a:ext cx="2286000" cy="825500"/>
          </a:xfrm>
          <a:prstGeom prst="rect">
            <a:avLst/>
          </a:prstGeom>
          <a:solidFill>
            <a:schemeClr val="bg1"/>
          </a:solidFill>
          <a:ln w="12700">
            <a:noFill/>
            <a:miter lim="800000"/>
            <a:headEnd type="none" w="sm" len="sm"/>
            <a:tailEnd type="none" w="sm" len="sm"/>
          </a:ln>
        </p:spPr>
        <p:txBody>
          <a:bodyPr>
            <a:spAutoFit/>
          </a:bodyPr>
          <a:lstStyle/>
          <a:p>
            <a:pPr algn="ctr"/>
            <a:r>
              <a:rPr lang="hu-HU" sz="1600" baseline="0">
                <a:solidFill>
                  <a:schemeClr val="tx1"/>
                </a:solidFill>
              </a:rPr>
              <a:t>A nyírőerő mindig párhuzamos a transzverzális síkkal</a:t>
            </a:r>
            <a:endParaRPr lang="en-GB" sz="1600" baseline="0">
              <a:solidFill>
                <a:schemeClr val="tx1"/>
              </a:solidFill>
            </a:endParaRPr>
          </a:p>
        </p:txBody>
      </p:sp>
      <p:sp>
        <p:nvSpPr>
          <p:cNvPr id="47142" name="Text Box 38"/>
          <p:cNvSpPr txBox="1">
            <a:spLocks noChangeArrowheads="1"/>
          </p:cNvSpPr>
          <p:nvPr/>
        </p:nvSpPr>
        <p:spPr bwMode="auto">
          <a:xfrm>
            <a:off x="228600" y="3200400"/>
            <a:ext cx="1371600" cy="581025"/>
          </a:xfrm>
          <a:prstGeom prst="rect">
            <a:avLst/>
          </a:prstGeom>
          <a:noFill/>
          <a:ln w="12700">
            <a:noFill/>
            <a:miter lim="800000"/>
            <a:headEnd type="none" w="sm" len="sm"/>
            <a:tailEnd type="none" w="sm" len="sm"/>
          </a:ln>
        </p:spPr>
        <p:txBody>
          <a:bodyPr>
            <a:spAutoFit/>
          </a:bodyPr>
          <a:lstStyle/>
          <a:p>
            <a:pPr algn="ctr"/>
            <a:r>
              <a:rPr lang="en-GB" sz="1600" baseline="0">
                <a:solidFill>
                  <a:schemeClr val="tx1"/>
                </a:solidFill>
              </a:rPr>
              <a:t>Transver</a:t>
            </a:r>
            <a:r>
              <a:rPr lang="hu-HU" sz="1600" baseline="0">
                <a:solidFill>
                  <a:schemeClr val="tx1"/>
                </a:solidFill>
              </a:rPr>
              <a:t>zális sík</a:t>
            </a:r>
            <a:endParaRPr lang="en-GB" sz="1600"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KATTINT.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 calcmode="lin" valueType="num">
                                      <p:cBhvr additive="base">
                                        <p:cTn id="17" dur="500" fill="hold"/>
                                        <p:tgtEl>
                                          <p:spTgt spid="47114"/>
                                        </p:tgtEl>
                                        <p:attrNameLst>
                                          <p:attrName>ppt_x</p:attrName>
                                        </p:attrNameLst>
                                      </p:cBhvr>
                                      <p:tavLst>
                                        <p:tav tm="0">
                                          <p:val>
                                            <p:strVal val="0-#ppt_w/2"/>
                                          </p:val>
                                        </p:tav>
                                        <p:tav tm="100000">
                                          <p:val>
                                            <p:strVal val="#ppt_x"/>
                                          </p:val>
                                        </p:tav>
                                      </p:tavLst>
                                    </p:anim>
                                    <p:anim calcmode="lin" valueType="num">
                                      <p:cBhvr additive="base">
                                        <p:cTn id="18" dur="500" fill="hold"/>
                                        <p:tgtEl>
                                          <p:spTgt spid="471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SUHINT.WAV"/>
                                        </p:tgtEl>
                                      </p:cMediaNode>
                                    </p:audio>
                                  </p:subTnLst>
                                </p:cTn>
                              </p:par>
                            </p:childTnLst>
                          </p:cTn>
                        </p:par>
                        <p:par>
                          <p:cTn id="19" fill="hold">
                            <p:stCondLst>
                              <p:cond delay="500"/>
                            </p:stCondLst>
                            <p:childTnLst>
                              <p:par>
                                <p:cTn id="20" presetID="2" presetClass="entr" presetSubtype="8" fill="hold" grpId="0" nodeType="afterEffect">
                                  <p:stCondLst>
                                    <p:cond delay="1000"/>
                                  </p:stCondLst>
                                  <p:childTnLst>
                                    <p:set>
                                      <p:cBhvr>
                                        <p:cTn id="21" dur="1" fill="hold">
                                          <p:stCondLst>
                                            <p:cond delay="0"/>
                                          </p:stCondLst>
                                        </p:cTn>
                                        <p:tgtEl>
                                          <p:spTgt spid="47113"/>
                                        </p:tgtEl>
                                        <p:attrNameLst>
                                          <p:attrName>style.visibility</p:attrName>
                                        </p:attrNameLst>
                                      </p:cBhvr>
                                      <p:to>
                                        <p:strVal val="visible"/>
                                      </p:to>
                                    </p:set>
                                    <p:anim calcmode="lin" valueType="num">
                                      <p:cBhvr additive="base">
                                        <p:cTn id="22" dur="500" fill="hold"/>
                                        <p:tgtEl>
                                          <p:spTgt spid="47113"/>
                                        </p:tgtEl>
                                        <p:attrNameLst>
                                          <p:attrName>ppt_x</p:attrName>
                                        </p:attrNameLst>
                                      </p:cBhvr>
                                      <p:tavLst>
                                        <p:tav tm="0">
                                          <p:val>
                                            <p:strVal val="0-#ppt_w/2"/>
                                          </p:val>
                                        </p:tav>
                                        <p:tav tm="100000">
                                          <p:val>
                                            <p:strVal val="#ppt_x"/>
                                          </p:val>
                                        </p:tav>
                                      </p:tavLst>
                                    </p:anim>
                                    <p:anim calcmode="lin" valueType="num">
                                      <p:cBhvr additive="base">
                                        <p:cTn id="23" dur="500" fill="hold"/>
                                        <p:tgtEl>
                                          <p:spTgt spid="471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SUHINT.WAV"/>
                                        </p:tgtEl>
                                      </p:cMediaNode>
                                    </p:audio>
                                  </p:subTnLst>
                                </p:cTn>
                              </p:par>
                            </p:childTnLst>
                          </p:cTn>
                        </p:par>
                        <p:par>
                          <p:cTn id="24" fill="hold">
                            <p:stCondLst>
                              <p:cond delay="2000"/>
                            </p:stCondLst>
                            <p:childTnLst>
                              <p:par>
                                <p:cTn id="25" presetID="4" presetClass="entr" presetSubtype="32" fill="hold" grpId="0" nodeType="afterEffect">
                                  <p:stCondLst>
                                    <p:cond delay="0"/>
                                  </p:stCondLst>
                                  <p:childTnLst>
                                    <p:set>
                                      <p:cBhvr>
                                        <p:cTn id="26" dur="1" fill="hold">
                                          <p:stCondLst>
                                            <p:cond delay="0"/>
                                          </p:stCondLst>
                                        </p:cTn>
                                        <p:tgtEl>
                                          <p:spTgt spid="47142">
                                            <p:txEl>
                                              <p:pRg st="0" end="0"/>
                                            </p:txEl>
                                          </p:spTgt>
                                        </p:tgtEl>
                                        <p:attrNameLst>
                                          <p:attrName>style.visibility</p:attrName>
                                        </p:attrNameLst>
                                      </p:cBhvr>
                                      <p:to>
                                        <p:strVal val="visible"/>
                                      </p:to>
                                    </p:set>
                                    <p:animEffect transition="in" filter="box(out)">
                                      <p:cBhvr>
                                        <p:cTn id="27" dur="500"/>
                                        <p:tgtEl>
                                          <p:spTgt spid="4714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KATTINT.WAV"/>
                                        </p:tgtEl>
                                      </p:cMediaNode>
                                    </p:audio>
                                  </p:subTnLst>
                                </p:cTn>
                              </p:par>
                            </p:childTnLst>
                          </p:cTn>
                        </p:par>
                      </p:childTnLst>
                    </p:cTn>
                  </p:par>
                  <p:par>
                    <p:cTn id="28" fill="hold">
                      <p:stCondLst>
                        <p:cond delay="indefinite"/>
                      </p:stCondLst>
                      <p:childTnLst>
                        <p:par>
                          <p:cTn id="29" fill="hold">
                            <p:stCondLst>
                              <p:cond delay="0"/>
                            </p:stCondLst>
                            <p:childTnLst>
                              <p:par>
                                <p:cTn id="30" presetID="7" presetClass="entr" presetSubtype="1" fill="hold" grpId="0" nodeType="clickEffect">
                                  <p:stCondLst>
                                    <p:cond delay="0"/>
                                  </p:stCondLst>
                                  <p:childTnLst>
                                    <p:set>
                                      <p:cBhvr>
                                        <p:cTn id="31" dur="1" fill="hold">
                                          <p:stCondLst>
                                            <p:cond delay="0"/>
                                          </p:stCondLst>
                                        </p:cTn>
                                        <p:tgtEl>
                                          <p:spTgt spid="47115"/>
                                        </p:tgtEl>
                                        <p:attrNameLst>
                                          <p:attrName>style.visibility</p:attrName>
                                        </p:attrNameLst>
                                      </p:cBhvr>
                                      <p:to>
                                        <p:strVal val="visible"/>
                                      </p:to>
                                    </p:set>
                                    <p:anim calcmode="lin" valueType="num">
                                      <p:cBhvr additive="base">
                                        <p:cTn id="32" dur="5000" fill="hold"/>
                                        <p:tgtEl>
                                          <p:spTgt spid="47115"/>
                                        </p:tgtEl>
                                        <p:attrNameLst>
                                          <p:attrName>ppt_x</p:attrName>
                                        </p:attrNameLst>
                                      </p:cBhvr>
                                      <p:tavLst>
                                        <p:tav tm="0">
                                          <p:val>
                                            <p:strVal val="#ppt_x"/>
                                          </p:val>
                                        </p:tav>
                                        <p:tav tm="100000">
                                          <p:val>
                                            <p:strVal val="#ppt_x"/>
                                          </p:val>
                                        </p:tav>
                                      </p:tavLst>
                                    </p:anim>
                                    <p:anim calcmode="lin" valueType="num">
                                      <p:cBhvr additive="base">
                                        <p:cTn id="33" dur="5000" fill="hold"/>
                                        <p:tgtEl>
                                          <p:spTgt spid="471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SUHINT.WAV"/>
                                        </p:tgtEl>
                                      </p:cMediaNode>
                                    </p:audio>
                                  </p:subTnLst>
                                </p:cTn>
                              </p:par>
                            </p:childTnLst>
                          </p:cTn>
                        </p:par>
                        <p:par>
                          <p:cTn id="34" fill="hold">
                            <p:stCondLst>
                              <p:cond delay="5000"/>
                            </p:stCondLst>
                            <p:childTnLst>
                              <p:par>
                                <p:cTn id="35" presetID="7" presetClass="entr" presetSubtype="4" fill="hold" grpId="0" nodeType="afterEffect">
                                  <p:stCondLst>
                                    <p:cond delay="0"/>
                                  </p:stCondLst>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5000" fill="hold"/>
                                        <p:tgtEl>
                                          <p:spTgt spid="47116"/>
                                        </p:tgtEl>
                                        <p:attrNameLst>
                                          <p:attrName>ppt_x</p:attrName>
                                        </p:attrNameLst>
                                      </p:cBhvr>
                                      <p:tavLst>
                                        <p:tav tm="0">
                                          <p:val>
                                            <p:strVal val="#ppt_x"/>
                                          </p:val>
                                        </p:tav>
                                        <p:tav tm="100000">
                                          <p:val>
                                            <p:strVal val="#ppt_x"/>
                                          </p:val>
                                        </p:tav>
                                      </p:tavLst>
                                    </p:anim>
                                    <p:anim calcmode="lin" valueType="num">
                                      <p:cBhvr additive="base">
                                        <p:cTn id="38" dur="5000" fill="hold"/>
                                        <p:tgtEl>
                                          <p:spTgt spid="471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SUHINT.WAV"/>
                                        </p:tgtEl>
                                      </p:cMediaNode>
                                    </p:audio>
                                  </p:subTnLst>
                                </p:cTn>
                              </p:par>
                            </p:childTnLst>
                          </p:cTn>
                        </p:par>
                        <p:par>
                          <p:cTn id="39" fill="hold">
                            <p:stCondLst>
                              <p:cond delay="10000"/>
                            </p:stCondLst>
                            <p:childTnLst>
                              <p:par>
                                <p:cTn id="40" presetID="2" presetClass="entr" presetSubtype="2" fill="hold" grpId="0" nodeType="afterEffect">
                                  <p:stCondLst>
                                    <p:cond delay="0"/>
                                  </p:stCondLst>
                                  <p:childTnLst>
                                    <p:set>
                                      <p:cBhvr>
                                        <p:cTn id="41" dur="1" fill="hold">
                                          <p:stCondLst>
                                            <p:cond delay="0"/>
                                          </p:stCondLst>
                                        </p:cTn>
                                        <p:tgtEl>
                                          <p:spTgt spid="47117"/>
                                        </p:tgtEl>
                                        <p:attrNameLst>
                                          <p:attrName>style.visibility</p:attrName>
                                        </p:attrNameLst>
                                      </p:cBhvr>
                                      <p:to>
                                        <p:strVal val="visible"/>
                                      </p:to>
                                    </p:set>
                                    <p:anim calcmode="lin" valueType="num">
                                      <p:cBhvr additive="base">
                                        <p:cTn id="42" dur="500" fill="hold"/>
                                        <p:tgtEl>
                                          <p:spTgt spid="47117"/>
                                        </p:tgtEl>
                                        <p:attrNameLst>
                                          <p:attrName>ppt_x</p:attrName>
                                        </p:attrNameLst>
                                      </p:cBhvr>
                                      <p:tavLst>
                                        <p:tav tm="0">
                                          <p:val>
                                            <p:strVal val="1+#ppt_w/2"/>
                                          </p:val>
                                        </p:tav>
                                        <p:tav tm="100000">
                                          <p:val>
                                            <p:strVal val="#ppt_x"/>
                                          </p:val>
                                        </p:tav>
                                      </p:tavLst>
                                    </p:anim>
                                    <p:anim calcmode="lin" valueType="num">
                                      <p:cBhvr additive="base">
                                        <p:cTn id="43" dur="500" fill="hold"/>
                                        <p:tgtEl>
                                          <p:spTgt spid="471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SIETTEM.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0-#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SUHINT.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7128"/>
                                        </p:tgtEl>
                                        <p:attrNameLst>
                                          <p:attrName>style.visibility</p:attrName>
                                        </p:attrNameLst>
                                      </p:cBhvr>
                                      <p:to>
                                        <p:strVal val="visible"/>
                                      </p:to>
                                    </p:set>
                                    <p:anim calcmode="lin" valueType="num">
                                      <p:cBhvr additive="base">
                                        <p:cTn id="54" dur="500" fill="hold"/>
                                        <p:tgtEl>
                                          <p:spTgt spid="47128"/>
                                        </p:tgtEl>
                                        <p:attrNameLst>
                                          <p:attrName>ppt_x</p:attrName>
                                        </p:attrNameLst>
                                      </p:cBhvr>
                                      <p:tavLst>
                                        <p:tav tm="0">
                                          <p:val>
                                            <p:strVal val="0-#ppt_w/2"/>
                                          </p:val>
                                        </p:tav>
                                        <p:tav tm="100000">
                                          <p:val>
                                            <p:strVal val="#ppt_x"/>
                                          </p:val>
                                        </p:tav>
                                      </p:tavLst>
                                    </p:anim>
                                    <p:anim calcmode="lin" valueType="num">
                                      <p:cBhvr additive="base">
                                        <p:cTn id="55" dur="500" fill="hold"/>
                                        <p:tgtEl>
                                          <p:spTgt spid="471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SUHINT.WAV"/>
                                        </p:tgtEl>
                                      </p:cMediaNode>
                                    </p:audio>
                                  </p:subTnLst>
                                </p:cTn>
                              </p:par>
                            </p:childTnLst>
                          </p:cTn>
                        </p:par>
                        <p:par>
                          <p:cTn id="56" fill="hold">
                            <p:stCondLst>
                              <p:cond delay="500"/>
                            </p:stCondLst>
                            <p:childTnLst>
                              <p:par>
                                <p:cTn id="57" presetID="2" presetClass="entr" presetSubtype="2" fill="hold" grpId="0" nodeType="afterEffect">
                                  <p:stCondLst>
                                    <p:cond delay="0"/>
                                  </p:stCondLst>
                                  <p:childTnLst>
                                    <p:set>
                                      <p:cBhvr>
                                        <p:cTn id="58" dur="1" fill="hold">
                                          <p:stCondLst>
                                            <p:cond delay="0"/>
                                          </p:stCondLst>
                                        </p:cTn>
                                        <p:tgtEl>
                                          <p:spTgt spid="47127"/>
                                        </p:tgtEl>
                                        <p:attrNameLst>
                                          <p:attrName>style.visibility</p:attrName>
                                        </p:attrNameLst>
                                      </p:cBhvr>
                                      <p:to>
                                        <p:strVal val="visible"/>
                                      </p:to>
                                    </p:set>
                                    <p:anim calcmode="lin" valueType="num">
                                      <p:cBhvr additive="base">
                                        <p:cTn id="59" dur="500" fill="hold"/>
                                        <p:tgtEl>
                                          <p:spTgt spid="47127"/>
                                        </p:tgtEl>
                                        <p:attrNameLst>
                                          <p:attrName>ppt_x</p:attrName>
                                        </p:attrNameLst>
                                      </p:cBhvr>
                                      <p:tavLst>
                                        <p:tav tm="0">
                                          <p:val>
                                            <p:strVal val="1+#ppt_w/2"/>
                                          </p:val>
                                        </p:tav>
                                        <p:tav tm="100000">
                                          <p:val>
                                            <p:strVal val="#ppt_x"/>
                                          </p:val>
                                        </p:tav>
                                      </p:tavLst>
                                    </p:anim>
                                    <p:anim calcmode="lin" valueType="num">
                                      <p:cBhvr additive="base">
                                        <p:cTn id="60" dur="500" fill="hold"/>
                                        <p:tgtEl>
                                          <p:spTgt spid="471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SUHINT.WAV"/>
                                        </p:tgtEl>
                                      </p:cMediaNode>
                                    </p:audio>
                                  </p:subTnLst>
                                </p:cTn>
                              </p:par>
                            </p:childTnLst>
                          </p:cTn>
                        </p:par>
                        <p:par>
                          <p:cTn id="61" fill="hold">
                            <p:stCondLst>
                              <p:cond delay="1000"/>
                            </p:stCondLst>
                            <p:childTnLst>
                              <p:par>
                                <p:cTn id="62" presetID="2" presetClass="entr" presetSubtype="2" fill="hold" grpId="0" nodeType="afterEffect">
                                  <p:stCondLst>
                                    <p:cond delay="0"/>
                                  </p:stCondLst>
                                  <p:childTnLst>
                                    <p:set>
                                      <p:cBhvr>
                                        <p:cTn id="63" dur="1" fill="hold">
                                          <p:stCondLst>
                                            <p:cond delay="0"/>
                                          </p:stCondLst>
                                        </p:cTn>
                                        <p:tgtEl>
                                          <p:spTgt spid="47141"/>
                                        </p:tgtEl>
                                        <p:attrNameLst>
                                          <p:attrName>style.visibility</p:attrName>
                                        </p:attrNameLst>
                                      </p:cBhvr>
                                      <p:to>
                                        <p:strVal val="visible"/>
                                      </p:to>
                                    </p:set>
                                    <p:anim calcmode="lin" valueType="num">
                                      <p:cBhvr additive="base">
                                        <p:cTn id="64" dur="500" fill="hold"/>
                                        <p:tgtEl>
                                          <p:spTgt spid="47141"/>
                                        </p:tgtEl>
                                        <p:attrNameLst>
                                          <p:attrName>ppt_x</p:attrName>
                                        </p:attrNameLst>
                                      </p:cBhvr>
                                      <p:tavLst>
                                        <p:tav tm="0">
                                          <p:val>
                                            <p:strVal val="1+#ppt_w/2"/>
                                          </p:val>
                                        </p:tav>
                                        <p:tav tm="100000">
                                          <p:val>
                                            <p:strVal val="#ppt_x"/>
                                          </p:val>
                                        </p:tav>
                                      </p:tavLst>
                                    </p:anim>
                                    <p:anim calcmode="lin" valueType="num">
                                      <p:cBhvr additive="base">
                                        <p:cTn id="65" dur="500" fill="hold"/>
                                        <p:tgtEl>
                                          <p:spTgt spid="471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IETTEM.WAV"/>
                                        </p:tgtEl>
                                      </p:cMediaNode>
                                    </p:audio>
                                  </p:subTnLst>
                                </p:cTn>
                              </p:par>
                            </p:childTnLst>
                          </p:cTn>
                        </p:par>
                      </p:childTnLst>
                    </p:cTn>
                  </p:par>
                  <p:par>
                    <p:cTn id="66" fill="hold">
                      <p:stCondLst>
                        <p:cond delay="indefinite"/>
                      </p:stCondLst>
                      <p:childTnLst>
                        <p:par>
                          <p:cTn id="67" fill="hold">
                            <p:stCondLst>
                              <p:cond delay="0"/>
                            </p:stCondLst>
                            <p:childTnLst>
                              <p:par>
                                <p:cTn id="68" presetID="4" presetClass="entr" presetSubtype="32"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ox(out)">
                                      <p:cBhvr>
                                        <p:cTn id="70" dur="500"/>
                                        <p:tgtEl>
                                          <p:spTgt spid="7"/>
                                        </p:tgtEl>
                                      </p:cBhvr>
                                    </p:animEffect>
                                  </p:childTnLst>
                                  <p:subTnLst>
                                    <p:audio>
                                      <p:cMediaNode>
                                        <p:cTn display="0" masterRel="sameClick">
                                          <p:stCondLst>
                                            <p:cond evt="begin" delay="0">
                                              <p:tn val="68"/>
                                            </p:cond>
                                          </p:stCondLst>
                                          <p:endCondLst>
                                            <p:cond evt="onStopAudio" delay="0">
                                              <p:tgtEl>
                                                <p:sldTgt/>
                                              </p:tgtEl>
                                            </p:cond>
                                          </p:endCondLst>
                                        </p:cTn>
                                        <p:tgtEl>
                                          <p:sndTgt r:embed="rId3" name="KATTINT.WAV"/>
                                        </p:tgtEl>
                                      </p:cMediaNode>
                                    </p:audio>
                                  </p:subTnLst>
                                </p:cTn>
                              </p:par>
                            </p:childTnLst>
                          </p:cTn>
                        </p:par>
                      </p:childTnLst>
                    </p:cTn>
                  </p:par>
                  <p:par>
                    <p:cTn id="71" fill="hold">
                      <p:stCondLst>
                        <p:cond delay="indefinite"/>
                      </p:stCondLst>
                      <p:childTnLst>
                        <p:par>
                          <p:cTn id="72" fill="hold">
                            <p:stCondLst>
                              <p:cond delay="0"/>
                            </p:stCondLst>
                            <p:childTnLst>
                              <p:par>
                                <p:cTn id="73" presetID="7" presetClass="entr" presetSubtype="4" fill="hold" grpId="0" nodeType="clickEffect">
                                  <p:stCondLst>
                                    <p:cond delay="0"/>
                                  </p:stCondLst>
                                  <p:childTnLst>
                                    <p:set>
                                      <p:cBhvr>
                                        <p:cTn id="74" dur="1" fill="hold">
                                          <p:stCondLst>
                                            <p:cond delay="0"/>
                                          </p:stCondLst>
                                        </p:cTn>
                                        <p:tgtEl>
                                          <p:spTgt spid="47138"/>
                                        </p:tgtEl>
                                        <p:attrNameLst>
                                          <p:attrName>style.visibility</p:attrName>
                                        </p:attrNameLst>
                                      </p:cBhvr>
                                      <p:to>
                                        <p:strVal val="visible"/>
                                      </p:to>
                                    </p:set>
                                    <p:anim calcmode="lin" valueType="num">
                                      <p:cBhvr additive="base">
                                        <p:cTn id="75" dur="5000" fill="hold"/>
                                        <p:tgtEl>
                                          <p:spTgt spid="47138"/>
                                        </p:tgtEl>
                                        <p:attrNameLst>
                                          <p:attrName>ppt_x</p:attrName>
                                        </p:attrNameLst>
                                      </p:cBhvr>
                                      <p:tavLst>
                                        <p:tav tm="0">
                                          <p:val>
                                            <p:strVal val="#ppt_x"/>
                                          </p:val>
                                        </p:tav>
                                        <p:tav tm="100000">
                                          <p:val>
                                            <p:strVal val="#ppt_x"/>
                                          </p:val>
                                        </p:tav>
                                      </p:tavLst>
                                    </p:anim>
                                    <p:anim calcmode="lin" valueType="num">
                                      <p:cBhvr additive="base">
                                        <p:cTn id="76" dur="5000" fill="hold"/>
                                        <p:tgtEl>
                                          <p:spTgt spid="471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SUHINT.WAV"/>
                                        </p:tgtEl>
                                      </p:cMediaNode>
                                    </p:audio>
                                  </p:subTnLst>
                                </p:cTn>
                              </p:par>
                            </p:childTnLst>
                          </p:cTn>
                        </p:par>
                        <p:par>
                          <p:cTn id="77" fill="hold">
                            <p:stCondLst>
                              <p:cond delay="5000"/>
                            </p:stCondLst>
                            <p:childTnLst>
                              <p:par>
                                <p:cTn id="78" presetID="7" presetClass="entr" presetSubtype="1" fill="hold" grpId="0" nodeType="afterEffect">
                                  <p:stCondLst>
                                    <p:cond delay="0"/>
                                  </p:stCondLst>
                                  <p:childTnLst>
                                    <p:set>
                                      <p:cBhvr>
                                        <p:cTn id="79" dur="1" fill="hold">
                                          <p:stCondLst>
                                            <p:cond delay="0"/>
                                          </p:stCondLst>
                                        </p:cTn>
                                        <p:tgtEl>
                                          <p:spTgt spid="47139"/>
                                        </p:tgtEl>
                                        <p:attrNameLst>
                                          <p:attrName>style.visibility</p:attrName>
                                        </p:attrNameLst>
                                      </p:cBhvr>
                                      <p:to>
                                        <p:strVal val="visible"/>
                                      </p:to>
                                    </p:set>
                                    <p:anim calcmode="lin" valueType="num">
                                      <p:cBhvr additive="base">
                                        <p:cTn id="80" dur="5000" fill="hold"/>
                                        <p:tgtEl>
                                          <p:spTgt spid="47139"/>
                                        </p:tgtEl>
                                        <p:attrNameLst>
                                          <p:attrName>ppt_x</p:attrName>
                                        </p:attrNameLst>
                                      </p:cBhvr>
                                      <p:tavLst>
                                        <p:tav tm="0">
                                          <p:val>
                                            <p:strVal val="#ppt_x"/>
                                          </p:val>
                                        </p:tav>
                                        <p:tav tm="100000">
                                          <p:val>
                                            <p:strVal val="#ppt_x"/>
                                          </p:val>
                                        </p:tav>
                                      </p:tavLst>
                                    </p:anim>
                                    <p:anim calcmode="lin" valueType="num">
                                      <p:cBhvr additive="base">
                                        <p:cTn id="81" dur="5000" fill="hold"/>
                                        <p:tgtEl>
                                          <p:spTgt spid="471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SUHINT.WAV"/>
                                        </p:tgtEl>
                                      </p:cMediaNode>
                                    </p:audio>
                                  </p:subTnLst>
                                </p:cTn>
                              </p:par>
                            </p:childTnLst>
                          </p:cTn>
                        </p:par>
                        <p:par>
                          <p:cTn id="82" fill="hold">
                            <p:stCondLst>
                              <p:cond delay="10000"/>
                            </p:stCondLst>
                            <p:childTnLst>
                              <p:par>
                                <p:cTn id="83" presetID="2" presetClass="entr" presetSubtype="2" fill="hold" grpId="0" nodeType="afterEffect">
                                  <p:stCondLst>
                                    <p:cond delay="0"/>
                                  </p:stCondLst>
                                  <p:childTnLst>
                                    <p:set>
                                      <p:cBhvr>
                                        <p:cTn id="84" dur="1" fill="hold">
                                          <p:stCondLst>
                                            <p:cond delay="0"/>
                                          </p:stCondLst>
                                        </p:cTn>
                                        <p:tgtEl>
                                          <p:spTgt spid="47140"/>
                                        </p:tgtEl>
                                        <p:attrNameLst>
                                          <p:attrName>style.visibility</p:attrName>
                                        </p:attrNameLst>
                                      </p:cBhvr>
                                      <p:to>
                                        <p:strVal val="visible"/>
                                      </p:to>
                                    </p:set>
                                    <p:anim calcmode="lin" valueType="num">
                                      <p:cBhvr additive="base">
                                        <p:cTn id="85" dur="500" fill="hold"/>
                                        <p:tgtEl>
                                          <p:spTgt spid="47140"/>
                                        </p:tgtEl>
                                        <p:attrNameLst>
                                          <p:attrName>ppt_x</p:attrName>
                                        </p:attrNameLst>
                                      </p:cBhvr>
                                      <p:tavLst>
                                        <p:tav tm="0">
                                          <p:val>
                                            <p:strVal val="1+#ppt_w/2"/>
                                          </p:val>
                                        </p:tav>
                                        <p:tav tm="100000">
                                          <p:val>
                                            <p:strVal val="#ppt_x"/>
                                          </p:val>
                                        </p:tav>
                                      </p:tavLst>
                                    </p:anim>
                                    <p:anim calcmode="lin" valueType="num">
                                      <p:cBhvr additive="base">
                                        <p:cTn id="86" dur="500" fill="hold"/>
                                        <p:tgtEl>
                                          <p:spTgt spid="471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IETT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P spid="47114" grpId="0" animBg="1"/>
      <p:bldP spid="47115" grpId="0" animBg="1"/>
      <p:bldP spid="47116" grpId="0" animBg="1"/>
      <p:bldP spid="47117" grpId="0" animBg="1" autoUpdateAnimBg="0"/>
      <p:bldP spid="47127" grpId="0" animBg="1"/>
      <p:bldP spid="47128" grpId="0" animBg="1"/>
      <p:bldP spid="47138" grpId="0" animBg="1"/>
      <p:bldP spid="47139" grpId="0" animBg="1"/>
      <p:bldP spid="47140" grpId="0" animBg="1" autoUpdateAnimBg="0"/>
      <p:bldP spid="47141" grpId="0" animBg="1" autoUpdateAnimBg="0"/>
      <p:bldP spid="47142"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588"/>
            <a:ext cx="9140825" cy="6856412"/>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828800" y="1219200"/>
            <a:ext cx="1600200" cy="3581400"/>
            <a:chOff x="3600" y="960"/>
            <a:chExt cx="1008" cy="2256"/>
          </a:xfrm>
        </p:grpSpPr>
        <p:grpSp>
          <p:nvGrpSpPr>
            <p:cNvPr id="3" name="Group 4"/>
            <p:cNvGrpSpPr>
              <a:grpSpLocks/>
            </p:cNvGrpSpPr>
            <p:nvPr/>
          </p:nvGrpSpPr>
          <p:grpSpPr bwMode="auto">
            <a:xfrm>
              <a:off x="3745" y="1872"/>
              <a:ext cx="718" cy="1199"/>
              <a:chOff x="1009" y="1488"/>
              <a:chExt cx="718" cy="1199"/>
            </a:xfrm>
          </p:grpSpPr>
          <p:sp>
            <p:nvSpPr>
              <p:cNvPr id="55338" name="AutoShape 5"/>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5339" name="Arc 6"/>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4" name="Group 7"/>
            <p:cNvGrpSpPr>
              <a:grpSpLocks/>
            </p:cNvGrpSpPr>
            <p:nvPr/>
          </p:nvGrpSpPr>
          <p:grpSpPr bwMode="auto">
            <a:xfrm rot="-216383">
              <a:off x="3760" y="1432"/>
              <a:ext cx="637" cy="868"/>
              <a:chOff x="2161" y="994"/>
              <a:chExt cx="637" cy="868"/>
            </a:xfrm>
          </p:grpSpPr>
          <p:sp>
            <p:nvSpPr>
              <p:cNvPr id="55336" name="Freeform 8"/>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5337" name="Arc 9"/>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55334" name="Line 10"/>
            <p:cNvSpPr>
              <a:spLocks noChangeShapeType="1"/>
            </p:cNvSpPr>
            <p:nvPr/>
          </p:nvSpPr>
          <p:spPr bwMode="auto">
            <a:xfrm>
              <a:off x="3600" y="2248"/>
              <a:ext cx="1008"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5335" name="Line 11"/>
            <p:cNvSpPr>
              <a:spLocks noChangeShapeType="1"/>
            </p:cNvSpPr>
            <p:nvPr/>
          </p:nvSpPr>
          <p:spPr bwMode="auto">
            <a:xfrm>
              <a:off x="4104" y="960"/>
              <a:ext cx="0" cy="2256"/>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48140" name="Oval 12"/>
          <p:cNvSpPr>
            <a:spLocks noChangeArrowheads="1"/>
          </p:cNvSpPr>
          <p:nvPr/>
        </p:nvSpPr>
        <p:spPr bwMode="auto">
          <a:xfrm>
            <a:off x="2552700" y="3200400"/>
            <a:ext cx="152400" cy="152400"/>
          </a:xfrm>
          <a:prstGeom prst="ellipse">
            <a:avLst/>
          </a:prstGeom>
          <a:solidFill>
            <a:srgbClr val="CC0000"/>
          </a:solidFill>
          <a:ln w="12700">
            <a:solidFill>
              <a:srgbClr val="CC0000"/>
            </a:solidFill>
            <a:round/>
            <a:headEnd type="none" w="sm" len="sm"/>
            <a:tailEnd type="none" w="sm" len="sm"/>
          </a:ln>
        </p:spPr>
        <p:txBody>
          <a:bodyPr wrap="none" anchor="ctr"/>
          <a:lstStyle/>
          <a:p>
            <a:endParaRPr lang="hu-HU"/>
          </a:p>
        </p:txBody>
      </p:sp>
      <p:sp>
        <p:nvSpPr>
          <p:cNvPr id="48141" name="Line 13"/>
          <p:cNvSpPr>
            <a:spLocks noChangeShapeType="1"/>
          </p:cNvSpPr>
          <p:nvPr/>
        </p:nvSpPr>
        <p:spPr bwMode="auto">
          <a:xfrm>
            <a:off x="2628900" y="1752600"/>
            <a:ext cx="0" cy="144780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8142" name="Line 14"/>
          <p:cNvSpPr>
            <a:spLocks noChangeShapeType="1"/>
          </p:cNvSpPr>
          <p:nvPr/>
        </p:nvSpPr>
        <p:spPr bwMode="auto">
          <a:xfrm flipH="1">
            <a:off x="2743200" y="3276600"/>
            <a:ext cx="914400" cy="0"/>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48143" name="Line 15"/>
          <p:cNvSpPr>
            <a:spLocks noChangeShapeType="1"/>
          </p:cNvSpPr>
          <p:nvPr/>
        </p:nvSpPr>
        <p:spPr bwMode="auto">
          <a:xfrm>
            <a:off x="3657600" y="1752600"/>
            <a:ext cx="0" cy="1447800"/>
          </a:xfrm>
          <a:prstGeom prst="line">
            <a:avLst/>
          </a:prstGeom>
          <a:noFill/>
          <a:ln w="28575">
            <a:solidFill>
              <a:srgbClr val="CC0000"/>
            </a:solidFill>
            <a:prstDash val="sysDot"/>
            <a:round/>
            <a:headEnd type="none" w="sm" len="sm"/>
            <a:tailEnd type="none" w="sm" len="sm"/>
          </a:ln>
        </p:spPr>
        <p:txBody>
          <a:bodyPr wrap="none" anchor="ctr"/>
          <a:lstStyle/>
          <a:p>
            <a:endParaRPr lang="hu-HU"/>
          </a:p>
        </p:txBody>
      </p:sp>
      <p:sp>
        <p:nvSpPr>
          <p:cNvPr id="48144" name="Line 16"/>
          <p:cNvSpPr>
            <a:spLocks noChangeShapeType="1"/>
          </p:cNvSpPr>
          <p:nvPr/>
        </p:nvSpPr>
        <p:spPr bwMode="auto">
          <a:xfrm flipH="1">
            <a:off x="2743200" y="1752600"/>
            <a:ext cx="914400" cy="0"/>
          </a:xfrm>
          <a:prstGeom prst="line">
            <a:avLst/>
          </a:prstGeom>
          <a:noFill/>
          <a:ln w="28575">
            <a:solidFill>
              <a:srgbClr val="CC0000"/>
            </a:solidFill>
            <a:prstDash val="sysDot"/>
            <a:round/>
            <a:headEnd type="none" w="sm" len="sm"/>
            <a:tailEnd type="none" w="sm" len="sm"/>
          </a:ln>
        </p:spPr>
        <p:txBody>
          <a:bodyPr wrap="none" anchor="ctr"/>
          <a:lstStyle/>
          <a:p>
            <a:endParaRPr lang="hu-HU"/>
          </a:p>
        </p:txBody>
      </p:sp>
      <p:sp>
        <p:nvSpPr>
          <p:cNvPr id="48145" name="Line 17"/>
          <p:cNvSpPr>
            <a:spLocks noChangeShapeType="1"/>
          </p:cNvSpPr>
          <p:nvPr/>
        </p:nvSpPr>
        <p:spPr bwMode="auto">
          <a:xfrm flipH="1">
            <a:off x="2667000" y="1752600"/>
            <a:ext cx="990600" cy="1524000"/>
          </a:xfrm>
          <a:prstGeom prst="line">
            <a:avLst/>
          </a:prstGeom>
          <a:noFill/>
          <a:ln w="38100">
            <a:solidFill>
              <a:schemeClr val="tx1"/>
            </a:solidFill>
            <a:round/>
            <a:headEnd type="none" w="sm" len="sm"/>
            <a:tailEnd type="triangle" w="sm" len="sm"/>
          </a:ln>
        </p:spPr>
        <p:txBody>
          <a:bodyPr wrap="none" anchor="ctr"/>
          <a:lstStyle/>
          <a:p>
            <a:endParaRPr lang="hu-HU"/>
          </a:p>
        </p:txBody>
      </p:sp>
      <p:sp>
        <p:nvSpPr>
          <p:cNvPr id="48146" name="Text Box 18"/>
          <p:cNvSpPr txBox="1">
            <a:spLocks noChangeArrowheads="1"/>
          </p:cNvSpPr>
          <p:nvPr/>
        </p:nvSpPr>
        <p:spPr bwMode="auto">
          <a:xfrm>
            <a:off x="3505200" y="3016250"/>
            <a:ext cx="1524000" cy="366713"/>
          </a:xfrm>
          <a:prstGeom prst="rect">
            <a:avLst/>
          </a:prstGeom>
          <a:noFill/>
          <a:ln w="12700">
            <a:noFill/>
            <a:miter lim="800000"/>
            <a:headEnd type="none" w="sm" len="sm"/>
            <a:tailEnd type="none" w="sm" len="sm"/>
          </a:ln>
        </p:spPr>
        <p:txBody>
          <a:bodyPr>
            <a:spAutoFit/>
          </a:bodyPr>
          <a:lstStyle/>
          <a:p>
            <a:pPr algn="ctr"/>
            <a:r>
              <a:rPr lang="hu-HU" sz="1800" b="0" baseline="0">
                <a:solidFill>
                  <a:schemeClr val="tx1"/>
                </a:solidFill>
              </a:rPr>
              <a:t>Nyíróerő</a:t>
            </a:r>
            <a:r>
              <a:rPr lang="en-GB" sz="1800" b="0" baseline="0">
                <a:solidFill>
                  <a:schemeClr val="tx1"/>
                </a:solidFill>
              </a:rPr>
              <a:t> (Fs)</a:t>
            </a:r>
          </a:p>
        </p:txBody>
      </p:sp>
      <p:sp>
        <p:nvSpPr>
          <p:cNvPr id="48147" name="Text Box 19"/>
          <p:cNvSpPr txBox="1">
            <a:spLocks noChangeArrowheads="1"/>
          </p:cNvSpPr>
          <p:nvPr/>
        </p:nvSpPr>
        <p:spPr bwMode="auto">
          <a:xfrm>
            <a:off x="3352800" y="1295400"/>
            <a:ext cx="1524000" cy="641350"/>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Rea</a:t>
            </a:r>
            <a:r>
              <a:rPr lang="hu-HU" sz="1800" b="0" baseline="0">
                <a:solidFill>
                  <a:schemeClr val="tx1"/>
                </a:solidFill>
              </a:rPr>
              <a:t>kcióerő</a:t>
            </a:r>
            <a:r>
              <a:rPr lang="en-GB" sz="1800" b="0" baseline="0">
                <a:solidFill>
                  <a:schemeClr val="tx1"/>
                </a:solidFill>
              </a:rPr>
              <a:t> (Fr)</a:t>
            </a:r>
          </a:p>
        </p:txBody>
      </p:sp>
      <p:sp>
        <p:nvSpPr>
          <p:cNvPr id="48148" name="Text Box 20"/>
          <p:cNvSpPr txBox="1">
            <a:spLocks noChangeArrowheads="1"/>
          </p:cNvSpPr>
          <p:nvPr/>
        </p:nvSpPr>
        <p:spPr bwMode="auto">
          <a:xfrm>
            <a:off x="1143000" y="914400"/>
            <a:ext cx="1524000" cy="641350"/>
          </a:xfrm>
          <a:prstGeom prst="rect">
            <a:avLst/>
          </a:prstGeom>
          <a:noFill/>
          <a:ln w="12700">
            <a:noFill/>
            <a:miter lim="800000"/>
            <a:headEnd type="none" w="sm" len="sm"/>
            <a:tailEnd type="none" w="sm" len="sm"/>
          </a:ln>
        </p:spPr>
        <p:txBody>
          <a:bodyPr>
            <a:spAutoFit/>
          </a:bodyPr>
          <a:lstStyle/>
          <a:p>
            <a:pPr algn="ctr"/>
            <a:r>
              <a:rPr lang="hu-HU" sz="1800" b="0" baseline="0">
                <a:solidFill>
                  <a:schemeClr val="tx1"/>
                </a:solidFill>
              </a:rPr>
              <a:t>Nyomóerő</a:t>
            </a:r>
            <a:r>
              <a:rPr lang="en-GB" sz="1800" b="0" baseline="0">
                <a:solidFill>
                  <a:schemeClr val="tx1"/>
                </a:solidFill>
              </a:rPr>
              <a:t> (Fc)</a:t>
            </a:r>
          </a:p>
        </p:txBody>
      </p:sp>
      <p:sp>
        <p:nvSpPr>
          <p:cNvPr id="48149" name="Text Box 21"/>
          <p:cNvSpPr txBox="1">
            <a:spLocks noChangeArrowheads="1"/>
          </p:cNvSpPr>
          <p:nvPr/>
        </p:nvSpPr>
        <p:spPr bwMode="auto">
          <a:xfrm>
            <a:off x="609600" y="228600"/>
            <a:ext cx="2667000" cy="457200"/>
          </a:xfrm>
          <a:prstGeom prst="rect">
            <a:avLst/>
          </a:prstGeom>
          <a:noFill/>
          <a:ln w="12700">
            <a:noFill/>
            <a:miter lim="800000"/>
            <a:headEnd type="none" w="sm" len="sm"/>
            <a:tailEnd type="none" w="sm" len="sm"/>
          </a:ln>
        </p:spPr>
        <p:txBody>
          <a:bodyPr>
            <a:spAutoFit/>
          </a:bodyPr>
          <a:lstStyle/>
          <a:p>
            <a:r>
              <a:rPr lang="en-GB" sz="2400" baseline="0">
                <a:solidFill>
                  <a:schemeClr val="tx1"/>
                </a:solidFill>
                <a:latin typeface="Comic Sans MS" pitchFamily="66" charset="0"/>
              </a:rPr>
              <a:t>Rea</a:t>
            </a:r>
            <a:r>
              <a:rPr lang="hu-HU" sz="2400" baseline="0">
                <a:solidFill>
                  <a:schemeClr val="tx1"/>
                </a:solidFill>
                <a:latin typeface="Comic Sans MS" pitchFamily="66" charset="0"/>
              </a:rPr>
              <a:t>kcióerő</a:t>
            </a:r>
            <a:endParaRPr lang="en-GB" sz="2400" baseline="0">
              <a:solidFill>
                <a:schemeClr val="tx1"/>
              </a:solidFill>
              <a:latin typeface="Comic Sans MS" pitchFamily="66" charset="0"/>
            </a:endParaRPr>
          </a:p>
        </p:txBody>
      </p:sp>
      <p:grpSp>
        <p:nvGrpSpPr>
          <p:cNvPr id="5" name="Group 22"/>
          <p:cNvGrpSpPr>
            <a:grpSpLocks/>
          </p:cNvGrpSpPr>
          <p:nvPr/>
        </p:nvGrpSpPr>
        <p:grpSpPr bwMode="auto">
          <a:xfrm>
            <a:off x="5715000" y="1219200"/>
            <a:ext cx="1600200" cy="3581400"/>
            <a:chOff x="3600" y="960"/>
            <a:chExt cx="1008" cy="2256"/>
          </a:xfrm>
        </p:grpSpPr>
        <p:grpSp>
          <p:nvGrpSpPr>
            <p:cNvPr id="6" name="Group 23"/>
            <p:cNvGrpSpPr>
              <a:grpSpLocks/>
            </p:cNvGrpSpPr>
            <p:nvPr/>
          </p:nvGrpSpPr>
          <p:grpSpPr bwMode="auto">
            <a:xfrm>
              <a:off x="3745" y="1872"/>
              <a:ext cx="718" cy="1199"/>
              <a:chOff x="1009" y="1488"/>
              <a:chExt cx="718" cy="1199"/>
            </a:xfrm>
          </p:grpSpPr>
          <p:sp>
            <p:nvSpPr>
              <p:cNvPr id="55330" name="AutoShape 24"/>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5331" name="Arc 25"/>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7" name="Group 26"/>
            <p:cNvGrpSpPr>
              <a:grpSpLocks/>
            </p:cNvGrpSpPr>
            <p:nvPr/>
          </p:nvGrpSpPr>
          <p:grpSpPr bwMode="auto">
            <a:xfrm rot="-216383">
              <a:off x="3760" y="1432"/>
              <a:ext cx="637" cy="868"/>
              <a:chOff x="2161" y="994"/>
              <a:chExt cx="637" cy="868"/>
            </a:xfrm>
          </p:grpSpPr>
          <p:sp>
            <p:nvSpPr>
              <p:cNvPr id="55328" name="Freeform 27"/>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5329" name="Arc 28"/>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55326" name="Line 29"/>
            <p:cNvSpPr>
              <a:spLocks noChangeShapeType="1"/>
            </p:cNvSpPr>
            <p:nvPr/>
          </p:nvSpPr>
          <p:spPr bwMode="auto">
            <a:xfrm>
              <a:off x="3600" y="2248"/>
              <a:ext cx="1008"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5327" name="Line 30"/>
            <p:cNvSpPr>
              <a:spLocks noChangeShapeType="1"/>
            </p:cNvSpPr>
            <p:nvPr/>
          </p:nvSpPr>
          <p:spPr bwMode="auto">
            <a:xfrm>
              <a:off x="4104" y="960"/>
              <a:ext cx="0" cy="2256"/>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48159" name="Line 31"/>
          <p:cNvSpPr>
            <a:spLocks noChangeShapeType="1"/>
          </p:cNvSpPr>
          <p:nvPr/>
        </p:nvSpPr>
        <p:spPr bwMode="auto">
          <a:xfrm flipH="1" flipV="1">
            <a:off x="5486400" y="2514600"/>
            <a:ext cx="533400" cy="838200"/>
          </a:xfrm>
          <a:prstGeom prst="line">
            <a:avLst/>
          </a:prstGeom>
          <a:noFill/>
          <a:ln w="28575">
            <a:pattFill prst="dkVert">
              <a:fgClr>
                <a:srgbClr val="003399"/>
              </a:fgClr>
              <a:bgClr>
                <a:srgbClr val="CC0000"/>
              </a:bgClr>
            </a:pattFill>
            <a:round/>
            <a:headEnd type="none" w="sm" len="sm"/>
            <a:tailEnd type="triangle" w="sm" len="sm"/>
          </a:ln>
        </p:spPr>
        <p:txBody>
          <a:bodyPr wrap="none" anchor="ctr"/>
          <a:lstStyle/>
          <a:p>
            <a:endParaRPr lang="hu-HU"/>
          </a:p>
        </p:txBody>
      </p:sp>
      <p:sp>
        <p:nvSpPr>
          <p:cNvPr id="55312" name="Line 32"/>
          <p:cNvSpPr>
            <a:spLocks noChangeShapeType="1"/>
          </p:cNvSpPr>
          <p:nvPr/>
        </p:nvSpPr>
        <p:spPr bwMode="auto">
          <a:xfrm>
            <a:off x="914400" y="4572000"/>
            <a:ext cx="6705600" cy="0"/>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48161" name="Line 33"/>
          <p:cNvSpPr>
            <a:spLocks noChangeShapeType="1"/>
          </p:cNvSpPr>
          <p:nvPr/>
        </p:nvSpPr>
        <p:spPr bwMode="auto">
          <a:xfrm flipH="1">
            <a:off x="5486400" y="3352800"/>
            <a:ext cx="533400" cy="0"/>
          </a:xfrm>
          <a:prstGeom prst="line">
            <a:avLst/>
          </a:prstGeom>
          <a:noFill/>
          <a:ln w="28575">
            <a:pattFill prst="dkVert">
              <a:fgClr>
                <a:srgbClr val="003399"/>
              </a:fgClr>
              <a:bgClr>
                <a:srgbClr val="FF0066"/>
              </a:bgClr>
            </a:pattFill>
            <a:round/>
            <a:headEnd type="none" w="sm" len="sm"/>
            <a:tailEnd type="triangle" w="sm" len="sm"/>
          </a:ln>
        </p:spPr>
        <p:txBody>
          <a:bodyPr wrap="none" anchor="ctr"/>
          <a:lstStyle/>
          <a:p>
            <a:endParaRPr lang="hu-HU"/>
          </a:p>
        </p:txBody>
      </p:sp>
      <p:sp>
        <p:nvSpPr>
          <p:cNvPr id="48162" name="Line 34"/>
          <p:cNvSpPr>
            <a:spLocks noChangeShapeType="1"/>
          </p:cNvSpPr>
          <p:nvPr/>
        </p:nvSpPr>
        <p:spPr bwMode="auto">
          <a:xfrm flipV="1">
            <a:off x="6019800" y="2514600"/>
            <a:ext cx="0" cy="838200"/>
          </a:xfrm>
          <a:prstGeom prst="line">
            <a:avLst/>
          </a:prstGeom>
          <a:noFill/>
          <a:ln w="28575">
            <a:pattFill prst="dkHorz">
              <a:fgClr>
                <a:srgbClr val="003399"/>
              </a:fgClr>
              <a:bgClr>
                <a:srgbClr val="CC0000"/>
              </a:bgClr>
            </a:pattFill>
            <a:round/>
            <a:headEnd type="none" w="sm" len="sm"/>
            <a:tailEnd type="triangle" w="sm" len="sm"/>
          </a:ln>
        </p:spPr>
        <p:txBody>
          <a:bodyPr wrap="none" anchor="ctr"/>
          <a:lstStyle/>
          <a:p>
            <a:endParaRPr lang="hu-HU"/>
          </a:p>
        </p:txBody>
      </p:sp>
      <p:sp>
        <p:nvSpPr>
          <p:cNvPr id="48163" name="Oval 35"/>
          <p:cNvSpPr>
            <a:spLocks noChangeArrowheads="1"/>
          </p:cNvSpPr>
          <p:nvPr/>
        </p:nvSpPr>
        <p:spPr bwMode="auto">
          <a:xfrm>
            <a:off x="6438900" y="3200400"/>
            <a:ext cx="152400" cy="152400"/>
          </a:xfrm>
          <a:prstGeom prst="ellipse">
            <a:avLst/>
          </a:prstGeom>
          <a:solidFill>
            <a:srgbClr val="CC0000"/>
          </a:solidFill>
          <a:ln w="12700">
            <a:solidFill>
              <a:srgbClr val="CC0000"/>
            </a:solidFill>
            <a:round/>
            <a:headEnd type="none" w="sm" len="sm"/>
            <a:tailEnd type="none" w="sm" len="sm"/>
          </a:ln>
        </p:spPr>
        <p:txBody>
          <a:bodyPr wrap="none" anchor="ctr"/>
          <a:lstStyle/>
          <a:p>
            <a:endParaRPr lang="hu-HU"/>
          </a:p>
        </p:txBody>
      </p:sp>
      <p:grpSp>
        <p:nvGrpSpPr>
          <p:cNvPr id="8" name="Group 36"/>
          <p:cNvGrpSpPr>
            <a:grpSpLocks/>
          </p:cNvGrpSpPr>
          <p:nvPr/>
        </p:nvGrpSpPr>
        <p:grpSpPr bwMode="auto">
          <a:xfrm>
            <a:off x="5994400" y="2438400"/>
            <a:ext cx="533400" cy="838200"/>
            <a:chOff x="3776" y="1536"/>
            <a:chExt cx="336" cy="528"/>
          </a:xfrm>
        </p:grpSpPr>
        <p:sp>
          <p:nvSpPr>
            <p:cNvPr id="55321" name="Line 37"/>
            <p:cNvSpPr>
              <a:spLocks noChangeShapeType="1"/>
            </p:cNvSpPr>
            <p:nvPr/>
          </p:nvSpPr>
          <p:spPr bwMode="auto">
            <a:xfrm flipH="1" flipV="1">
              <a:off x="3776" y="1536"/>
              <a:ext cx="336" cy="528"/>
            </a:xfrm>
            <a:prstGeom prst="line">
              <a:avLst/>
            </a:prstGeom>
            <a:noFill/>
            <a:ln w="28575">
              <a:pattFill prst="dkVert">
                <a:fgClr>
                  <a:srgbClr val="003399"/>
                </a:fgClr>
                <a:bgClr>
                  <a:srgbClr val="CC0000"/>
                </a:bgClr>
              </a:pattFill>
              <a:round/>
              <a:headEnd type="none" w="sm" len="sm"/>
              <a:tailEnd type="triangle" w="sm" len="sm"/>
            </a:ln>
          </p:spPr>
          <p:txBody>
            <a:bodyPr wrap="none" anchor="ctr"/>
            <a:lstStyle/>
            <a:p>
              <a:endParaRPr lang="hu-HU"/>
            </a:p>
          </p:txBody>
        </p:sp>
        <p:sp>
          <p:nvSpPr>
            <p:cNvPr id="55322" name="Line 38"/>
            <p:cNvSpPr>
              <a:spLocks noChangeShapeType="1"/>
            </p:cNvSpPr>
            <p:nvPr/>
          </p:nvSpPr>
          <p:spPr bwMode="auto">
            <a:xfrm flipH="1">
              <a:off x="3776" y="2064"/>
              <a:ext cx="336" cy="0"/>
            </a:xfrm>
            <a:prstGeom prst="line">
              <a:avLst/>
            </a:prstGeom>
            <a:noFill/>
            <a:ln w="28575">
              <a:pattFill prst="dkVert">
                <a:fgClr>
                  <a:srgbClr val="003399"/>
                </a:fgClr>
                <a:bgClr>
                  <a:srgbClr val="FF0066"/>
                </a:bgClr>
              </a:pattFill>
              <a:round/>
              <a:headEnd type="none" w="sm" len="sm"/>
              <a:tailEnd type="triangle" w="sm" len="sm"/>
            </a:ln>
          </p:spPr>
          <p:txBody>
            <a:bodyPr wrap="none" anchor="ctr"/>
            <a:lstStyle/>
            <a:p>
              <a:endParaRPr lang="hu-HU"/>
            </a:p>
          </p:txBody>
        </p:sp>
        <p:sp>
          <p:nvSpPr>
            <p:cNvPr id="55323" name="Line 39"/>
            <p:cNvSpPr>
              <a:spLocks noChangeShapeType="1"/>
            </p:cNvSpPr>
            <p:nvPr/>
          </p:nvSpPr>
          <p:spPr bwMode="auto">
            <a:xfrm flipV="1">
              <a:off x="4112" y="1536"/>
              <a:ext cx="0" cy="528"/>
            </a:xfrm>
            <a:prstGeom prst="line">
              <a:avLst/>
            </a:prstGeom>
            <a:noFill/>
            <a:ln w="28575">
              <a:pattFill prst="dkHorz">
                <a:fgClr>
                  <a:srgbClr val="003399"/>
                </a:fgClr>
                <a:bgClr>
                  <a:srgbClr val="CC0000"/>
                </a:bgClr>
              </a:pattFill>
              <a:round/>
              <a:headEnd type="none" w="sm" len="sm"/>
              <a:tailEnd type="triangle" w="sm" len="sm"/>
            </a:ln>
          </p:spPr>
          <p:txBody>
            <a:bodyPr wrap="none" anchor="ctr"/>
            <a:lstStyle/>
            <a:p>
              <a:endParaRPr lang="hu-HU"/>
            </a:p>
          </p:txBody>
        </p:sp>
      </p:grpSp>
      <p:sp>
        <p:nvSpPr>
          <p:cNvPr id="48168" name="Text Box 40"/>
          <p:cNvSpPr txBox="1">
            <a:spLocks noChangeArrowheads="1"/>
          </p:cNvSpPr>
          <p:nvPr/>
        </p:nvSpPr>
        <p:spPr bwMode="auto">
          <a:xfrm>
            <a:off x="5105400" y="2147888"/>
            <a:ext cx="762000" cy="366712"/>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a:t>
            </a:r>
            <a:r>
              <a:rPr lang="en-GB" sz="1800" b="0">
                <a:solidFill>
                  <a:schemeClr val="tx1"/>
                </a:solidFill>
              </a:rPr>
              <a:t>t</a:t>
            </a:r>
            <a:r>
              <a:rPr lang="en-GB" sz="1800" b="0" baseline="0">
                <a:solidFill>
                  <a:schemeClr val="tx1"/>
                </a:solidFill>
              </a:rPr>
              <a:t>)</a:t>
            </a:r>
          </a:p>
        </p:txBody>
      </p:sp>
      <p:sp>
        <p:nvSpPr>
          <p:cNvPr id="48169" name="Text Box 41"/>
          <p:cNvSpPr txBox="1">
            <a:spLocks noChangeArrowheads="1"/>
          </p:cNvSpPr>
          <p:nvPr/>
        </p:nvSpPr>
        <p:spPr bwMode="auto">
          <a:xfrm>
            <a:off x="5638800" y="2057400"/>
            <a:ext cx="762000" cy="366713"/>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(Fc)</a:t>
            </a:r>
          </a:p>
        </p:txBody>
      </p:sp>
      <p:sp>
        <p:nvSpPr>
          <p:cNvPr id="48170" name="Text Box 42"/>
          <p:cNvSpPr txBox="1">
            <a:spLocks noChangeArrowheads="1"/>
          </p:cNvSpPr>
          <p:nvPr/>
        </p:nvSpPr>
        <p:spPr bwMode="auto">
          <a:xfrm>
            <a:off x="4953000" y="3062288"/>
            <a:ext cx="762000" cy="366712"/>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(Fs)</a:t>
            </a:r>
          </a:p>
        </p:txBody>
      </p:sp>
      <p:sp>
        <p:nvSpPr>
          <p:cNvPr id="48171" name="Text Box 43"/>
          <p:cNvSpPr txBox="1">
            <a:spLocks noChangeArrowheads="1"/>
          </p:cNvSpPr>
          <p:nvPr/>
        </p:nvSpPr>
        <p:spPr bwMode="auto">
          <a:xfrm>
            <a:off x="5943600" y="762000"/>
            <a:ext cx="1524000" cy="366713"/>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Fr = F</a:t>
            </a:r>
            <a:r>
              <a:rPr lang="en-GB" sz="1800" b="0">
                <a:solidFill>
                  <a:schemeClr val="tx1"/>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8149">
                                            <p:txEl>
                                              <p:pRg st="0" end="0"/>
                                            </p:txEl>
                                          </p:spTgt>
                                        </p:tgtEl>
                                        <p:attrNameLst>
                                          <p:attrName>style.visibility</p:attrName>
                                        </p:attrNameLst>
                                      </p:cBhvr>
                                      <p:to>
                                        <p:strVal val="visible"/>
                                      </p:to>
                                    </p:set>
                                    <p:anim calcmode="lin" valueType="num">
                                      <p:cBhvr additive="base">
                                        <p:cTn id="7" dur="500" fill="hold"/>
                                        <p:tgtEl>
                                          <p:spTgt spid="481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IETTEM.WAV"/>
                                        </p:tgtEl>
                                      </p:cMediaNode>
                                    </p:audio>
                                  </p:subTnLst>
                                </p:cTn>
                              </p:par>
                            </p:childTnLst>
                          </p:cTn>
                        </p:par>
                        <p:par>
                          <p:cTn id="9" fill="hold">
                            <p:stCondLst>
                              <p:cond delay="500"/>
                            </p:stCondLst>
                            <p:childTnLst>
                              <p:par>
                                <p:cTn id="10" presetID="4"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KATTINT.WAV"/>
                                        </p:tgtEl>
                                      </p:cMediaNode>
                                    </p:audio>
                                  </p:sub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8140"/>
                                        </p:tgtEl>
                                        <p:attrNameLst>
                                          <p:attrName>style.visibility</p:attrName>
                                        </p:attrNameLst>
                                      </p:cBhvr>
                                      <p:to>
                                        <p:strVal val="visible"/>
                                      </p:to>
                                    </p:set>
                                    <p:anim calcmode="lin" valueType="num">
                                      <p:cBhvr additive="base">
                                        <p:cTn id="16" dur="500" fill="hold"/>
                                        <p:tgtEl>
                                          <p:spTgt spid="48140"/>
                                        </p:tgtEl>
                                        <p:attrNameLst>
                                          <p:attrName>ppt_x</p:attrName>
                                        </p:attrNameLst>
                                      </p:cBhvr>
                                      <p:tavLst>
                                        <p:tav tm="0">
                                          <p:val>
                                            <p:strVal val="0-#ppt_w/2"/>
                                          </p:val>
                                        </p:tav>
                                        <p:tav tm="100000">
                                          <p:val>
                                            <p:strVal val="#ppt_x"/>
                                          </p:val>
                                        </p:tav>
                                      </p:tavLst>
                                    </p:anim>
                                    <p:anim calcmode="lin" valueType="num">
                                      <p:cBhvr additive="base">
                                        <p:cTn id="17" dur="500" fill="hold"/>
                                        <p:tgtEl>
                                          <p:spTgt spid="481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SUHINT.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ntr" presetSubtype="1" fill="hold" grpId="0" nodeType="clickEffect">
                                  <p:stCondLst>
                                    <p:cond delay="0"/>
                                  </p:stCondLst>
                                  <p:childTnLst>
                                    <p:set>
                                      <p:cBhvr>
                                        <p:cTn id="21" dur="1" fill="hold">
                                          <p:stCondLst>
                                            <p:cond delay="0"/>
                                          </p:stCondLst>
                                        </p:cTn>
                                        <p:tgtEl>
                                          <p:spTgt spid="48141"/>
                                        </p:tgtEl>
                                        <p:attrNameLst>
                                          <p:attrName>style.visibility</p:attrName>
                                        </p:attrNameLst>
                                      </p:cBhvr>
                                      <p:to>
                                        <p:strVal val="visible"/>
                                      </p:to>
                                    </p:set>
                                    <p:anim calcmode="lin" valueType="num">
                                      <p:cBhvr additive="base">
                                        <p:cTn id="22" dur="5000" fill="hold"/>
                                        <p:tgtEl>
                                          <p:spTgt spid="48141"/>
                                        </p:tgtEl>
                                        <p:attrNameLst>
                                          <p:attrName>ppt_x</p:attrName>
                                        </p:attrNameLst>
                                      </p:cBhvr>
                                      <p:tavLst>
                                        <p:tav tm="0">
                                          <p:val>
                                            <p:strVal val="#ppt_x"/>
                                          </p:val>
                                        </p:tav>
                                        <p:tav tm="100000">
                                          <p:val>
                                            <p:strVal val="#ppt_x"/>
                                          </p:val>
                                        </p:tav>
                                      </p:tavLst>
                                    </p:anim>
                                    <p:anim calcmode="lin" valueType="num">
                                      <p:cBhvr additive="base">
                                        <p:cTn id="23" dur="5000" fill="hold"/>
                                        <p:tgtEl>
                                          <p:spTgt spid="481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SUHINT.WAV"/>
                                        </p:tgtEl>
                                      </p:cMediaNode>
                                    </p:audio>
                                  </p:subTnLst>
                                </p:cTn>
                              </p:par>
                            </p:childTnLst>
                          </p:cTn>
                        </p:par>
                        <p:par>
                          <p:cTn id="24" fill="hold">
                            <p:stCondLst>
                              <p:cond delay="5000"/>
                            </p:stCondLst>
                            <p:childTnLst>
                              <p:par>
                                <p:cTn id="25" presetID="22" presetClass="entr" presetSubtype="1" fill="hold" grpId="0" nodeType="afterEffect">
                                  <p:stCondLst>
                                    <p:cond delay="0"/>
                                  </p:stCondLst>
                                  <p:iterate type="lt">
                                    <p:tmPct val="100000"/>
                                  </p:iterate>
                                  <p:childTnLst>
                                    <p:set>
                                      <p:cBhvr>
                                        <p:cTn id="26" dur="1" fill="hold">
                                          <p:stCondLst>
                                            <p:cond delay="0"/>
                                          </p:stCondLst>
                                        </p:cTn>
                                        <p:tgtEl>
                                          <p:spTgt spid="48148">
                                            <p:txEl>
                                              <p:pRg st="0" end="0"/>
                                            </p:txEl>
                                          </p:spTgt>
                                        </p:tgtEl>
                                        <p:attrNameLst>
                                          <p:attrName>style.visibility</p:attrName>
                                        </p:attrNameLst>
                                      </p:cBhvr>
                                      <p:to>
                                        <p:strVal val="visible"/>
                                      </p:to>
                                    </p:set>
                                    <p:animEffect transition="in" filter="wipe(up)">
                                      <p:cBhvr>
                                        <p:cTn id="27" dur="75"/>
                                        <p:tgtEl>
                                          <p:spTgt spid="48148">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TELEX.WAV"/>
                                        </p:tgtEl>
                                      </p:cMediaNode>
                                    </p:audio>
                                  </p:subTnLst>
                                </p:cTn>
                              </p:par>
                            </p:childTnLst>
                          </p:cTn>
                        </p:par>
                        <p:par>
                          <p:cTn id="28" fill="hold">
                            <p:stCondLst>
                              <p:cond delay="5900"/>
                            </p:stCondLst>
                            <p:childTnLst>
                              <p:par>
                                <p:cTn id="29" presetID="2" presetClass="entr" presetSubtype="2" fill="hold" grpId="0" nodeType="afterEffect">
                                  <p:stCondLst>
                                    <p:cond delay="0"/>
                                  </p:stCondLst>
                                  <p:childTnLst>
                                    <p:set>
                                      <p:cBhvr>
                                        <p:cTn id="30" dur="1" fill="hold">
                                          <p:stCondLst>
                                            <p:cond delay="0"/>
                                          </p:stCondLst>
                                        </p:cTn>
                                        <p:tgtEl>
                                          <p:spTgt spid="48142"/>
                                        </p:tgtEl>
                                        <p:attrNameLst>
                                          <p:attrName>style.visibility</p:attrName>
                                        </p:attrNameLst>
                                      </p:cBhvr>
                                      <p:to>
                                        <p:strVal val="visible"/>
                                      </p:to>
                                    </p:set>
                                    <p:anim calcmode="lin" valueType="num">
                                      <p:cBhvr additive="base">
                                        <p:cTn id="31" dur="500" fill="hold"/>
                                        <p:tgtEl>
                                          <p:spTgt spid="48142"/>
                                        </p:tgtEl>
                                        <p:attrNameLst>
                                          <p:attrName>ppt_x</p:attrName>
                                        </p:attrNameLst>
                                      </p:cBhvr>
                                      <p:tavLst>
                                        <p:tav tm="0">
                                          <p:val>
                                            <p:strVal val="1+#ppt_w/2"/>
                                          </p:val>
                                        </p:tav>
                                        <p:tav tm="100000">
                                          <p:val>
                                            <p:strVal val="#ppt_x"/>
                                          </p:val>
                                        </p:tav>
                                      </p:tavLst>
                                    </p:anim>
                                    <p:anim calcmode="lin" valueType="num">
                                      <p:cBhvr additive="base">
                                        <p:cTn id="32" dur="500" fill="hold"/>
                                        <p:tgtEl>
                                          <p:spTgt spid="481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SUHINT.WAV"/>
                                        </p:tgtEl>
                                      </p:cMediaNode>
                                    </p:audio>
                                  </p:subTnLst>
                                </p:cTn>
                              </p:par>
                            </p:childTnLst>
                          </p:cTn>
                        </p:par>
                        <p:par>
                          <p:cTn id="33" fill="hold">
                            <p:stCondLst>
                              <p:cond delay="6400"/>
                            </p:stCondLst>
                            <p:childTnLst>
                              <p:par>
                                <p:cTn id="34" presetID="22" presetClass="entr" presetSubtype="1" fill="hold" grpId="0" nodeType="afterEffect">
                                  <p:stCondLst>
                                    <p:cond delay="0"/>
                                  </p:stCondLst>
                                  <p:iterate type="lt">
                                    <p:tmPct val="100000"/>
                                  </p:iterate>
                                  <p:childTnLst>
                                    <p:set>
                                      <p:cBhvr>
                                        <p:cTn id="35" dur="1" fill="hold">
                                          <p:stCondLst>
                                            <p:cond delay="0"/>
                                          </p:stCondLst>
                                        </p:cTn>
                                        <p:tgtEl>
                                          <p:spTgt spid="48146">
                                            <p:txEl>
                                              <p:pRg st="0" end="0"/>
                                            </p:txEl>
                                          </p:spTgt>
                                        </p:tgtEl>
                                        <p:attrNameLst>
                                          <p:attrName>style.visibility</p:attrName>
                                        </p:attrNameLst>
                                      </p:cBhvr>
                                      <p:to>
                                        <p:strVal val="visible"/>
                                      </p:to>
                                    </p:set>
                                    <p:animEffect transition="in" filter="wipe(up)">
                                      <p:cBhvr>
                                        <p:cTn id="36" dur="75"/>
                                        <p:tgtEl>
                                          <p:spTgt spid="48146">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5" name="TELEX.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48143"/>
                                        </p:tgtEl>
                                        <p:attrNameLst>
                                          <p:attrName>style.visibility</p:attrName>
                                        </p:attrNameLst>
                                      </p:cBhvr>
                                      <p:to>
                                        <p:strVal val="visible"/>
                                      </p:to>
                                    </p:set>
                                    <p:animEffect transition="in" filter="box(out)">
                                      <p:cBhvr>
                                        <p:cTn id="41" dur="500"/>
                                        <p:tgtEl>
                                          <p:spTgt spid="48143"/>
                                        </p:tgtEl>
                                      </p:cBhvr>
                                    </p:animEffect>
                                  </p:childTnLst>
                                  <p:subTnLst>
                                    <p:audio>
                                      <p:cMediaNode>
                                        <p:cTn display="0" masterRel="sameClick">
                                          <p:stCondLst>
                                            <p:cond evt="begin" delay="0">
                                              <p:tn val="39"/>
                                            </p:cond>
                                          </p:stCondLst>
                                          <p:endCondLst>
                                            <p:cond evt="onStopAudio" delay="0">
                                              <p:tgtEl>
                                                <p:sldTgt/>
                                              </p:tgtEl>
                                            </p:cond>
                                          </p:endCondLst>
                                        </p:cTn>
                                        <p:tgtEl>
                                          <p:sndTgt r:embed="rId3" name="KATTINT.WAV"/>
                                        </p:tgtEl>
                                      </p:cMediaNode>
                                    </p:audio>
                                  </p:subTnLst>
                                </p:cTn>
                              </p:par>
                            </p:childTnLst>
                          </p:cTn>
                        </p:par>
                        <p:par>
                          <p:cTn id="42" fill="hold">
                            <p:stCondLst>
                              <p:cond delay="500"/>
                            </p:stCondLst>
                            <p:childTnLst>
                              <p:par>
                                <p:cTn id="43" presetID="4" presetClass="entr" presetSubtype="32" fill="hold" grpId="0" nodeType="afterEffect">
                                  <p:stCondLst>
                                    <p:cond delay="0"/>
                                  </p:stCondLst>
                                  <p:childTnLst>
                                    <p:set>
                                      <p:cBhvr>
                                        <p:cTn id="44" dur="1" fill="hold">
                                          <p:stCondLst>
                                            <p:cond delay="0"/>
                                          </p:stCondLst>
                                        </p:cTn>
                                        <p:tgtEl>
                                          <p:spTgt spid="48144"/>
                                        </p:tgtEl>
                                        <p:attrNameLst>
                                          <p:attrName>style.visibility</p:attrName>
                                        </p:attrNameLst>
                                      </p:cBhvr>
                                      <p:to>
                                        <p:strVal val="visible"/>
                                      </p:to>
                                    </p:set>
                                    <p:animEffect transition="in" filter="box(out)">
                                      <p:cBhvr>
                                        <p:cTn id="45" dur="500"/>
                                        <p:tgtEl>
                                          <p:spTgt spid="48144"/>
                                        </p:tgtEl>
                                      </p:cBhvr>
                                    </p:animEffect>
                                  </p:childTnLst>
                                  <p:subTnLst>
                                    <p:audio>
                                      <p:cMediaNode>
                                        <p:cTn display="0" masterRel="sameClick">
                                          <p:stCondLst>
                                            <p:cond evt="begin" delay="0">
                                              <p:tn val="43"/>
                                            </p:cond>
                                          </p:stCondLst>
                                          <p:endCondLst>
                                            <p:cond evt="onStopAudio" delay="0">
                                              <p:tgtEl>
                                                <p:sldTgt/>
                                              </p:tgtEl>
                                            </p:cond>
                                          </p:endCondLst>
                                        </p:cTn>
                                        <p:tgtEl>
                                          <p:sndTgt r:embed="rId3" name="KATTINT.WAV"/>
                                        </p:tgtEl>
                                      </p:cMediaNode>
                                    </p:audio>
                                  </p:subTnLst>
                                </p:cTn>
                              </p:par>
                            </p:childTnLst>
                          </p:cTn>
                        </p:par>
                        <p:par>
                          <p:cTn id="46" fill="hold">
                            <p:stCondLst>
                              <p:cond delay="1000"/>
                            </p:stCondLst>
                            <p:childTnLst>
                              <p:par>
                                <p:cTn id="47" presetID="2" presetClass="entr" presetSubtype="3" fill="hold" grpId="0" nodeType="afterEffect">
                                  <p:stCondLst>
                                    <p:cond delay="0"/>
                                  </p:stCondLst>
                                  <p:childTnLst>
                                    <p:set>
                                      <p:cBhvr>
                                        <p:cTn id="48" dur="1" fill="hold">
                                          <p:stCondLst>
                                            <p:cond delay="0"/>
                                          </p:stCondLst>
                                        </p:cTn>
                                        <p:tgtEl>
                                          <p:spTgt spid="48145"/>
                                        </p:tgtEl>
                                        <p:attrNameLst>
                                          <p:attrName>style.visibility</p:attrName>
                                        </p:attrNameLst>
                                      </p:cBhvr>
                                      <p:to>
                                        <p:strVal val="visible"/>
                                      </p:to>
                                    </p:set>
                                    <p:anim calcmode="lin" valueType="num">
                                      <p:cBhvr additive="base">
                                        <p:cTn id="49" dur="500" fill="hold"/>
                                        <p:tgtEl>
                                          <p:spTgt spid="48145"/>
                                        </p:tgtEl>
                                        <p:attrNameLst>
                                          <p:attrName>ppt_x</p:attrName>
                                        </p:attrNameLst>
                                      </p:cBhvr>
                                      <p:tavLst>
                                        <p:tav tm="0">
                                          <p:val>
                                            <p:strVal val="1+#ppt_w/2"/>
                                          </p:val>
                                        </p:tav>
                                        <p:tav tm="100000">
                                          <p:val>
                                            <p:strVal val="#ppt_x"/>
                                          </p:val>
                                        </p:tav>
                                      </p:tavLst>
                                    </p:anim>
                                    <p:anim calcmode="lin" valueType="num">
                                      <p:cBhvr additive="base">
                                        <p:cTn id="50" dur="500" fill="hold"/>
                                        <p:tgtEl>
                                          <p:spTgt spid="4814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SUHINT.WAV"/>
                                        </p:tgtEl>
                                      </p:cMediaNode>
                                    </p:audio>
                                  </p:subTnLst>
                                </p:cTn>
                              </p:par>
                            </p:childTnLst>
                          </p:cTn>
                        </p:par>
                        <p:par>
                          <p:cTn id="51" fill="hold">
                            <p:stCondLst>
                              <p:cond delay="1500"/>
                            </p:stCondLst>
                            <p:childTnLst>
                              <p:par>
                                <p:cTn id="52" presetID="22" presetClass="entr" presetSubtype="1" fill="hold" grpId="0" nodeType="afterEffect">
                                  <p:stCondLst>
                                    <p:cond delay="0"/>
                                  </p:stCondLst>
                                  <p:iterate type="lt">
                                    <p:tmPct val="100000"/>
                                  </p:iterate>
                                  <p:childTnLst>
                                    <p:set>
                                      <p:cBhvr>
                                        <p:cTn id="53" dur="1" fill="hold">
                                          <p:stCondLst>
                                            <p:cond delay="0"/>
                                          </p:stCondLst>
                                        </p:cTn>
                                        <p:tgtEl>
                                          <p:spTgt spid="48147">
                                            <p:txEl>
                                              <p:pRg st="0" end="0"/>
                                            </p:txEl>
                                          </p:spTgt>
                                        </p:tgtEl>
                                        <p:attrNameLst>
                                          <p:attrName>style.visibility</p:attrName>
                                        </p:attrNameLst>
                                      </p:cBhvr>
                                      <p:to>
                                        <p:strVal val="visible"/>
                                      </p:to>
                                    </p:set>
                                    <p:animEffect transition="in" filter="wipe(up)">
                                      <p:cBhvr>
                                        <p:cTn id="54" dur="75"/>
                                        <p:tgtEl>
                                          <p:spTgt spid="48147">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5" name="TELEX.WAV"/>
                                        </p:tgtEl>
                                      </p:cMediaNode>
                                    </p:audio>
                                  </p:sub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ox(out)">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3" name="KATTINT.WAV"/>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48159"/>
                                        </p:tgtEl>
                                        <p:attrNameLst>
                                          <p:attrName>style.visibility</p:attrName>
                                        </p:attrNameLst>
                                      </p:cBhvr>
                                      <p:to>
                                        <p:strVal val="visible"/>
                                      </p:to>
                                    </p:set>
                                    <p:animEffect transition="in" filter="box(out)">
                                      <p:cBhvr>
                                        <p:cTn id="64" dur="500"/>
                                        <p:tgtEl>
                                          <p:spTgt spid="48159"/>
                                        </p:tgtEl>
                                      </p:cBhvr>
                                    </p:animEffect>
                                  </p:childTnLst>
                                  <p:subTnLst>
                                    <p:audio>
                                      <p:cMediaNode>
                                        <p:cTn display="0" masterRel="sameClick">
                                          <p:stCondLst>
                                            <p:cond evt="begin" delay="0">
                                              <p:tn val="62"/>
                                            </p:cond>
                                          </p:stCondLst>
                                          <p:endCondLst>
                                            <p:cond evt="onStopAudio" delay="0">
                                              <p:tgtEl>
                                                <p:sldTgt/>
                                              </p:tgtEl>
                                            </p:cond>
                                          </p:endCondLst>
                                        </p:cTn>
                                        <p:tgtEl>
                                          <p:sndTgt r:embed="rId3" name="KATTINT.WAV"/>
                                        </p:tgtEl>
                                      </p:cMediaNode>
                                    </p:audio>
                                  </p:subTnLst>
                                </p:cTn>
                              </p:par>
                            </p:childTnLst>
                          </p:cTn>
                        </p:par>
                        <p:par>
                          <p:cTn id="65" fill="hold">
                            <p:stCondLst>
                              <p:cond delay="500"/>
                            </p:stCondLst>
                            <p:childTnLst>
                              <p:par>
                                <p:cTn id="66" presetID="22" presetClass="entr" presetSubtype="1" fill="hold" grpId="0" nodeType="afterEffect">
                                  <p:stCondLst>
                                    <p:cond delay="0"/>
                                  </p:stCondLst>
                                  <p:iterate type="lt">
                                    <p:tmPct val="100000"/>
                                  </p:iterate>
                                  <p:childTnLst>
                                    <p:set>
                                      <p:cBhvr>
                                        <p:cTn id="67" dur="1" fill="hold">
                                          <p:stCondLst>
                                            <p:cond delay="0"/>
                                          </p:stCondLst>
                                        </p:cTn>
                                        <p:tgtEl>
                                          <p:spTgt spid="48168">
                                            <p:txEl>
                                              <p:pRg st="0" end="0"/>
                                            </p:txEl>
                                          </p:spTgt>
                                        </p:tgtEl>
                                        <p:attrNameLst>
                                          <p:attrName>style.visibility</p:attrName>
                                        </p:attrNameLst>
                                      </p:cBhvr>
                                      <p:to>
                                        <p:strVal val="visible"/>
                                      </p:to>
                                    </p:set>
                                    <p:animEffect transition="in" filter="wipe(up)">
                                      <p:cBhvr>
                                        <p:cTn id="68" dur="75"/>
                                        <p:tgtEl>
                                          <p:spTgt spid="48168">
                                            <p:txEl>
                                              <p:pRg st="0" end="0"/>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5" name="TELEX.WAV"/>
                                        </p:tgtEl>
                                      </p:cMediaNode>
                                    </p:audio>
                                  </p:sub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48162"/>
                                        </p:tgtEl>
                                        <p:attrNameLst>
                                          <p:attrName>style.visibility</p:attrName>
                                        </p:attrNameLst>
                                      </p:cBhvr>
                                      <p:to>
                                        <p:strVal val="visible"/>
                                      </p:to>
                                    </p:set>
                                    <p:animEffect transition="in" filter="box(out)">
                                      <p:cBhvr>
                                        <p:cTn id="73" dur="500"/>
                                        <p:tgtEl>
                                          <p:spTgt spid="48162"/>
                                        </p:tgtEl>
                                      </p:cBhvr>
                                    </p:animEffect>
                                  </p:childTnLst>
                                  <p:subTnLst>
                                    <p:audio>
                                      <p:cMediaNode>
                                        <p:cTn display="0" masterRel="sameClick">
                                          <p:stCondLst>
                                            <p:cond evt="begin" delay="0">
                                              <p:tn val="71"/>
                                            </p:cond>
                                          </p:stCondLst>
                                          <p:endCondLst>
                                            <p:cond evt="onStopAudio" delay="0">
                                              <p:tgtEl>
                                                <p:sldTgt/>
                                              </p:tgtEl>
                                            </p:cond>
                                          </p:endCondLst>
                                        </p:cTn>
                                        <p:tgtEl>
                                          <p:sndTgt r:embed="rId3" name="KATTINT.WAV"/>
                                        </p:tgtEl>
                                      </p:cMediaNode>
                                    </p:audio>
                                  </p:subTnLst>
                                </p:cTn>
                              </p:par>
                            </p:childTnLst>
                          </p:cTn>
                        </p:par>
                        <p:par>
                          <p:cTn id="74" fill="hold">
                            <p:stCondLst>
                              <p:cond delay="500"/>
                            </p:stCondLst>
                            <p:childTnLst>
                              <p:par>
                                <p:cTn id="75" presetID="2" presetClass="entr" presetSubtype="3" fill="hold" grpId="0" nodeType="afterEffect">
                                  <p:stCondLst>
                                    <p:cond delay="0"/>
                                  </p:stCondLst>
                                  <p:iterate type="lt">
                                    <p:tmPct val="100000"/>
                                  </p:iterate>
                                  <p:childTnLst>
                                    <p:set>
                                      <p:cBhvr>
                                        <p:cTn id="76" dur="1" fill="hold">
                                          <p:stCondLst>
                                            <p:cond delay="0"/>
                                          </p:stCondLst>
                                        </p:cTn>
                                        <p:tgtEl>
                                          <p:spTgt spid="48169">
                                            <p:txEl>
                                              <p:pRg st="0" end="0"/>
                                            </p:txEl>
                                          </p:spTgt>
                                        </p:tgtEl>
                                        <p:attrNameLst>
                                          <p:attrName>style.visibility</p:attrName>
                                        </p:attrNameLst>
                                      </p:cBhvr>
                                      <p:to>
                                        <p:strVal val="visible"/>
                                      </p:to>
                                    </p:set>
                                    <p:anim calcmode="lin" valueType="num">
                                      <p:cBhvr additive="base">
                                        <p:cTn id="77" dur="75" fill="hold"/>
                                        <p:tgtEl>
                                          <p:spTgt spid="48169">
                                            <p:txEl>
                                              <p:pRg st="0" end="0"/>
                                            </p:txEl>
                                          </p:spTgt>
                                        </p:tgtEl>
                                        <p:attrNameLst>
                                          <p:attrName>ppt_x</p:attrName>
                                        </p:attrNameLst>
                                      </p:cBhvr>
                                      <p:tavLst>
                                        <p:tav tm="0">
                                          <p:val>
                                            <p:strVal val="1+#ppt_w/2"/>
                                          </p:val>
                                        </p:tav>
                                        <p:tav tm="100000">
                                          <p:val>
                                            <p:strVal val="#ppt_x"/>
                                          </p:val>
                                        </p:tav>
                                      </p:tavLst>
                                    </p:anim>
                                    <p:anim calcmode="lin" valueType="num">
                                      <p:cBhvr additive="base">
                                        <p:cTn id="78" dur="75" fill="hold"/>
                                        <p:tgtEl>
                                          <p:spTgt spid="4816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6" name="LASER.WAV"/>
                                        </p:tgtEl>
                                      </p:cMediaNode>
                                    </p:audio>
                                  </p:sub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48161"/>
                                        </p:tgtEl>
                                        <p:attrNameLst>
                                          <p:attrName>style.visibility</p:attrName>
                                        </p:attrNameLst>
                                      </p:cBhvr>
                                      <p:to>
                                        <p:strVal val="visible"/>
                                      </p:to>
                                    </p:set>
                                    <p:animEffect transition="in" filter="box(out)">
                                      <p:cBhvr>
                                        <p:cTn id="83" dur="500"/>
                                        <p:tgtEl>
                                          <p:spTgt spid="48161"/>
                                        </p:tgtEl>
                                      </p:cBhvr>
                                    </p:animEffect>
                                  </p:childTnLst>
                                  <p:subTnLst>
                                    <p:audio>
                                      <p:cMediaNode>
                                        <p:cTn display="0" masterRel="sameClick">
                                          <p:stCondLst>
                                            <p:cond evt="begin" delay="0">
                                              <p:tn val="81"/>
                                            </p:cond>
                                          </p:stCondLst>
                                          <p:endCondLst>
                                            <p:cond evt="onStopAudio" delay="0">
                                              <p:tgtEl>
                                                <p:sldTgt/>
                                              </p:tgtEl>
                                            </p:cond>
                                          </p:endCondLst>
                                        </p:cTn>
                                        <p:tgtEl>
                                          <p:sndTgt r:embed="rId3" name="KATTINT.WAV"/>
                                        </p:tgtEl>
                                      </p:cMediaNode>
                                    </p:audio>
                                  </p:subTnLst>
                                </p:cTn>
                              </p:par>
                            </p:childTnLst>
                          </p:cTn>
                        </p:par>
                        <p:par>
                          <p:cTn id="84" fill="hold">
                            <p:stCondLst>
                              <p:cond delay="500"/>
                            </p:stCondLst>
                            <p:childTnLst>
                              <p:par>
                                <p:cTn id="85" presetID="2" presetClass="entr" presetSubtype="3" fill="hold" grpId="0" nodeType="afterEffect">
                                  <p:stCondLst>
                                    <p:cond delay="0"/>
                                  </p:stCondLst>
                                  <p:iterate type="lt">
                                    <p:tmPct val="100000"/>
                                  </p:iterate>
                                  <p:childTnLst>
                                    <p:set>
                                      <p:cBhvr>
                                        <p:cTn id="86" dur="1" fill="hold">
                                          <p:stCondLst>
                                            <p:cond delay="0"/>
                                          </p:stCondLst>
                                        </p:cTn>
                                        <p:tgtEl>
                                          <p:spTgt spid="48170">
                                            <p:txEl>
                                              <p:pRg st="0" end="0"/>
                                            </p:txEl>
                                          </p:spTgt>
                                        </p:tgtEl>
                                        <p:attrNameLst>
                                          <p:attrName>style.visibility</p:attrName>
                                        </p:attrNameLst>
                                      </p:cBhvr>
                                      <p:to>
                                        <p:strVal val="visible"/>
                                      </p:to>
                                    </p:set>
                                    <p:anim calcmode="lin" valueType="num">
                                      <p:cBhvr additive="base">
                                        <p:cTn id="87" dur="75" fill="hold"/>
                                        <p:tgtEl>
                                          <p:spTgt spid="48170">
                                            <p:txEl>
                                              <p:pRg st="0" end="0"/>
                                            </p:txEl>
                                          </p:spTgt>
                                        </p:tgtEl>
                                        <p:attrNameLst>
                                          <p:attrName>ppt_x</p:attrName>
                                        </p:attrNameLst>
                                      </p:cBhvr>
                                      <p:tavLst>
                                        <p:tav tm="0">
                                          <p:val>
                                            <p:strVal val="1+#ppt_w/2"/>
                                          </p:val>
                                        </p:tav>
                                        <p:tav tm="100000">
                                          <p:val>
                                            <p:strVal val="#ppt_x"/>
                                          </p:val>
                                        </p:tav>
                                      </p:tavLst>
                                    </p:anim>
                                    <p:anim calcmode="lin" valueType="num">
                                      <p:cBhvr additive="base">
                                        <p:cTn id="88" dur="75" fill="hold"/>
                                        <p:tgtEl>
                                          <p:spTgt spid="4817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6" name="LASER.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48163"/>
                                        </p:tgtEl>
                                        <p:attrNameLst>
                                          <p:attrName>style.visibility</p:attrName>
                                        </p:attrNameLst>
                                      </p:cBhvr>
                                      <p:to>
                                        <p:strVal val="visible"/>
                                      </p:to>
                                    </p:set>
                                    <p:anim calcmode="lin" valueType="num">
                                      <p:cBhvr additive="base">
                                        <p:cTn id="93" dur="500" fill="hold"/>
                                        <p:tgtEl>
                                          <p:spTgt spid="48163"/>
                                        </p:tgtEl>
                                        <p:attrNameLst>
                                          <p:attrName>ppt_x</p:attrName>
                                        </p:attrNameLst>
                                      </p:cBhvr>
                                      <p:tavLst>
                                        <p:tav tm="0">
                                          <p:val>
                                            <p:strVal val="0-#ppt_w/2"/>
                                          </p:val>
                                        </p:tav>
                                        <p:tav tm="100000">
                                          <p:val>
                                            <p:strVal val="#ppt_x"/>
                                          </p:val>
                                        </p:tav>
                                      </p:tavLst>
                                    </p:anim>
                                    <p:anim calcmode="lin" valueType="num">
                                      <p:cBhvr additive="base">
                                        <p:cTn id="94" dur="500" fill="hold"/>
                                        <p:tgtEl>
                                          <p:spTgt spid="481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SUHINT.WAV"/>
                                        </p:tgtEl>
                                      </p:cMediaNode>
                                    </p:audio>
                                  </p:subTnLst>
                                </p:cTn>
                              </p:par>
                            </p:childTnLst>
                          </p:cTn>
                        </p:par>
                        <p:par>
                          <p:cTn id="95" fill="hold">
                            <p:stCondLst>
                              <p:cond delay="500"/>
                            </p:stCondLst>
                            <p:childTnLst>
                              <p:par>
                                <p:cTn id="96" presetID="4" presetClass="entr" presetSubtype="32"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box(out)">
                                      <p:cBhvr>
                                        <p:cTn id="98" dur="500"/>
                                        <p:tgtEl>
                                          <p:spTgt spid="8"/>
                                        </p:tgtEl>
                                      </p:cBhvr>
                                    </p:animEffect>
                                  </p:childTnLst>
                                  <p:subTnLst>
                                    <p:audio>
                                      <p:cMediaNode>
                                        <p:cTn display="0" masterRel="sameClick">
                                          <p:stCondLst>
                                            <p:cond evt="begin" delay="0">
                                              <p:tn val="96"/>
                                            </p:cond>
                                          </p:stCondLst>
                                          <p:endCondLst>
                                            <p:cond evt="onStopAudio" delay="0">
                                              <p:tgtEl>
                                                <p:sldTgt/>
                                              </p:tgtEl>
                                            </p:cond>
                                          </p:endCondLst>
                                        </p:cTn>
                                        <p:tgtEl>
                                          <p:sndTgt r:embed="rId3" name="KATTINT.WAV"/>
                                        </p:tgtEl>
                                      </p:cMediaNode>
                                    </p:audio>
                                  </p:subTnLst>
                                </p:cTn>
                              </p:par>
                            </p:childTnLst>
                          </p:cTn>
                        </p:par>
                        <p:par>
                          <p:cTn id="99" fill="hold">
                            <p:stCondLst>
                              <p:cond delay="1000"/>
                            </p:stCondLst>
                            <p:childTnLst>
                              <p:par>
                                <p:cTn id="100" presetID="19" presetClass="entr" presetSubtype="10" fill="hold" grpId="0" nodeType="afterEffect">
                                  <p:stCondLst>
                                    <p:cond delay="0"/>
                                  </p:stCondLst>
                                  <p:iterate type="lt">
                                    <p:tmPct val="100000"/>
                                  </p:iterate>
                                  <p:childTnLst>
                                    <p:set>
                                      <p:cBhvr>
                                        <p:cTn id="101" dur="1" fill="hold">
                                          <p:stCondLst>
                                            <p:cond delay="0"/>
                                          </p:stCondLst>
                                        </p:cTn>
                                        <p:tgtEl>
                                          <p:spTgt spid="48171"/>
                                        </p:tgtEl>
                                        <p:attrNameLst>
                                          <p:attrName>style.visibility</p:attrName>
                                        </p:attrNameLst>
                                      </p:cBhvr>
                                      <p:to>
                                        <p:strVal val="visible"/>
                                      </p:to>
                                    </p:set>
                                    <p:anim calcmode="lin" valueType="num">
                                      <p:cBhvr>
                                        <p:cTn id="102" dur="750" fill="hold"/>
                                        <p:tgtEl>
                                          <p:spTgt spid="48171"/>
                                        </p:tgtEl>
                                        <p:attrNameLst>
                                          <p:attrName>ppt_w</p:attrName>
                                        </p:attrNameLst>
                                      </p:cBhvr>
                                      <p:tavLst>
                                        <p:tav tm="0" fmla="#ppt_w*sin(2.5*pi*$)">
                                          <p:val>
                                            <p:fltVal val="0"/>
                                          </p:val>
                                        </p:tav>
                                        <p:tav tm="100000">
                                          <p:val>
                                            <p:fltVal val="1"/>
                                          </p:val>
                                        </p:tav>
                                      </p:tavLst>
                                    </p:anim>
                                    <p:anim calcmode="lin" valueType="num">
                                      <p:cBhvr>
                                        <p:cTn id="103" dur="750" fill="hold"/>
                                        <p:tgtEl>
                                          <p:spTgt spid="4817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5" name="TELE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animBg="1"/>
      <p:bldP spid="48141" grpId="0" animBg="1"/>
      <p:bldP spid="48142" grpId="0" animBg="1"/>
      <p:bldP spid="48143" grpId="0" animBg="1"/>
      <p:bldP spid="48144" grpId="0" animBg="1"/>
      <p:bldP spid="48145" grpId="0" animBg="1"/>
      <p:bldP spid="48146" grpId="0" build="p" autoUpdateAnimBg="0" advAuto="0"/>
      <p:bldP spid="48147" grpId="0" build="p" autoUpdateAnimBg="0" advAuto="0"/>
      <p:bldP spid="48148" grpId="0" build="p" autoUpdateAnimBg="0" advAuto="0"/>
      <p:bldP spid="48149" grpId="0" build="p" autoUpdateAnimBg="0" advAuto="0"/>
      <p:bldP spid="48159" grpId="0" animBg="1"/>
      <p:bldP spid="48161" grpId="0" animBg="1"/>
      <p:bldP spid="48162" grpId="0" animBg="1"/>
      <p:bldP spid="48163" grpId="0" animBg="1"/>
      <p:bldP spid="48168" grpId="0" build="p" autoUpdateAnimBg="0" advAuto="0"/>
      <p:bldP spid="48169" grpId="0" build="p" autoUpdateAnimBg="0" advAuto="0"/>
      <p:bldP spid="48170" grpId="0" build="p" autoUpdateAnimBg="0" advAuto="0"/>
      <p:bldP spid="4817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1588"/>
            <a:ext cx="9140825" cy="6856412"/>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447800" y="1219200"/>
            <a:ext cx="1600200" cy="3581400"/>
            <a:chOff x="3600" y="960"/>
            <a:chExt cx="1008" cy="2256"/>
          </a:xfrm>
        </p:grpSpPr>
        <p:grpSp>
          <p:nvGrpSpPr>
            <p:cNvPr id="3" name="Group 4"/>
            <p:cNvGrpSpPr>
              <a:grpSpLocks/>
            </p:cNvGrpSpPr>
            <p:nvPr/>
          </p:nvGrpSpPr>
          <p:grpSpPr bwMode="auto">
            <a:xfrm>
              <a:off x="3745" y="1872"/>
              <a:ext cx="718" cy="1199"/>
              <a:chOff x="1009" y="1488"/>
              <a:chExt cx="718" cy="1199"/>
            </a:xfrm>
          </p:grpSpPr>
          <p:sp>
            <p:nvSpPr>
              <p:cNvPr id="56361" name="AutoShape 5"/>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56362" name="Arc 6"/>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4" name="Group 7"/>
            <p:cNvGrpSpPr>
              <a:grpSpLocks/>
            </p:cNvGrpSpPr>
            <p:nvPr/>
          </p:nvGrpSpPr>
          <p:grpSpPr bwMode="auto">
            <a:xfrm rot="-216383">
              <a:off x="3760" y="1432"/>
              <a:ext cx="637" cy="868"/>
              <a:chOff x="2161" y="994"/>
              <a:chExt cx="637" cy="868"/>
            </a:xfrm>
          </p:grpSpPr>
          <p:sp>
            <p:nvSpPr>
              <p:cNvPr id="56359" name="Freeform 8"/>
              <p:cNvSpPr>
                <a:spLocks/>
              </p:cNvSpPr>
              <p:nvPr/>
            </p:nvSpPr>
            <p:spPr bwMode="auto">
              <a:xfrm>
                <a:off x="2161" y="994"/>
                <a:ext cx="637" cy="725"/>
              </a:xfrm>
              <a:custGeom>
                <a:avLst/>
                <a:gdLst>
                  <a:gd name="T0" fmla="*/ 12 w 637"/>
                  <a:gd name="T1" fmla="*/ 676 h 725"/>
                  <a:gd name="T2" fmla="*/ 77 w 637"/>
                  <a:gd name="T3" fmla="*/ 441 h 725"/>
                  <a:gd name="T4" fmla="*/ 191 w 637"/>
                  <a:gd name="T5" fmla="*/ 311 h 725"/>
                  <a:gd name="T6" fmla="*/ 223 w 637"/>
                  <a:gd name="T7" fmla="*/ 125 h 725"/>
                  <a:gd name="T8" fmla="*/ 231 w 637"/>
                  <a:gd name="T9" fmla="*/ 11 h 725"/>
                  <a:gd name="T10" fmla="*/ 264 w 637"/>
                  <a:gd name="T11" fmla="*/ 3 h 725"/>
                  <a:gd name="T12" fmla="*/ 401 w 637"/>
                  <a:gd name="T13" fmla="*/ 11 h 725"/>
                  <a:gd name="T14" fmla="*/ 474 w 637"/>
                  <a:gd name="T15" fmla="*/ 28 h 725"/>
                  <a:gd name="T16" fmla="*/ 507 w 637"/>
                  <a:gd name="T17" fmla="*/ 36 h 725"/>
                  <a:gd name="T18" fmla="*/ 499 w 637"/>
                  <a:gd name="T19" fmla="*/ 230 h 725"/>
                  <a:gd name="T20" fmla="*/ 564 w 637"/>
                  <a:gd name="T21" fmla="*/ 449 h 725"/>
                  <a:gd name="T22" fmla="*/ 637 w 637"/>
                  <a:gd name="T23" fmla="*/ 571 h 725"/>
                  <a:gd name="T24" fmla="*/ 628 w 637"/>
                  <a:gd name="T25" fmla="*/ 652 h 725"/>
                  <a:gd name="T26" fmla="*/ 612 w 637"/>
                  <a:gd name="T27" fmla="*/ 700 h 725"/>
                  <a:gd name="T28" fmla="*/ 604 w 637"/>
                  <a:gd name="T29" fmla="*/ 725 h 725"/>
                  <a:gd name="T30" fmla="*/ 207 w 637"/>
                  <a:gd name="T31" fmla="*/ 684 h 725"/>
                  <a:gd name="T32" fmla="*/ 12 w 637"/>
                  <a:gd name="T33" fmla="*/ 676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7"/>
                  <a:gd name="T52" fmla="*/ 0 h 725"/>
                  <a:gd name="T53" fmla="*/ 637 w 637"/>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7" h="725">
                    <a:moveTo>
                      <a:pt x="12" y="676"/>
                    </a:moveTo>
                    <a:cubicBezTo>
                      <a:pt x="16" y="595"/>
                      <a:pt x="0" y="492"/>
                      <a:pt x="77" y="441"/>
                    </a:cubicBezTo>
                    <a:cubicBezTo>
                      <a:pt x="92" y="396"/>
                      <a:pt x="159" y="358"/>
                      <a:pt x="191" y="311"/>
                    </a:cubicBezTo>
                    <a:cubicBezTo>
                      <a:pt x="211" y="250"/>
                      <a:pt x="217" y="189"/>
                      <a:pt x="223" y="125"/>
                    </a:cubicBezTo>
                    <a:cubicBezTo>
                      <a:pt x="227" y="87"/>
                      <a:pt x="219" y="47"/>
                      <a:pt x="231" y="11"/>
                    </a:cubicBezTo>
                    <a:cubicBezTo>
                      <a:pt x="235" y="0"/>
                      <a:pt x="253" y="6"/>
                      <a:pt x="264" y="3"/>
                    </a:cubicBezTo>
                    <a:cubicBezTo>
                      <a:pt x="310" y="6"/>
                      <a:pt x="356" y="6"/>
                      <a:pt x="401" y="11"/>
                    </a:cubicBezTo>
                    <a:cubicBezTo>
                      <a:pt x="426" y="14"/>
                      <a:pt x="450" y="22"/>
                      <a:pt x="474" y="28"/>
                    </a:cubicBezTo>
                    <a:cubicBezTo>
                      <a:pt x="485" y="31"/>
                      <a:pt x="507" y="36"/>
                      <a:pt x="507" y="36"/>
                    </a:cubicBezTo>
                    <a:cubicBezTo>
                      <a:pt x="504" y="101"/>
                      <a:pt x="499" y="165"/>
                      <a:pt x="499" y="230"/>
                    </a:cubicBezTo>
                    <a:cubicBezTo>
                      <a:pt x="499" y="298"/>
                      <a:pt x="525" y="392"/>
                      <a:pt x="564" y="449"/>
                    </a:cubicBezTo>
                    <a:cubicBezTo>
                      <a:pt x="592" y="490"/>
                      <a:pt x="620" y="523"/>
                      <a:pt x="637" y="571"/>
                    </a:cubicBezTo>
                    <a:cubicBezTo>
                      <a:pt x="634" y="598"/>
                      <a:pt x="633" y="625"/>
                      <a:pt x="628" y="652"/>
                    </a:cubicBezTo>
                    <a:cubicBezTo>
                      <a:pt x="625" y="669"/>
                      <a:pt x="617" y="684"/>
                      <a:pt x="612" y="700"/>
                    </a:cubicBezTo>
                    <a:cubicBezTo>
                      <a:pt x="609" y="708"/>
                      <a:pt x="604" y="725"/>
                      <a:pt x="604" y="725"/>
                    </a:cubicBezTo>
                    <a:cubicBezTo>
                      <a:pt x="472" y="709"/>
                      <a:pt x="339" y="703"/>
                      <a:pt x="207" y="684"/>
                    </a:cubicBezTo>
                    <a:cubicBezTo>
                      <a:pt x="139" y="662"/>
                      <a:pt x="84" y="676"/>
                      <a:pt x="12" y="676"/>
                    </a:cubicBezTo>
                    <a:close/>
                  </a:path>
                </a:pathLst>
              </a:custGeom>
              <a:solidFill>
                <a:srgbClr val="FFFF00"/>
              </a:solidFill>
              <a:ln w="12700">
                <a:solidFill>
                  <a:schemeClr val="tx1"/>
                </a:solidFill>
                <a:round/>
                <a:headEnd type="none" w="sm" len="sm"/>
                <a:tailEnd type="none" w="sm" len="sm"/>
              </a:ln>
            </p:spPr>
            <p:txBody>
              <a:bodyPr wrap="none" anchor="ctr"/>
              <a:lstStyle/>
              <a:p>
                <a:endParaRPr lang="hu-HU"/>
              </a:p>
            </p:txBody>
          </p:sp>
          <p:sp>
            <p:nvSpPr>
              <p:cNvPr id="56360" name="Arc 9"/>
              <p:cNvSpPr>
                <a:spLocks/>
              </p:cNvSpPr>
              <p:nvPr/>
            </p:nvSpPr>
            <p:spPr bwMode="auto">
              <a:xfrm rot="2041320">
                <a:off x="2248" y="1431"/>
                <a:ext cx="518" cy="431"/>
              </a:xfrm>
              <a:custGeom>
                <a:avLst/>
                <a:gdLst>
                  <a:gd name="T0" fmla="*/ 0 w 27576"/>
                  <a:gd name="T1" fmla="*/ 0 h 21600"/>
                  <a:gd name="T2" fmla="*/ 0 w 27576"/>
                  <a:gd name="T3" fmla="*/ 0 h 21600"/>
                  <a:gd name="T4" fmla="*/ 0 w 27576"/>
                  <a:gd name="T5" fmla="*/ 0 h 21600"/>
                  <a:gd name="T6" fmla="*/ 0 60000 65536"/>
                  <a:gd name="T7" fmla="*/ 0 60000 65536"/>
                  <a:gd name="T8" fmla="*/ 0 60000 65536"/>
                  <a:gd name="T9" fmla="*/ 0 w 27576"/>
                  <a:gd name="T10" fmla="*/ 0 h 21600"/>
                  <a:gd name="T11" fmla="*/ 27576 w 27576"/>
                  <a:gd name="T12" fmla="*/ 21600 h 21600"/>
                </a:gdLst>
                <a:ahLst/>
                <a:cxnLst>
                  <a:cxn ang="T6">
                    <a:pos x="T0" y="T1"/>
                  </a:cxn>
                  <a:cxn ang="T7">
                    <a:pos x="T2" y="T3"/>
                  </a:cxn>
                  <a:cxn ang="T8">
                    <a:pos x="T4" y="T5"/>
                  </a:cxn>
                </a:cxnLst>
                <a:rect l="T9" t="T10" r="T11" b="T12"/>
                <a:pathLst>
                  <a:path w="27576" h="21600" fill="none" extrusionOk="0">
                    <a:moveTo>
                      <a:pt x="27576" y="3931"/>
                    </a:moveTo>
                    <a:cubicBezTo>
                      <a:pt x="25681" y="14170"/>
                      <a:pt x="16750" y="21599"/>
                      <a:pt x="6337" y="21600"/>
                    </a:cubicBezTo>
                    <a:cubicBezTo>
                      <a:pt x="4189" y="21600"/>
                      <a:pt x="2053" y="21279"/>
                      <a:pt x="0" y="20649"/>
                    </a:cubicBezTo>
                  </a:path>
                  <a:path w="27576" h="21600" stroke="0" extrusionOk="0">
                    <a:moveTo>
                      <a:pt x="27576" y="3931"/>
                    </a:moveTo>
                    <a:cubicBezTo>
                      <a:pt x="25681" y="14170"/>
                      <a:pt x="16750" y="21599"/>
                      <a:pt x="6337" y="21600"/>
                    </a:cubicBezTo>
                    <a:cubicBezTo>
                      <a:pt x="4189" y="21600"/>
                      <a:pt x="2053" y="21279"/>
                      <a:pt x="0" y="20649"/>
                    </a:cubicBezTo>
                    <a:lnTo>
                      <a:pt x="6337" y="0"/>
                    </a:lnTo>
                    <a:close/>
                  </a:path>
                </a:pathLst>
              </a:custGeom>
              <a:solidFill>
                <a:srgbClr val="FFFF00"/>
              </a:solidFill>
              <a:ln w="12700" cap="rnd">
                <a:noFill/>
                <a:round/>
                <a:headEnd/>
                <a:tailEnd/>
              </a:ln>
            </p:spPr>
            <p:txBody>
              <a:bodyPr wrap="none" anchor="ctr"/>
              <a:lstStyle/>
              <a:p>
                <a:endParaRPr lang="hu-HU"/>
              </a:p>
            </p:txBody>
          </p:sp>
        </p:grpSp>
        <p:sp>
          <p:nvSpPr>
            <p:cNvPr id="56357" name="Line 10"/>
            <p:cNvSpPr>
              <a:spLocks noChangeShapeType="1"/>
            </p:cNvSpPr>
            <p:nvPr/>
          </p:nvSpPr>
          <p:spPr bwMode="auto">
            <a:xfrm>
              <a:off x="3600" y="2248"/>
              <a:ext cx="1008"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6358" name="Line 11"/>
            <p:cNvSpPr>
              <a:spLocks noChangeShapeType="1"/>
            </p:cNvSpPr>
            <p:nvPr/>
          </p:nvSpPr>
          <p:spPr bwMode="auto">
            <a:xfrm>
              <a:off x="4104" y="960"/>
              <a:ext cx="0" cy="2256"/>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56324" name="Line 12"/>
          <p:cNvSpPr>
            <a:spLocks noChangeShapeType="1"/>
          </p:cNvSpPr>
          <p:nvPr/>
        </p:nvSpPr>
        <p:spPr bwMode="auto">
          <a:xfrm>
            <a:off x="914400" y="4572000"/>
            <a:ext cx="6705600" cy="0"/>
          </a:xfrm>
          <a:prstGeom prst="line">
            <a:avLst/>
          </a:prstGeom>
          <a:noFill/>
          <a:ln w="12700">
            <a:solidFill>
              <a:schemeClr val="tx1"/>
            </a:solidFill>
            <a:round/>
            <a:headEnd type="none" w="sm" len="sm"/>
            <a:tailEnd type="none" w="sm" len="sm"/>
          </a:ln>
        </p:spPr>
        <p:txBody>
          <a:bodyPr wrap="none" anchor="ctr"/>
          <a:lstStyle/>
          <a:p>
            <a:endParaRPr lang="hu-HU"/>
          </a:p>
        </p:txBody>
      </p:sp>
      <p:grpSp>
        <p:nvGrpSpPr>
          <p:cNvPr id="5" name="Group 13"/>
          <p:cNvGrpSpPr>
            <a:grpSpLocks/>
          </p:cNvGrpSpPr>
          <p:nvPr/>
        </p:nvGrpSpPr>
        <p:grpSpPr bwMode="auto">
          <a:xfrm>
            <a:off x="1219200" y="2514600"/>
            <a:ext cx="533400" cy="838200"/>
            <a:chOff x="3456" y="1584"/>
            <a:chExt cx="336" cy="528"/>
          </a:xfrm>
        </p:grpSpPr>
        <p:sp>
          <p:nvSpPr>
            <p:cNvPr id="56352" name="Line 14"/>
            <p:cNvSpPr>
              <a:spLocks noChangeShapeType="1"/>
            </p:cNvSpPr>
            <p:nvPr/>
          </p:nvSpPr>
          <p:spPr bwMode="auto">
            <a:xfrm flipH="1" flipV="1">
              <a:off x="3456" y="1584"/>
              <a:ext cx="336" cy="528"/>
            </a:xfrm>
            <a:prstGeom prst="line">
              <a:avLst/>
            </a:prstGeom>
            <a:noFill/>
            <a:ln w="28575">
              <a:pattFill prst="dkVert">
                <a:fgClr>
                  <a:srgbClr val="003399"/>
                </a:fgClr>
                <a:bgClr>
                  <a:srgbClr val="CC0000"/>
                </a:bgClr>
              </a:pattFill>
              <a:round/>
              <a:headEnd type="none" w="sm" len="sm"/>
              <a:tailEnd type="triangle" w="sm" len="sm"/>
            </a:ln>
          </p:spPr>
          <p:txBody>
            <a:bodyPr wrap="none" anchor="ctr"/>
            <a:lstStyle/>
            <a:p>
              <a:endParaRPr lang="hu-HU"/>
            </a:p>
          </p:txBody>
        </p:sp>
        <p:sp>
          <p:nvSpPr>
            <p:cNvPr id="56353" name="Line 15"/>
            <p:cNvSpPr>
              <a:spLocks noChangeShapeType="1"/>
            </p:cNvSpPr>
            <p:nvPr/>
          </p:nvSpPr>
          <p:spPr bwMode="auto">
            <a:xfrm flipH="1">
              <a:off x="3456" y="2112"/>
              <a:ext cx="336" cy="0"/>
            </a:xfrm>
            <a:prstGeom prst="line">
              <a:avLst/>
            </a:prstGeom>
            <a:noFill/>
            <a:ln w="28575">
              <a:pattFill prst="dkVert">
                <a:fgClr>
                  <a:srgbClr val="003399"/>
                </a:fgClr>
                <a:bgClr>
                  <a:srgbClr val="FF0066"/>
                </a:bgClr>
              </a:pattFill>
              <a:round/>
              <a:headEnd type="none" w="sm" len="sm"/>
              <a:tailEnd type="triangle" w="sm" len="sm"/>
            </a:ln>
          </p:spPr>
          <p:txBody>
            <a:bodyPr wrap="none" anchor="ctr"/>
            <a:lstStyle/>
            <a:p>
              <a:endParaRPr lang="hu-HU"/>
            </a:p>
          </p:txBody>
        </p:sp>
        <p:sp>
          <p:nvSpPr>
            <p:cNvPr id="56354" name="Line 16"/>
            <p:cNvSpPr>
              <a:spLocks noChangeShapeType="1"/>
            </p:cNvSpPr>
            <p:nvPr/>
          </p:nvSpPr>
          <p:spPr bwMode="auto">
            <a:xfrm flipV="1">
              <a:off x="3792" y="1584"/>
              <a:ext cx="0" cy="528"/>
            </a:xfrm>
            <a:prstGeom prst="line">
              <a:avLst/>
            </a:prstGeom>
            <a:noFill/>
            <a:ln w="28575">
              <a:pattFill prst="dkHorz">
                <a:fgClr>
                  <a:srgbClr val="003399"/>
                </a:fgClr>
                <a:bgClr>
                  <a:srgbClr val="CC0000"/>
                </a:bgClr>
              </a:pattFill>
              <a:round/>
              <a:headEnd type="none" w="sm" len="sm"/>
              <a:tailEnd type="triangle" w="sm" len="sm"/>
            </a:ln>
          </p:spPr>
          <p:txBody>
            <a:bodyPr wrap="none" anchor="ctr"/>
            <a:lstStyle/>
            <a:p>
              <a:endParaRPr lang="hu-HU"/>
            </a:p>
          </p:txBody>
        </p:sp>
      </p:grpSp>
      <p:grpSp>
        <p:nvGrpSpPr>
          <p:cNvPr id="6" name="Group 17"/>
          <p:cNvGrpSpPr>
            <a:grpSpLocks/>
          </p:cNvGrpSpPr>
          <p:nvPr/>
        </p:nvGrpSpPr>
        <p:grpSpPr bwMode="auto">
          <a:xfrm>
            <a:off x="2184400" y="1739900"/>
            <a:ext cx="1104900" cy="1600200"/>
            <a:chOff x="1608" y="1104"/>
            <a:chExt cx="696" cy="1008"/>
          </a:xfrm>
        </p:grpSpPr>
        <p:sp>
          <p:nvSpPr>
            <p:cNvPr id="56349" name="Oval 18"/>
            <p:cNvSpPr>
              <a:spLocks noChangeArrowheads="1"/>
            </p:cNvSpPr>
            <p:nvPr/>
          </p:nvSpPr>
          <p:spPr bwMode="auto">
            <a:xfrm>
              <a:off x="1608" y="2016"/>
              <a:ext cx="96" cy="96"/>
            </a:xfrm>
            <a:prstGeom prst="ellipse">
              <a:avLst/>
            </a:prstGeom>
            <a:solidFill>
              <a:srgbClr val="CC0000"/>
            </a:solidFill>
            <a:ln w="12700">
              <a:solidFill>
                <a:srgbClr val="CC0000"/>
              </a:solidFill>
              <a:round/>
              <a:headEnd type="none" w="sm" len="sm"/>
              <a:tailEnd type="none" w="sm" len="sm"/>
            </a:ln>
          </p:spPr>
          <p:txBody>
            <a:bodyPr wrap="none" anchor="ctr"/>
            <a:lstStyle/>
            <a:p>
              <a:endParaRPr lang="hu-HU"/>
            </a:p>
          </p:txBody>
        </p:sp>
        <p:sp>
          <p:nvSpPr>
            <p:cNvPr id="56350" name="Line 19"/>
            <p:cNvSpPr>
              <a:spLocks noChangeShapeType="1"/>
            </p:cNvSpPr>
            <p:nvPr/>
          </p:nvSpPr>
          <p:spPr bwMode="auto">
            <a:xfrm>
              <a:off x="1656" y="1104"/>
              <a:ext cx="0" cy="912"/>
            </a:xfrm>
            <a:prstGeom prst="line">
              <a:avLst/>
            </a:prstGeom>
            <a:noFill/>
            <a:ln w="28575">
              <a:solidFill>
                <a:srgbClr val="CC0000"/>
              </a:solidFill>
              <a:round/>
              <a:headEnd type="none" w="sm" len="sm"/>
              <a:tailEnd type="triangle" w="sm" len="sm"/>
            </a:ln>
          </p:spPr>
          <p:txBody>
            <a:bodyPr wrap="none" anchor="ctr"/>
            <a:lstStyle/>
            <a:p>
              <a:endParaRPr lang="hu-HU"/>
            </a:p>
          </p:txBody>
        </p:sp>
        <p:sp>
          <p:nvSpPr>
            <p:cNvPr id="56351" name="Line 20"/>
            <p:cNvSpPr>
              <a:spLocks noChangeShapeType="1"/>
            </p:cNvSpPr>
            <p:nvPr/>
          </p:nvSpPr>
          <p:spPr bwMode="auto">
            <a:xfrm flipH="1">
              <a:off x="1728" y="2064"/>
              <a:ext cx="576" cy="0"/>
            </a:xfrm>
            <a:prstGeom prst="line">
              <a:avLst/>
            </a:prstGeom>
            <a:noFill/>
            <a:ln w="28575">
              <a:solidFill>
                <a:srgbClr val="CC0000"/>
              </a:solidFill>
              <a:round/>
              <a:headEnd type="none" w="sm" len="sm"/>
              <a:tailEnd type="triangle" w="sm" len="sm"/>
            </a:ln>
          </p:spPr>
          <p:txBody>
            <a:bodyPr wrap="none" anchor="ctr"/>
            <a:lstStyle/>
            <a:p>
              <a:endParaRPr lang="hu-HU"/>
            </a:p>
          </p:txBody>
        </p:sp>
      </p:grpSp>
      <p:sp>
        <p:nvSpPr>
          <p:cNvPr id="49174" name="Line 22"/>
          <p:cNvSpPr>
            <a:spLocks noChangeShapeType="1"/>
          </p:cNvSpPr>
          <p:nvPr/>
        </p:nvSpPr>
        <p:spPr bwMode="auto">
          <a:xfrm>
            <a:off x="5715000" y="1524000"/>
            <a:ext cx="0" cy="1447800"/>
          </a:xfrm>
          <a:prstGeom prst="line">
            <a:avLst/>
          </a:prstGeom>
          <a:noFill/>
          <a:ln w="28575">
            <a:solidFill>
              <a:srgbClr val="CC0000"/>
            </a:solidFill>
            <a:round/>
            <a:headEnd type="none" w="sm" len="sm"/>
            <a:tailEnd type="none" w="sm" len="sm"/>
          </a:ln>
        </p:spPr>
        <p:txBody>
          <a:bodyPr wrap="none" anchor="ctr"/>
          <a:lstStyle/>
          <a:p>
            <a:endParaRPr lang="hu-HU"/>
          </a:p>
        </p:txBody>
      </p:sp>
      <p:sp>
        <p:nvSpPr>
          <p:cNvPr id="49175" name="Line 23"/>
          <p:cNvSpPr>
            <a:spLocks noChangeShapeType="1"/>
          </p:cNvSpPr>
          <p:nvPr/>
        </p:nvSpPr>
        <p:spPr bwMode="auto">
          <a:xfrm flipV="1">
            <a:off x="5715000" y="2971800"/>
            <a:ext cx="0" cy="838200"/>
          </a:xfrm>
          <a:prstGeom prst="line">
            <a:avLst/>
          </a:prstGeom>
          <a:noFill/>
          <a:ln w="28575">
            <a:pattFill prst="dkHorz">
              <a:fgClr>
                <a:srgbClr val="003399"/>
              </a:fgClr>
              <a:bgClr>
                <a:srgbClr val="CC0000"/>
              </a:bgClr>
            </a:pattFill>
            <a:round/>
            <a:headEnd type="none" w="sm" len="sm"/>
            <a:tailEnd type="none" w="sm" len="sm"/>
          </a:ln>
        </p:spPr>
        <p:txBody>
          <a:bodyPr wrap="none" anchor="ctr"/>
          <a:lstStyle/>
          <a:p>
            <a:endParaRPr lang="hu-HU"/>
          </a:p>
        </p:txBody>
      </p:sp>
      <p:sp>
        <p:nvSpPr>
          <p:cNvPr id="49176" name="Line 24"/>
          <p:cNvSpPr>
            <a:spLocks noChangeShapeType="1"/>
          </p:cNvSpPr>
          <p:nvPr/>
        </p:nvSpPr>
        <p:spPr bwMode="auto">
          <a:xfrm flipH="1">
            <a:off x="5715000" y="3810000"/>
            <a:ext cx="914400" cy="0"/>
          </a:xfrm>
          <a:prstGeom prst="line">
            <a:avLst/>
          </a:prstGeom>
          <a:noFill/>
          <a:ln w="28575">
            <a:solidFill>
              <a:srgbClr val="CC0000"/>
            </a:solidFill>
            <a:round/>
            <a:headEnd type="none" w="sm" len="sm"/>
            <a:tailEnd type="none" w="sm" len="sm"/>
          </a:ln>
        </p:spPr>
        <p:txBody>
          <a:bodyPr wrap="none" anchor="ctr"/>
          <a:lstStyle/>
          <a:p>
            <a:endParaRPr lang="hu-HU"/>
          </a:p>
        </p:txBody>
      </p:sp>
      <p:sp>
        <p:nvSpPr>
          <p:cNvPr id="49177" name="Line 25"/>
          <p:cNvSpPr>
            <a:spLocks noChangeShapeType="1"/>
          </p:cNvSpPr>
          <p:nvPr/>
        </p:nvSpPr>
        <p:spPr bwMode="auto">
          <a:xfrm flipH="1">
            <a:off x="6629400" y="3810000"/>
            <a:ext cx="533400" cy="0"/>
          </a:xfrm>
          <a:prstGeom prst="line">
            <a:avLst/>
          </a:prstGeom>
          <a:noFill/>
          <a:ln w="28575">
            <a:pattFill prst="dkVert">
              <a:fgClr>
                <a:srgbClr val="003399"/>
              </a:fgClr>
              <a:bgClr>
                <a:srgbClr val="FF0066"/>
              </a:bgClr>
            </a:pattFill>
            <a:round/>
            <a:headEnd type="none" w="sm" len="sm"/>
            <a:tailEnd type="none" w="sm" len="sm"/>
          </a:ln>
        </p:spPr>
        <p:txBody>
          <a:bodyPr wrap="none" anchor="ctr"/>
          <a:lstStyle/>
          <a:p>
            <a:endParaRPr lang="hu-HU"/>
          </a:p>
        </p:txBody>
      </p:sp>
      <p:sp>
        <p:nvSpPr>
          <p:cNvPr id="49178" name="Line 26"/>
          <p:cNvSpPr>
            <a:spLocks noChangeShapeType="1"/>
          </p:cNvSpPr>
          <p:nvPr/>
        </p:nvSpPr>
        <p:spPr bwMode="auto">
          <a:xfrm flipV="1">
            <a:off x="7162800" y="1524000"/>
            <a:ext cx="0" cy="2286000"/>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sp>
        <p:nvSpPr>
          <p:cNvPr id="49179" name="Line 27"/>
          <p:cNvSpPr>
            <a:spLocks noChangeShapeType="1"/>
          </p:cNvSpPr>
          <p:nvPr/>
        </p:nvSpPr>
        <p:spPr bwMode="auto">
          <a:xfrm>
            <a:off x="5715000" y="1524000"/>
            <a:ext cx="1447800" cy="0"/>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sp>
        <p:nvSpPr>
          <p:cNvPr id="49180" name="Line 28"/>
          <p:cNvSpPr>
            <a:spLocks noChangeShapeType="1"/>
          </p:cNvSpPr>
          <p:nvPr/>
        </p:nvSpPr>
        <p:spPr bwMode="auto">
          <a:xfrm flipH="1">
            <a:off x="5715000" y="1524000"/>
            <a:ext cx="1447800" cy="2286000"/>
          </a:xfrm>
          <a:prstGeom prst="line">
            <a:avLst/>
          </a:prstGeom>
          <a:noFill/>
          <a:ln w="38100">
            <a:pattFill prst="wdDnDiag">
              <a:fgClr>
                <a:srgbClr val="003399"/>
              </a:fgClr>
              <a:bgClr>
                <a:srgbClr val="FFFF00"/>
              </a:bgClr>
            </a:pattFill>
            <a:round/>
            <a:headEnd type="none" w="sm" len="sm"/>
            <a:tailEnd type="triangle" w="med" len="med"/>
          </a:ln>
        </p:spPr>
        <p:txBody>
          <a:bodyPr wrap="none" anchor="ctr"/>
          <a:lstStyle/>
          <a:p>
            <a:endParaRPr lang="hu-HU"/>
          </a:p>
        </p:txBody>
      </p:sp>
      <p:sp>
        <p:nvSpPr>
          <p:cNvPr id="49181" name="Oval 29"/>
          <p:cNvSpPr>
            <a:spLocks noChangeArrowheads="1"/>
          </p:cNvSpPr>
          <p:nvPr/>
        </p:nvSpPr>
        <p:spPr bwMode="auto">
          <a:xfrm>
            <a:off x="5638800" y="3733800"/>
            <a:ext cx="152400" cy="152400"/>
          </a:xfrm>
          <a:prstGeom prst="ellipse">
            <a:avLst/>
          </a:prstGeom>
          <a:solidFill>
            <a:srgbClr val="CC0000"/>
          </a:solidFill>
          <a:ln w="12700">
            <a:solidFill>
              <a:srgbClr val="CC0000"/>
            </a:solidFill>
            <a:round/>
            <a:headEnd type="none" w="sm" len="sm"/>
            <a:tailEnd type="none" w="sm" len="sm"/>
          </a:ln>
        </p:spPr>
        <p:txBody>
          <a:bodyPr wrap="none" anchor="ctr"/>
          <a:lstStyle/>
          <a:p>
            <a:endParaRPr lang="hu-HU"/>
          </a:p>
        </p:txBody>
      </p:sp>
      <p:sp>
        <p:nvSpPr>
          <p:cNvPr id="49182" name="Text Box 30"/>
          <p:cNvSpPr txBox="1">
            <a:spLocks noChangeArrowheads="1"/>
          </p:cNvSpPr>
          <p:nvPr/>
        </p:nvSpPr>
        <p:spPr bwMode="auto">
          <a:xfrm>
            <a:off x="5029200" y="1981200"/>
            <a:ext cx="762000" cy="366713"/>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(Fc</a:t>
            </a:r>
            <a:r>
              <a:rPr lang="en-GB" sz="1800" b="0" baseline="-10000">
                <a:solidFill>
                  <a:schemeClr val="tx1"/>
                </a:solidFill>
              </a:rPr>
              <a:t>1</a:t>
            </a:r>
            <a:r>
              <a:rPr lang="en-GB" sz="1800" b="0" baseline="0">
                <a:solidFill>
                  <a:schemeClr val="tx1"/>
                </a:solidFill>
              </a:rPr>
              <a:t>)</a:t>
            </a:r>
          </a:p>
        </p:txBody>
      </p:sp>
      <p:sp>
        <p:nvSpPr>
          <p:cNvPr id="49183" name="Text Box 31"/>
          <p:cNvSpPr txBox="1">
            <a:spLocks noChangeArrowheads="1"/>
          </p:cNvSpPr>
          <p:nvPr/>
        </p:nvSpPr>
        <p:spPr bwMode="auto">
          <a:xfrm>
            <a:off x="5029200" y="3062288"/>
            <a:ext cx="762000" cy="366712"/>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Fc</a:t>
            </a:r>
            <a:r>
              <a:rPr lang="en-GB" sz="1800" b="0" baseline="-10000">
                <a:solidFill>
                  <a:schemeClr val="tx1"/>
                </a:solidFill>
              </a:rPr>
              <a:t>2</a:t>
            </a:r>
            <a:endParaRPr lang="en-GB" sz="1800" b="0" baseline="0">
              <a:solidFill>
                <a:schemeClr val="tx1"/>
              </a:solidFill>
            </a:endParaRPr>
          </a:p>
        </p:txBody>
      </p:sp>
      <p:sp>
        <p:nvSpPr>
          <p:cNvPr id="49184" name="Text Box 32"/>
          <p:cNvSpPr txBox="1">
            <a:spLocks noChangeArrowheads="1"/>
          </p:cNvSpPr>
          <p:nvPr/>
        </p:nvSpPr>
        <p:spPr bwMode="auto">
          <a:xfrm>
            <a:off x="5867400" y="3810000"/>
            <a:ext cx="762000" cy="366713"/>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Fs</a:t>
            </a:r>
            <a:r>
              <a:rPr lang="en-GB" sz="1800" b="0" baseline="-10000">
                <a:solidFill>
                  <a:schemeClr val="tx1"/>
                </a:solidFill>
              </a:rPr>
              <a:t>1</a:t>
            </a:r>
            <a:endParaRPr lang="en-GB" sz="1800" b="0" baseline="0">
              <a:solidFill>
                <a:schemeClr val="tx1"/>
              </a:solidFill>
            </a:endParaRPr>
          </a:p>
        </p:txBody>
      </p:sp>
      <p:sp>
        <p:nvSpPr>
          <p:cNvPr id="49185" name="Text Box 33"/>
          <p:cNvSpPr txBox="1">
            <a:spLocks noChangeArrowheads="1"/>
          </p:cNvSpPr>
          <p:nvPr/>
        </p:nvSpPr>
        <p:spPr bwMode="auto">
          <a:xfrm>
            <a:off x="6553200" y="3810000"/>
            <a:ext cx="762000" cy="366713"/>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Fs</a:t>
            </a:r>
            <a:r>
              <a:rPr lang="en-GB" sz="1800" b="0" baseline="-10000">
                <a:solidFill>
                  <a:schemeClr val="tx1"/>
                </a:solidFill>
              </a:rPr>
              <a:t>2</a:t>
            </a:r>
            <a:endParaRPr lang="en-GB" sz="1800" b="0" baseline="0">
              <a:solidFill>
                <a:schemeClr val="tx1"/>
              </a:solidFill>
            </a:endParaRPr>
          </a:p>
        </p:txBody>
      </p:sp>
      <p:sp>
        <p:nvSpPr>
          <p:cNvPr id="49186" name="Text Box 34"/>
          <p:cNvSpPr txBox="1">
            <a:spLocks noChangeArrowheads="1"/>
          </p:cNvSpPr>
          <p:nvPr/>
        </p:nvSpPr>
        <p:spPr bwMode="auto">
          <a:xfrm>
            <a:off x="4419600" y="2438400"/>
            <a:ext cx="838200" cy="457200"/>
          </a:xfrm>
          <a:prstGeom prst="rect">
            <a:avLst/>
          </a:prstGeom>
          <a:noFill/>
          <a:ln w="12700">
            <a:noFill/>
            <a:miter lim="800000"/>
            <a:headEnd type="none" w="sm" len="sm"/>
            <a:tailEnd type="none" w="sm" len="sm"/>
          </a:ln>
        </p:spPr>
        <p:txBody>
          <a:bodyPr>
            <a:spAutoFit/>
          </a:bodyPr>
          <a:lstStyle/>
          <a:p>
            <a:pPr algn="ctr"/>
            <a:r>
              <a:rPr lang="en-GB" sz="2400" b="0" baseline="0">
                <a:solidFill>
                  <a:schemeClr val="tx1"/>
                </a:solidFill>
              </a:rPr>
              <a:t>Fc</a:t>
            </a:r>
          </a:p>
        </p:txBody>
      </p:sp>
      <p:sp>
        <p:nvSpPr>
          <p:cNvPr id="49187" name="Text Box 35"/>
          <p:cNvSpPr txBox="1">
            <a:spLocks noChangeArrowheads="1"/>
          </p:cNvSpPr>
          <p:nvPr/>
        </p:nvSpPr>
        <p:spPr bwMode="auto">
          <a:xfrm>
            <a:off x="6172200" y="4114800"/>
            <a:ext cx="838200" cy="457200"/>
          </a:xfrm>
          <a:prstGeom prst="rect">
            <a:avLst/>
          </a:prstGeom>
          <a:noFill/>
          <a:ln w="12700">
            <a:noFill/>
            <a:miter lim="800000"/>
            <a:headEnd type="none" w="sm" len="sm"/>
            <a:tailEnd type="none" w="sm" len="sm"/>
          </a:ln>
        </p:spPr>
        <p:txBody>
          <a:bodyPr>
            <a:spAutoFit/>
          </a:bodyPr>
          <a:lstStyle/>
          <a:p>
            <a:pPr algn="ctr"/>
            <a:r>
              <a:rPr lang="en-GB" sz="2400" b="0" baseline="0">
                <a:solidFill>
                  <a:schemeClr val="tx1"/>
                </a:solidFill>
              </a:rPr>
              <a:t>Fs</a:t>
            </a:r>
          </a:p>
        </p:txBody>
      </p:sp>
      <p:sp>
        <p:nvSpPr>
          <p:cNvPr id="49188" name="Text Box 36"/>
          <p:cNvSpPr txBox="1">
            <a:spLocks noChangeArrowheads="1"/>
          </p:cNvSpPr>
          <p:nvPr/>
        </p:nvSpPr>
        <p:spPr bwMode="auto">
          <a:xfrm>
            <a:off x="5791200" y="1828800"/>
            <a:ext cx="838200" cy="457200"/>
          </a:xfrm>
          <a:prstGeom prst="rect">
            <a:avLst/>
          </a:prstGeom>
          <a:noFill/>
          <a:ln w="12700">
            <a:noFill/>
            <a:miter lim="800000"/>
            <a:headEnd type="none" w="sm" len="sm"/>
            <a:tailEnd type="none" w="sm" len="sm"/>
          </a:ln>
        </p:spPr>
        <p:txBody>
          <a:bodyPr>
            <a:spAutoFit/>
          </a:bodyPr>
          <a:lstStyle/>
          <a:p>
            <a:pPr algn="ctr"/>
            <a:r>
              <a:rPr lang="en-GB" sz="2400" b="0" baseline="0">
                <a:solidFill>
                  <a:schemeClr val="tx1"/>
                </a:solidFill>
              </a:rPr>
              <a:t>Fr</a:t>
            </a:r>
          </a:p>
        </p:txBody>
      </p:sp>
      <p:grpSp>
        <p:nvGrpSpPr>
          <p:cNvPr id="7" name="Group 37"/>
          <p:cNvGrpSpPr>
            <a:grpSpLocks/>
          </p:cNvGrpSpPr>
          <p:nvPr/>
        </p:nvGrpSpPr>
        <p:grpSpPr bwMode="auto">
          <a:xfrm>
            <a:off x="2286000" y="2057400"/>
            <a:ext cx="1676400" cy="1357313"/>
            <a:chOff x="1440" y="1296"/>
            <a:chExt cx="1056" cy="855"/>
          </a:xfrm>
        </p:grpSpPr>
        <p:sp>
          <p:nvSpPr>
            <p:cNvPr id="56347" name="Text Box 38"/>
            <p:cNvSpPr txBox="1">
              <a:spLocks noChangeArrowheads="1"/>
            </p:cNvSpPr>
            <p:nvPr/>
          </p:nvSpPr>
          <p:spPr bwMode="auto">
            <a:xfrm>
              <a:off x="1440" y="1296"/>
              <a:ext cx="480" cy="231"/>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Fc</a:t>
              </a:r>
              <a:r>
                <a:rPr lang="en-GB" sz="1800" b="0" baseline="-10000">
                  <a:solidFill>
                    <a:schemeClr val="tx1"/>
                  </a:solidFill>
                </a:rPr>
                <a:t>1</a:t>
              </a:r>
              <a:endParaRPr lang="en-GB" sz="1800" b="0" baseline="0">
                <a:solidFill>
                  <a:schemeClr val="tx1"/>
                </a:solidFill>
              </a:endParaRPr>
            </a:p>
          </p:txBody>
        </p:sp>
        <p:sp>
          <p:nvSpPr>
            <p:cNvPr id="56348" name="Text Box 39"/>
            <p:cNvSpPr txBox="1">
              <a:spLocks noChangeArrowheads="1"/>
            </p:cNvSpPr>
            <p:nvPr/>
          </p:nvSpPr>
          <p:spPr bwMode="auto">
            <a:xfrm>
              <a:off x="2016" y="1920"/>
              <a:ext cx="480" cy="231"/>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Fs</a:t>
              </a:r>
              <a:r>
                <a:rPr lang="en-GB" sz="1800" b="0" baseline="-10000">
                  <a:solidFill>
                    <a:schemeClr val="tx1"/>
                  </a:solidFill>
                </a:rPr>
                <a:t>1</a:t>
              </a:r>
              <a:endParaRPr lang="en-GB" sz="1800" b="0" baseline="0">
                <a:solidFill>
                  <a:schemeClr val="tx1"/>
                </a:solidFill>
              </a:endParaRPr>
            </a:p>
          </p:txBody>
        </p:sp>
      </p:grpSp>
      <p:grpSp>
        <p:nvGrpSpPr>
          <p:cNvPr id="8" name="Group 40"/>
          <p:cNvGrpSpPr>
            <a:grpSpLocks/>
          </p:cNvGrpSpPr>
          <p:nvPr/>
        </p:nvGrpSpPr>
        <p:grpSpPr bwMode="auto">
          <a:xfrm>
            <a:off x="1066800" y="2209800"/>
            <a:ext cx="1143000" cy="1524000"/>
            <a:chOff x="672" y="1392"/>
            <a:chExt cx="720" cy="960"/>
          </a:xfrm>
        </p:grpSpPr>
        <p:sp>
          <p:nvSpPr>
            <p:cNvPr id="56345" name="Text Box 41"/>
            <p:cNvSpPr txBox="1">
              <a:spLocks noChangeArrowheads="1"/>
            </p:cNvSpPr>
            <p:nvPr/>
          </p:nvSpPr>
          <p:spPr bwMode="auto">
            <a:xfrm>
              <a:off x="672" y="2121"/>
              <a:ext cx="480" cy="231"/>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Fs</a:t>
              </a:r>
              <a:r>
                <a:rPr lang="en-GB" sz="1800" b="0" baseline="-10000">
                  <a:solidFill>
                    <a:schemeClr val="tx1"/>
                  </a:solidFill>
                </a:rPr>
                <a:t>2</a:t>
              </a:r>
              <a:endParaRPr lang="en-GB" sz="1800" b="0" baseline="0">
                <a:solidFill>
                  <a:schemeClr val="tx1"/>
                </a:solidFill>
              </a:endParaRPr>
            </a:p>
          </p:txBody>
        </p:sp>
        <p:sp>
          <p:nvSpPr>
            <p:cNvPr id="56346" name="Text Box 42"/>
            <p:cNvSpPr txBox="1">
              <a:spLocks noChangeArrowheads="1"/>
            </p:cNvSpPr>
            <p:nvPr/>
          </p:nvSpPr>
          <p:spPr bwMode="auto">
            <a:xfrm>
              <a:off x="912" y="1392"/>
              <a:ext cx="480" cy="231"/>
            </a:xfrm>
            <a:prstGeom prst="rect">
              <a:avLst/>
            </a:prstGeom>
            <a:noFill/>
            <a:ln w="12700">
              <a:noFill/>
              <a:miter lim="800000"/>
              <a:headEnd type="none" w="sm" len="sm"/>
              <a:tailEnd type="none" w="sm" len="sm"/>
            </a:ln>
          </p:spPr>
          <p:txBody>
            <a:bodyPr>
              <a:spAutoFit/>
            </a:bodyPr>
            <a:lstStyle/>
            <a:p>
              <a:pPr algn="ctr"/>
              <a:r>
                <a:rPr lang="en-GB" sz="1800" b="0" baseline="0">
                  <a:solidFill>
                    <a:schemeClr val="tx1"/>
                  </a:solidFill>
                </a:rPr>
                <a:t>Fc</a:t>
              </a:r>
              <a:r>
                <a:rPr lang="en-GB" sz="1800" b="0" baseline="-10000">
                  <a:solidFill>
                    <a:schemeClr val="tx1"/>
                  </a:solidFill>
                </a:rPr>
                <a:t>2</a:t>
              </a:r>
              <a:endParaRPr lang="en-GB" sz="1800" b="0" baseline="0">
                <a:solidFill>
                  <a:schemeClr val="tx1"/>
                </a:solidFill>
              </a:endParaRPr>
            </a:p>
          </p:txBody>
        </p:sp>
      </p:grpSp>
      <p:sp>
        <p:nvSpPr>
          <p:cNvPr id="49195" name="Text Box 43"/>
          <p:cNvSpPr txBox="1">
            <a:spLocks noChangeArrowheads="1"/>
          </p:cNvSpPr>
          <p:nvPr/>
        </p:nvSpPr>
        <p:spPr bwMode="auto">
          <a:xfrm>
            <a:off x="762000" y="381000"/>
            <a:ext cx="2667000" cy="457200"/>
          </a:xfrm>
          <a:prstGeom prst="rect">
            <a:avLst/>
          </a:prstGeom>
          <a:noFill/>
          <a:ln w="12700">
            <a:noFill/>
            <a:miter lim="800000"/>
            <a:headEnd type="none" w="sm" len="sm"/>
            <a:tailEnd type="none" w="sm" len="sm"/>
          </a:ln>
        </p:spPr>
        <p:txBody>
          <a:bodyPr>
            <a:spAutoFit/>
          </a:bodyPr>
          <a:lstStyle/>
          <a:p>
            <a:r>
              <a:rPr lang="en-GB" sz="2400" baseline="0">
                <a:solidFill>
                  <a:schemeClr val="tx1"/>
                </a:solidFill>
                <a:latin typeface="Comic Sans MS" pitchFamily="66" charset="0"/>
              </a:rPr>
              <a:t>Rea</a:t>
            </a:r>
            <a:r>
              <a:rPr lang="hu-HU" sz="2400" baseline="0">
                <a:solidFill>
                  <a:schemeClr val="tx1"/>
                </a:solidFill>
                <a:latin typeface="Comic Sans MS" pitchFamily="66" charset="0"/>
              </a:rPr>
              <a:t>kcióerő</a:t>
            </a:r>
            <a:endParaRPr lang="en-GB" sz="2400" baseline="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9195">
                                            <p:txEl>
                                              <p:pRg st="0" end="0"/>
                                            </p:txEl>
                                          </p:spTgt>
                                        </p:tgtEl>
                                        <p:attrNameLst>
                                          <p:attrName>style.visibility</p:attrName>
                                        </p:attrNameLst>
                                      </p:cBhvr>
                                      <p:to>
                                        <p:strVal val="visible"/>
                                      </p:to>
                                    </p:set>
                                    <p:anim calcmode="lin" valueType="num">
                                      <p:cBhvr additive="base">
                                        <p:cTn id="7" dur="500" fill="hold"/>
                                        <p:tgtEl>
                                          <p:spTgt spid="49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IETTEM.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KATTINT.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ou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3" name="KATTINT.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KATTINT.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out)">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3" name="KATTINT.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out)">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KATTINT.WAV"/>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9174"/>
                                        </p:tgtEl>
                                        <p:attrNameLst>
                                          <p:attrName>style.visibility</p:attrName>
                                        </p:attrNameLst>
                                      </p:cBhvr>
                                      <p:to>
                                        <p:strVal val="visible"/>
                                      </p:to>
                                    </p:set>
                                    <p:animEffect transition="in" filter="box(out)">
                                      <p:cBhvr>
                                        <p:cTn id="38" dur="500"/>
                                        <p:tgtEl>
                                          <p:spTgt spid="49174"/>
                                        </p:tgtEl>
                                      </p:cBhvr>
                                    </p:animEffect>
                                  </p:childTnLst>
                                  <p:subTnLst>
                                    <p:audio>
                                      <p:cMediaNode>
                                        <p:cTn display="0" masterRel="sameClick">
                                          <p:stCondLst>
                                            <p:cond evt="begin" delay="0">
                                              <p:tn val="36"/>
                                            </p:cond>
                                          </p:stCondLst>
                                          <p:endCondLst>
                                            <p:cond evt="onStopAudio" delay="0">
                                              <p:tgtEl>
                                                <p:sldTgt/>
                                              </p:tgtEl>
                                            </p:cond>
                                          </p:endCondLst>
                                        </p:cTn>
                                        <p:tgtEl>
                                          <p:sndTgt r:embed="rId3" name="KATTINT.WAV"/>
                                        </p:tgtEl>
                                      </p:cMediaNode>
                                    </p:audio>
                                  </p:subTnLst>
                                </p:cTn>
                              </p:par>
                            </p:childTnLst>
                          </p:cTn>
                        </p:par>
                        <p:par>
                          <p:cTn id="39" fill="hold">
                            <p:stCondLst>
                              <p:cond delay="500"/>
                            </p:stCondLst>
                            <p:childTnLst>
                              <p:par>
                                <p:cTn id="40" presetID="2" presetClass="entr" presetSubtype="3" fill="hold" grpId="0" nodeType="afterEffect">
                                  <p:stCondLst>
                                    <p:cond delay="0"/>
                                  </p:stCondLst>
                                  <p:iterate type="lt">
                                    <p:tmPct val="100000"/>
                                  </p:iterate>
                                  <p:childTnLst>
                                    <p:set>
                                      <p:cBhvr>
                                        <p:cTn id="41" dur="1" fill="hold">
                                          <p:stCondLst>
                                            <p:cond delay="0"/>
                                          </p:stCondLst>
                                        </p:cTn>
                                        <p:tgtEl>
                                          <p:spTgt spid="49182">
                                            <p:txEl>
                                              <p:pRg st="0" end="0"/>
                                            </p:txEl>
                                          </p:spTgt>
                                        </p:tgtEl>
                                        <p:attrNameLst>
                                          <p:attrName>style.visibility</p:attrName>
                                        </p:attrNameLst>
                                      </p:cBhvr>
                                      <p:to>
                                        <p:strVal val="visible"/>
                                      </p:to>
                                    </p:set>
                                    <p:anim calcmode="lin" valueType="num">
                                      <p:cBhvr additive="base">
                                        <p:cTn id="42" dur="75" fill="hold"/>
                                        <p:tgtEl>
                                          <p:spTgt spid="49182">
                                            <p:txEl>
                                              <p:pRg st="0" end="0"/>
                                            </p:txEl>
                                          </p:spTgt>
                                        </p:tgtEl>
                                        <p:attrNameLst>
                                          <p:attrName>ppt_x</p:attrName>
                                        </p:attrNameLst>
                                      </p:cBhvr>
                                      <p:tavLst>
                                        <p:tav tm="0">
                                          <p:val>
                                            <p:strVal val="1+#ppt_w/2"/>
                                          </p:val>
                                        </p:tav>
                                        <p:tav tm="100000">
                                          <p:val>
                                            <p:strVal val="#ppt_x"/>
                                          </p:val>
                                        </p:tav>
                                      </p:tavLst>
                                    </p:anim>
                                    <p:anim calcmode="lin" valueType="num">
                                      <p:cBhvr additive="base">
                                        <p:cTn id="43" dur="75" fill="hold"/>
                                        <p:tgtEl>
                                          <p:spTgt spid="4918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LASER.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49175"/>
                                        </p:tgtEl>
                                        <p:attrNameLst>
                                          <p:attrName>style.visibility</p:attrName>
                                        </p:attrNameLst>
                                      </p:cBhvr>
                                      <p:to>
                                        <p:strVal val="visible"/>
                                      </p:to>
                                    </p:set>
                                    <p:animEffect transition="in" filter="box(out)">
                                      <p:cBhvr>
                                        <p:cTn id="48" dur="500"/>
                                        <p:tgtEl>
                                          <p:spTgt spid="49175"/>
                                        </p:tgtEl>
                                      </p:cBhvr>
                                    </p:animEffect>
                                  </p:childTnLst>
                                  <p:subTnLst>
                                    <p:audio>
                                      <p:cMediaNode>
                                        <p:cTn display="0" masterRel="sameClick">
                                          <p:stCondLst>
                                            <p:cond evt="begin" delay="0">
                                              <p:tn val="46"/>
                                            </p:cond>
                                          </p:stCondLst>
                                          <p:endCondLst>
                                            <p:cond evt="onStopAudio" delay="0">
                                              <p:tgtEl>
                                                <p:sldTgt/>
                                              </p:tgtEl>
                                            </p:cond>
                                          </p:endCondLst>
                                        </p:cTn>
                                        <p:tgtEl>
                                          <p:sndTgt r:embed="rId3" name="KATTINT.WAV"/>
                                        </p:tgtEl>
                                      </p:cMediaNode>
                                    </p:audio>
                                  </p:subTnLst>
                                </p:cTn>
                              </p:par>
                            </p:childTnLst>
                          </p:cTn>
                        </p:par>
                        <p:par>
                          <p:cTn id="49" fill="hold">
                            <p:stCondLst>
                              <p:cond delay="500"/>
                            </p:stCondLst>
                            <p:childTnLst>
                              <p:par>
                                <p:cTn id="50" presetID="2" presetClass="entr" presetSubtype="3" fill="hold" grpId="0" nodeType="afterEffect">
                                  <p:stCondLst>
                                    <p:cond delay="0"/>
                                  </p:stCondLst>
                                  <p:iterate type="lt">
                                    <p:tmPct val="100000"/>
                                  </p:iterate>
                                  <p:childTnLst>
                                    <p:set>
                                      <p:cBhvr>
                                        <p:cTn id="51" dur="1" fill="hold">
                                          <p:stCondLst>
                                            <p:cond delay="0"/>
                                          </p:stCondLst>
                                        </p:cTn>
                                        <p:tgtEl>
                                          <p:spTgt spid="49183">
                                            <p:txEl>
                                              <p:pRg st="0" end="0"/>
                                            </p:txEl>
                                          </p:spTgt>
                                        </p:tgtEl>
                                        <p:attrNameLst>
                                          <p:attrName>style.visibility</p:attrName>
                                        </p:attrNameLst>
                                      </p:cBhvr>
                                      <p:to>
                                        <p:strVal val="visible"/>
                                      </p:to>
                                    </p:set>
                                    <p:anim calcmode="lin" valueType="num">
                                      <p:cBhvr additive="base">
                                        <p:cTn id="52" dur="75" fill="hold"/>
                                        <p:tgtEl>
                                          <p:spTgt spid="49183">
                                            <p:txEl>
                                              <p:pRg st="0" end="0"/>
                                            </p:txEl>
                                          </p:spTgt>
                                        </p:tgtEl>
                                        <p:attrNameLst>
                                          <p:attrName>ppt_x</p:attrName>
                                        </p:attrNameLst>
                                      </p:cBhvr>
                                      <p:tavLst>
                                        <p:tav tm="0">
                                          <p:val>
                                            <p:strVal val="1+#ppt_w/2"/>
                                          </p:val>
                                        </p:tav>
                                        <p:tav tm="100000">
                                          <p:val>
                                            <p:strVal val="#ppt_x"/>
                                          </p:val>
                                        </p:tav>
                                      </p:tavLst>
                                    </p:anim>
                                    <p:anim calcmode="lin" valueType="num">
                                      <p:cBhvr additive="base">
                                        <p:cTn id="53" dur="75" fill="hold"/>
                                        <p:tgtEl>
                                          <p:spTgt spid="4918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LASER.WAV"/>
                                        </p:tgtEl>
                                      </p:cMediaNode>
                                    </p:audio>
                                  </p:sub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49186">
                                            <p:txEl>
                                              <p:pRg st="0" end="0"/>
                                            </p:txEl>
                                          </p:spTgt>
                                        </p:tgtEl>
                                        <p:attrNameLst>
                                          <p:attrName>style.visibility</p:attrName>
                                        </p:attrNameLst>
                                      </p:cBhvr>
                                      <p:to>
                                        <p:strVal val="visible"/>
                                      </p:to>
                                    </p:set>
                                    <p:animEffect transition="in" filter="box(out)">
                                      <p:cBhvr>
                                        <p:cTn id="58" dur="500"/>
                                        <p:tgtEl>
                                          <p:spTgt spid="49186">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KATTINT.WAV"/>
                                        </p:tgtEl>
                                      </p:cMediaNode>
                                    </p:audio>
                                  </p:subTnLst>
                                </p:cTn>
                              </p:par>
                            </p:childTnLst>
                          </p:cTn>
                        </p:par>
                        <p:par>
                          <p:cTn id="59" fill="hold">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49176"/>
                                        </p:tgtEl>
                                        <p:attrNameLst>
                                          <p:attrName>style.visibility</p:attrName>
                                        </p:attrNameLst>
                                      </p:cBhvr>
                                      <p:to>
                                        <p:strVal val="visible"/>
                                      </p:to>
                                    </p:set>
                                    <p:anim calcmode="lin" valueType="num">
                                      <p:cBhvr additive="base">
                                        <p:cTn id="62" dur="500" fill="hold"/>
                                        <p:tgtEl>
                                          <p:spTgt spid="49176"/>
                                        </p:tgtEl>
                                        <p:attrNameLst>
                                          <p:attrName>ppt_x</p:attrName>
                                        </p:attrNameLst>
                                      </p:cBhvr>
                                      <p:tavLst>
                                        <p:tav tm="0">
                                          <p:val>
                                            <p:strVal val="1+#ppt_w/2"/>
                                          </p:val>
                                        </p:tav>
                                        <p:tav tm="100000">
                                          <p:val>
                                            <p:strVal val="#ppt_x"/>
                                          </p:val>
                                        </p:tav>
                                      </p:tavLst>
                                    </p:anim>
                                    <p:anim calcmode="lin" valueType="num">
                                      <p:cBhvr additive="base">
                                        <p:cTn id="63" dur="500" fill="hold"/>
                                        <p:tgtEl>
                                          <p:spTgt spid="49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SUHINT.WAV"/>
                                        </p:tgtEl>
                                      </p:cMediaNode>
                                    </p:audio>
                                  </p:subTnLst>
                                </p:cTn>
                              </p:par>
                            </p:childTnLst>
                          </p:cTn>
                        </p:par>
                        <p:par>
                          <p:cTn id="64" fill="hold">
                            <p:stCondLst>
                              <p:cond delay="1000"/>
                            </p:stCondLst>
                            <p:childTnLst>
                              <p:par>
                                <p:cTn id="65" presetID="2" presetClass="entr" presetSubtype="3" fill="hold" grpId="0" nodeType="afterEffect">
                                  <p:stCondLst>
                                    <p:cond delay="0"/>
                                  </p:stCondLst>
                                  <p:iterate type="lt">
                                    <p:tmPct val="100000"/>
                                  </p:iterate>
                                  <p:childTnLst>
                                    <p:set>
                                      <p:cBhvr>
                                        <p:cTn id="66" dur="1" fill="hold">
                                          <p:stCondLst>
                                            <p:cond delay="0"/>
                                          </p:stCondLst>
                                        </p:cTn>
                                        <p:tgtEl>
                                          <p:spTgt spid="49184">
                                            <p:txEl>
                                              <p:pRg st="0" end="0"/>
                                            </p:txEl>
                                          </p:spTgt>
                                        </p:tgtEl>
                                        <p:attrNameLst>
                                          <p:attrName>style.visibility</p:attrName>
                                        </p:attrNameLst>
                                      </p:cBhvr>
                                      <p:to>
                                        <p:strVal val="visible"/>
                                      </p:to>
                                    </p:set>
                                    <p:anim calcmode="lin" valueType="num">
                                      <p:cBhvr additive="base">
                                        <p:cTn id="67" dur="75" fill="hold"/>
                                        <p:tgtEl>
                                          <p:spTgt spid="49184">
                                            <p:txEl>
                                              <p:pRg st="0" end="0"/>
                                            </p:txEl>
                                          </p:spTgt>
                                        </p:tgtEl>
                                        <p:attrNameLst>
                                          <p:attrName>ppt_x</p:attrName>
                                        </p:attrNameLst>
                                      </p:cBhvr>
                                      <p:tavLst>
                                        <p:tav tm="0">
                                          <p:val>
                                            <p:strVal val="1+#ppt_w/2"/>
                                          </p:val>
                                        </p:tav>
                                        <p:tav tm="100000">
                                          <p:val>
                                            <p:strVal val="#ppt_x"/>
                                          </p:val>
                                        </p:tav>
                                      </p:tavLst>
                                    </p:anim>
                                    <p:anim calcmode="lin" valueType="num">
                                      <p:cBhvr additive="base">
                                        <p:cTn id="68" dur="75" fill="hold"/>
                                        <p:tgtEl>
                                          <p:spTgt spid="4918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LASER.WAV"/>
                                        </p:tgtEl>
                                      </p:cMediaNode>
                                    </p:audio>
                                  </p:sub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49177"/>
                                        </p:tgtEl>
                                        <p:attrNameLst>
                                          <p:attrName>style.visibility</p:attrName>
                                        </p:attrNameLst>
                                      </p:cBhvr>
                                      <p:to>
                                        <p:strVal val="visible"/>
                                      </p:to>
                                    </p:set>
                                    <p:animEffect transition="in" filter="box(out)">
                                      <p:cBhvr>
                                        <p:cTn id="73" dur="500"/>
                                        <p:tgtEl>
                                          <p:spTgt spid="49177"/>
                                        </p:tgtEl>
                                      </p:cBhvr>
                                    </p:animEffect>
                                  </p:childTnLst>
                                  <p:subTnLst>
                                    <p:audio>
                                      <p:cMediaNode>
                                        <p:cTn display="0" masterRel="sameClick">
                                          <p:stCondLst>
                                            <p:cond evt="begin" delay="0">
                                              <p:tn val="71"/>
                                            </p:cond>
                                          </p:stCondLst>
                                          <p:endCondLst>
                                            <p:cond evt="onStopAudio" delay="0">
                                              <p:tgtEl>
                                                <p:sldTgt/>
                                              </p:tgtEl>
                                            </p:cond>
                                          </p:endCondLst>
                                        </p:cTn>
                                        <p:tgtEl>
                                          <p:sndTgt r:embed="rId3" name="KATTINT.WAV"/>
                                        </p:tgtEl>
                                      </p:cMediaNode>
                                    </p:audio>
                                  </p:subTnLst>
                                </p:cTn>
                              </p:par>
                            </p:childTnLst>
                          </p:cTn>
                        </p:par>
                        <p:par>
                          <p:cTn id="74" fill="hold">
                            <p:stCondLst>
                              <p:cond delay="500"/>
                            </p:stCondLst>
                            <p:childTnLst>
                              <p:par>
                                <p:cTn id="75" presetID="2" presetClass="entr" presetSubtype="3" fill="hold" grpId="0" nodeType="afterEffect">
                                  <p:stCondLst>
                                    <p:cond delay="0"/>
                                  </p:stCondLst>
                                  <p:iterate type="lt">
                                    <p:tmPct val="100000"/>
                                  </p:iterate>
                                  <p:childTnLst>
                                    <p:set>
                                      <p:cBhvr>
                                        <p:cTn id="76" dur="1" fill="hold">
                                          <p:stCondLst>
                                            <p:cond delay="0"/>
                                          </p:stCondLst>
                                        </p:cTn>
                                        <p:tgtEl>
                                          <p:spTgt spid="49185">
                                            <p:txEl>
                                              <p:pRg st="0" end="0"/>
                                            </p:txEl>
                                          </p:spTgt>
                                        </p:tgtEl>
                                        <p:attrNameLst>
                                          <p:attrName>style.visibility</p:attrName>
                                        </p:attrNameLst>
                                      </p:cBhvr>
                                      <p:to>
                                        <p:strVal val="visible"/>
                                      </p:to>
                                    </p:set>
                                    <p:anim calcmode="lin" valueType="num">
                                      <p:cBhvr additive="base">
                                        <p:cTn id="77" dur="75" fill="hold"/>
                                        <p:tgtEl>
                                          <p:spTgt spid="49185">
                                            <p:txEl>
                                              <p:pRg st="0" end="0"/>
                                            </p:txEl>
                                          </p:spTgt>
                                        </p:tgtEl>
                                        <p:attrNameLst>
                                          <p:attrName>ppt_x</p:attrName>
                                        </p:attrNameLst>
                                      </p:cBhvr>
                                      <p:tavLst>
                                        <p:tav tm="0">
                                          <p:val>
                                            <p:strVal val="1+#ppt_w/2"/>
                                          </p:val>
                                        </p:tav>
                                        <p:tav tm="100000">
                                          <p:val>
                                            <p:strVal val="#ppt_x"/>
                                          </p:val>
                                        </p:tav>
                                      </p:tavLst>
                                    </p:anim>
                                    <p:anim calcmode="lin" valueType="num">
                                      <p:cBhvr additive="base">
                                        <p:cTn id="78" dur="75" fill="hold"/>
                                        <p:tgtEl>
                                          <p:spTgt spid="4918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LASER.WAV"/>
                                        </p:tgtEl>
                                      </p:cMediaNode>
                                    </p:audio>
                                  </p:sub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49187">
                                            <p:txEl>
                                              <p:pRg st="0" end="0"/>
                                            </p:txEl>
                                          </p:spTgt>
                                        </p:tgtEl>
                                        <p:attrNameLst>
                                          <p:attrName>style.visibility</p:attrName>
                                        </p:attrNameLst>
                                      </p:cBhvr>
                                      <p:to>
                                        <p:strVal val="visible"/>
                                      </p:to>
                                    </p:set>
                                    <p:animEffect transition="in" filter="box(out)">
                                      <p:cBhvr>
                                        <p:cTn id="83" dur="500"/>
                                        <p:tgtEl>
                                          <p:spTgt spid="49187">
                                            <p:txEl>
                                              <p:pRg st="0" end="0"/>
                                            </p:txEl>
                                          </p:spTgt>
                                        </p:tgtEl>
                                      </p:cBhvr>
                                    </p:animEffect>
                                  </p:childTnLst>
                                  <p:subTnLst>
                                    <p:audio>
                                      <p:cMediaNode>
                                        <p:cTn display="0" masterRel="sameClick">
                                          <p:stCondLst>
                                            <p:cond evt="begin" delay="0">
                                              <p:tn val="81"/>
                                            </p:cond>
                                          </p:stCondLst>
                                          <p:endCondLst>
                                            <p:cond evt="onStopAudio" delay="0">
                                              <p:tgtEl>
                                                <p:sldTgt/>
                                              </p:tgtEl>
                                            </p:cond>
                                          </p:endCondLst>
                                        </p:cTn>
                                        <p:tgtEl>
                                          <p:sndTgt r:embed="rId3" name="KATTINT.WAV"/>
                                        </p:tgtEl>
                                      </p:cMediaNode>
                                    </p:audio>
                                  </p:subTnLst>
                                </p:cTn>
                              </p:par>
                            </p:childTnLst>
                          </p:cTn>
                        </p:par>
                        <p:par>
                          <p:cTn id="84" fill="hold">
                            <p:stCondLst>
                              <p:cond delay="500"/>
                            </p:stCondLst>
                            <p:childTnLst>
                              <p:par>
                                <p:cTn id="85" presetID="2" presetClass="entr" presetSubtype="8" fill="hold" grpId="0" nodeType="afterEffect">
                                  <p:stCondLst>
                                    <p:cond delay="0"/>
                                  </p:stCondLst>
                                  <p:childTnLst>
                                    <p:set>
                                      <p:cBhvr>
                                        <p:cTn id="86" dur="1" fill="hold">
                                          <p:stCondLst>
                                            <p:cond delay="0"/>
                                          </p:stCondLst>
                                        </p:cTn>
                                        <p:tgtEl>
                                          <p:spTgt spid="49181"/>
                                        </p:tgtEl>
                                        <p:attrNameLst>
                                          <p:attrName>style.visibility</p:attrName>
                                        </p:attrNameLst>
                                      </p:cBhvr>
                                      <p:to>
                                        <p:strVal val="visible"/>
                                      </p:to>
                                    </p:set>
                                    <p:anim calcmode="lin" valueType="num">
                                      <p:cBhvr additive="base">
                                        <p:cTn id="87" dur="500" fill="hold"/>
                                        <p:tgtEl>
                                          <p:spTgt spid="49181"/>
                                        </p:tgtEl>
                                        <p:attrNameLst>
                                          <p:attrName>ppt_x</p:attrName>
                                        </p:attrNameLst>
                                      </p:cBhvr>
                                      <p:tavLst>
                                        <p:tav tm="0">
                                          <p:val>
                                            <p:strVal val="0-#ppt_w/2"/>
                                          </p:val>
                                        </p:tav>
                                        <p:tav tm="100000">
                                          <p:val>
                                            <p:strVal val="#ppt_x"/>
                                          </p:val>
                                        </p:tav>
                                      </p:tavLst>
                                    </p:anim>
                                    <p:anim calcmode="lin" valueType="num">
                                      <p:cBhvr additive="base">
                                        <p:cTn id="88" dur="500" fill="hold"/>
                                        <p:tgtEl>
                                          <p:spTgt spid="491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SUHINT.WAV"/>
                                        </p:tgtEl>
                                      </p:cMediaNode>
                                    </p:audio>
                                  </p:subTnLst>
                                </p:cTn>
                              </p:par>
                            </p:childTnLst>
                          </p:cTn>
                        </p:par>
                      </p:childTnLst>
                    </p:cTn>
                  </p:par>
                  <p:par>
                    <p:cTn id="89" fill="hold">
                      <p:stCondLst>
                        <p:cond delay="indefinite"/>
                      </p:stCondLst>
                      <p:childTnLst>
                        <p:par>
                          <p:cTn id="90" fill="hold">
                            <p:stCondLst>
                              <p:cond delay="0"/>
                            </p:stCondLst>
                            <p:childTnLst>
                              <p:par>
                                <p:cTn id="91" presetID="4" presetClass="entr" presetSubtype="32" fill="hold" grpId="0" nodeType="clickEffect">
                                  <p:stCondLst>
                                    <p:cond delay="0"/>
                                  </p:stCondLst>
                                  <p:childTnLst>
                                    <p:set>
                                      <p:cBhvr>
                                        <p:cTn id="92" dur="1" fill="hold">
                                          <p:stCondLst>
                                            <p:cond delay="0"/>
                                          </p:stCondLst>
                                        </p:cTn>
                                        <p:tgtEl>
                                          <p:spTgt spid="49178"/>
                                        </p:tgtEl>
                                        <p:attrNameLst>
                                          <p:attrName>style.visibility</p:attrName>
                                        </p:attrNameLst>
                                      </p:cBhvr>
                                      <p:to>
                                        <p:strVal val="visible"/>
                                      </p:to>
                                    </p:set>
                                    <p:animEffect transition="in" filter="box(out)">
                                      <p:cBhvr>
                                        <p:cTn id="93" dur="500"/>
                                        <p:tgtEl>
                                          <p:spTgt spid="49178"/>
                                        </p:tgtEl>
                                      </p:cBhvr>
                                    </p:animEffect>
                                  </p:childTnLst>
                                  <p:subTnLst>
                                    <p:audio>
                                      <p:cMediaNode>
                                        <p:cTn display="0" masterRel="sameClick">
                                          <p:stCondLst>
                                            <p:cond evt="begin" delay="0">
                                              <p:tn val="91"/>
                                            </p:cond>
                                          </p:stCondLst>
                                          <p:endCondLst>
                                            <p:cond evt="onStopAudio" delay="0">
                                              <p:tgtEl>
                                                <p:sldTgt/>
                                              </p:tgtEl>
                                            </p:cond>
                                          </p:endCondLst>
                                        </p:cTn>
                                        <p:tgtEl>
                                          <p:sndTgt r:embed="rId3" name="KATTINT.WAV"/>
                                        </p:tgtEl>
                                      </p:cMediaNode>
                                    </p:audio>
                                  </p:subTnLst>
                                </p:cTn>
                              </p:par>
                            </p:childTnLst>
                          </p:cTn>
                        </p:par>
                      </p:childTnLst>
                    </p:cTn>
                  </p:par>
                  <p:par>
                    <p:cTn id="94" fill="hold">
                      <p:stCondLst>
                        <p:cond delay="indefinite"/>
                      </p:stCondLst>
                      <p:childTnLst>
                        <p:par>
                          <p:cTn id="95" fill="hold">
                            <p:stCondLst>
                              <p:cond delay="0"/>
                            </p:stCondLst>
                            <p:childTnLst>
                              <p:par>
                                <p:cTn id="96" presetID="4" presetClass="entr" presetSubtype="32" fill="hold" grpId="0" nodeType="clickEffect">
                                  <p:stCondLst>
                                    <p:cond delay="0"/>
                                  </p:stCondLst>
                                  <p:childTnLst>
                                    <p:set>
                                      <p:cBhvr>
                                        <p:cTn id="97" dur="1" fill="hold">
                                          <p:stCondLst>
                                            <p:cond delay="0"/>
                                          </p:stCondLst>
                                        </p:cTn>
                                        <p:tgtEl>
                                          <p:spTgt spid="49179"/>
                                        </p:tgtEl>
                                        <p:attrNameLst>
                                          <p:attrName>style.visibility</p:attrName>
                                        </p:attrNameLst>
                                      </p:cBhvr>
                                      <p:to>
                                        <p:strVal val="visible"/>
                                      </p:to>
                                    </p:set>
                                    <p:animEffect transition="in" filter="box(out)">
                                      <p:cBhvr>
                                        <p:cTn id="98" dur="500"/>
                                        <p:tgtEl>
                                          <p:spTgt spid="49179"/>
                                        </p:tgtEl>
                                      </p:cBhvr>
                                    </p:animEffect>
                                  </p:childTnLst>
                                  <p:subTnLst>
                                    <p:audio>
                                      <p:cMediaNode>
                                        <p:cTn display="0" masterRel="sameClick">
                                          <p:stCondLst>
                                            <p:cond evt="begin" delay="0">
                                              <p:tn val="96"/>
                                            </p:cond>
                                          </p:stCondLst>
                                          <p:endCondLst>
                                            <p:cond evt="onStopAudio" delay="0">
                                              <p:tgtEl>
                                                <p:sldTgt/>
                                              </p:tgtEl>
                                            </p:cond>
                                          </p:endCondLst>
                                        </p:cTn>
                                        <p:tgtEl>
                                          <p:sndTgt r:embed="rId3" name="KATTINT.WAV"/>
                                        </p:tgtEl>
                                      </p:cMediaNode>
                                    </p:audio>
                                  </p:subTnLst>
                                </p:cTn>
                              </p:par>
                            </p:childTnLst>
                          </p:cTn>
                        </p:par>
                      </p:childTnLst>
                    </p:cTn>
                  </p:par>
                  <p:par>
                    <p:cTn id="99" fill="hold">
                      <p:stCondLst>
                        <p:cond delay="indefinite"/>
                      </p:stCondLst>
                      <p:childTnLst>
                        <p:par>
                          <p:cTn id="100" fill="hold">
                            <p:stCondLst>
                              <p:cond delay="0"/>
                            </p:stCondLst>
                            <p:childTnLst>
                              <p:par>
                                <p:cTn id="101" presetID="4" presetClass="entr" presetSubtype="32" fill="hold" grpId="0" nodeType="clickEffect">
                                  <p:stCondLst>
                                    <p:cond delay="0"/>
                                  </p:stCondLst>
                                  <p:childTnLst>
                                    <p:set>
                                      <p:cBhvr>
                                        <p:cTn id="102" dur="1" fill="hold">
                                          <p:stCondLst>
                                            <p:cond delay="0"/>
                                          </p:stCondLst>
                                        </p:cTn>
                                        <p:tgtEl>
                                          <p:spTgt spid="49180"/>
                                        </p:tgtEl>
                                        <p:attrNameLst>
                                          <p:attrName>style.visibility</p:attrName>
                                        </p:attrNameLst>
                                      </p:cBhvr>
                                      <p:to>
                                        <p:strVal val="visible"/>
                                      </p:to>
                                    </p:set>
                                    <p:animEffect transition="in" filter="box(out)">
                                      <p:cBhvr>
                                        <p:cTn id="103" dur="500"/>
                                        <p:tgtEl>
                                          <p:spTgt spid="49180"/>
                                        </p:tgtEl>
                                      </p:cBhvr>
                                    </p:animEffect>
                                  </p:childTnLst>
                                  <p:subTnLst>
                                    <p:audio>
                                      <p:cMediaNode>
                                        <p:cTn display="0" masterRel="sameClick">
                                          <p:stCondLst>
                                            <p:cond evt="begin" delay="0">
                                              <p:tn val="101"/>
                                            </p:cond>
                                          </p:stCondLst>
                                          <p:endCondLst>
                                            <p:cond evt="onStopAudio" delay="0">
                                              <p:tgtEl>
                                                <p:sldTgt/>
                                              </p:tgtEl>
                                            </p:cond>
                                          </p:endCondLst>
                                        </p:cTn>
                                        <p:tgtEl>
                                          <p:sndTgt r:embed="rId3" name="KATTINT.WAV"/>
                                        </p:tgtEl>
                                      </p:cMediaNode>
                                    </p:audio>
                                  </p:subTnLst>
                                </p:cTn>
                              </p:par>
                            </p:childTnLst>
                          </p:cTn>
                        </p:par>
                        <p:par>
                          <p:cTn id="104" fill="hold">
                            <p:stCondLst>
                              <p:cond delay="500"/>
                            </p:stCondLst>
                            <p:childTnLst>
                              <p:par>
                                <p:cTn id="105" presetID="2" presetClass="entr" presetSubtype="3" fill="hold" grpId="0" nodeType="afterEffect">
                                  <p:stCondLst>
                                    <p:cond delay="0"/>
                                  </p:stCondLst>
                                  <p:iterate type="lt">
                                    <p:tmPct val="100000"/>
                                  </p:iterate>
                                  <p:childTnLst>
                                    <p:set>
                                      <p:cBhvr>
                                        <p:cTn id="106" dur="1" fill="hold">
                                          <p:stCondLst>
                                            <p:cond delay="0"/>
                                          </p:stCondLst>
                                        </p:cTn>
                                        <p:tgtEl>
                                          <p:spTgt spid="49188">
                                            <p:txEl>
                                              <p:pRg st="0" end="0"/>
                                            </p:txEl>
                                          </p:spTgt>
                                        </p:tgtEl>
                                        <p:attrNameLst>
                                          <p:attrName>style.visibility</p:attrName>
                                        </p:attrNameLst>
                                      </p:cBhvr>
                                      <p:to>
                                        <p:strVal val="visible"/>
                                      </p:to>
                                    </p:set>
                                    <p:anim calcmode="lin" valueType="num">
                                      <p:cBhvr additive="base">
                                        <p:cTn id="107" dur="75" fill="hold"/>
                                        <p:tgtEl>
                                          <p:spTgt spid="49188">
                                            <p:txEl>
                                              <p:pRg st="0" end="0"/>
                                            </p:txEl>
                                          </p:spTgt>
                                        </p:tgtEl>
                                        <p:attrNameLst>
                                          <p:attrName>ppt_x</p:attrName>
                                        </p:attrNameLst>
                                      </p:cBhvr>
                                      <p:tavLst>
                                        <p:tav tm="0">
                                          <p:val>
                                            <p:strVal val="1+#ppt_w/2"/>
                                          </p:val>
                                        </p:tav>
                                        <p:tav tm="100000">
                                          <p:val>
                                            <p:strVal val="#ppt_x"/>
                                          </p:val>
                                        </p:tav>
                                      </p:tavLst>
                                    </p:anim>
                                    <p:anim calcmode="lin" valueType="num">
                                      <p:cBhvr additive="base">
                                        <p:cTn id="108" dur="75" fill="hold"/>
                                        <p:tgtEl>
                                          <p:spTgt spid="4918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4" grpId="0" animBg="1"/>
      <p:bldP spid="49175" grpId="0" animBg="1"/>
      <p:bldP spid="49176" grpId="0" animBg="1"/>
      <p:bldP spid="49177" grpId="0" animBg="1"/>
      <p:bldP spid="49178" grpId="0" animBg="1"/>
      <p:bldP spid="49179" grpId="0" animBg="1"/>
      <p:bldP spid="49180" grpId="0" animBg="1"/>
      <p:bldP spid="49181" grpId="0" animBg="1"/>
      <p:bldP spid="49182" grpId="0" build="p" autoUpdateAnimBg="0" advAuto="0"/>
      <p:bldP spid="49183" grpId="0" build="p" autoUpdateAnimBg="0" advAuto="0"/>
      <p:bldP spid="49184" grpId="0" build="p" autoUpdateAnimBg="0" advAuto="0"/>
      <p:bldP spid="49185" grpId="0" build="p" autoUpdateAnimBg="0" advAuto="0"/>
      <p:bldP spid="49186" grpId="0" build="p" autoUpdateAnimBg="0"/>
      <p:bldP spid="49187" grpId="0" build="p" autoUpdateAnimBg="0"/>
      <p:bldP spid="49188" grpId="0" build="p" autoUpdateAnimBg="0" advAuto="0"/>
      <p:bldP spid="49195"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sp>
        <p:nvSpPr>
          <p:cNvPr id="57347" name="Rectangle 3"/>
          <p:cNvSpPr>
            <a:spLocks noChangeArrowheads="1"/>
          </p:cNvSpPr>
          <p:nvPr/>
        </p:nvSpPr>
        <p:spPr bwMode="auto">
          <a:xfrm>
            <a:off x="1066800" y="228600"/>
            <a:ext cx="6934200" cy="1066800"/>
          </a:xfrm>
          <a:prstGeom prst="rect">
            <a:avLst/>
          </a:prstGeom>
          <a:noFill/>
          <a:ln w="9525">
            <a:noFill/>
            <a:miter lim="800000"/>
            <a:headEnd/>
            <a:tailEnd/>
          </a:ln>
        </p:spPr>
        <p:txBody>
          <a:bodyPr lIns="92075" tIns="46038" rIns="92075" bIns="46038">
            <a:spAutoFit/>
          </a:bodyPr>
          <a:lstStyle/>
          <a:p>
            <a:pPr algn="ctr"/>
            <a:r>
              <a:rPr lang="hu-HU" sz="3200" baseline="0">
                <a:solidFill>
                  <a:schemeClr val="tx1"/>
                </a:solidFill>
              </a:rPr>
              <a:t>AZ ERŐK MEGHATÁROZÁSÁNAK MÓDSZEREI</a:t>
            </a:r>
            <a:endParaRPr lang="en-GB" sz="3200" baseline="0">
              <a:solidFill>
                <a:schemeClr val="tx1"/>
              </a:solidFill>
            </a:endParaRPr>
          </a:p>
        </p:txBody>
      </p:sp>
      <p:sp>
        <p:nvSpPr>
          <p:cNvPr id="50180" name="Rectangle 4"/>
          <p:cNvSpPr>
            <a:spLocks noChangeArrowheads="1"/>
          </p:cNvSpPr>
          <p:nvPr/>
        </p:nvSpPr>
        <p:spPr bwMode="auto">
          <a:xfrm>
            <a:off x="1066800" y="1752600"/>
            <a:ext cx="6781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1. GR</a:t>
            </a:r>
            <a:r>
              <a:rPr lang="hu-HU" sz="2800" baseline="0">
                <a:solidFill>
                  <a:schemeClr val="tx1"/>
                </a:solidFill>
              </a:rPr>
              <a:t>AFIKUS</a:t>
            </a:r>
            <a:endParaRPr lang="en-GB" sz="2800" baseline="0">
              <a:solidFill>
                <a:schemeClr val="tx1"/>
              </a:solidFill>
            </a:endParaRPr>
          </a:p>
        </p:txBody>
      </p:sp>
      <p:sp>
        <p:nvSpPr>
          <p:cNvPr id="50181" name="Rectangle 5"/>
          <p:cNvSpPr>
            <a:spLocks noChangeArrowheads="1"/>
          </p:cNvSpPr>
          <p:nvPr/>
        </p:nvSpPr>
        <p:spPr bwMode="auto">
          <a:xfrm>
            <a:off x="1066800" y="2438400"/>
            <a:ext cx="6781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2. </a:t>
            </a:r>
            <a:r>
              <a:rPr lang="hu-HU" sz="2800" baseline="0">
                <a:solidFill>
                  <a:schemeClr val="tx1"/>
                </a:solidFill>
              </a:rPr>
              <a:t>SZÁMÍTÁS</a:t>
            </a:r>
            <a:endParaRPr lang="en-GB" sz="2800" baseline="0">
              <a:solidFill>
                <a:schemeClr val="tx1"/>
              </a:solidFill>
            </a:endParaRPr>
          </a:p>
        </p:txBody>
      </p:sp>
      <p:sp>
        <p:nvSpPr>
          <p:cNvPr id="50182" name="Rectangle 6"/>
          <p:cNvSpPr>
            <a:spLocks noChangeArrowheads="1"/>
          </p:cNvSpPr>
          <p:nvPr/>
        </p:nvSpPr>
        <p:spPr bwMode="auto">
          <a:xfrm>
            <a:off x="1066800" y="3078163"/>
            <a:ext cx="67818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3. M</a:t>
            </a:r>
            <a:r>
              <a:rPr lang="hu-HU" sz="2800" baseline="0">
                <a:solidFill>
                  <a:schemeClr val="tx1"/>
                </a:solidFill>
              </a:rPr>
              <a:t>ÉRÉS</a:t>
            </a:r>
            <a:endParaRPr lang="en-GB" sz="2800" baseline="0">
              <a:solidFill>
                <a:schemeClr val="tx1"/>
              </a:solidFill>
            </a:endParaRPr>
          </a:p>
        </p:txBody>
      </p:sp>
      <p:sp>
        <p:nvSpPr>
          <p:cNvPr id="50183" name="Rectangle 7"/>
          <p:cNvSpPr>
            <a:spLocks noChangeArrowheads="1"/>
          </p:cNvSpPr>
          <p:nvPr/>
        </p:nvSpPr>
        <p:spPr bwMode="auto">
          <a:xfrm>
            <a:off x="1066800" y="3687763"/>
            <a:ext cx="8077200" cy="18018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4. M</a:t>
            </a:r>
            <a:r>
              <a:rPr lang="hu-HU" sz="2800" baseline="0">
                <a:solidFill>
                  <a:schemeClr val="tx1"/>
                </a:solidFill>
              </a:rPr>
              <a:t>ÉRÉS ÉS SZÁMÍTÁS</a:t>
            </a:r>
            <a:endParaRPr lang="en-GB" sz="2800" baseline="0">
              <a:solidFill>
                <a:schemeClr val="tx1"/>
              </a:solidFill>
            </a:endParaRPr>
          </a:p>
          <a:p>
            <a:r>
              <a:rPr lang="en-GB" sz="2800" baseline="0">
                <a:solidFill>
                  <a:schemeClr val="tx1"/>
                </a:solidFill>
              </a:rPr>
              <a:t>	stat</a:t>
            </a:r>
            <a:r>
              <a:rPr lang="hu-HU" sz="2800" baseline="0">
                <a:solidFill>
                  <a:schemeClr val="tx1"/>
                </a:solidFill>
              </a:rPr>
              <a:t>ikus és dinamikus</a:t>
            </a:r>
            <a:r>
              <a:rPr lang="en-GB" sz="2800" baseline="0">
                <a:solidFill>
                  <a:schemeClr val="tx1"/>
                </a:solidFill>
              </a:rPr>
              <a:t> </a:t>
            </a:r>
          </a:p>
          <a:p>
            <a:r>
              <a:rPr lang="en-GB" sz="2800" baseline="0">
                <a:solidFill>
                  <a:schemeClr val="tx1"/>
                </a:solidFill>
              </a:rPr>
              <a:t>	dire</a:t>
            </a:r>
            <a:r>
              <a:rPr lang="hu-HU" sz="2800" baseline="0">
                <a:solidFill>
                  <a:schemeClr val="tx1"/>
                </a:solidFill>
              </a:rPr>
              <a:t>kt és inverz</a:t>
            </a:r>
            <a:endParaRPr lang="en-GB" sz="2800"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additive="base">
                                        <p:cTn id="7" dur="3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01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0181">
                                            <p:txEl>
                                              <p:pRg st="0" end="0"/>
                                            </p:txEl>
                                          </p:spTgt>
                                        </p:tgtEl>
                                        <p:attrNameLst>
                                          <p:attrName>style.visibility</p:attrName>
                                        </p:attrNameLst>
                                      </p:cBhvr>
                                      <p:to>
                                        <p:strVal val="visible"/>
                                      </p:to>
                                    </p:set>
                                    <p:anim calcmode="lin" valueType="num">
                                      <p:cBhvr additive="base">
                                        <p:cTn id="13" dur="300" fill="hold"/>
                                        <p:tgtEl>
                                          <p:spTgt spid="50181">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018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iterate type="lt">
                                    <p:tmPct val="100000"/>
                                  </p:iterate>
                                  <p:childTnLst>
                                    <p:set>
                                      <p:cBhvr>
                                        <p:cTn id="18" dur="1" fill="hold">
                                          <p:stCondLst>
                                            <p:cond delay="0"/>
                                          </p:stCondLst>
                                        </p:cTn>
                                        <p:tgtEl>
                                          <p:spTgt spid="50182">
                                            <p:txEl>
                                              <p:pRg st="0" end="0"/>
                                            </p:txEl>
                                          </p:spTgt>
                                        </p:tgtEl>
                                        <p:attrNameLst>
                                          <p:attrName>style.visibility</p:attrName>
                                        </p:attrNameLst>
                                      </p:cBhvr>
                                      <p:to>
                                        <p:strVal val="visible"/>
                                      </p:to>
                                    </p:set>
                                    <p:animEffect transition="in" filter="wipe(up)">
                                      <p:cBhvr>
                                        <p:cTn id="19" dur="75"/>
                                        <p:tgtEl>
                                          <p:spTgt spid="50182">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0183">
                                            <p:txEl>
                                              <p:pRg st="0" end="0"/>
                                            </p:txEl>
                                          </p:spTgt>
                                        </p:tgtEl>
                                        <p:attrNameLst>
                                          <p:attrName>style.visibility</p:attrName>
                                        </p:attrNameLst>
                                      </p:cBhvr>
                                      <p:to>
                                        <p:strVal val="visible"/>
                                      </p:to>
                                    </p:set>
                                    <p:animEffect transition="in" filter="box(out)">
                                      <p:cBhvr>
                                        <p:cTn id="24" dur="500"/>
                                        <p:tgtEl>
                                          <p:spTgt spid="50183">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0183">
                                            <p:txEl>
                                              <p:pRg st="1" end="1"/>
                                            </p:txEl>
                                          </p:spTgt>
                                        </p:tgtEl>
                                        <p:attrNameLst>
                                          <p:attrName>style.visibility</p:attrName>
                                        </p:attrNameLst>
                                      </p:cBhvr>
                                      <p:to>
                                        <p:strVal val="visible"/>
                                      </p:to>
                                    </p:set>
                                    <p:animEffect transition="in" filter="box(out)">
                                      <p:cBhvr>
                                        <p:cTn id="29" dur="500"/>
                                        <p:tgtEl>
                                          <p:spTgt spid="50183">
                                            <p:txEl>
                                              <p:pRg st="1" end="1"/>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CAMERA.WAV"/>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183">
                                            <p:txEl>
                                              <p:pRg st="2" end="2"/>
                                            </p:txEl>
                                          </p:spTgt>
                                        </p:tgtEl>
                                        <p:attrNameLst>
                                          <p:attrName>style.visibility</p:attrName>
                                        </p:attrNameLst>
                                      </p:cBhvr>
                                      <p:to>
                                        <p:strVal val="visible"/>
                                      </p:to>
                                    </p:set>
                                    <p:animEffect transition="in" filter="box(out)">
                                      <p:cBhvr>
                                        <p:cTn id="34" dur="500"/>
                                        <p:tgtEl>
                                          <p:spTgt spid="50183">
                                            <p:txEl>
                                              <p:pRg st="2" end="2"/>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utoUpdateAnimBg="0"/>
      <p:bldP spid="50181" grpId="0" build="p" autoUpdateAnimBg="0"/>
      <p:bldP spid="50182" grpId="0" build="p" autoUpdateAnimBg="0"/>
      <p:bldP spid="5018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588" y="0"/>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58371" name="Picture 3" descr="~AUT0000"/>
          <p:cNvPicPr>
            <a:picLocks noChangeAspect="1" noChangeArrowheads="1"/>
          </p:cNvPicPr>
          <p:nvPr/>
        </p:nvPicPr>
        <p:blipFill>
          <a:blip r:embed="rId2" cstate="print"/>
          <a:srcRect/>
          <a:stretch>
            <a:fillRect/>
          </a:stretch>
        </p:blipFill>
        <p:spPr bwMode="auto">
          <a:xfrm>
            <a:off x="0" y="2971800"/>
            <a:ext cx="3159125" cy="3886200"/>
          </a:xfrm>
          <a:prstGeom prst="rect">
            <a:avLst/>
          </a:prstGeom>
          <a:noFill/>
          <a:ln w="9525">
            <a:noFill/>
            <a:miter lim="800000"/>
            <a:headEnd/>
            <a:tailEnd/>
          </a:ln>
        </p:spPr>
      </p:pic>
      <p:pic>
        <p:nvPicPr>
          <p:cNvPr id="58372" name="Picture 4" descr="~AUT0001"/>
          <p:cNvPicPr>
            <a:picLocks noChangeAspect="1" noChangeArrowheads="1"/>
          </p:cNvPicPr>
          <p:nvPr/>
        </p:nvPicPr>
        <p:blipFill>
          <a:blip r:embed="rId3" cstate="print"/>
          <a:srcRect/>
          <a:stretch>
            <a:fillRect/>
          </a:stretch>
        </p:blipFill>
        <p:spPr bwMode="auto">
          <a:xfrm>
            <a:off x="0" y="0"/>
            <a:ext cx="4572000" cy="2951163"/>
          </a:xfrm>
          <a:prstGeom prst="rect">
            <a:avLst/>
          </a:prstGeom>
          <a:noFill/>
          <a:ln w="9525">
            <a:noFill/>
            <a:miter lim="800000"/>
            <a:headEnd/>
            <a:tailEnd/>
          </a:ln>
        </p:spPr>
      </p:pic>
      <p:pic>
        <p:nvPicPr>
          <p:cNvPr id="58373" name="Picture 5" descr="~AUT0002"/>
          <p:cNvPicPr>
            <a:picLocks noChangeAspect="1" noChangeArrowheads="1"/>
          </p:cNvPicPr>
          <p:nvPr/>
        </p:nvPicPr>
        <p:blipFill>
          <a:blip r:embed="rId4" cstate="print"/>
          <a:srcRect/>
          <a:stretch>
            <a:fillRect/>
          </a:stretch>
        </p:blipFill>
        <p:spPr bwMode="auto">
          <a:xfrm>
            <a:off x="4572000" y="0"/>
            <a:ext cx="3657600" cy="2903538"/>
          </a:xfrm>
          <a:prstGeom prst="rect">
            <a:avLst/>
          </a:prstGeom>
          <a:noFill/>
          <a:ln w="9525">
            <a:noFill/>
            <a:miter lim="800000"/>
            <a:headEnd/>
            <a:tailEnd/>
          </a:ln>
        </p:spPr>
      </p:pic>
      <p:pic>
        <p:nvPicPr>
          <p:cNvPr id="58374" name="Picture 6" descr="~AUT0003"/>
          <p:cNvPicPr>
            <a:picLocks noChangeAspect="1" noChangeArrowheads="1"/>
          </p:cNvPicPr>
          <p:nvPr/>
        </p:nvPicPr>
        <p:blipFill>
          <a:blip r:embed="rId5" cstate="print"/>
          <a:srcRect/>
          <a:stretch>
            <a:fillRect/>
          </a:stretch>
        </p:blipFill>
        <p:spPr bwMode="auto">
          <a:xfrm>
            <a:off x="3244850" y="2743200"/>
            <a:ext cx="2652713" cy="4114800"/>
          </a:xfrm>
          <a:prstGeom prst="rect">
            <a:avLst/>
          </a:prstGeom>
          <a:noFill/>
          <a:ln w="9525">
            <a:noFill/>
            <a:miter lim="800000"/>
            <a:headEnd/>
            <a:tailEnd/>
          </a:ln>
        </p:spPr>
      </p:pic>
      <p:pic>
        <p:nvPicPr>
          <p:cNvPr id="58375" name="Picture 7" descr="~AUT0004"/>
          <p:cNvPicPr>
            <a:picLocks noChangeAspect="1" noChangeArrowheads="1"/>
          </p:cNvPicPr>
          <p:nvPr/>
        </p:nvPicPr>
        <p:blipFill>
          <a:blip r:embed="rId6" cstate="print"/>
          <a:srcRect/>
          <a:stretch>
            <a:fillRect/>
          </a:stretch>
        </p:blipFill>
        <p:spPr bwMode="auto">
          <a:xfrm>
            <a:off x="6019800" y="2743200"/>
            <a:ext cx="27289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588" y="0"/>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59395" name="Picture 3" descr="~AUT0005"/>
          <p:cNvPicPr>
            <a:picLocks noChangeAspect="1" noChangeArrowheads="1"/>
          </p:cNvPicPr>
          <p:nvPr/>
        </p:nvPicPr>
        <p:blipFill>
          <a:blip r:embed="rId4" cstate="print"/>
          <a:srcRect/>
          <a:stretch>
            <a:fillRect/>
          </a:stretch>
        </p:blipFill>
        <p:spPr bwMode="auto">
          <a:xfrm>
            <a:off x="4876800" y="914400"/>
            <a:ext cx="2490788" cy="2971800"/>
          </a:xfrm>
          <a:prstGeom prst="rect">
            <a:avLst/>
          </a:prstGeom>
          <a:noFill/>
          <a:ln w="9525">
            <a:noFill/>
            <a:miter lim="800000"/>
            <a:headEnd/>
            <a:tailEnd/>
          </a:ln>
        </p:spPr>
      </p:pic>
      <p:pic>
        <p:nvPicPr>
          <p:cNvPr id="59396" name="Picture 4" descr="~AUT0006"/>
          <p:cNvPicPr>
            <a:picLocks noChangeAspect="1" noChangeArrowheads="1"/>
          </p:cNvPicPr>
          <p:nvPr/>
        </p:nvPicPr>
        <p:blipFill>
          <a:blip r:embed="rId5" cstate="print"/>
          <a:srcRect/>
          <a:stretch>
            <a:fillRect/>
          </a:stretch>
        </p:blipFill>
        <p:spPr bwMode="auto">
          <a:xfrm>
            <a:off x="1211263" y="838200"/>
            <a:ext cx="2770187" cy="3048000"/>
          </a:xfrm>
          <a:prstGeom prst="rect">
            <a:avLst/>
          </a:prstGeom>
          <a:noFill/>
          <a:ln w="9525">
            <a:noFill/>
            <a:miter lim="800000"/>
            <a:headEnd/>
            <a:tailEnd/>
          </a:ln>
        </p:spPr>
      </p:pic>
      <p:sp>
        <p:nvSpPr>
          <p:cNvPr id="59397" name="Text Box 5"/>
          <p:cNvSpPr txBox="1">
            <a:spLocks noChangeArrowheads="1"/>
          </p:cNvSpPr>
          <p:nvPr/>
        </p:nvSpPr>
        <p:spPr bwMode="auto">
          <a:xfrm>
            <a:off x="1981200" y="228600"/>
            <a:ext cx="5181600" cy="519113"/>
          </a:xfrm>
          <a:prstGeom prst="rect">
            <a:avLst/>
          </a:prstGeom>
          <a:noFill/>
          <a:ln w="9525">
            <a:noFill/>
            <a:miter lim="800000"/>
            <a:headEnd/>
            <a:tailEnd/>
          </a:ln>
        </p:spPr>
        <p:txBody>
          <a:bodyPr>
            <a:spAutoFit/>
          </a:bodyPr>
          <a:lstStyle/>
          <a:p>
            <a:pPr algn="ctr"/>
            <a:r>
              <a:rPr lang="hu-HU" sz="2800" baseline="0">
                <a:solidFill>
                  <a:schemeClr val="tx1"/>
                </a:solidFill>
              </a:rPr>
              <a:t>Nyomaték egyensúly</a:t>
            </a:r>
            <a:endParaRPr lang="en-GB" sz="2800" baseline="0">
              <a:solidFill>
                <a:schemeClr val="tx1"/>
              </a:solidFill>
            </a:endParaRPr>
          </a:p>
        </p:txBody>
      </p:sp>
      <p:sp>
        <p:nvSpPr>
          <p:cNvPr id="84998" name="Text Box 6"/>
          <p:cNvSpPr txBox="1">
            <a:spLocks noChangeArrowheads="1"/>
          </p:cNvSpPr>
          <p:nvPr/>
        </p:nvSpPr>
        <p:spPr bwMode="auto">
          <a:xfrm>
            <a:off x="1066800" y="4114800"/>
            <a:ext cx="6934200" cy="396875"/>
          </a:xfrm>
          <a:prstGeom prst="rect">
            <a:avLst/>
          </a:prstGeom>
          <a:noFill/>
          <a:ln w="9525">
            <a:noFill/>
            <a:miter lim="800000"/>
            <a:headEnd/>
            <a:tailEnd/>
          </a:ln>
        </p:spPr>
        <p:txBody>
          <a:bodyPr>
            <a:spAutoFit/>
          </a:bodyPr>
          <a:lstStyle/>
          <a:p>
            <a:r>
              <a:rPr lang="hu-HU" baseline="0">
                <a:solidFill>
                  <a:schemeClr val="bg1"/>
                </a:solidFill>
              </a:rPr>
              <a:t>Összes nyomaték = (F</a:t>
            </a:r>
            <a:r>
              <a:rPr lang="hu-HU">
                <a:solidFill>
                  <a:schemeClr val="bg1"/>
                </a:solidFill>
              </a:rPr>
              <a:t>m </a:t>
            </a:r>
            <a:r>
              <a:rPr lang="hu-HU" baseline="0">
                <a:solidFill>
                  <a:schemeClr val="bg1"/>
                </a:solidFill>
              </a:rPr>
              <a:t>x d</a:t>
            </a:r>
            <a:r>
              <a:rPr lang="hu-HU">
                <a:solidFill>
                  <a:schemeClr val="bg1"/>
                </a:solidFill>
              </a:rPr>
              <a:t>F</a:t>
            </a:r>
            <a:r>
              <a:rPr lang="hu-HU" baseline="0">
                <a:solidFill>
                  <a:schemeClr val="bg1"/>
                </a:solidFill>
              </a:rPr>
              <a:t>) – (W</a:t>
            </a:r>
            <a:r>
              <a:rPr lang="hu-HU">
                <a:solidFill>
                  <a:schemeClr val="bg1"/>
                </a:solidFill>
              </a:rPr>
              <a:t>1</a:t>
            </a:r>
            <a:r>
              <a:rPr lang="hu-HU" baseline="0">
                <a:solidFill>
                  <a:schemeClr val="bg1"/>
                </a:solidFill>
              </a:rPr>
              <a:t> x d</a:t>
            </a:r>
            <a:r>
              <a:rPr lang="hu-HU">
                <a:solidFill>
                  <a:schemeClr val="bg1"/>
                </a:solidFill>
              </a:rPr>
              <a:t>W1</a:t>
            </a:r>
            <a:r>
              <a:rPr lang="hu-HU" baseline="0">
                <a:solidFill>
                  <a:schemeClr val="bg1"/>
                </a:solidFill>
              </a:rPr>
              <a:t>) + (W</a:t>
            </a:r>
            <a:r>
              <a:rPr lang="hu-HU">
                <a:solidFill>
                  <a:schemeClr val="bg1"/>
                </a:solidFill>
              </a:rPr>
              <a:t>2</a:t>
            </a:r>
            <a:r>
              <a:rPr lang="hu-HU" baseline="0">
                <a:solidFill>
                  <a:schemeClr val="bg1"/>
                </a:solidFill>
              </a:rPr>
              <a:t> x D</a:t>
            </a:r>
            <a:r>
              <a:rPr lang="hu-HU">
                <a:solidFill>
                  <a:schemeClr val="bg1"/>
                </a:solidFill>
              </a:rPr>
              <a:t>W2</a:t>
            </a:r>
            <a:r>
              <a:rPr lang="hu-HU" baseline="0">
                <a:solidFill>
                  <a:schemeClr val="bg1"/>
                </a:solidFill>
              </a:rPr>
              <a:t>) = 0</a:t>
            </a:r>
            <a:endParaRPr lang="en-GB" baseline="0">
              <a:solidFill>
                <a:schemeClr val="bg1"/>
              </a:solidFill>
            </a:endParaRPr>
          </a:p>
        </p:txBody>
      </p:sp>
      <p:sp>
        <p:nvSpPr>
          <p:cNvPr id="84999" name="Text Box 7"/>
          <p:cNvSpPr txBox="1">
            <a:spLocks noChangeArrowheads="1"/>
          </p:cNvSpPr>
          <p:nvPr/>
        </p:nvSpPr>
        <p:spPr bwMode="auto">
          <a:xfrm>
            <a:off x="1066800" y="4479925"/>
            <a:ext cx="6934200" cy="396875"/>
          </a:xfrm>
          <a:prstGeom prst="rect">
            <a:avLst/>
          </a:prstGeom>
          <a:noFill/>
          <a:ln w="9525">
            <a:noFill/>
            <a:miter lim="800000"/>
            <a:headEnd/>
            <a:tailEnd/>
          </a:ln>
        </p:spPr>
        <p:txBody>
          <a:bodyPr>
            <a:spAutoFit/>
          </a:bodyPr>
          <a:lstStyle/>
          <a:p>
            <a:r>
              <a:rPr lang="hu-HU" baseline="0">
                <a:solidFill>
                  <a:schemeClr val="bg1"/>
                </a:solidFill>
              </a:rPr>
              <a:t>(F</a:t>
            </a:r>
            <a:r>
              <a:rPr lang="hu-HU">
                <a:solidFill>
                  <a:schemeClr val="bg1"/>
                </a:solidFill>
              </a:rPr>
              <a:t>m </a:t>
            </a:r>
            <a:r>
              <a:rPr lang="hu-HU" baseline="0">
                <a:solidFill>
                  <a:schemeClr val="bg1"/>
                </a:solidFill>
              </a:rPr>
              <a:t>x d</a:t>
            </a:r>
            <a:r>
              <a:rPr lang="hu-HU">
                <a:solidFill>
                  <a:schemeClr val="bg1"/>
                </a:solidFill>
              </a:rPr>
              <a:t>F</a:t>
            </a:r>
            <a:r>
              <a:rPr lang="hu-HU" baseline="0">
                <a:solidFill>
                  <a:schemeClr val="bg1"/>
                </a:solidFill>
              </a:rPr>
              <a:t>) = (W</a:t>
            </a:r>
            <a:r>
              <a:rPr lang="hu-HU">
                <a:solidFill>
                  <a:schemeClr val="bg1"/>
                </a:solidFill>
              </a:rPr>
              <a:t>1</a:t>
            </a:r>
            <a:r>
              <a:rPr lang="hu-HU" baseline="0">
                <a:solidFill>
                  <a:schemeClr val="bg1"/>
                </a:solidFill>
              </a:rPr>
              <a:t> x d</a:t>
            </a:r>
            <a:r>
              <a:rPr lang="hu-HU">
                <a:solidFill>
                  <a:schemeClr val="bg1"/>
                </a:solidFill>
              </a:rPr>
              <a:t>W1</a:t>
            </a:r>
            <a:r>
              <a:rPr lang="hu-HU" baseline="0">
                <a:solidFill>
                  <a:schemeClr val="bg1"/>
                </a:solidFill>
              </a:rPr>
              <a:t>) + (W</a:t>
            </a:r>
            <a:r>
              <a:rPr lang="hu-HU">
                <a:solidFill>
                  <a:schemeClr val="bg1"/>
                </a:solidFill>
              </a:rPr>
              <a:t>2</a:t>
            </a:r>
            <a:r>
              <a:rPr lang="hu-HU" baseline="0">
                <a:solidFill>
                  <a:schemeClr val="bg1"/>
                </a:solidFill>
              </a:rPr>
              <a:t> x D</a:t>
            </a:r>
            <a:r>
              <a:rPr lang="hu-HU">
                <a:solidFill>
                  <a:schemeClr val="bg1"/>
                </a:solidFill>
              </a:rPr>
              <a:t>W2</a:t>
            </a:r>
            <a:r>
              <a:rPr lang="hu-HU" baseline="0">
                <a:solidFill>
                  <a:schemeClr val="bg1"/>
                </a:solidFill>
              </a:rPr>
              <a:t>) </a:t>
            </a:r>
            <a:endParaRPr lang="en-GB" baseline="0">
              <a:solidFill>
                <a:schemeClr val="bg1"/>
              </a:solidFill>
            </a:endParaRPr>
          </a:p>
        </p:txBody>
      </p:sp>
      <p:sp>
        <p:nvSpPr>
          <p:cNvPr id="85000" name="Text Box 8"/>
          <p:cNvSpPr txBox="1">
            <a:spLocks noChangeArrowheads="1"/>
          </p:cNvSpPr>
          <p:nvPr/>
        </p:nvSpPr>
        <p:spPr bwMode="auto">
          <a:xfrm>
            <a:off x="1066800" y="4860925"/>
            <a:ext cx="4225925" cy="396875"/>
          </a:xfrm>
          <a:prstGeom prst="rect">
            <a:avLst/>
          </a:prstGeom>
          <a:noFill/>
          <a:ln w="9525">
            <a:noFill/>
            <a:miter lim="800000"/>
            <a:headEnd/>
            <a:tailEnd/>
          </a:ln>
        </p:spPr>
        <p:txBody>
          <a:bodyPr>
            <a:spAutoFit/>
          </a:bodyPr>
          <a:lstStyle/>
          <a:p>
            <a:r>
              <a:rPr lang="hu-HU" baseline="0"/>
              <a:t>M</a:t>
            </a:r>
            <a:r>
              <a:rPr lang="hu-HU"/>
              <a:t>m </a:t>
            </a:r>
            <a:r>
              <a:rPr lang="hu-HU" baseline="0"/>
              <a:t> = M</a:t>
            </a:r>
            <a:r>
              <a:rPr lang="hu-HU"/>
              <a:t>1</a:t>
            </a:r>
            <a:r>
              <a:rPr lang="hu-HU" baseline="0"/>
              <a:t> + M</a:t>
            </a:r>
            <a:r>
              <a:rPr lang="hu-HU"/>
              <a:t>2   </a:t>
            </a:r>
            <a:r>
              <a:rPr lang="hu-HU" baseline="0"/>
              <a:t> izometriás</a:t>
            </a:r>
          </a:p>
        </p:txBody>
      </p:sp>
      <p:sp>
        <p:nvSpPr>
          <p:cNvPr id="85001" name="Text Box 9"/>
          <p:cNvSpPr txBox="1">
            <a:spLocks noChangeArrowheads="1"/>
          </p:cNvSpPr>
          <p:nvPr/>
        </p:nvSpPr>
        <p:spPr bwMode="auto">
          <a:xfrm>
            <a:off x="1066800" y="5241925"/>
            <a:ext cx="3721100" cy="396875"/>
          </a:xfrm>
          <a:prstGeom prst="rect">
            <a:avLst/>
          </a:prstGeom>
          <a:noFill/>
          <a:ln w="9525">
            <a:noFill/>
            <a:miter lim="800000"/>
            <a:headEnd/>
            <a:tailEnd/>
          </a:ln>
        </p:spPr>
        <p:txBody>
          <a:bodyPr>
            <a:spAutoFit/>
          </a:bodyPr>
          <a:lstStyle/>
          <a:p>
            <a:r>
              <a:rPr lang="hu-HU" baseline="0"/>
              <a:t>M</a:t>
            </a:r>
            <a:r>
              <a:rPr lang="hu-HU"/>
              <a:t>m </a:t>
            </a:r>
            <a:r>
              <a:rPr lang="hu-HU" baseline="0"/>
              <a:t> </a:t>
            </a:r>
            <a:r>
              <a:rPr lang="hu-HU" baseline="0">
                <a:cs typeface="Times New Roman" pitchFamily="18" charset="0"/>
              </a:rPr>
              <a:t>&gt;</a:t>
            </a:r>
            <a:r>
              <a:rPr lang="hu-HU" baseline="0"/>
              <a:t> M</a:t>
            </a:r>
            <a:r>
              <a:rPr lang="hu-HU"/>
              <a:t>1</a:t>
            </a:r>
            <a:r>
              <a:rPr lang="hu-HU" baseline="0"/>
              <a:t> + M</a:t>
            </a:r>
            <a:r>
              <a:rPr lang="hu-HU"/>
              <a:t>2 </a:t>
            </a:r>
            <a:r>
              <a:rPr lang="hu-HU" baseline="0"/>
              <a:t> koncentrikus</a:t>
            </a:r>
            <a:endParaRPr lang="en-GB" baseline="0"/>
          </a:p>
        </p:txBody>
      </p:sp>
      <p:sp>
        <p:nvSpPr>
          <p:cNvPr id="85002" name="Text Box 10"/>
          <p:cNvSpPr txBox="1">
            <a:spLocks noChangeArrowheads="1"/>
          </p:cNvSpPr>
          <p:nvPr/>
        </p:nvSpPr>
        <p:spPr bwMode="auto">
          <a:xfrm>
            <a:off x="1066800" y="5622925"/>
            <a:ext cx="3505200" cy="396875"/>
          </a:xfrm>
          <a:prstGeom prst="rect">
            <a:avLst/>
          </a:prstGeom>
          <a:noFill/>
          <a:ln w="9525">
            <a:noFill/>
            <a:miter lim="800000"/>
            <a:headEnd/>
            <a:tailEnd/>
          </a:ln>
        </p:spPr>
        <p:txBody>
          <a:bodyPr>
            <a:spAutoFit/>
          </a:bodyPr>
          <a:lstStyle/>
          <a:p>
            <a:r>
              <a:rPr lang="hu-HU" baseline="0"/>
              <a:t>M</a:t>
            </a:r>
            <a:r>
              <a:rPr lang="hu-HU"/>
              <a:t>m </a:t>
            </a:r>
            <a:r>
              <a:rPr lang="hu-HU" baseline="0"/>
              <a:t> </a:t>
            </a:r>
            <a:r>
              <a:rPr lang="hu-HU" baseline="0">
                <a:cs typeface="Times New Roman" pitchFamily="18" charset="0"/>
              </a:rPr>
              <a:t>&lt;</a:t>
            </a:r>
            <a:r>
              <a:rPr lang="hu-HU" baseline="0"/>
              <a:t> M</a:t>
            </a:r>
            <a:r>
              <a:rPr lang="hu-HU"/>
              <a:t>1</a:t>
            </a:r>
            <a:r>
              <a:rPr lang="hu-HU" baseline="0"/>
              <a:t> + M</a:t>
            </a:r>
            <a:r>
              <a:rPr lang="hu-HU"/>
              <a:t>2 </a:t>
            </a:r>
            <a:r>
              <a:rPr lang="hu-HU" baseline="0"/>
              <a:t> excentrikus</a:t>
            </a:r>
            <a:endParaRPr lang="en-GB" baseline="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84998">
                                            <p:txEl>
                                              <p:pRg st="0" end="0"/>
                                            </p:txEl>
                                          </p:spTgt>
                                        </p:tgtEl>
                                        <p:attrNameLst>
                                          <p:attrName>style.visibility</p:attrName>
                                        </p:attrNameLst>
                                      </p:cBhvr>
                                      <p:to>
                                        <p:strVal val="visible"/>
                                      </p:to>
                                    </p:set>
                                    <p:animEffect transition="in" filter="wipe(up)">
                                      <p:cBhvr>
                                        <p:cTn id="7" dur="75"/>
                                        <p:tgtEl>
                                          <p:spTgt spid="849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ELEX.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84999">
                                            <p:txEl>
                                              <p:pRg st="0" end="0"/>
                                            </p:txEl>
                                          </p:spTgt>
                                        </p:tgtEl>
                                        <p:attrNameLst>
                                          <p:attrName>style.visibility</p:attrName>
                                        </p:attrNameLst>
                                      </p:cBhvr>
                                      <p:to>
                                        <p:strVal val="visible"/>
                                      </p:to>
                                    </p:set>
                                    <p:animEffect transition="in" filter="wipe(up)">
                                      <p:cBhvr>
                                        <p:cTn id="12" dur="75"/>
                                        <p:tgtEl>
                                          <p:spTgt spid="849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ELEX.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5000">
                                            <p:txEl>
                                              <p:pRg st="0" end="0"/>
                                            </p:txEl>
                                          </p:spTgt>
                                        </p:tgtEl>
                                        <p:attrNameLst>
                                          <p:attrName>style.visibility</p:attrName>
                                        </p:attrNameLst>
                                      </p:cBhvr>
                                      <p:to>
                                        <p:strVal val="visible"/>
                                      </p:to>
                                    </p:set>
                                    <p:animEffect transition="in" filter="box(out)">
                                      <p:cBhvr>
                                        <p:cTn id="17" dur="500"/>
                                        <p:tgtEl>
                                          <p:spTgt spid="8500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KATTINT.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5001">
                                            <p:txEl>
                                              <p:pRg st="0" end="0"/>
                                            </p:txEl>
                                          </p:spTgt>
                                        </p:tgtEl>
                                        <p:attrNameLst>
                                          <p:attrName>style.visibility</p:attrName>
                                        </p:attrNameLst>
                                      </p:cBhvr>
                                      <p:to>
                                        <p:strVal val="visible"/>
                                      </p:to>
                                    </p:set>
                                    <p:animEffect transition="in" filter="box(out)">
                                      <p:cBhvr>
                                        <p:cTn id="22" dur="500"/>
                                        <p:tgtEl>
                                          <p:spTgt spid="8500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KATTINT.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5002">
                                            <p:txEl>
                                              <p:pRg st="0" end="0"/>
                                            </p:txEl>
                                          </p:spTgt>
                                        </p:tgtEl>
                                        <p:attrNameLst>
                                          <p:attrName>style.visibility</p:attrName>
                                        </p:attrNameLst>
                                      </p:cBhvr>
                                      <p:to>
                                        <p:strVal val="visible"/>
                                      </p:to>
                                    </p:set>
                                    <p:animEffect transition="in" filter="box(out)">
                                      <p:cBhvr>
                                        <p:cTn id="27" dur="500"/>
                                        <p:tgtEl>
                                          <p:spTgt spid="8500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KATTI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build="p" autoUpdateAnimBg="0"/>
      <p:bldP spid="84999" grpId="0" build="p" autoUpdateAnimBg="0"/>
      <p:bldP spid="85000" grpId="0" build="p" autoUpdateAnimBg="0"/>
      <p:bldP spid="85001" grpId="0" build="p" autoUpdateAnimBg="0"/>
      <p:bldP spid="8500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588" y="0"/>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60419" name="Picture 3" descr="~AUT0007"/>
          <p:cNvPicPr>
            <a:picLocks noChangeAspect="1" noChangeArrowheads="1"/>
          </p:cNvPicPr>
          <p:nvPr/>
        </p:nvPicPr>
        <p:blipFill>
          <a:blip r:embed="rId2" cstate="print"/>
          <a:srcRect/>
          <a:stretch>
            <a:fillRect/>
          </a:stretch>
        </p:blipFill>
        <p:spPr bwMode="auto">
          <a:xfrm>
            <a:off x="0" y="914400"/>
            <a:ext cx="4572000" cy="4435475"/>
          </a:xfrm>
          <a:prstGeom prst="rect">
            <a:avLst/>
          </a:prstGeom>
          <a:noFill/>
          <a:ln w="9525">
            <a:noFill/>
            <a:miter lim="800000"/>
            <a:headEnd/>
            <a:tailEnd/>
          </a:ln>
        </p:spPr>
      </p:pic>
      <p:pic>
        <p:nvPicPr>
          <p:cNvPr id="60420" name="Picture 4" descr="~AUT0008"/>
          <p:cNvPicPr>
            <a:picLocks noChangeAspect="1" noChangeArrowheads="1"/>
          </p:cNvPicPr>
          <p:nvPr/>
        </p:nvPicPr>
        <p:blipFill>
          <a:blip r:embed="rId3" cstate="print"/>
          <a:srcRect/>
          <a:stretch>
            <a:fillRect/>
          </a:stretch>
        </p:blipFill>
        <p:spPr bwMode="auto">
          <a:xfrm>
            <a:off x="4616450" y="914400"/>
            <a:ext cx="4276725" cy="4648200"/>
          </a:xfrm>
          <a:prstGeom prst="rect">
            <a:avLst/>
          </a:prstGeom>
          <a:noFill/>
          <a:ln w="9525">
            <a:noFill/>
            <a:miter lim="800000"/>
            <a:headEnd/>
            <a:tailEnd/>
          </a:ln>
        </p:spPr>
      </p:pic>
      <p:sp>
        <p:nvSpPr>
          <p:cNvPr id="60421" name="Text Box 6"/>
          <p:cNvSpPr txBox="1">
            <a:spLocks noChangeArrowheads="1"/>
          </p:cNvSpPr>
          <p:nvPr/>
        </p:nvSpPr>
        <p:spPr bwMode="auto">
          <a:xfrm>
            <a:off x="2209800" y="228600"/>
            <a:ext cx="4648200" cy="457200"/>
          </a:xfrm>
          <a:prstGeom prst="rect">
            <a:avLst/>
          </a:prstGeom>
          <a:noFill/>
          <a:ln w="9525">
            <a:noFill/>
            <a:miter lim="800000"/>
            <a:headEnd/>
            <a:tailEnd/>
          </a:ln>
        </p:spPr>
        <p:txBody>
          <a:bodyPr>
            <a:spAutoFit/>
          </a:bodyPr>
          <a:lstStyle/>
          <a:p>
            <a:pPr algn="ctr"/>
            <a:r>
              <a:rPr lang="hu-HU" sz="2400" baseline="0">
                <a:solidFill>
                  <a:schemeClr val="tx1"/>
                </a:solidFill>
              </a:rPr>
              <a:t>Erőkar rendszer</a:t>
            </a:r>
            <a:endParaRPr lang="en-GB" sz="2400" baseline="0">
              <a:solidFill>
                <a:schemeClr val="tx1"/>
              </a:solidFill>
            </a:endParaRPr>
          </a:p>
        </p:txBody>
      </p:sp>
      <p:sp>
        <p:nvSpPr>
          <p:cNvPr id="60422" name="Line 7"/>
          <p:cNvSpPr>
            <a:spLocks noChangeShapeType="1"/>
          </p:cNvSpPr>
          <p:nvPr/>
        </p:nvSpPr>
        <p:spPr bwMode="auto">
          <a:xfrm flipV="1">
            <a:off x="4267200" y="1524000"/>
            <a:ext cx="0" cy="2133600"/>
          </a:xfrm>
          <a:prstGeom prst="line">
            <a:avLst/>
          </a:prstGeom>
          <a:noFill/>
          <a:ln w="76200">
            <a:solidFill>
              <a:srgbClr val="FF0000"/>
            </a:solidFill>
            <a:round/>
            <a:headEnd/>
            <a:tailEnd type="triangle" w="med" len="med"/>
          </a:ln>
        </p:spPr>
        <p:txBody>
          <a:bodyPr/>
          <a:lstStyle/>
          <a:p>
            <a:endParaRPr lang="hu-H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myrobinson.files.wordpress.com/2011/10/muscles-and-joints.png?w=525"/>
          <p:cNvPicPr>
            <a:picLocks noChangeAspect="1" noChangeArrowheads="1"/>
          </p:cNvPicPr>
          <p:nvPr/>
        </p:nvPicPr>
        <p:blipFill>
          <a:blip r:embed="rId3" cstate="print"/>
          <a:srcRect/>
          <a:stretch>
            <a:fillRect/>
          </a:stretch>
        </p:blipFill>
        <p:spPr bwMode="auto">
          <a:xfrm>
            <a:off x="1691680" y="620688"/>
            <a:ext cx="5564188" cy="401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87043" name="Picture 3" descr="~AUT0009"/>
          <p:cNvPicPr>
            <a:picLocks noChangeAspect="1" noChangeArrowheads="1"/>
          </p:cNvPicPr>
          <p:nvPr/>
        </p:nvPicPr>
        <p:blipFill>
          <a:blip r:embed="rId3" cstate="print"/>
          <a:srcRect/>
          <a:stretch>
            <a:fillRect/>
          </a:stretch>
        </p:blipFill>
        <p:spPr bwMode="auto">
          <a:xfrm>
            <a:off x="2362200" y="304800"/>
            <a:ext cx="2233613" cy="3124200"/>
          </a:xfrm>
          <a:prstGeom prst="rect">
            <a:avLst/>
          </a:prstGeom>
          <a:noFill/>
          <a:ln w="9525">
            <a:noFill/>
            <a:miter lim="800000"/>
            <a:headEnd/>
            <a:tailEnd/>
          </a:ln>
        </p:spPr>
      </p:pic>
      <p:sp>
        <p:nvSpPr>
          <p:cNvPr id="52228" name="Text Box 6"/>
          <p:cNvSpPr txBox="1">
            <a:spLocks noChangeArrowheads="1"/>
          </p:cNvSpPr>
          <p:nvPr/>
        </p:nvSpPr>
        <p:spPr bwMode="auto">
          <a:xfrm>
            <a:off x="0" y="1828800"/>
            <a:ext cx="2362200" cy="822325"/>
          </a:xfrm>
          <a:prstGeom prst="rect">
            <a:avLst/>
          </a:prstGeom>
          <a:noFill/>
          <a:ln w="9525">
            <a:noFill/>
            <a:miter lim="800000"/>
            <a:headEnd/>
            <a:tailEnd/>
          </a:ln>
        </p:spPr>
        <p:txBody>
          <a:bodyPr>
            <a:spAutoFit/>
          </a:bodyPr>
          <a:lstStyle/>
          <a:p>
            <a:pPr algn="ctr"/>
            <a:r>
              <a:rPr lang="hu-HU" sz="2400" baseline="0">
                <a:solidFill>
                  <a:schemeClr val="tx1"/>
                </a:solidFill>
              </a:rPr>
              <a:t>Első osztályú emelő</a:t>
            </a:r>
            <a:endParaRPr lang="en-GB" sz="2400" baseline="0">
              <a:solidFill>
                <a:schemeClr val="tx1"/>
              </a:solidFill>
            </a:endParaRPr>
          </a:p>
        </p:txBody>
      </p:sp>
      <p:pic>
        <p:nvPicPr>
          <p:cNvPr id="87048" name="Picture 8" descr="~AUT0008"/>
          <p:cNvPicPr>
            <a:picLocks noChangeAspect="1" noChangeArrowheads="1"/>
          </p:cNvPicPr>
          <p:nvPr/>
        </p:nvPicPr>
        <p:blipFill>
          <a:blip r:embed="rId4" cstate="print"/>
          <a:srcRect/>
          <a:stretch>
            <a:fillRect/>
          </a:stretch>
        </p:blipFill>
        <p:spPr bwMode="auto">
          <a:xfrm>
            <a:off x="5943600" y="533400"/>
            <a:ext cx="2663825" cy="2895600"/>
          </a:xfrm>
          <a:prstGeom prst="rect">
            <a:avLst/>
          </a:prstGeom>
          <a:noFill/>
          <a:ln w="9525">
            <a:noFill/>
            <a:miter lim="800000"/>
            <a:headEnd/>
            <a:tailEnd/>
          </a:ln>
        </p:spPr>
      </p:pic>
      <p:pic>
        <p:nvPicPr>
          <p:cNvPr id="61446" name="Picture 10" descr="~AUT0012"/>
          <p:cNvPicPr>
            <a:picLocks noChangeAspect="1" noChangeArrowheads="1"/>
          </p:cNvPicPr>
          <p:nvPr/>
        </p:nvPicPr>
        <p:blipFill>
          <a:blip r:embed="rId5" cstate="print"/>
          <a:srcRect/>
          <a:stretch>
            <a:fillRect/>
          </a:stretch>
        </p:blipFill>
        <p:spPr bwMode="auto">
          <a:xfrm>
            <a:off x="2346325" y="3429000"/>
            <a:ext cx="2682875" cy="3352800"/>
          </a:xfrm>
          <a:prstGeom prst="rect">
            <a:avLst/>
          </a:prstGeom>
          <a:noFill/>
          <a:ln w="9525">
            <a:noFill/>
            <a:miter lim="800000"/>
            <a:headEnd/>
            <a:tailEnd/>
          </a:ln>
        </p:spPr>
      </p:pic>
      <p:sp>
        <p:nvSpPr>
          <p:cNvPr id="52231" name="Text Box 11"/>
          <p:cNvSpPr txBox="1">
            <a:spLocks noChangeArrowheads="1"/>
          </p:cNvSpPr>
          <p:nvPr/>
        </p:nvSpPr>
        <p:spPr bwMode="auto">
          <a:xfrm>
            <a:off x="0" y="4572000"/>
            <a:ext cx="2438400" cy="822325"/>
          </a:xfrm>
          <a:prstGeom prst="rect">
            <a:avLst/>
          </a:prstGeom>
          <a:noFill/>
          <a:ln w="9525">
            <a:noFill/>
            <a:miter lim="800000"/>
            <a:headEnd/>
            <a:tailEnd/>
          </a:ln>
        </p:spPr>
        <p:txBody>
          <a:bodyPr>
            <a:spAutoFit/>
          </a:bodyPr>
          <a:lstStyle/>
          <a:p>
            <a:pPr algn="ctr"/>
            <a:r>
              <a:rPr lang="hu-HU" sz="2400" baseline="0">
                <a:solidFill>
                  <a:schemeClr val="tx1"/>
                </a:solidFill>
              </a:rPr>
              <a:t>Másodosztályú emelő</a:t>
            </a:r>
            <a:endParaRPr lang="en-GB" sz="2400" baseline="0">
              <a:solidFill>
                <a:schemeClr val="tx1"/>
              </a:solidFill>
            </a:endParaRPr>
          </a:p>
        </p:txBody>
      </p:sp>
      <p:pic>
        <p:nvPicPr>
          <p:cNvPr id="87052" name="Picture 12" descr="~AUT0019"/>
          <p:cNvPicPr>
            <a:picLocks noChangeAspect="1" noChangeArrowheads="1"/>
          </p:cNvPicPr>
          <p:nvPr/>
        </p:nvPicPr>
        <p:blipFill>
          <a:blip r:embed="rId6" cstate="print"/>
          <a:srcRect/>
          <a:stretch>
            <a:fillRect/>
          </a:stretch>
        </p:blipFill>
        <p:spPr bwMode="auto">
          <a:xfrm>
            <a:off x="5638800" y="4114800"/>
            <a:ext cx="3124200" cy="2335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ox(out)">
                                      <p:cBhvr>
                                        <p:cTn id="7" dur="500"/>
                                        <p:tgtEl>
                                          <p:spTgt spid="87043"/>
                                        </p:tgtEl>
                                      </p:cBhvr>
                                    </p:animEffect>
                                  </p:childTnLst>
                                  <p:subTnLst>
                                    <p:audio>
                                      <p:cMediaNode>
                                        <p:cTn display="0" masterRel="sameClick">
                                          <p:stCondLst>
                                            <p:cond evt="begin" delay="0">
                                              <p:tn val="5"/>
                                            </p:cond>
                                          </p:stCondLst>
                                          <p:endCondLst>
                                            <p:cond evt="onStopAudio" delay="0">
                                              <p:tgtEl>
                                                <p:sldTgt/>
                                              </p:tgtEl>
                                            </p:cond>
                                          </p:endCondLst>
                                        </p:cTn>
                                        <p:tgtEl>
                                          <p:sndTgt r:embed="rId2" name="KATTINT.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052"/>
                                        </p:tgtEl>
                                        <p:attrNameLst>
                                          <p:attrName>style.visibility</p:attrName>
                                        </p:attrNameLst>
                                      </p:cBhvr>
                                      <p:to>
                                        <p:strVal val="visible"/>
                                      </p:to>
                                    </p:set>
                                    <p:animEffect transition="in" filter="box(out)">
                                      <p:cBhvr>
                                        <p:cTn id="12" dur="500"/>
                                        <p:tgtEl>
                                          <p:spTgt spid="87052"/>
                                        </p:tgtEl>
                                      </p:cBhvr>
                                    </p:animEffect>
                                  </p:childTnLst>
                                  <p:subTnLst>
                                    <p:audio>
                                      <p:cMediaNode>
                                        <p:cTn display="0" masterRel="sameClick">
                                          <p:stCondLst>
                                            <p:cond evt="begin" delay="0">
                                              <p:tn val="10"/>
                                            </p:cond>
                                          </p:stCondLst>
                                          <p:endCondLst>
                                            <p:cond evt="onStopAudio" delay="0">
                                              <p:tgtEl>
                                                <p:sldTgt/>
                                              </p:tgtEl>
                                            </p:cond>
                                          </p:endCondLst>
                                        </p:cTn>
                                        <p:tgtEl>
                                          <p:sndTgt r:embed="rId2" name="KATTINT.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7048"/>
                                        </p:tgtEl>
                                        <p:attrNameLst>
                                          <p:attrName>style.visibility</p:attrName>
                                        </p:attrNameLst>
                                      </p:cBhvr>
                                      <p:to>
                                        <p:strVal val="visible"/>
                                      </p:to>
                                    </p:set>
                                    <p:animEffect transition="in" filter="box(out)">
                                      <p:cBhvr>
                                        <p:cTn id="17" dur="500"/>
                                        <p:tgtEl>
                                          <p:spTgt spid="87048"/>
                                        </p:tgtEl>
                                      </p:cBhvr>
                                    </p:animEffect>
                                  </p:childTnLst>
                                  <p:subTnLst>
                                    <p:audio>
                                      <p:cMediaNode>
                                        <p:cTn display="0" masterRel="sameClick">
                                          <p:stCondLst>
                                            <p:cond evt="begin" delay="0">
                                              <p:tn val="15"/>
                                            </p:cond>
                                          </p:stCondLst>
                                          <p:endCondLst>
                                            <p:cond evt="onStopAudio" delay="0">
                                              <p:tgtEl>
                                                <p:sldTgt/>
                                              </p:tgtEl>
                                            </p:cond>
                                          </p:endCondLst>
                                        </p:cTn>
                                        <p:tgtEl>
                                          <p:sndTgt r:embed="rId2" name="KATTINT.WAV"/>
                                        </p:tgtEl>
                                      </p:cMediaNode>
                                    </p:audio>
                                  </p:sub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2228"/>
                                        </p:tgtEl>
                                        <p:attrNameLst>
                                          <p:attrName>style.visibility</p:attrName>
                                        </p:attrNameLst>
                                      </p:cBhvr>
                                      <p:to>
                                        <p:strVal val="visible"/>
                                      </p:to>
                                    </p:set>
                                    <p:anim calcmode="lin" valueType="num">
                                      <p:cBhvr>
                                        <p:cTn id="22" dur="1000" fill="hold"/>
                                        <p:tgtEl>
                                          <p:spTgt spid="52228"/>
                                        </p:tgtEl>
                                        <p:attrNameLst>
                                          <p:attrName>ppt_x</p:attrName>
                                        </p:attrNameLst>
                                      </p:cBhvr>
                                      <p:tavLst>
                                        <p:tav tm="0">
                                          <p:val>
                                            <p:strVal val="#ppt_x-.2"/>
                                          </p:val>
                                        </p:tav>
                                        <p:tav tm="100000">
                                          <p:val>
                                            <p:strVal val="#ppt_x"/>
                                          </p:val>
                                        </p:tav>
                                      </p:tavLst>
                                    </p:anim>
                                    <p:anim calcmode="lin" valueType="num">
                                      <p:cBhvr>
                                        <p:cTn id="23"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2228"/>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2231"/>
                                        </p:tgtEl>
                                        <p:attrNameLst>
                                          <p:attrName>style.visibility</p:attrName>
                                        </p:attrNameLst>
                                      </p:cBhvr>
                                      <p:to>
                                        <p:strVal val="visible"/>
                                      </p:to>
                                    </p:set>
                                    <p:anim calcmode="lin" valueType="num">
                                      <p:cBhvr>
                                        <p:cTn id="29" dur="1000" fill="hold"/>
                                        <p:tgtEl>
                                          <p:spTgt spid="52231"/>
                                        </p:tgtEl>
                                        <p:attrNameLst>
                                          <p:attrName>ppt_x</p:attrName>
                                        </p:attrNameLst>
                                      </p:cBhvr>
                                      <p:tavLst>
                                        <p:tav tm="0">
                                          <p:val>
                                            <p:strVal val="#ppt_x-.2"/>
                                          </p:val>
                                        </p:tav>
                                        <p:tav tm="100000">
                                          <p:val>
                                            <p:strVal val="#ppt_x"/>
                                          </p:val>
                                        </p:tav>
                                      </p:tavLst>
                                    </p:anim>
                                    <p:anim calcmode="lin" valueType="num">
                                      <p:cBhvr>
                                        <p:cTn id="30"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88075" name="Picture 11" descr="~AUT0011"/>
          <p:cNvPicPr>
            <a:picLocks noChangeAspect="1" noChangeArrowheads="1"/>
          </p:cNvPicPr>
          <p:nvPr/>
        </p:nvPicPr>
        <p:blipFill>
          <a:blip r:embed="rId3" cstate="print"/>
          <a:srcRect/>
          <a:stretch>
            <a:fillRect/>
          </a:stretch>
        </p:blipFill>
        <p:spPr bwMode="auto">
          <a:xfrm>
            <a:off x="2560638" y="1676400"/>
            <a:ext cx="2735262" cy="3124200"/>
          </a:xfrm>
          <a:prstGeom prst="rect">
            <a:avLst/>
          </a:prstGeom>
          <a:noFill/>
          <a:ln w="9525">
            <a:noFill/>
            <a:miter lim="800000"/>
            <a:headEnd/>
            <a:tailEnd/>
          </a:ln>
        </p:spPr>
      </p:pic>
      <p:sp>
        <p:nvSpPr>
          <p:cNvPr id="53252" name="Text Box 12"/>
          <p:cNvSpPr txBox="1">
            <a:spLocks noChangeArrowheads="1"/>
          </p:cNvSpPr>
          <p:nvPr/>
        </p:nvSpPr>
        <p:spPr bwMode="auto">
          <a:xfrm>
            <a:off x="0" y="2667000"/>
            <a:ext cx="2590800" cy="822325"/>
          </a:xfrm>
          <a:prstGeom prst="rect">
            <a:avLst/>
          </a:prstGeom>
          <a:noFill/>
          <a:ln w="9525">
            <a:noFill/>
            <a:miter lim="800000"/>
            <a:headEnd/>
            <a:tailEnd/>
          </a:ln>
        </p:spPr>
        <p:txBody>
          <a:bodyPr>
            <a:spAutoFit/>
          </a:bodyPr>
          <a:lstStyle/>
          <a:p>
            <a:pPr algn="ctr"/>
            <a:r>
              <a:rPr lang="hu-HU" sz="2400" baseline="0">
                <a:solidFill>
                  <a:schemeClr val="tx1"/>
                </a:solidFill>
              </a:rPr>
              <a:t>Harmadosztályú emelő</a:t>
            </a:r>
            <a:endParaRPr lang="en-GB" sz="2400" baseline="0">
              <a:solidFill>
                <a:schemeClr val="tx1"/>
              </a:solidFill>
            </a:endParaRPr>
          </a:p>
        </p:txBody>
      </p:sp>
      <p:pic>
        <p:nvPicPr>
          <p:cNvPr id="88077" name="Picture 13" descr="~AUT0021"/>
          <p:cNvPicPr>
            <a:picLocks noChangeAspect="1" noChangeArrowheads="1"/>
          </p:cNvPicPr>
          <p:nvPr/>
        </p:nvPicPr>
        <p:blipFill>
          <a:blip r:embed="rId4" cstate="print"/>
          <a:srcRect/>
          <a:stretch>
            <a:fillRect/>
          </a:stretch>
        </p:blipFill>
        <p:spPr bwMode="auto">
          <a:xfrm>
            <a:off x="5334000" y="2438400"/>
            <a:ext cx="320040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Effect transition="in" filter="box(out)">
                                      <p:cBhvr>
                                        <p:cTn id="7" dur="500"/>
                                        <p:tgtEl>
                                          <p:spTgt spid="88075"/>
                                        </p:tgtEl>
                                      </p:cBhvr>
                                    </p:animEffect>
                                  </p:childTnLst>
                                  <p:subTnLst>
                                    <p:audio>
                                      <p:cMediaNode>
                                        <p:cTn display="0" masterRel="sameClick">
                                          <p:stCondLst>
                                            <p:cond evt="begin" delay="0">
                                              <p:tn val="5"/>
                                            </p:cond>
                                          </p:stCondLst>
                                          <p:endCondLst>
                                            <p:cond evt="onStopAudio" delay="0">
                                              <p:tgtEl>
                                                <p:sldTgt/>
                                              </p:tgtEl>
                                            </p:cond>
                                          </p:endCondLst>
                                        </p:cTn>
                                        <p:tgtEl>
                                          <p:sndTgt r:embed="rId2" name="KATTINT.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077"/>
                                        </p:tgtEl>
                                        <p:attrNameLst>
                                          <p:attrName>style.visibility</p:attrName>
                                        </p:attrNameLst>
                                      </p:cBhvr>
                                      <p:to>
                                        <p:strVal val="visible"/>
                                      </p:to>
                                    </p:set>
                                    <p:animEffect transition="in" filter="box(out)">
                                      <p:cBhvr>
                                        <p:cTn id="12" dur="500"/>
                                        <p:tgtEl>
                                          <p:spTgt spid="88077"/>
                                        </p:tgtEl>
                                      </p:cBhvr>
                                    </p:animEffect>
                                  </p:childTnLst>
                                  <p:subTnLst>
                                    <p:audio>
                                      <p:cMediaNode>
                                        <p:cTn display="0" masterRel="sameClick">
                                          <p:stCondLst>
                                            <p:cond evt="begin" delay="0">
                                              <p:tn val="10"/>
                                            </p:cond>
                                          </p:stCondLst>
                                          <p:endCondLst>
                                            <p:cond evt="onStopAudio" delay="0">
                                              <p:tgtEl>
                                                <p:sldTgt/>
                                              </p:tgtEl>
                                            </p:cond>
                                          </p:endCondLst>
                                        </p:cTn>
                                        <p:tgtEl>
                                          <p:sndTgt r:embed="rId2" name="KATTINT.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 calcmode="lin" valueType="num">
                                      <p:cBhvr>
                                        <p:cTn id="17" dur="1000" fill="hold"/>
                                        <p:tgtEl>
                                          <p:spTgt spid="53252"/>
                                        </p:tgtEl>
                                        <p:attrNameLst>
                                          <p:attrName>ppt_x</p:attrName>
                                        </p:attrNameLst>
                                      </p:cBhvr>
                                      <p:tavLst>
                                        <p:tav tm="0">
                                          <p:val>
                                            <p:strVal val="#ppt_x-.2"/>
                                          </p:val>
                                        </p:tav>
                                        <p:tav tm="100000">
                                          <p:val>
                                            <p:strVal val="#ppt_x"/>
                                          </p:val>
                                        </p:tav>
                                      </p:tavLst>
                                    </p:anim>
                                    <p:anim calcmode="lin" valueType="num">
                                      <p:cBhvr>
                                        <p:cTn id="18" dur="1000" fill="hold"/>
                                        <p:tgtEl>
                                          <p:spTgt spid="5325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3175"/>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pic>
        <p:nvPicPr>
          <p:cNvPr id="63491" name="Picture 3" descr="~AUT0018"/>
          <p:cNvPicPr>
            <a:picLocks noChangeAspect="1" noChangeArrowheads="1"/>
          </p:cNvPicPr>
          <p:nvPr/>
        </p:nvPicPr>
        <p:blipFill>
          <a:blip r:embed="rId2" cstate="print"/>
          <a:srcRect/>
          <a:stretch>
            <a:fillRect/>
          </a:stretch>
        </p:blipFill>
        <p:spPr bwMode="auto">
          <a:xfrm>
            <a:off x="990600" y="2438400"/>
            <a:ext cx="2773363" cy="1300163"/>
          </a:xfrm>
          <a:prstGeom prst="rect">
            <a:avLst/>
          </a:prstGeom>
          <a:noFill/>
          <a:ln w="9525">
            <a:noFill/>
            <a:miter lim="800000"/>
            <a:headEnd/>
            <a:tailEnd/>
          </a:ln>
        </p:spPr>
      </p:pic>
      <p:pic>
        <p:nvPicPr>
          <p:cNvPr id="63492" name="Picture 4" descr="~AUT0019"/>
          <p:cNvPicPr>
            <a:picLocks noChangeAspect="1" noChangeArrowheads="1"/>
          </p:cNvPicPr>
          <p:nvPr/>
        </p:nvPicPr>
        <p:blipFill>
          <a:blip r:embed="rId3" cstate="print"/>
          <a:srcRect/>
          <a:stretch>
            <a:fillRect/>
          </a:stretch>
        </p:blipFill>
        <p:spPr bwMode="auto">
          <a:xfrm>
            <a:off x="5486400" y="2362200"/>
            <a:ext cx="1874838" cy="1401763"/>
          </a:xfrm>
          <a:prstGeom prst="rect">
            <a:avLst/>
          </a:prstGeom>
          <a:noFill/>
          <a:ln w="9525">
            <a:noFill/>
            <a:miter lim="800000"/>
            <a:headEnd/>
            <a:tailEnd/>
          </a:ln>
        </p:spPr>
      </p:pic>
      <p:pic>
        <p:nvPicPr>
          <p:cNvPr id="63493" name="Picture 5" descr="~AUT0020"/>
          <p:cNvPicPr>
            <a:picLocks noChangeAspect="1" noChangeArrowheads="1"/>
          </p:cNvPicPr>
          <p:nvPr/>
        </p:nvPicPr>
        <p:blipFill>
          <a:blip r:embed="rId4" cstate="print"/>
          <a:srcRect/>
          <a:stretch>
            <a:fillRect/>
          </a:stretch>
        </p:blipFill>
        <p:spPr bwMode="auto">
          <a:xfrm>
            <a:off x="1143000" y="4419600"/>
            <a:ext cx="2670175" cy="995363"/>
          </a:xfrm>
          <a:prstGeom prst="rect">
            <a:avLst/>
          </a:prstGeom>
          <a:noFill/>
          <a:ln w="9525">
            <a:noFill/>
            <a:miter lim="800000"/>
            <a:headEnd/>
            <a:tailEnd/>
          </a:ln>
        </p:spPr>
      </p:pic>
      <p:pic>
        <p:nvPicPr>
          <p:cNvPr id="63494" name="Picture 6" descr="~AUT0021"/>
          <p:cNvPicPr>
            <a:picLocks noChangeAspect="1" noChangeArrowheads="1"/>
          </p:cNvPicPr>
          <p:nvPr/>
        </p:nvPicPr>
        <p:blipFill>
          <a:blip r:embed="rId5" cstate="print"/>
          <a:srcRect/>
          <a:stretch>
            <a:fillRect/>
          </a:stretch>
        </p:blipFill>
        <p:spPr bwMode="auto">
          <a:xfrm>
            <a:off x="5334000" y="4114800"/>
            <a:ext cx="2232025" cy="1620838"/>
          </a:xfrm>
          <a:prstGeom prst="rect">
            <a:avLst/>
          </a:prstGeom>
          <a:noFill/>
          <a:ln w="9525">
            <a:noFill/>
            <a:miter lim="800000"/>
            <a:headEnd/>
            <a:tailEnd/>
          </a:ln>
        </p:spPr>
      </p:pic>
      <p:pic>
        <p:nvPicPr>
          <p:cNvPr id="63495" name="Picture 7" descr="~AUT0022"/>
          <p:cNvPicPr>
            <a:picLocks noChangeAspect="1" noChangeArrowheads="1"/>
          </p:cNvPicPr>
          <p:nvPr/>
        </p:nvPicPr>
        <p:blipFill>
          <a:blip r:embed="rId6" cstate="print"/>
          <a:srcRect/>
          <a:stretch>
            <a:fillRect/>
          </a:stretch>
        </p:blipFill>
        <p:spPr bwMode="auto">
          <a:xfrm>
            <a:off x="1066800" y="1143000"/>
            <a:ext cx="2617788" cy="762000"/>
          </a:xfrm>
          <a:prstGeom prst="rect">
            <a:avLst/>
          </a:prstGeom>
          <a:noFill/>
          <a:ln w="9525">
            <a:noFill/>
            <a:miter lim="800000"/>
            <a:headEnd/>
            <a:tailEnd/>
          </a:ln>
        </p:spPr>
      </p:pic>
      <p:sp>
        <p:nvSpPr>
          <p:cNvPr id="63496" name="Text Box 8"/>
          <p:cNvSpPr txBox="1">
            <a:spLocks noChangeArrowheads="1"/>
          </p:cNvSpPr>
          <p:nvPr/>
        </p:nvSpPr>
        <p:spPr bwMode="auto">
          <a:xfrm>
            <a:off x="304800" y="1295400"/>
            <a:ext cx="609600" cy="457200"/>
          </a:xfrm>
          <a:prstGeom prst="rect">
            <a:avLst/>
          </a:prstGeom>
          <a:noFill/>
          <a:ln w="9525">
            <a:noFill/>
            <a:miter lim="800000"/>
            <a:headEnd/>
            <a:tailEnd/>
          </a:ln>
        </p:spPr>
        <p:txBody>
          <a:bodyPr>
            <a:spAutoFit/>
          </a:bodyPr>
          <a:lstStyle/>
          <a:p>
            <a:r>
              <a:rPr lang="hu-HU" sz="2400" baseline="0">
                <a:solidFill>
                  <a:schemeClr val="tx1"/>
                </a:solidFill>
              </a:rPr>
              <a:t>1</a:t>
            </a:r>
            <a:r>
              <a:rPr lang="hu-HU" sz="2400" baseline="30000">
                <a:solidFill>
                  <a:schemeClr val="tx1"/>
                </a:solidFill>
              </a:rPr>
              <a:t>st</a:t>
            </a:r>
            <a:r>
              <a:rPr lang="hu-HU" sz="2400" baseline="0">
                <a:solidFill>
                  <a:schemeClr val="tx1"/>
                </a:solidFill>
              </a:rPr>
              <a:t> </a:t>
            </a:r>
            <a:endParaRPr lang="en-GB" sz="2400" baseline="0">
              <a:solidFill>
                <a:schemeClr val="tx1"/>
              </a:solidFill>
            </a:endParaRPr>
          </a:p>
        </p:txBody>
      </p:sp>
      <p:sp>
        <p:nvSpPr>
          <p:cNvPr id="63497" name="Text Box 9"/>
          <p:cNvSpPr txBox="1">
            <a:spLocks noChangeArrowheads="1"/>
          </p:cNvSpPr>
          <p:nvPr/>
        </p:nvSpPr>
        <p:spPr bwMode="auto">
          <a:xfrm>
            <a:off x="304800" y="2971800"/>
            <a:ext cx="838200" cy="457200"/>
          </a:xfrm>
          <a:prstGeom prst="rect">
            <a:avLst/>
          </a:prstGeom>
          <a:noFill/>
          <a:ln w="9525">
            <a:noFill/>
            <a:miter lim="800000"/>
            <a:headEnd/>
            <a:tailEnd/>
          </a:ln>
        </p:spPr>
        <p:txBody>
          <a:bodyPr>
            <a:spAutoFit/>
          </a:bodyPr>
          <a:lstStyle/>
          <a:p>
            <a:r>
              <a:rPr lang="hu-HU" sz="2400" baseline="0">
                <a:solidFill>
                  <a:schemeClr val="tx1"/>
                </a:solidFill>
              </a:rPr>
              <a:t>2</a:t>
            </a:r>
            <a:r>
              <a:rPr lang="hu-HU" sz="2400" baseline="30000">
                <a:solidFill>
                  <a:schemeClr val="tx1"/>
                </a:solidFill>
              </a:rPr>
              <a:t>nd</a:t>
            </a:r>
            <a:r>
              <a:rPr lang="hu-HU" sz="2400" baseline="0">
                <a:solidFill>
                  <a:schemeClr val="tx1"/>
                </a:solidFill>
              </a:rPr>
              <a:t>   </a:t>
            </a:r>
            <a:endParaRPr lang="en-GB" sz="2400" baseline="0">
              <a:solidFill>
                <a:schemeClr val="tx1"/>
              </a:solidFill>
            </a:endParaRPr>
          </a:p>
        </p:txBody>
      </p:sp>
      <p:sp>
        <p:nvSpPr>
          <p:cNvPr id="63498" name="Text Box 10"/>
          <p:cNvSpPr txBox="1">
            <a:spLocks noChangeArrowheads="1"/>
          </p:cNvSpPr>
          <p:nvPr/>
        </p:nvSpPr>
        <p:spPr bwMode="auto">
          <a:xfrm>
            <a:off x="304800" y="4724400"/>
            <a:ext cx="609600" cy="457200"/>
          </a:xfrm>
          <a:prstGeom prst="rect">
            <a:avLst/>
          </a:prstGeom>
          <a:noFill/>
          <a:ln w="9525">
            <a:noFill/>
            <a:miter lim="800000"/>
            <a:headEnd/>
            <a:tailEnd/>
          </a:ln>
        </p:spPr>
        <p:txBody>
          <a:bodyPr>
            <a:spAutoFit/>
          </a:bodyPr>
          <a:lstStyle/>
          <a:p>
            <a:r>
              <a:rPr lang="hu-HU" sz="2400" baseline="0">
                <a:solidFill>
                  <a:schemeClr val="tx1"/>
                </a:solidFill>
              </a:rPr>
              <a:t>3</a:t>
            </a:r>
            <a:r>
              <a:rPr lang="hu-HU" sz="2400" baseline="30000">
                <a:solidFill>
                  <a:schemeClr val="tx1"/>
                </a:solidFill>
              </a:rPr>
              <a:t>rd</a:t>
            </a:r>
            <a:r>
              <a:rPr lang="hu-HU" sz="2400" baseline="0">
                <a:solidFill>
                  <a:schemeClr val="tx1"/>
                </a:solidFill>
              </a:rPr>
              <a:t> </a:t>
            </a:r>
            <a:endParaRPr lang="en-GB" sz="2400" baseline="0">
              <a:solidFill>
                <a:schemeClr val="tx1"/>
              </a:solidFill>
            </a:endParaRPr>
          </a:p>
        </p:txBody>
      </p:sp>
      <p:pic>
        <p:nvPicPr>
          <p:cNvPr id="63499" name="Picture 11" descr="~AUT0013"/>
          <p:cNvPicPr>
            <a:picLocks noChangeAspect="1" noChangeArrowheads="1"/>
          </p:cNvPicPr>
          <p:nvPr/>
        </p:nvPicPr>
        <p:blipFill>
          <a:blip r:embed="rId7" cstate="print"/>
          <a:srcRect/>
          <a:stretch>
            <a:fillRect/>
          </a:stretch>
        </p:blipFill>
        <p:spPr bwMode="auto">
          <a:xfrm>
            <a:off x="7010400" y="5638800"/>
            <a:ext cx="1874838" cy="947738"/>
          </a:xfrm>
          <a:prstGeom prst="rect">
            <a:avLst/>
          </a:prstGeom>
          <a:noFill/>
          <a:ln w="9525">
            <a:noFill/>
            <a:miter lim="800000"/>
            <a:headEnd/>
            <a:tailEnd/>
          </a:ln>
        </p:spPr>
      </p:pic>
      <p:pic>
        <p:nvPicPr>
          <p:cNvPr id="63500" name="Picture 12" descr="~AUT0008"/>
          <p:cNvPicPr>
            <a:picLocks noChangeAspect="1" noChangeArrowheads="1"/>
          </p:cNvPicPr>
          <p:nvPr/>
        </p:nvPicPr>
        <p:blipFill>
          <a:blip r:embed="rId8" cstate="print"/>
          <a:srcRect/>
          <a:stretch>
            <a:fillRect/>
          </a:stretch>
        </p:blipFill>
        <p:spPr bwMode="auto">
          <a:xfrm>
            <a:off x="5943600" y="381000"/>
            <a:ext cx="1892300" cy="2057400"/>
          </a:xfrm>
          <a:prstGeom prst="rect">
            <a:avLst/>
          </a:prstGeom>
          <a:noFill/>
          <a:ln w="9525">
            <a:noFill/>
            <a:miter lim="800000"/>
            <a:headEnd/>
            <a:tailEnd/>
          </a:ln>
        </p:spPr>
      </p:pic>
      <p:sp>
        <p:nvSpPr>
          <p:cNvPr id="63501" name="Text Box 13"/>
          <p:cNvSpPr txBox="1">
            <a:spLocks noChangeArrowheads="1"/>
          </p:cNvSpPr>
          <p:nvPr/>
        </p:nvSpPr>
        <p:spPr bwMode="auto">
          <a:xfrm>
            <a:off x="1066800" y="228600"/>
            <a:ext cx="3124200" cy="457200"/>
          </a:xfrm>
          <a:prstGeom prst="rect">
            <a:avLst/>
          </a:prstGeom>
          <a:noFill/>
          <a:ln w="9525">
            <a:noFill/>
            <a:miter lim="800000"/>
            <a:headEnd/>
            <a:tailEnd/>
          </a:ln>
        </p:spPr>
        <p:txBody>
          <a:bodyPr>
            <a:spAutoFit/>
          </a:bodyPr>
          <a:lstStyle/>
          <a:p>
            <a:endParaRPr lang="en-GB" sz="2400" baseline="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85432883"/>
              </p:ext>
            </p:extLst>
          </p:nvPr>
        </p:nvGraphicFramePr>
        <p:xfrm>
          <a:off x="2051720" y="3717032"/>
          <a:ext cx="4734272"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p:cNvGraphicFramePr/>
          <p:nvPr>
            <p:extLst>
              <p:ext uri="{D42A27DB-BD31-4B8C-83A1-F6EECF244321}">
                <p14:modId xmlns:p14="http://schemas.microsoft.com/office/powerpoint/2010/main" val="1998765439"/>
              </p:ext>
            </p:extLst>
          </p:nvPr>
        </p:nvGraphicFramePr>
        <p:xfrm>
          <a:off x="2195736" y="1628800"/>
          <a:ext cx="5004048" cy="3247256"/>
        </p:xfrm>
        <a:graphic>
          <a:graphicData uri="http://schemas.openxmlformats.org/drawingml/2006/chart">
            <c:chart xmlns:c="http://schemas.openxmlformats.org/drawingml/2006/chart" xmlns:r="http://schemas.openxmlformats.org/officeDocument/2006/relationships" r:id="rId4"/>
          </a:graphicData>
        </a:graphic>
      </p:graphicFrame>
      <p:sp>
        <p:nvSpPr>
          <p:cNvPr id="5" name="Szövegdoboz 4"/>
          <p:cNvSpPr txBox="1"/>
          <p:nvPr/>
        </p:nvSpPr>
        <p:spPr>
          <a:xfrm>
            <a:off x="1259632" y="589330"/>
            <a:ext cx="6336704" cy="369332"/>
          </a:xfrm>
          <a:prstGeom prst="rect">
            <a:avLst/>
          </a:prstGeom>
          <a:noFill/>
        </p:spPr>
        <p:txBody>
          <a:bodyPr wrap="square" rtlCol="0">
            <a:spAutoFit/>
          </a:bodyPr>
          <a:lstStyle/>
          <a:p>
            <a:r>
              <a:rPr lang="hu-HU" dirty="0"/>
              <a:t>Az ízületek által elviselhető legnagyobb nyíró, húzó és nyomóerő</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88" y="1588"/>
            <a:ext cx="9140825" cy="6854825"/>
          </a:xfrm>
          <a:prstGeom prst="rect">
            <a:avLst/>
          </a:prstGeom>
          <a:solidFill>
            <a:srgbClr val="33CCCC"/>
          </a:soli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601788" y="2362200"/>
            <a:ext cx="1139825" cy="1903413"/>
            <a:chOff x="1009" y="1488"/>
            <a:chExt cx="718" cy="1199"/>
          </a:xfrm>
        </p:grpSpPr>
        <p:sp>
          <p:nvSpPr>
            <p:cNvPr id="65573" name="AutoShape 4"/>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5574" name="Arc 5"/>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3" name="Group 6"/>
          <p:cNvGrpSpPr>
            <a:grpSpLocks/>
          </p:cNvGrpSpPr>
          <p:nvPr/>
        </p:nvGrpSpPr>
        <p:grpSpPr bwMode="auto">
          <a:xfrm>
            <a:off x="1677988" y="1601788"/>
            <a:ext cx="987425" cy="1497012"/>
            <a:chOff x="1057" y="1009"/>
            <a:chExt cx="622" cy="943"/>
          </a:xfrm>
        </p:grpSpPr>
        <p:sp>
          <p:nvSpPr>
            <p:cNvPr id="65571" name="Rectangle 7"/>
            <p:cNvSpPr>
              <a:spLocks noChangeArrowheads="1"/>
            </p:cNvSpPr>
            <p:nvPr/>
          </p:nvSpPr>
          <p:spPr bwMode="auto">
            <a:xfrm>
              <a:off x="1057" y="1009"/>
              <a:ext cx="622" cy="718"/>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5572" name="Arc 8"/>
            <p:cNvSpPr>
              <a:spLocks/>
            </p:cNvSpPr>
            <p:nvPr/>
          </p:nvSpPr>
          <p:spPr bwMode="auto">
            <a:xfrm rot="2700000">
              <a:off x="1152" y="1509"/>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52233" name="Rectangle 9"/>
          <p:cNvSpPr>
            <a:spLocks noChangeArrowheads="1"/>
          </p:cNvSpPr>
          <p:nvPr/>
        </p:nvSpPr>
        <p:spPr bwMode="auto">
          <a:xfrm>
            <a:off x="609600" y="1905000"/>
            <a:ext cx="609600" cy="457200"/>
          </a:xfrm>
          <a:prstGeom prst="rect">
            <a:avLst/>
          </a:prstGeom>
          <a:noFill/>
          <a:ln w="9525">
            <a:noFill/>
            <a:miter lim="800000"/>
            <a:headEnd/>
            <a:tailEnd/>
          </a:ln>
        </p:spPr>
        <p:txBody>
          <a:bodyPr lIns="92075" tIns="46038" rIns="92075" bIns="46038">
            <a:spAutoFit/>
          </a:bodyPr>
          <a:lstStyle/>
          <a:p>
            <a:r>
              <a:rPr lang="en-GB" sz="2400" baseline="0" dirty="0">
                <a:solidFill>
                  <a:schemeClr val="tx1"/>
                </a:solidFill>
              </a:rPr>
              <a:t>G</a:t>
            </a:r>
            <a:r>
              <a:rPr lang="en-GB" sz="2400" baseline="-12000" dirty="0">
                <a:solidFill>
                  <a:schemeClr val="tx1"/>
                </a:solidFill>
              </a:rPr>
              <a:t>1</a:t>
            </a:r>
          </a:p>
        </p:txBody>
      </p:sp>
      <p:sp>
        <p:nvSpPr>
          <p:cNvPr id="52234" name="Rectangle 10"/>
          <p:cNvSpPr>
            <a:spLocks noChangeArrowheads="1"/>
          </p:cNvSpPr>
          <p:nvPr/>
        </p:nvSpPr>
        <p:spPr bwMode="auto">
          <a:xfrm>
            <a:off x="609600" y="3200400"/>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r>
              <a:rPr lang="en-GB" sz="2400" baseline="-12000">
                <a:solidFill>
                  <a:schemeClr val="tx1"/>
                </a:solidFill>
              </a:rPr>
              <a:t>2</a:t>
            </a:r>
          </a:p>
        </p:txBody>
      </p:sp>
      <p:sp>
        <p:nvSpPr>
          <p:cNvPr id="52235" name="Line 11"/>
          <p:cNvSpPr>
            <a:spLocks noChangeShapeType="1"/>
          </p:cNvSpPr>
          <p:nvPr/>
        </p:nvSpPr>
        <p:spPr bwMode="auto">
          <a:xfrm>
            <a:off x="2209800" y="22304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2236" name="Line 12"/>
          <p:cNvSpPr>
            <a:spLocks noChangeShapeType="1"/>
          </p:cNvSpPr>
          <p:nvPr/>
        </p:nvSpPr>
        <p:spPr bwMode="auto">
          <a:xfrm>
            <a:off x="2209800" y="34496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2237" name="Line 13"/>
          <p:cNvSpPr>
            <a:spLocks noChangeShapeType="1"/>
          </p:cNvSpPr>
          <p:nvPr/>
        </p:nvSpPr>
        <p:spPr bwMode="auto">
          <a:xfrm>
            <a:off x="4973638" y="23622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65546" name="Line 14"/>
          <p:cNvSpPr>
            <a:spLocks noChangeShapeType="1"/>
          </p:cNvSpPr>
          <p:nvPr/>
        </p:nvSpPr>
        <p:spPr bwMode="auto">
          <a:xfrm>
            <a:off x="4572000" y="20638"/>
            <a:ext cx="0" cy="6837362"/>
          </a:xfrm>
          <a:prstGeom prst="line">
            <a:avLst/>
          </a:prstGeom>
          <a:noFill/>
          <a:ln w="57150" cmpd="tri">
            <a:solidFill>
              <a:srgbClr val="CC3300"/>
            </a:solidFill>
            <a:round/>
            <a:headEnd type="none" w="sm" len="sm"/>
            <a:tailEnd type="none" w="sm" len="sm"/>
          </a:ln>
        </p:spPr>
        <p:txBody>
          <a:bodyPr wrap="none" anchor="ctr"/>
          <a:lstStyle/>
          <a:p>
            <a:endParaRPr lang="hu-HU"/>
          </a:p>
        </p:txBody>
      </p:sp>
      <p:sp>
        <p:nvSpPr>
          <p:cNvPr id="52239" name="Line 15"/>
          <p:cNvSpPr>
            <a:spLocks noChangeShapeType="1"/>
          </p:cNvSpPr>
          <p:nvPr/>
        </p:nvSpPr>
        <p:spPr bwMode="auto">
          <a:xfrm>
            <a:off x="1087438" y="42672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52240" name="Line 16"/>
          <p:cNvSpPr>
            <a:spLocks noChangeShapeType="1"/>
          </p:cNvSpPr>
          <p:nvPr/>
        </p:nvSpPr>
        <p:spPr bwMode="auto">
          <a:xfrm>
            <a:off x="2209800" y="42878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2241" name="Line 17"/>
          <p:cNvSpPr>
            <a:spLocks noChangeShapeType="1"/>
          </p:cNvSpPr>
          <p:nvPr/>
        </p:nvSpPr>
        <p:spPr bwMode="auto">
          <a:xfrm>
            <a:off x="2209800" y="48974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5550" name="Rectangle 18"/>
          <p:cNvSpPr>
            <a:spLocks noChangeArrowheads="1"/>
          </p:cNvSpPr>
          <p:nvPr/>
        </p:nvSpPr>
        <p:spPr bwMode="auto">
          <a:xfrm>
            <a:off x="304800" y="228600"/>
            <a:ext cx="3962400" cy="457200"/>
          </a:xfrm>
          <a:prstGeom prst="rect">
            <a:avLst/>
          </a:prstGeom>
          <a:noFill/>
          <a:ln w="9525">
            <a:noFill/>
            <a:miter lim="800000"/>
            <a:headEnd/>
            <a:tailEnd/>
          </a:ln>
        </p:spPr>
        <p:txBody>
          <a:bodyPr lIns="92075" tIns="46038" rIns="92075" bIns="46038">
            <a:spAutoFit/>
          </a:bodyPr>
          <a:lstStyle/>
          <a:p>
            <a:r>
              <a:rPr lang="hu-HU" sz="2400" baseline="0">
                <a:solidFill>
                  <a:schemeClr val="tx1"/>
                </a:solidFill>
              </a:rPr>
              <a:t>NYOMÓERŐ</a:t>
            </a:r>
            <a:endParaRPr lang="en-GB" sz="2400" baseline="0">
              <a:solidFill>
                <a:schemeClr val="tx1"/>
              </a:solidFill>
            </a:endParaRPr>
          </a:p>
        </p:txBody>
      </p:sp>
      <p:sp>
        <p:nvSpPr>
          <p:cNvPr id="52243" name="Oval 19"/>
          <p:cNvSpPr>
            <a:spLocks noChangeArrowheads="1"/>
          </p:cNvSpPr>
          <p:nvPr/>
        </p:nvSpPr>
        <p:spPr bwMode="auto">
          <a:xfrm>
            <a:off x="2135188" y="21351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sp>
        <p:nvSpPr>
          <p:cNvPr id="52244" name="Oval 20"/>
          <p:cNvSpPr>
            <a:spLocks noChangeArrowheads="1"/>
          </p:cNvSpPr>
          <p:nvPr/>
        </p:nvSpPr>
        <p:spPr bwMode="auto">
          <a:xfrm>
            <a:off x="2135188" y="33543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grpSp>
        <p:nvGrpSpPr>
          <p:cNvPr id="4" name="Group 21"/>
          <p:cNvGrpSpPr>
            <a:grpSpLocks/>
          </p:cNvGrpSpPr>
          <p:nvPr/>
        </p:nvGrpSpPr>
        <p:grpSpPr bwMode="auto">
          <a:xfrm>
            <a:off x="5487988" y="2363788"/>
            <a:ext cx="1139825" cy="2663825"/>
            <a:chOff x="3457" y="1489"/>
            <a:chExt cx="718" cy="1678"/>
          </a:xfrm>
        </p:grpSpPr>
        <p:grpSp>
          <p:nvGrpSpPr>
            <p:cNvPr id="5" name="Group 22"/>
            <p:cNvGrpSpPr>
              <a:grpSpLocks/>
            </p:cNvGrpSpPr>
            <p:nvPr/>
          </p:nvGrpSpPr>
          <p:grpSpPr bwMode="auto">
            <a:xfrm>
              <a:off x="3457" y="1968"/>
              <a:ext cx="718" cy="1199"/>
              <a:chOff x="3457" y="1968"/>
              <a:chExt cx="718" cy="1199"/>
            </a:xfrm>
          </p:grpSpPr>
          <p:sp>
            <p:nvSpPr>
              <p:cNvPr id="65569" name="AutoShape 23"/>
              <p:cNvSpPr>
                <a:spLocks noChangeArrowheads="1"/>
              </p:cNvSpPr>
              <p:nvPr/>
            </p:nvSpPr>
            <p:spPr bwMode="auto">
              <a:xfrm rot="10800000" flipH="1" flipV="1">
                <a:off x="3457" y="220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5570" name="Arc 24"/>
              <p:cNvSpPr>
                <a:spLocks/>
              </p:cNvSpPr>
              <p:nvPr/>
            </p:nvSpPr>
            <p:spPr bwMode="auto">
              <a:xfrm rot="2700000">
                <a:off x="3564" y="195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6" name="Group 25"/>
            <p:cNvGrpSpPr>
              <a:grpSpLocks/>
            </p:cNvGrpSpPr>
            <p:nvPr/>
          </p:nvGrpSpPr>
          <p:grpSpPr bwMode="auto">
            <a:xfrm>
              <a:off x="3505" y="1489"/>
              <a:ext cx="622" cy="943"/>
              <a:chOff x="3505" y="1489"/>
              <a:chExt cx="622" cy="943"/>
            </a:xfrm>
          </p:grpSpPr>
          <p:sp>
            <p:nvSpPr>
              <p:cNvPr id="65567" name="Rectangle 26"/>
              <p:cNvSpPr>
                <a:spLocks noChangeArrowheads="1"/>
              </p:cNvSpPr>
              <p:nvPr/>
            </p:nvSpPr>
            <p:spPr bwMode="auto">
              <a:xfrm>
                <a:off x="3505" y="1489"/>
                <a:ext cx="622" cy="718"/>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5568" name="Arc 27"/>
              <p:cNvSpPr>
                <a:spLocks/>
              </p:cNvSpPr>
              <p:nvPr/>
            </p:nvSpPr>
            <p:spPr bwMode="auto">
              <a:xfrm rot="2700000">
                <a:off x="3600" y="1989"/>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65563" name="Line 28"/>
            <p:cNvSpPr>
              <a:spLocks noChangeShapeType="1"/>
            </p:cNvSpPr>
            <p:nvPr/>
          </p:nvSpPr>
          <p:spPr bwMode="auto">
            <a:xfrm>
              <a:off x="3840" y="1885"/>
              <a:ext cx="0" cy="419"/>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5564" name="Line 29"/>
            <p:cNvSpPr>
              <a:spLocks noChangeShapeType="1"/>
            </p:cNvSpPr>
            <p:nvPr/>
          </p:nvSpPr>
          <p:spPr bwMode="auto">
            <a:xfrm>
              <a:off x="3840" y="2653"/>
              <a:ext cx="0" cy="419"/>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5565" name="Oval 30"/>
            <p:cNvSpPr>
              <a:spLocks noChangeArrowheads="1"/>
            </p:cNvSpPr>
            <p:nvPr/>
          </p:nvSpPr>
          <p:spPr bwMode="auto">
            <a:xfrm>
              <a:off x="3793" y="1825"/>
              <a:ext cx="94" cy="94"/>
            </a:xfrm>
            <a:prstGeom prst="ellipse">
              <a:avLst/>
            </a:prstGeom>
            <a:solidFill>
              <a:srgbClr val="CC3300"/>
            </a:solidFill>
            <a:ln w="12700">
              <a:solidFill>
                <a:schemeClr val="tx1"/>
              </a:solidFill>
              <a:round/>
              <a:headEnd/>
              <a:tailEnd/>
            </a:ln>
          </p:spPr>
          <p:txBody>
            <a:bodyPr wrap="none" anchor="ctr"/>
            <a:lstStyle/>
            <a:p>
              <a:endParaRPr lang="hu-HU"/>
            </a:p>
          </p:txBody>
        </p:sp>
        <p:sp>
          <p:nvSpPr>
            <p:cNvPr id="65566" name="Oval 31"/>
            <p:cNvSpPr>
              <a:spLocks noChangeArrowheads="1"/>
            </p:cNvSpPr>
            <p:nvPr/>
          </p:nvSpPr>
          <p:spPr bwMode="auto">
            <a:xfrm>
              <a:off x="3793" y="2593"/>
              <a:ext cx="94" cy="94"/>
            </a:xfrm>
            <a:prstGeom prst="ellipse">
              <a:avLst/>
            </a:prstGeom>
            <a:solidFill>
              <a:srgbClr val="CC3300"/>
            </a:solidFill>
            <a:ln w="12700">
              <a:solidFill>
                <a:schemeClr val="tx1"/>
              </a:solidFill>
              <a:round/>
              <a:headEnd/>
              <a:tailEnd/>
            </a:ln>
          </p:spPr>
          <p:txBody>
            <a:bodyPr wrap="none" anchor="ctr"/>
            <a:lstStyle/>
            <a:p>
              <a:endParaRPr lang="hu-HU"/>
            </a:p>
          </p:txBody>
        </p:sp>
      </p:grpSp>
      <p:sp>
        <p:nvSpPr>
          <p:cNvPr id="52256" name="Line 32"/>
          <p:cNvSpPr>
            <a:spLocks noChangeShapeType="1"/>
          </p:cNvSpPr>
          <p:nvPr/>
        </p:nvSpPr>
        <p:spPr bwMode="auto">
          <a:xfrm>
            <a:off x="6096000" y="1163638"/>
            <a:ext cx="0" cy="665162"/>
          </a:xfrm>
          <a:prstGeom prst="line">
            <a:avLst/>
          </a:prstGeom>
          <a:noFill/>
          <a:ln w="25400">
            <a:solidFill>
              <a:schemeClr val="tx1"/>
            </a:solidFill>
            <a:round/>
            <a:headEnd type="stealth" w="med" len="med"/>
            <a:tailEnd type="none" w="sm" len="sm"/>
          </a:ln>
        </p:spPr>
        <p:txBody>
          <a:bodyPr wrap="none" anchor="ctr"/>
          <a:lstStyle/>
          <a:p>
            <a:endParaRPr lang="hu-HU"/>
          </a:p>
        </p:txBody>
      </p:sp>
      <p:sp>
        <p:nvSpPr>
          <p:cNvPr id="52257" name="Line 33"/>
          <p:cNvSpPr>
            <a:spLocks noChangeShapeType="1"/>
          </p:cNvSpPr>
          <p:nvPr/>
        </p:nvSpPr>
        <p:spPr bwMode="auto">
          <a:xfrm>
            <a:off x="6096000" y="1773238"/>
            <a:ext cx="0" cy="665162"/>
          </a:xfrm>
          <a:prstGeom prst="line">
            <a:avLst/>
          </a:prstGeom>
          <a:noFill/>
          <a:ln w="25400">
            <a:solidFill>
              <a:schemeClr val="tx1"/>
            </a:solidFill>
            <a:round/>
            <a:headEnd type="stealth" w="med" len="med"/>
            <a:tailEnd type="none" w="sm" len="sm"/>
          </a:ln>
        </p:spPr>
        <p:txBody>
          <a:bodyPr wrap="none" anchor="ctr"/>
          <a:lstStyle/>
          <a:p>
            <a:endParaRPr lang="hu-HU"/>
          </a:p>
        </p:txBody>
      </p:sp>
      <p:sp>
        <p:nvSpPr>
          <p:cNvPr id="52258" name="Rectangle 34"/>
          <p:cNvSpPr>
            <a:spLocks noChangeArrowheads="1"/>
          </p:cNvSpPr>
          <p:nvPr/>
        </p:nvSpPr>
        <p:spPr bwMode="auto">
          <a:xfrm>
            <a:off x="2895600" y="2514600"/>
            <a:ext cx="1600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k</a:t>
            </a:r>
            <a:r>
              <a:rPr lang="en-GB" sz="2800" baseline="0">
                <a:solidFill>
                  <a:schemeClr val="tx1"/>
                </a:solidFill>
              </a:rPr>
              <a:t> = G</a:t>
            </a:r>
            <a:r>
              <a:rPr lang="en-GB" sz="2800" baseline="-12000">
                <a:solidFill>
                  <a:schemeClr val="tx1"/>
                </a:solidFill>
              </a:rPr>
              <a:t>1</a:t>
            </a:r>
          </a:p>
        </p:txBody>
      </p:sp>
      <p:sp>
        <p:nvSpPr>
          <p:cNvPr id="52259" name="Rectangle 35"/>
          <p:cNvSpPr>
            <a:spLocks noChangeArrowheads="1"/>
          </p:cNvSpPr>
          <p:nvPr/>
        </p:nvSpPr>
        <p:spPr bwMode="auto">
          <a:xfrm>
            <a:off x="2362200" y="4648200"/>
            <a:ext cx="2362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 G</a:t>
            </a:r>
            <a:r>
              <a:rPr lang="en-GB" sz="2800" baseline="-12000">
                <a:solidFill>
                  <a:schemeClr val="tx1"/>
                </a:solidFill>
              </a:rPr>
              <a:t>1</a:t>
            </a:r>
            <a:r>
              <a:rPr lang="en-GB" sz="2800" baseline="0">
                <a:solidFill>
                  <a:schemeClr val="tx1"/>
                </a:solidFill>
              </a:rPr>
              <a:t>+ G</a:t>
            </a:r>
            <a:r>
              <a:rPr lang="en-GB" sz="2800" baseline="-12000">
                <a:solidFill>
                  <a:schemeClr val="tx1"/>
                </a:solidFill>
              </a:rPr>
              <a:t>2</a:t>
            </a:r>
          </a:p>
        </p:txBody>
      </p:sp>
      <p:sp>
        <p:nvSpPr>
          <p:cNvPr id="52260" name="Rectangle 36"/>
          <p:cNvSpPr>
            <a:spLocks noChangeArrowheads="1"/>
          </p:cNvSpPr>
          <p:nvPr/>
        </p:nvSpPr>
        <p:spPr bwMode="auto">
          <a:xfrm>
            <a:off x="6553200" y="1524000"/>
            <a:ext cx="2362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en-GB" sz="2800" baseline="-12000">
                <a:solidFill>
                  <a:schemeClr val="tx1"/>
                </a:solidFill>
              </a:rPr>
              <a:t>1</a:t>
            </a:r>
            <a:r>
              <a:rPr lang="en-GB" sz="2800" baseline="0">
                <a:solidFill>
                  <a:schemeClr val="tx1"/>
                </a:solidFill>
              </a:rPr>
              <a:t>+ G</a:t>
            </a:r>
            <a:r>
              <a:rPr lang="en-GB" sz="2800" baseline="-12000">
                <a:solidFill>
                  <a:schemeClr val="tx1"/>
                </a:solidFill>
              </a:rPr>
              <a:t>2</a:t>
            </a:r>
          </a:p>
        </p:txBody>
      </p:sp>
      <p:sp>
        <p:nvSpPr>
          <p:cNvPr id="52261" name="Rectangle 37"/>
          <p:cNvSpPr>
            <a:spLocks noChangeArrowheads="1"/>
          </p:cNvSpPr>
          <p:nvPr/>
        </p:nvSpPr>
        <p:spPr bwMode="auto">
          <a:xfrm>
            <a:off x="7162800" y="3810000"/>
            <a:ext cx="1600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h</a:t>
            </a:r>
            <a:r>
              <a:rPr lang="en-GB" sz="2800" baseline="0">
                <a:solidFill>
                  <a:schemeClr val="tx1"/>
                </a:solidFill>
              </a:rPr>
              <a:t> = G</a:t>
            </a:r>
            <a:r>
              <a:rPr lang="en-GB" sz="2800" baseline="-12000">
                <a:solidFill>
                  <a:schemeClr val="tx1"/>
                </a:solidFill>
              </a:rPr>
              <a:t>2</a:t>
            </a:r>
          </a:p>
        </p:txBody>
      </p:sp>
      <p:sp>
        <p:nvSpPr>
          <p:cNvPr id="52262" name="Rectangle 38"/>
          <p:cNvSpPr>
            <a:spLocks noChangeArrowheads="1"/>
          </p:cNvSpPr>
          <p:nvPr/>
        </p:nvSpPr>
        <p:spPr bwMode="auto">
          <a:xfrm>
            <a:off x="4648200" y="304800"/>
            <a:ext cx="3429000" cy="457200"/>
          </a:xfrm>
          <a:prstGeom prst="rect">
            <a:avLst/>
          </a:prstGeom>
          <a:noFill/>
          <a:ln w="9525">
            <a:noFill/>
            <a:miter lim="800000"/>
            <a:headEnd/>
            <a:tailEnd/>
          </a:ln>
        </p:spPr>
        <p:txBody>
          <a:bodyPr lIns="92075" tIns="46038" rIns="92075" bIns="46038">
            <a:spAutoFit/>
          </a:bodyPr>
          <a:lstStyle/>
          <a:p>
            <a:r>
              <a:rPr lang="hu-HU" sz="2400" baseline="0">
                <a:solidFill>
                  <a:schemeClr val="tx1"/>
                </a:solidFill>
              </a:rPr>
              <a:t>HÚZÓERŐ</a:t>
            </a:r>
            <a:endParaRPr lang="en-GB" sz="2400" baseline="0">
              <a:solidFill>
                <a:schemeClr val="tx1"/>
              </a:solidFill>
            </a:endParaRPr>
          </a:p>
        </p:txBody>
      </p:sp>
      <p:sp>
        <p:nvSpPr>
          <p:cNvPr id="39" name="Rectangle 9"/>
          <p:cNvSpPr>
            <a:spLocks noChangeArrowheads="1"/>
          </p:cNvSpPr>
          <p:nvPr/>
        </p:nvSpPr>
        <p:spPr bwMode="auto">
          <a:xfrm>
            <a:off x="4826496" y="2756520"/>
            <a:ext cx="609600" cy="457200"/>
          </a:xfrm>
          <a:prstGeom prst="rect">
            <a:avLst/>
          </a:prstGeom>
          <a:noFill/>
          <a:ln w="9525">
            <a:noFill/>
            <a:miter lim="800000"/>
            <a:headEnd/>
            <a:tailEnd/>
          </a:ln>
        </p:spPr>
        <p:txBody>
          <a:bodyPr lIns="92075" tIns="46038" rIns="92075" bIns="46038">
            <a:spAutoFit/>
          </a:bodyPr>
          <a:lstStyle/>
          <a:p>
            <a:r>
              <a:rPr lang="en-GB" sz="2400" baseline="0" dirty="0">
                <a:solidFill>
                  <a:schemeClr val="tx1"/>
                </a:solidFill>
              </a:rPr>
              <a:t>G</a:t>
            </a:r>
            <a:r>
              <a:rPr lang="en-GB" sz="2400" baseline="-12000" dirty="0">
                <a:solidFill>
                  <a:schemeClr val="tx1"/>
                </a:solidFill>
              </a:rPr>
              <a:t>1</a:t>
            </a:r>
          </a:p>
        </p:txBody>
      </p:sp>
      <p:sp>
        <p:nvSpPr>
          <p:cNvPr id="40" name="Rectangle 10"/>
          <p:cNvSpPr>
            <a:spLocks noChangeArrowheads="1"/>
          </p:cNvSpPr>
          <p:nvPr/>
        </p:nvSpPr>
        <p:spPr bwMode="auto">
          <a:xfrm>
            <a:off x="4826496" y="4051920"/>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r>
              <a:rPr lang="en-GB" sz="2400" baseline="-12000">
                <a:solidFill>
                  <a:schemeClr val="tx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52243"/>
                                        </p:tgtEl>
                                        <p:attrNameLst>
                                          <p:attrName>style.visibility</p:attrName>
                                        </p:attrNameLst>
                                      </p:cBhvr>
                                      <p:to>
                                        <p:strVal val="visible"/>
                                      </p:to>
                                    </p:set>
                                    <p:animEffect transition="in" filter="box(out)">
                                      <p:cBhvr>
                                        <p:cTn id="18" dur="500"/>
                                        <p:tgtEl>
                                          <p:spTgt spid="52243"/>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2244"/>
                                        </p:tgtEl>
                                        <p:attrNameLst>
                                          <p:attrName>style.visibility</p:attrName>
                                        </p:attrNameLst>
                                      </p:cBhvr>
                                      <p:to>
                                        <p:strVal val="visible"/>
                                      </p:to>
                                    </p:set>
                                    <p:animEffect transition="in" filter="box(out)">
                                      <p:cBhvr>
                                        <p:cTn id="23" dur="500"/>
                                        <p:tgtEl>
                                          <p:spTgt spid="5224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2233">
                                            <p:txEl>
                                              <p:pRg st="0" end="0"/>
                                            </p:txEl>
                                          </p:spTgt>
                                        </p:tgtEl>
                                        <p:attrNameLst>
                                          <p:attrName>style.visibility</p:attrName>
                                        </p:attrNameLst>
                                      </p:cBhvr>
                                      <p:to>
                                        <p:strVal val="visible"/>
                                      </p:to>
                                    </p:set>
                                    <p:animEffect transition="in" filter="box(out)">
                                      <p:cBhvr>
                                        <p:cTn id="28" dur="500"/>
                                        <p:tgtEl>
                                          <p:spTgt spid="52233">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2234">
                                            <p:txEl>
                                              <p:pRg st="0" end="0"/>
                                            </p:txEl>
                                          </p:spTgt>
                                        </p:tgtEl>
                                        <p:attrNameLst>
                                          <p:attrName>style.visibility</p:attrName>
                                        </p:attrNameLst>
                                      </p:cBhvr>
                                      <p:to>
                                        <p:strVal val="visible"/>
                                      </p:to>
                                    </p:set>
                                    <p:animEffect transition="in" filter="box(out)">
                                      <p:cBhvr>
                                        <p:cTn id="33" dur="500"/>
                                        <p:tgtEl>
                                          <p:spTgt spid="52234">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2239"/>
                                        </p:tgtEl>
                                        <p:attrNameLst>
                                          <p:attrName>style.visibility</p:attrName>
                                        </p:attrNameLst>
                                      </p:cBhvr>
                                      <p:to>
                                        <p:strVal val="visible"/>
                                      </p:to>
                                    </p:set>
                                    <p:anim calcmode="lin" valueType="num">
                                      <p:cBhvr additive="base">
                                        <p:cTn id="38" dur="500" fill="hold"/>
                                        <p:tgtEl>
                                          <p:spTgt spid="52239"/>
                                        </p:tgtEl>
                                        <p:attrNameLst>
                                          <p:attrName>ppt_x</p:attrName>
                                        </p:attrNameLst>
                                      </p:cBhvr>
                                      <p:tavLst>
                                        <p:tav tm="0">
                                          <p:val>
                                            <p:strVal val="1+#ppt_w/2"/>
                                          </p:val>
                                        </p:tav>
                                        <p:tav tm="100000">
                                          <p:val>
                                            <p:strVal val="#ppt_x"/>
                                          </p:val>
                                        </p:tav>
                                      </p:tavLst>
                                    </p:anim>
                                    <p:anim calcmode="lin" valueType="num">
                                      <p:cBhvr additive="base">
                                        <p:cTn id="39" dur="500" fill="hold"/>
                                        <p:tgtEl>
                                          <p:spTgt spid="522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ARBRAK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52235"/>
                                        </p:tgtEl>
                                        <p:attrNameLst>
                                          <p:attrName>style.visibility</p:attrName>
                                        </p:attrNameLst>
                                      </p:cBhvr>
                                      <p:to>
                                        <p:strVal val="visible"/>
                                      </p:to>
                                    </p:set>
                                    <p:anim calcmode="lin" valueType="num">
                                      <p:cBhvr additive="base">
                                        <p:cTn id="44" dur="500" fill="hold"/>
                                        <p:tgtEl>
                                          <p:spTgt spid="52235"/>
                                        </p:tgtEl>
                                        <p:attrNameLst>
                                          <p:attrName>ppt_x</p:attrName>
                                        </p:attrNameLst>
                                      </p:cBhvr>
                                      <p:tavLst>
                                        <p:tav tm="0">
                                          <p:val>
                                            <p:strVal val="#ppt_x"/>
                                          </p:val>
                                        </p:tav>
                                        <p:tav tm="100000">
                                          <p:val>
                                            <p:strVal val="#ppt_x"/>
                                          </p:val>
                                        </p:tav>
                                      </p:tavLst>
                                    </p:anim>
                                    <p:anim calcmode="lin" valueType="num">
                                      <p:cBhvr additive="base">
                                        <p:cTn id="45" dur="500" fill="hold"/>
                                        <p:tgtEl>
                                          <p:spTgt spid="522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HOOSH.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52236"/>
                                        </p:tgtEl>
                                        <p:attrNameLst>
                                          <p:attrName>style.visibility</p:attrName>
                                        </p:attrNameLst>
                                      </p:cBhvr>
                                      <p:to>
                                        <p:strVal val="visible"/>
                                      </p:to>
                                    </p:set>
                                    <p:anim calcmode="lin" valueType="num">
                                      <p:cBhvr additive="base">
                                        <p:cTn id="50" dur="500" fill="hold"/>
                                        <p:tgtEl>
                                          <p:spTgt spid="52236"/>
                                        </p:tgtEl>
                                        <p:attrNameLst>
                                          <p:attrName>ppt_x</p:attrName>
                                        </p:attrNameLst>
                                      </p:cBhvr>
                                      <p:tavLst>
                                        <p:tav tm="0">
                                          <p:val>
                                            <p:strVal val="0-#ppt_w/2"/>
                                          </p:val>
                                        </p:tav>
                                        <p:tav tm="100000">
                                          <p:val>
                                            <p:strVal val="#ppt_x"/>
                                          </p:val>
                                        </p:tav>
                                      </p:tavLst>
                                    </p:anim>
                                    <p:anim calcmode="lin" valueType="num">
                                      <p:cBhvr additive="base">
                                        <p:cTn id="51" dur="500" fill="hold"/>
                                        <p:tgtEl>
                                          <p:spTgt spid="52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52240"/>
                                        </p:tgtEl>
                                        <p:attrNameLst>
                                          <p:attrName>style.visibility</p:attrName>
                                        </p:attrNameLst>
                                      </p:cBhvr>
                                      <p:to>
                                        <p:strVal val="visible"/>
                                      </p:to>
                                    </p:set>
                                    <p:anim calcmode="lin" valueType="num">
                                      <p:cBhvr additive="base">
                                        <p:cTn id="56" dur="500" fill="hold"/>
                                        <p:tgtEl>
                                          <p:spTgt spid="52240"/>
                                        </p:tgtEl>
                                        <p:attrNameLst>
                                          <p:attrName>ppt_x</p:attrName>
                                        </p:attrNameLst>
                                      </p:cBhvr>
                                      <p:tavLst>
                                        <p:tav tm="0">
                                          <p:val>
                                            <p:strVal val="#ppt_x"/>
                                          </p:val>
                                        </p:tav>
                                        <p:tav tm="100000">
                                          <p:val>
                                            <p:strVal val="#ppt_x"/>
                                          </p:val>
                                        </p:tav>
                                      </p:tavLst>
                                    </p:anim>
                                    <p:anim calcmode="lin" valueType="num">
                                      <p:cBhvr additive="base">
                                        <p:cTn id="57" dur="500" fill="hold"/>
                                        <p:tgtEl>
                                          <p:spTgt spid="522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52241"/>
                                        </p:tgtEl>
                                        <p:attrNameLst>
                                          <p:attrName>style.visibility</p:attrName>
                                        </p:attrNameLst>
                                      </p:cBhvr>
                                      <p:to>
                                        <p:strVal val="visible"/>
                                      </p:to>
                                    </p:set>
                                    <p:anim calcmode="lin" valueType="num">
                                      <p:cBhvr additive="base">
                                        <p:cTn id="62" dur="500" fill="hold"/>
                                        <p:tgtEl>
                                          <p:spTgt spid="52241"/>
                                        </p:tgtEl>
                                        <p:attrNameLst>
                                          <p:attrName>ppt_x</p:attrName>
                                        </p:attrNameLst>
                                      </p:cBhvr>
                                      <p:tavLst>
                                        <p:tav tm="0">
                                          <p:val>
                                            <p:strVal val="#ppt_x"/>
                                          </p:val>
                                        </p:tav>
                                        <p:tav tm="100000">
                                          <p:val>
                                            <p:strVal val="#ppt_x"/>
                                          </p:val>
                                        </p:tav>
                                      </p:tavLst>
                                    </p:anim>
                                    <p:anim calcmode="lin" valueType="num">
                                      <p:cBhvr additive="base">
                                        <p:cTn id="63" dur="500" fill="hold"/>
                                        <p:tgtEl>
                                          <p:spTgt spid="522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WHOOSH.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iterate type="lt">
                                    <p:tmPct val="100000"/>
                                  </p:iterate>
                                  <p:childTnLst>
                                    <p:set>
                                      <p:cBhvr>
                                        <p:cTn id="67" dur="1" fill="hold">
                                          <p:stCondLst>
                                            <p:cond delay="0"/>
                                          </p:stCondLst>
                                        </p:cTn>
                                        <p:tgtEl>
                                          <p:spTgt spid="52258">
                                            <p:txEl>
                                              <p:pRg st="0" end="0"/>
                                            </p:txEl>
                                          </p:spTgt>
                                        </p:tgtEl>
                                        <p:attrNameLst>
                                          <p:attrName>style.visibility</p:attrName>
                                        </p:attrNameLst>
                                      </p:cBhvr>
                                      <p:to>
                                        <p:strVal val="visible"/>
                                      </p:to>
                                    </p:set>
                                    <p:animEffect transition="in" filter="wipe(up)">
                                      <p:cBhvr>
                                        <p:cTn id="68" dur="75"/>
                                        <p:tgtEl>
                                          <p:spTgt spid="52258">
                                            <p:txEl>
                                              <p:pRg st="0" end="0"/>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6" name="TYPE.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iterate type="lt">
                                    <p:tmPct val="100000"/>
                                  </p:iterate>
                                  <p:childTnLst>
                                    <p:set>
                                      <p:cBhvr>
                                        <p:cTn id="72" dur="1" fill="hold">
                                          <p:stCondLst>
                                            <p:cond delay="0"/>
                                          </p:stCondLst>
                                        </p:cTn>
                                        <p:tgtEl>
                                          <p:spTgt spid="52259">
                                            <p:txEl>
                                              <p:pRg st="0" end="0"/>
                                            </p:txEl>
                                          </p:spTgt>
                                        </p:tgtEl>
                                        <p:attrNameLst>
                                          <p:attrName>style.visibility</p:attrName>
                                        </p:attrNameLst>
                                      </p:cBhvr>
                                      <p:to>
                                        <p:strVal val="visible"/>
                                      </p:to>
                                    </p:set>
                                    <p:animEffect transition="in" filter="wipe(up)">
                                      <p:cBhvr>
                                        <p:cTn id="73" dur="75"/>
                                        <p:tgtEl>
                                          <p:spTgt spid="52259">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52262">
                                            <p:txEl>
                                              <p:pRg st="0" end="0"/>
                                            </p:txEl>
                                          </p:spTgt>
                                        </p:tgtEl>
                                        <p:attrNameLst>
                                          <p:attrName>style.visibility</p:attrName>
                                        </p:attrNameLst>
                                      </p:cBhvr>
                                      <p:to>
                                        <p:strVal val="visible"/>
                                      </p:to>
                                    </p:set>
                                    <p:animEffect transition="in" filter="box(out)">
                                      <p:cBhvr>
                                        <p:cTn id="78" dur="500"/>
                                        <p:tgtEl>
                                          <p:spTgt spid="52262">
                                            <p:txEl>
                                              <p:pRg st="0" end="0"/>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p:stCondLst>
                        <p:cond delay="indefinite"/>
                      </p:stCondLst>
                      <p:childTnLst>
                        <p:par>
                          <p:cTn id="80" fill="hold">
                            <p:stCondLst>
                              <p:cond delay="0"/>
                            </p:stCondLst>
                            <p:childTnLst>
                              <p:par>
                                <p:cTn id="81" presetID="4" presetClass="entr" presetSubtype="32"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ox(out)">
                                      <p:cBhvr>
                                        <p:cTn id="83" dur="500"/>
                                        <p:tgtEl>
                                          <p:spTgt spid="4"/>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52237"/>
                                        </p:tgtEl>
                                        <p:attrNameLst>
                                          <p:attrName>style.visibility</p:attrName>
                                        </p:attrNameLst>
                                      </p:cBhvr>
                                      <p:to>
                                        <p:strVal val="visible"/>
                                      </p:to>
                                    </p:set>
                                    <p:anim calcmode="lin" valueType="num">
                                      <p:cBhvr additive="base">
                                        <p:cTn id="88" dur="500" fill="hold"/>
                                        <p:tgtEl>
                                          <p:spTgt spid="52237"/>
                                        </p:tgtEl>
                                        <p:attrNameLst>
                                          <p:attrName>ppt_x</p:attrName>
                                        </p:attrNameLst>
                                      </p:cBhvr>
                                      <p:tavLst>
                                        <p:tav tm="0">
                                          <p:val>
                                            <p:strVal val="1+#ppt_w/2"/>
                                          </p:val>
                                        </p:tav>
                                        <p:tav tm="100000">
                                          <p:val>
                                            <p:strVal val="#ppt_x"/>
                                          </p:val>
                                        </p:tav>
                                      </p:tavLst>
                                    </p:anim>
                                    <p:anim calcmode="lin" valueType="num">
                                      <p:cBhvr additive="base">
                                        <p:cTn id="89" dur="500" fill="hold"/>
                                        <p:tgtEl>
                                          <p:spTgt spid="522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CARBRAKE.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52257"/>
                                        </p:tgtEl>
                                        <p:attrNameLst>
                                          <p:attrName>style.visibility</p:attrName>
                                        </p:attrNameLst>
                                      </p:cBhvr>
                                      <p:to>
                                        <p:strVal val="visible"/>
                                      </p:to>
                                    </p:set>
                                    <p:anim calcmode="lin" valueType="num">
                                      <p:cBhvr additive="base">
                                        <p:cTn id="94" dur="500" fill="hold"/>
                                        <p:tgtEl>
                                          <p:spTgt spid="52257"/>
                                        </p:tgtEl>
                                        <p:attrNameLst>
                                          <p:attrName>ppt_x</p:attrName>
                                        </p:attrNameLst>
                                      </p:cBhvr>
                                      <p:tavLst>
                                        <p:tav tm="0">
                                          <p:val>
                                            <p:strVal val="#ppt_x"/>
                                          </p:val>
                                        </p:tav>
                                        <p:tav tm="100000">
                                          <p:val>
                                            <p:strVal val="#ppt_x"/>
                                          </p:val>
                                        </p:tav>
                                      </p:tavLst>
                                    </p:anim>
                                    <p:anim calcmode="lin" valueType="num">
                                      <p:cBhvr additive="base">
                                        <p:cTn id="95" dur="500" fill="hold"/>
                                        <p:tgtEl>
                                          <p:spTgt spid="52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WHOOSH.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1" fill="hold" grpId="0" nodeType="clickEffect">
                                  <p:stCondLst>
                                    <p:cond delay="0"/>
                                  </p:stCondLst>
                                  <p:childTnLst>
                                    <p:set>
                                      <p:cBhvr>
                                        <p:cTn id="99" dur="1" fill="hold">
                                          <p:stCondLst>
                                            <p:cond delay="0"/>
                                          </p:stCondLst>
                                        </p:cTn>
                                        <p:tgtEl>
                                          <p:spTgt spid="52256"/>
                                        </p:tgtEl>
                                        <p:attrNameLst>
                                          <p:attrName>style.visibility</p:attrName>
                                        </p:attrNameLst>
                                      </p:cBhvr>
                                      <p:to>
                                        <p:strVal val="visible"/>
                                      </p:to>
                                    </p:set>
                                    <p:anim calcmode="lin" valueType="num">
                                      <p:cBhvr additive="base">
                                        <p:cTn id="100" dur="500" fill="hold"/>
                                        <p:tgtEl>
                                          <p:spTgt spid="52256"/>
                                        </p:tgtEl>
                                        <p:attrNameLst>
                                          <p:attrName>ppt_x</p:attrName>
                                        </p:attrNameLst>
                                      </p:cBhvr>
                                      <p:tavLst>
                                        <p:tav tm="0">
                                          <p:val>
                                            <p:strVal val="#ppt_x"/>
                                          </p:val>
                                        </p:tav>
                                        <p:tav tm="100000">
                                          <p:val>
                                            <p:strVal val="#ppt_x"/>
                                          </p:val>
                                        </p:tav>
                                      </p:tavLst>
                                    </p:anim>
                                    <p:anim calcmode="lin" valueType="num">
                                      <p:cBhvr additive="base">
                                        <p:cTn id="101" dur="500" fill="hold"/>
                                        <p:tgtEl>
                                          <p:spTgt spid="522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WHOOSH.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iterate type="lt">
                                    <p:tmPct val="100000"/>
                                  </p:iterate>
                                  <p:childTnLst>
                                    <p:set>
                                      <p:cBhvr>
                                        <p:cTn id="105" dur="1" fill="hold">
                                          <p:stCondLst>
                                            <p:cond delay="0"/>
                                          </p:stCondLst>
                                        </p:cTn>
                                        <p:tgtEl>
                                          <p:spTgt spid="52261">
                                            <p:txEl>
                                              <p:pRg st="0" end="0"/>
                                            </p:txEl>
                                          </p:spTgt>
                                        </p:tgtEl>
                                        <p:attrNameLst>
                                          <p:attrName>style.visibility</p:attrName>
                                        </p:attrNameLst>
                                      </p:cBhvr>
                                      <p:to>
                                        <p:strVal val="visible"/>
                                      </p:to>
                                    </p:set>
                                    <p:animEffect transition="in" filter="wipe(up)">
                                      <p:cBhvr>
                                        <p:cTn id="106" dur="75"/>
                                        <p:tgtEl>
                                          <p:spTgt spid="52261">
                                            <p:txEl>
                                              <p:pRg st="0" end="0"/>
                                            </p:txEl>
                                          </p:spTgt>
                                        </p:tgtEl>
                                      </p:cBhvr>
                                    </p:animEffect>
                                  </p:childTnLst>
                                  <p:subTnLst>
                                    <p:audio>
                                      <p:cMediaNode>
                                        <p:cTn display="0" masterRel="sameClick">
                                          <p:stCondLst>
                                            <p:cond evt="begin" delay="0">
                                              <p:tn val="104"/>
                                            </p:cond>
                                          </p:stCondLst>
                                          <p:endCondLst>
                                            <p:cond evt="onStopAudio" delay="0">
                                              <p:tgtEl>
                                                <p:sldTgt/>
                                              </p:tgtEl>
                                            </p:cond>
                                          </p:endCondLst>
                                        </p:cTn>
                                        <p:tgtEl>
                                          <p:sndTgt r:embed="rId6" name="TYPE.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iterate type="lt">
                                    <p:tmPct val="100000"/>
                                  </p:iterate>
                                  <p:childTnLst>
                                    <p:set>
                                      <p:cBhvr>
                                        <p:cTn id="110" dur="1" fill="hold">
                                          <p:stCondLst>
                                            <p:cond delay="0"/>
                                          </p:stCondLst>
                                        </p:cTn>
                                        <p:tgtEl>
                                          <p:spTgt spid="52260">
                                            <p:txEl>
                                              <p:pRg st="0" end="0"/>
                                            </p:txEl>
                                          </p:spTgt>
                                        </p:tgtEl>
                                        <p:attrNameLst>
                                          <p:attrName>style.visibility</p:attrName>
                                        </p:attrNameLst>
                                      </p:cBhvr>
                                      <p:to>
                                        <p:strVal val="visible"/>
                                      </p:to>
                                    </p:set>
                                    <p:animEffect transition="in" filter="wipe(up)">
                                      <p:cBhvr>
                                        <p:cTn id="111" dur="75"/>
                                        <p:tgtEl>
                                          <p:spTgt spid="52260">
                                            <p:txEl>
                                              <p:pRg st="0" end="0"/>
                                            </p:txEl>
                                          </p:spTgt>
                                        </p:tgtEl>
                                      </p:cBhvr>
                                    </p:animEffect>
                                  </p:childTnLst>
                                  <p:subTnLst>
                                    <p:audio>
                                      <p:cMediaNode>
                                        <p:cTn display="0" masterRel="sameClick">
                                          <p:stCondLst>
                                            <p:cond evt="begin" delay="0">
                                              <p:tn val="109"/>
                                            </p:cond>
                                          </p:stCondLst>
                                          <p:endCondLst>
                                            <p:cond evt="onStopAudio" delay="0">
                                              <p:tgtEl>
                                                <p:sldTgt/>
                                              </p:tgtEl>
                                            </p:cond>
                                          </p:endCondLst>
                                        </p:cTn>
                                        <p:tgtEl>
                                          <p:sndTgt r:embed="rId6" name="TYPE.WAV"/>
                                        </p:tgtEl>
                                      </p:cMediaNode>
                                    </p:audio>
                                  </p:subTnLst>
                                </p:cTn>
                              </p:par>
                            </p:childTnLst>
                          </p:cTn>
                        </p:par>
                      </p:childTnLst>
                    </p:cTn>
                  </p:par>
                  <p:par>
                    <p:cTn id="112" fill="hold">
                      <p:stCondLst>
                        <p:cond delay="indefinite"/>
                      </p:stCondLst>
                      <p:childTnLst>
                        <p:par>
                          <p:cTn id="113" fill="hold">
                            <p:stCondLst>
                              <p:cond delay="0"/>
                            </p:stCondLst>
                            <p:childTnLst>
                              <p:par>
                                <p:cTn id="114" presetID="4" presetClass="entr" presetSubtype="32" fill="hold" grpId="0" nodeType="clickEffect">
                                  <p:stCondLst>
                                    <p:cond delay="0"/>
                                  </p:stCondLst>
                                  <p:childTnLst>
                                    <p:set>
                                      <p:cBhvr>
                                        <p:cTn id="115" dur="1" fill="hold">
                                          <p:stCondLst>
                                            <p:cond delay="0"/>
                                          </p:stCondLst>
                                        </p:cTn>
                                        <p:tgtEl>
                                          <p:spTgt spid="39">
                                            <p:txEl>
                                              <p:pRg st="0" end="0"/>
                                            </p:txEl>
                                          </p:spTgt>
                                        </p:tgtEl>
                                        <p:attrNameLst>
                                          <p:attrName>style.visibility</p:attrName>
                                        </p:attrNameLst>
                                      </p:cBhvr>
                                      <p:to>
                                        <p:strVal val="visible"/>
                                      </p:to>
                                    </p:set>
                                    <p:animEffect transition="in" filter="box(out)">
                                      <p:cBhvr>
                                        <p:cTn id="116" dur="500"/>
                                        <p:tgtEl>
                                          <p:spTgt spid="39">
                                            <p:txEl>
                                              <p:pRg st="0" end="0"/>
                                            </p:txEl>
                                          </p:spTgt>
                                        </p:tgtEl>
                                      </p:cBhvr>
                                    </p:animEffect>
                                  </p:childTnLst>
                                  <p:subTnLst>
                                    <p:audio>
                                      <p:cMediaNode>
                                        <p:cTn display="0" masterRel="sameClick">
                                          <p:stCondLst>
                                            <p:cond evt="begin" delay="0">
                                              <p:tn val="114"/>
                                            </p:cond>
                                          </p:stCondLst>
                                          <p:endCondLst>
                                            <p:cond evt="onStopAudio" delay="0">
                                              <p:tgtEl>
                                                <p:sldTgt/>
                                              </p:tgtEl>
                                            </p:cond>
                                          </p:endCondLst>
                                        </p:cTn>
                                        <p:tgtEl>
                                          <p:sndTgt r:embed="rId3" name="CAMERA.WAV"/>
                                        </p:tgtEl>
                                      </p:cMediaNode>
                                    </p:audio>
                                  </p:subTnLst>
                                </p:cTn>
                              </p:par>
                            </p:childTnLst>
                          </p:cTn>
                        </p:par>
                      </p:childTnLst>
                    </p:cTn>
                  </p:par>
                  <p:par>
                    <p:cTn id="117" fill="hold">
                      <p:stCondLst>
                        <p:cond delay="indefinite"/>
                      </p:stCondLst>
                      <p:childTnLst>
                        <p:par>
                          <p:cTn id="118" fill="hold">
                            <p:stCondLst>
                              <p:cond delay="0"/>
                            </p:stCondLst>
                            <p:childTnLst>
                              <p:par>
                                <p:cTn id="119" presetID="4" presetClass="entr" presetSubtype="32" fill="hold" grpId="0" nodeType="clickEffect">
                                  <p:stCondLst>
                                    <p:cond delay="0"/>
                                  </p:stCondLst>
                                  <p:childTnLst>
                                    <p:set>
                                      <p:cBhvr>
                                        <p:cTn id="120" dur="1" fill="hold">
                                          <p:stCondLst>
                                            <p:cond delay="0"/>
                                          </p:stCondLst>
                                        </p:cTn>
                                        <p:tgtEl>
                                          <p:spTgt spid="40">
                                            <p:txEl>
                                              <p:pRg st="0" end="0"/>
                                            </p:txEl>
                                          </p:spTgt>
                                        </p:tgtEl>
                                        <p:attrNameLst>
                                          <p:attrName>style.visibility</p:attrName>
                                        </p:attrNameLst>
                                      </p:cBhvr>
                                      <p:to>
                                        <p:strVal val="visible"/>
                                      </p:to>
                                    </p:set>
                                    <p:animEffect transition="in" filter="box(out)">
                                      <p:cBhvr>
                                        <p:cTn id="121" dur="500"/>
                                        <p:tgtEl>
                                          <p:spTgt spid="40">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build="p" autoUpdateAnimBg="0"/>
      <p:bldP spid="52234" grpId="0" build="p" autoUpdateAnimBg="0"/>
      <p:bldP spid="52235" grpId="0" animBg="1"/>
      <p:bldP spid="52236" grpId="0" animBg="1"/>
      <p:bldP spid="52237" grpId="0" animBg="1"/>
      <p:bldP spid="52239" grpId="0" animBg="1"/>
      <p:bldP spid="52240" grpId="0" animBg="1"/>
      <p:bldP spid="52241" grpId="0" animBg="1"/>
      <p:bldP spid="52243" grpId="0" animBg="1"/>
      <p:bldP spid="52244" grpId="0" animBg="1"/>
      <p:bldP spid="52256" grpId="0" animBg="1"/>
      <p:bldP spid="52257" grpId="0" animBg="1"/>
      <p:bldP spid="52258" grpId="0" build="p" autoUpdateAnimBg="0"/>
      <p:bldP spid="52259" grpId="0" build="p" autoUpdateAnimBg="0"/>
      <p:bldP spid="52260" grpId="0" build="p" autoUpdateAnimBg="0"/>
      <p:bldP spid="52261" grpId="0" build="p" autoUpdateAnimBg="0"/>
      <p:bldP spid="52262" grpId="0" build="p" autoUpdateAnimBg="0"/>
      <p:bldP spid="39" grpId="0" build="p" autoUpdateAnimBg="0"/>
      <p:bldP spid="4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588" y="1588"/>
            <a:ext cx="9140825" cy="6854825"/>
          </a:xfrm>
          <a:prstGeom prst="rect">
            <a:avLst/>
          </a:prstGeom>
          <a:solidFill>
            <a:srgbClr val="33CCCC"/>
          </a:soli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601788" y="2362200"/>
            <a:ext cx="1139825" cy="1903413"/>
            <a:chOff x="1009" y="1488"/>
            <a:chExt cx="718" cy="1199"/>
          </a:xfrm>
        </p:grpSpPr>
        <p:sp>
          <p:nvSpPr>
            <p:cNvPr id="66607" name="AutoShape 4"/>
            <p:cNvSpPr>
              <a:spLocks noChangeArrowheads="1"/>
            </p:cNvSpPr>
            <p:nvPr/>
          </p:nvSpPr>
          <p:spPr bwMode="auto">
            <a:xfrm rot="10800000" flipH="1" flipV="1">
              <a:off x="1009" y="172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6608" name="Arc 5"/>
            <p:cNvSpPr>
              <a:spLocks/>
            </p:cNvSpPr>
            <p:nvPr/>
          </p:nvSpPr>
          <p:spPr bwMode="auto">
            <a:xfrm rot="2700000">
              <a:off x="1116" y="147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3" name="Group 6"/>
          <p:cNvGrpSpPr>
            <a:grpSpLocks/>
          </p:cNvGrpSpPr>
          <p:nvPr/>
        </p:nvGrpSpPr>
        <p:grpSpPr bwMode="auto">
          <a:xfrm>
            <a:off x="1677988" y="1601788"/>
            <a:ext cx="987425" cy="1497012"/>
            <a:chOff x="1057" y="1009"/>
            <a:chExt cx="622" cy="943"/>
          </a:xfrm>
        </p:grpSpPr>
        <p:sp>
          <p:nvSpPr>
            <p:cNvPr id="66605" name="Rectangle 7"/>
            <p:cNvSpPr>
              <a:spLocks noChangeArrowheads="1"/>
            </p:cNvSpPr>
            <p:nvPr/>
          </p:nvSpPr>
          <p:spPr bwMode="auto">
            <a:xfrm>
              <a:off x="1057" y="1009"/>
              <a:ext cx="622" cy="718"/>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6606" name="Arc 8"/>
            <p:cNvSpPr>
              <a:spLocks/>
            </p:cNvSpPr>
            <p:nvPr/>
          </p:nvSpPr>
          <p:spPr bwMode="auto">
            <a:xfrm rot="2700000">
              <a:off x="1152" y="1509"/>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54281" name="Rectangle 9"/>
          <p:cNvSpPr>
            <a:spLocks noChangeArrowheads="1"/>
          </p:cNvSpPr>
          <p:nvPr/>
        </p:nvSpPr>
        <p:spPr bwMode="auto">
          <a:xfrm>
            <a:off x="4746104" y="2708920"/>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r>
              <a:rPr lang="en-GB" sz="2400" baseline="-12000">
                <a:solidFill>
                  <a:schemeClr val="tx1"/>
                </a:solidFill>
              </a:rPr>
              <a:t>1</a:t>
            </a:r>
          </a:p>
        </p:txBody>
      </p:sp>
      <p:sp>
        <p:nvSpPr>
          <p:cNvPr id="54282" name="Rectangle 10"/>
          <p:cNvSpPr>
            <a:spLocks noChangeArrowheads="1"/>
          </p:cNvSpPr>
          <p:nvPr/>
        </p:nvSpPr>
        <p:spPr bwMode="auto">
          <a:xfrm>
            <a:off x="609600" y="3200400"/>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r>
              <a:rPr lang="en-GB" sz="2400" baseline="-12000">
                <a:solidFill>
                  <a:schemeClr val="tx1"/>
                </a:solidFill>
              </a:rPr>
              <a:t>2</a:t>
            </a:r>
          </a:p>
        </p:txBody>
      </p:sp>
      <p:sp>
        <p:nvSpPr>
          <p:cNvPr id="54283" name="Line 11"/>
          <p:cNvSpPr>
            <a:spLocks noChangeShapeType="1"/>
          </p:cNvSpPr>
          <p:nvPr/>
        </p:nvSpPr>
        <p:spPr bwMode="auto">
          <a:xfrm>
            <a:off x="2209800" y="22304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4284" name="Line 12"/>
          <p:cNvSpPr>
            <a:spLocks noChangeShapeType="1"/>
          </p:cNvSpPr>
          <p:nvPr/>
        </p:nvSpPr>
        <p:spPr bwMode="auto">
          <a:xfrm>
            <a:off x="2209800" y="34496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4285" name="Line 13"/>
          <p:cNvSpPr>
            <a:spLocks noChangeShapeType="1"/>
          </p:cNvSpPr>
          <p:nvPr/>
        </p:nvSpPr>
        <p:spPr bwMode="auto">
          <a:xfrm>
            <a:off x="4973638" y="23622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66570" name="Line 14"/>
          <p:cNvSpPr>
            <a:spLocks noChangeShapeType="1"/>
          </p:cNvSpPr>
          <p:nvPr/>
        </p:nvSpPr>
        <p:spPr bwMode="auto">
          <a:xfrm>
            <a:off x="4572000" y="20638"/>
            <a:ext cx="0" cy="6837362"/>
          </a:xfrm>
          <a:prstGeom prst="line">
            <a:avLst/>
          </a:prstGeom>
          <a:noFill/>
          <a:ln w="57150" cmpd="tri">
            <a:solidFill>
              <a:srgbClr val="CC3300"/>
            </a:solidFill>
            <a:round/>
            <a:headEnd type="none" w="sm" len="sm"/>
            <a:tailEnd type="none" w="sm" len="sm"/>
          </a:ln>
        </p:spPr>
        <p:txBody>
          <a:bodyPr wrap="none" anchor="ctr"/>
          <a:lstStyle/>
          <a:p>
            <a:endParaRPr lang="hu-HU"/>
          </a:p>
        </p:txBody>
      </p:sp>
      <p:sp>
        <p:nvSpPr>
          <p:cNvPr id="54287" name="Line 15"/>
          <p:cNvSpPr>
            <a:spLocks noChangeShapeType="1"/>
          </p:cNvSpPr>
          <p:nvPr/>
        </p:nvSpPr>
        <p:spPr bwMode="auto">
          <a:xfrm>
            <a:off x="1087438" y="42672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54288" name="Line 16"/>
          <p:cNvSpPr>
            <a:spLocks noChangeShapeType="1"/>
          </p:cNvSpPr>
          <p:nvPr/>
        </p:nvSpPr>
        <p:spPr bwMode="auto">
          <a:xfrm>
            <a:off x="2209800" y="42878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4289" name="Oval 17"/>
          <p:cNvSpPr>
            <a:spLocks noChangeArrowheads="1"/>
          </p:cNvSpPr>
          <p:nvPr/>
        </p:nvSpPr>
        <p:spPr bwMode="auto">
          <a:xfrm>
            <a:off x="2135188" y="21351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sp>
        <p:nvSpPr>
          <p:cNvPr id="54290" name="Oval 18"/>
          <p:cNvSpPr>
            <a:spLocks noChangeArrowheads="1"/>
          </p:cNvSpPr>
          <p:nvPr/>
        </p:nvSpPr>
        <p:spPr bwMode="auto">
          <a:xfrm>
            <a:off x="2135188" y="33543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grpSp>
        <p:nvGrpSpPr>
          <p:cNvPr id="4" name="Group 19"/>
          <p:cNvGrpSpPr>
            <a:grpSpLocks/>
          </p:cNvGrpSpPr>
          <p:nvPr/>
        </p:nvGrpSpPr>
        <p:grpSpPr bwMode="auto">
          <a:xfrm>
            <a:off x="5487988" y="2363788"/>
            <a:ext cx="1139825" cy="2663825"/>
            <a:chOff x="3457" y="1489"/>
            <a:chExt cx="718" cy="1678"/>
          </a:xfrm>
        </p:grpSpPr>
        <p:grpSp>
          <p:nvGrpSpPr>
            <p:cNvPr id="5" name="Group 20"/>
            <p:cNvGrpSpPr>
              <a:grpSpLocks/>
            </p:cNvGrpSpPr>
            <p:nvPr/>
          </p:nvGrpSpPr>
          <p:grpSpPr bwMode="auto">
            <a:xfrm>
              <a:off x="3457" y="1968"/>
              <a:ext cx="718" cy="1199"/>
              <a:chOff x="3457" y="1968"/>
              <a:chExt cx="718" cy="1199"/>
            </a:xfrm>
          </p:grpSpPr>
          <p:sp>
            <p:nvSpPr>
              <p:cNvPr id="66603" name="AutoShape 21"/>
              <p:cNvSpPr>
                <a:spLocks noChangeArrowheads="1"/>
              </p:cNvSpPr>
              <p:nvPr/>
            </p:nvSpPr>
            <p:spPr bwMode="auto">
              <a:xfrm rot="10800000" flipH="1" flipV="1">
                <a:off x="3457" y="2209"/>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6604" name="Arc 22"/>
              <p:cNvSpPr>
                <a:spLocks/>
              </p:cNvSpPr>
              <p:nvPr/>
            </p:nvSpPr>
            <p:spPr bwMode="auto">
              <a:xfrm rot="2700000">
                <a:off x="3564" y="1956"/>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6" name="Group 23"/>
            <p:cNvGrpSpPr>
              <a:grpSpLocks/>
            </p:cNvGrpSpPr>
            <p:nvPr/>
          </p:nvGrpSpPr>
          <p:grpSpPr bwMode="auto">
            <a:xfrm>
              <a:off x="3505" y="1489"/>
              <a:ext cx="622" cy="943"/>
              <a:chOff x="3505" y="1489"/>
              <a:chExt cx="622" cy="943"/>
            </a:xfrm>
          </p:grpSpPr>
          <p:sp>
            <p:nvSpPr>
              <p:cNvPr id="66601" name="Rectangle 24"/>
              <p:cNvSpPr>
                <a:spLocks noChangeArrowheads="1"/>
              </p:cNvSpPr>
              <p:nvPr/>
            </p:nvSpPr>
            <p:spPr bwMode="auto">
              <a:xfrm>
                <a:off x="3505" y="1489"/>
                <a:ext cx="622" cy="718"/>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6602" name="Arc 25"/>
              <p:cNvSpPr>
                <a:spLocks/>
              </p:cNvSpPr>
              <p:nvPr/>
            </p:nvSpPr>
            <p:spPr bwMode="auto">
              <a:xfrm rot="2700000">
                <a:off x="3600" y="1989"/>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66597" name="Line 26"/>
            <p:cNvSpPr>
              <a:spLocks noChangeShapeType="1"/>
            </p:cNvSpPr>
            <p:nvPr/>
          </p:nvSpPr>
          <p:spPr bwMode="auto">
            <a:xfrm>
              <a:off x="3840" y="1885"/>
              <a:ext cx="0" cy="419"/>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6598" name="Line 27"/>
            <p:cNvSpPr>
              <a:spLocks noChangeShapeType="1"/>
            </p:cNvSpPr>
            <p:nvPr/>
          </p:nvSpPr>
          <p:spPr bwMode="auto">
            <a:xfrm>
              <a:off x="3840" y="2653"/>
              <a:ext cx="0" cy="419"/>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6599" name="Oval 28"/>
            <p:cNvSpPr>
              <a:spLocks noChangeArrowheads="1"/>
            </p:cNvSpPr>
            <p:nvPr/>
          </p:nvSpPr>
          <p:spPr bwMode="auto">
            <a:xfrm>
              <a:off x="3793" y="1825"/>
              <a:ext cx="94" cy="94"/>
            </a:xfrm>
            <a:prstGeom prst="ellipse">
              <a:avLst/>
            </a:prstGeom>
            <a:solidFill>
              <a:srgbClr val="CC3300"/>
            </a:solidFill>
            <a:ln w="12700">
              <a:solidFill>
                <a:schemeClr val="tx1"/>
              </a:solidFill>
              <a:round/>
              <a:headEnd/>
              <a:tailEnd/>
            </a:ln>
          </p:spPr>
          <p:txBody>
            <a:bodyPr wrap="none" anchor="ctr"/>
            <a:lstStyle/>
            <a:p>
              <a:endParaRPr lang="hu-HU"/>
            </a:p>
          </p:txBody>
        </p:sp>
        <p:sp>
          <p:nvSpPr>
            <p:cNvPr id="66600" name="Oval 29"/>
            <p:cNvSpPr>
              <a:spLocks noChangeArrowheads="1"/>
            </p:cNvSpPr>
            <p:nvPr/>
          </p:nvSpPr>
          <p:spPr bwMode="auto">
            <a:xfrm>
              <a:off x="3793" y="2593"/>
              <a:ext cx="94" cy="94"/>
            </a:xfrm>
            <a:prstGeom prst="ellipse">
              <a:avLst/>
            </a:prstGeom>
            <a:solidFill>
              <a:srgbClr val="CC3300"/>
            </a:solidFill>
            <a:ln w="12700">
              <a:solidFill>
                <a:schemeClr val="tx1"/>
              </a:solidFill>
              <a:round/>
              <a:headEnd/>
              <a:tailEnd/>
            </a:ln>
          </p:spPr>
          <p:txBody>
            <a:bodyPr wrap="none" anchor="ctr"/>
            <a:lstStyle/>
            <a:p>
              <a:endParaRPr lang="hu-HU"/>
            </a:p>
          </p:txBody>
        </p:sp>
      </p:grpSp>
      <p:sp>
        <p:nvSpPr>
          <p:cNvPr id="54302" name="Line 30"/>
          <p:cNvSpPr>
            <a:spLocks noChangeShapeType="1"/>
          </p:cNvSpPr>
          <p:nvPr/>
        </p:nvSpPr>
        <p:spPr bwMode="auto">
          <a:xfrm>
            <a:off x="6096000" y="1163638"/>
            <a:ext cx="0" cy="665162"/>
          </a:xfrm>
          <a:prstGeom prst="line">
            <a:avLst/>
          </a:prstGeom>
          <a:noFill/>
          <a:ln w="25400">
            <a:solidFill>
              <a:schemeClr val="tx1"/>
            </a:solidFill>
            <a:round/>
            <a:headEnd type="stealth" w="med" len="med"/>
            <a:tailEnd type="none" w="sm" len="sm"/>
          </a:ln>
        </p:spPr>
        <p:txBody>
          <a:bodyPr wrap="none" anchor="ctr"/>
          <a:lstStyle/>
          <a:p>
            <a:endParaRPr lang="hu-HU"/>
          </a:p>
        </p:txBody>
      </p:sp>
      <p:sp>
        <p:nvSpPr>
          <p:cNvPr id="54303" name="Line 31"/>
          <p:cNvSpPr>
            <a:spLocks noChangeShapeType="1"/>
          </p:cNvSpPr>
          <p:nvPr/>
        </p:nvSpPr>
        <p:spPr bwMode="auto">
          <a:xfrm>
            <a:off x="6096000" y="1773238"/>
            <a:ext cx="0" cy="665162"/>
          </a:xfrm>
          <a:prstGeom prst="line">
            <a:avLst/>
          </a:prstGeom>
          <a:noFill/>
          <a:ln w="25400">
            <a:solidFill>
              <a:schemeClr val="tx1"/>
            </a:solidFill>
            <a:round/>
            <a:headEnd type="stealth" w="med" len="med"/>
            <a:tailEnd type="none" w="sm" len="sm"/>
          </a:ln>
        </p:spPr>
        <p:txBody>
          <a:bodyPr wrap="none" anchor="ctr"/>
          <a:lstStyle/>
          <a:p>
            <a:endParaRPr lang="hu-HU"/>
          </a:p>
        </p:txBody>
      </p:sp>
      <p:sp>
        <p:nvSpPr>
          <p:cNvPr id="54304" name="Rectangle 32"/>
          <p:cNvSpPr>
            <a:spLocks noChangeArrowheads="1"/>
          </p:cNvSpPr>
          <p:nvPr/>
        </p:nvSpPr>
        <p:spPr bwMode="auto">
          <a:xfrm>
            <a:off x="685800" y="838200"/>
            <a:ext cx="3352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k</a:t>
            </a:r>
            <a:r>
              <a:rPr lang="en-GB" sz="2800" baseline="0">
                <a:solidFill>
                  <a:schemeClr val="tx1"/>
                </a:solidFill>
              </a:rPr>
              <a:t> = G</a:t>
            </a:r>
            <a:r>
              <a:rPr lang="en-GB" sz="2800" baseline="-12000">
                <a:solidFill>
                  <a:schemeClr val="tx1"/>
                </a:solidFill>
              </a:rPr>
              <a:t>1 </a:t>
            </a:r>
            <a:r>
              <a:rPr lang="en-GB" sz="2800" baseline="0">
                <a:solidFill>
                  <a:schemeClr val="tx1"/>
                </a:solidFill>
              </a:rPr>
              <a:t>+F</a:t>
            </a:r>
            <a:r>
              <a:rPr lang="en-GB" sz="2800">
                <a:solidFill>
                  <a:schemeClr val="tx1"/>
                </a:solidFill>
              </a:rPr>
              <a:t>1</a:t>
            </a:r>
            <a:r>
              <a:rPr lang="en-GB" sz="2800" baseline="0">
                <a:solidFill>
                  <a:schemeClr val="tx1"/>
                </a:solidFill>
              </a:rPr>
              <a:t> +F</a:t>
            </a:r>
            <a:r>
              <a:rPr lang="en-GB" sz="2800">
                <a:solidFill>
                  <a:schemeClr val="tx1"/>
                </a:solidFill>
              </a:rPr>
              <a:t>2</a:t>
            </a:r>
          </a:p>
        </p:txBody>
      </p:sp>
      <p:sp>
        <p:nvSpPr>
          <p:cNvPr id="54305" name="Rectangle 33"/>
          <p:cNvSpPr>
            <a:spLocks noChangeArrowheads="1"/>
          </p:cNvSpPr>
          <p:nvPr/>
        </p:nvSpPr>
        <p:spPr bwMode="auto">
          <a:xfrm>
            <a:off x="2286000" y="4648200"/>
            <a:ext cx="2514600" cy="461963"/>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r>
              <a:rPr lang="en-GB" sz="2400" baseline="-12000">
                <a:solidFill>
                  <a:schemeClr val="tx1"/>
                </a:solidFill>
              </a:rPr>
              <a:t>1</a:t>
            </a:r>
            <a:r>
              <a:rPr lang="en-GB" sz="2400" baseline="0">
                <a:solidFill>
                  <a:schemeClr val="tx1"/>
                </a:solidFill>
              </a:rPr>
              <a:t>+ G</a:t>
            </a:r>
            <a:r>
              <a:rPr lang="en-GB" sz="2400" baseline="-12000">
                <a:solidFill>
                  <a:schemeClr val="tx1"/>
                </a:solidFill>
              </a:rPr>
              <a:t>2</a:t>
            </a:r>
          </a:p>
        </p:txBody>
      </p:sp>
      <p:sp>
        <p:nvSpPr>
          <p:cNvPr id="54306" name="Rectangle 34"/>
          <p:cNvSpPr>
            <a:spLocks noChangeArrowheads="1"/>
          </p:cNvSpPr>
          <p:nvPr/>
        </p:nvSpPr>
        <p:spPr bwMode="auto">
          <a:xfrm>
            <a:off x="6172200" y="1295400"/>
            <a:ext cx="28194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en-GB" sz="2800" baseline="-12000">
                <a:solidFill>
                  <a:schemeClr val="tx1"/>
                </a:solidFill>
              </a:rPr>
              <a:t>1</a:t>
            </a:r>
            <a:r>
              <a:rPr lang="en-GB" sz="2800" baseline="0">
                <a:solidFill>
                  <a:schemeClr val="tx1"/>
                </a:solidFill>
              </a:rPr>
              <a:t>+ G</a:t>
            </a:r>
            <a:r>
              <a:rPr lang="en-GB" sz="2800" baseline="-12000">
                <a:solidFill>
                  <a:schemeClr val="tx1"/>
                </a:solidFill>
              </a:rPr>
              <a:t>2</a:t>
            </a:r>
          </a:p>
        </p:txBody>
      </p:sp>
      <p:sp>
        <p:nvSpPr>
          <p:cNvPr id="54307" name="Rectangle 35"/>
          <p:cNvSpPr>
            <a:spLocks noChangeArrowheads="1"/>
          </p:cNvSpPr>
          <p:nvPr/>
        </p:nvSpPr>
        <p:spPr bwMode="auto">
          <a:xfrm>
            <a:off x="6629400" y="3581400"/>
            <a:ext cx="2438400" cy="461963"/>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F</a:t>
            </a:r>
            <a:r>
              <a:rPr lang="hu-HU" sz="2400">
                <a:solidFill>
                  <a:schemeClr val="tx1"/>
                </a:solidFill>
              </a:rPr>
              <a:t>k</a:t>
            </a:r>
            <a:r>
              <a:rPr lang="en-GB" sz="2400" baseline="0">
                <a:solidFill>
                  <a:schemeClr val="tx1"/>
                </a:solidFill>
              </a:rPr>
              <a:t> =(F</a:t>
            </a:r>
            <a:r>
              <a:rPr lang="en-GB" sz="2400">
                <a:solidFill>
                  <a:schemeClr val="tx1"/>
                </a:solidFill>
              </a:rPr>
              <a:t>1</a:t>
            </a:r>
            <a:r>
              <a:rPr lang="en-GB" sz="2400" baseline="0">
                <a:solidFill>
                  <a:schemeClr val="tx1"/>
                </a:solidFill>
              </a:rPr>
              <a:t> +F</a:t>
            </a:r>
            <a:r>
              <a:rPr lang="en-GB" sz="2400">
                <a:solidFill>
                  <a:schemeClr val="tx1"/>
                </a:solidFill>
              </a:rPr>
              <a:t>2</a:t>
            </a:r>
            <a:r>
              <a:rPr lang="en-GB" sz="2400" baseline="0">
                <a:solidFill>
                  <a:schemeClr val="tx1"/>
                </a:solidFill>
              </a:rPr>
              <a:t>) -G</a:t>
            </a:r>
            <a:r>
              <a:rPr lang="en-GB" sz="2400" baseline="-12000">
                <a:solidFill>
                  <a:schemeClr val="tx1"/>
                </a:solidFill>
              </a:rPr>
              <a:t>2</a:t>
            </a:r>
          </a:p>
        </p:txBody>
      </p:sp>
      <p:sp>
        <p:nvSpPr>
          <p:cNvPr id="54308" name="Line 36"/>
          <p:cNvSpPr>
            <a:spLocks noChangeShapeType="1"/>
          </p:cNvSpPr>
          <p:nvPr/>
        </p:nvSpPr>
        <p:spPr bwMode="auto">
          <a:xfrm>
            <a:off x="2209800" y="4897438"/>
            <a:ext cx="0" cy="665162"/>
          </a:xfrm>
          <a:prstGeom prst="line">
            <a:avLst/>
          </a:prstGeom>
          <a:noFill/>
          <a:ln w="25400">
            <a:solidFill>
              <a:schemeClr val="tx1"/>
            </a:solidFill>
            <a:round/>
            <a:headEnd type="none" w="sm" len="sm"/>
            <a:tailEnd type="stealth" w="med" len="med"/>
          </a:ln>
        </p:spPr>
        <p:txBody>
          <a:bodyPr wrap="none" anchor="ctr"/>
          <a:lstStyle/>
          <a:p>
            <a:endParaRPr lang="hu-HU"/>
          </a:p>
        </p:txBody>
      </p:sp>
      <p:grpSp>
        <p:nvGrpSpPr>
          <p:cNvPr id="7" name="Group 37"/>
          <p:cNvGrpSpPr>
            <a:grpSpLocks/>
          </p:cNvGrpSpPr>
          <p:nvPr/>
        </p:nvGrpSpPr>
        <p:grpSpPr bwMode="auto">
          <a:xfrm>
            <a:off x="1600200" y="2220913"/>
            <a:ext cx="1143000" cy="512762"/>
            <a:chOff x="1008" y="1399"/>
            <a:chExt cx="720" cy="323"/>
          </a:xfrm>
        </p:grpSpPr>
        <p:sp>
          <p:nvSpPr>
            <p:cNvPr id="66593" name="Line 38"/>
            <p:cNvSpPr>
              <a:spLocks noChangeShapeType="1"/>
            </p:cNvSpPr>
            <p:nvPr/>
          </p:nvSpPr>
          <p:spPr bwMode="auto">
            <a:xfrm flipV="1">
              <a:off x="1008" y="1399"/>
              <a:ext cx="0" cy="323"/>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6594" name="Line 39"/>
            <p:cNvSpPr>
              <a:spLocks noChangeShapeType="1"/>
            </p:cNvSpPr>
            <p:nvPr/>
          </p:nvSpPr>
          <p:spPr bwMode="auto">
            <a:xfrm flipV="1">
              <a:off x="1728" y="1399"/>
              <a:ext cx="0" cy="323"/>
            </a:xfrm>
            <a:prstGeom prst="line">
              <a:avLst/>
            </a:prstGeom>
            <a:noFill/>
            <a:ln w="25400">
              <a:solidFill>
                <a:srgbClr val="CC3300"/>
              </a:solidFill>
              <a:round/>
              <a:headEnd type="none" w="sm" len="sm"/>
              <a:tailEnd type="stealth" w="med" len="med"/>
            </a:ln>
          </p:spPr>
          <p:txBody>
            <a:bodyPr wrap="none" anchor="ctr"/>
            <a:lstStyle/>
            <a:p>
              <a:endParaRPr lang="hu-HU"/>
            </a:p>
          </p:txBody>
        </p:sp>
      </p:grpSp>
      <p:sp>
        <p:nvSpPr>
          <p:cNvPr id="54312" name="Rectangle 40"/>
          <p:cNvSpPr>
            <a:spLocks noChangeArrowheads="1"/>
          </p:cNvSpPr>
          <p:nvPr/>
        </p:nvSpPr>
        <p:spPr bwMode="auto">
          <a:xfrm>
            <a:off x="1295400" y="1752600"/>
            <a:ext cx="8382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F</a:t>
            </a:r>
            <a:r>
              <a:rPr lang="en-GB" sz="2400">
                <a:solidFill>
                  <a:schemeClr val="tx1"/>
                </a:solidFill>
              </a:rPr>
              <a:t>1</a:t>
            </a:r>
          </a:p>
        </p:txBody>
      </p:sp>
      <p:sp>
        <p:nvSpPr>
          <p:cNvPr id="54313" name="Rectangle 41"/>
          <p:cNvSpPr>
            <a:spLocks noChangeArrowheads="1"/>
          </p:cNvSpPr>
          <p:nvPr/>
        </p:nvSpPr>
        <p:spPr bwMode="auto">
          <a:xfrm>
            <a:off x="2743200" y="1752600"/>
            <a:ext cx="8382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F</a:t>
            </a:r>
            <a:r>
              <a:rPr lang="en-GB" sz="2400">
                <a:solidFill>
                  <a:schemeClr val="tx1"/>
                </a:solidFill>
              </a:rPr>
              <a:t>2</a:t>
            </a:r>
          </a:p>
        </p:txBody>
      </p:sp>
      <p:grpSp>
        <p:nvGrpSpPr>
          <p:cNvPr id="8" name="Group 42"/>
          <p:cNvGrpSpPr>
            <a:grpSpLocks/>
          </p:cNvGrpSpPr>
          <p:nvPr/>
        </p:nvGrpSpPr>
        <p:grpSpPr bwMode="auto">
          <a:xfrm>
            <a:off x="5486400" y="2982913"/>
            <a:ext cx="1143000" cy="512762"/>
            <a:chOff x="3456" y="1879"/>
            <a:chExt cx="720" cy="323"/>
          </a:xfrm>
        </p:grpSpPr>
        <p:sp>
          <p:nvSpPr>
            <p:cNvPr id="66591" name="Line 43"/>
            <p:cNvSpPr>
              <a:spLocks noChangeShapeType="1"/>
            </p:cNvSpPr>
            <p:nvPr/>
          </p:nvSpPr>
          <p:spPr bwMode="auto">
            <a:xfrm flipV="1">
              <a:off x="3456" y="1879"/>
              <a:ext cx="0" cy="323"/>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6592" name="Line 44"/>
            <p:cNvSpPr>
              <a:spLocks noChangeShapeType="1"/>
            </p:cNvSpPr>
            <p:nvPr/>
          </p:nvSpPr>
          <p:spPr bwMode="auto">
            <a:xfrm flipV="1">
              <a:off x="4176" y="1879"/>
              <a:ext cx="0" cy="323"/>
            </a:xfrm>
            <a:prstGeom prst="line">
              <a:avLst/>
            </a:prstGeom>
            <a:noFill/>
            <a:ln w="25400">
              <a:solidFill>
                <a:srgbClr val="CC3300"/>
              </a:solidFill>
              <a:round/>
              <a:headEnd type="none" w="sm" len="sm"/>
              <a:tailEnd type="stealth" w="med" len="med"/>
            </a:ln>
          </p:spPr>
          <p:txBody>
            <a:bodyPr wrap="none" anchor="ctr"/>
            <a:lstStyle/>
            <a:p>
              <a:endParaRPr lang="hu-HU"/>
            </a:p>
          </p:txBody>
        </p:sp>
      </p:grpSp>
      <p:sp>
        <p:nvSpPr>
          <p:cNvPr id="66587" name="Rectangle 47"/>
          <p:cNvSpPr>
            <a:spLocks noChangeArrowheads="1"/>
          </p:cNvSpPr>
          <p:nvPr/>
        </p:nvSpPr>
        <p:spPr bwMode="auto">
          <a:xfrm>
            <a:off x="304800" y="228600"/>
            <a:ext cx="3962400" cy="457200"/>
          </a:xfrm>
          <a:prstGeom prst="rect">
            <a:avLst/>
          </a:prstGeom>
          <a:noFill/>
          <a:ln w="9525">
            <a:noFill/>
            <a:miter lim="800000"/>
            <a:headEnd/>
            <a:tailEnd/>
          </a:ln>
        </p:spPr>
        <p:txBody>
          <a:bodyPr lIns="92075" tIns="46038" rIns="92075" bIns="46038">
            <a:spAutoFit/>
          </a:bodyPr>
          <a:lstStyle/>
          <a:p>
            <a:r>
              <a:rPr lang="hu-HU" sz="2400" baseline="0">
                <a:solidFill>
                  <a:schemeClr val="tx1"/>
                </a:solidFill>
              </a:rPr>
              <a:t>NYOMÓERŐ</a:t>
            </a:r>
            <a:endParaRPr lang="en-GB" sz="2400" baseline="0">
              <a:solidFill>
                <a:schemeClr val="tx1"/>
              </a:solidFill>
            </a:endParaRPr>
          </a:p>
        </p:txBody>
      </p:sp>
      <p:sp>
        <p:nvSpPr>
          <p:cNvPr id="54320" name="Rectangle 48"/>
          <p:cNvSpPr>
            <a:spLocks noChangeArrowheads="1"/>
          </p:cNvSpPr>
          <p:nvPr/>
        </p:nvSpPr>
        <p:spPr bwMode="auto">
          <a:xfrm>
            <a:off x="4648200" y="304800"/>
            <a:ext cx="3429000" cy="457200"/>
          </a:xfrm>
          <a:prstGeom prst="rect">
            <a:avLst/>
          </a:prstGeom>
          <a:noFill/>
          <a:ln w="9525">
            <a:noFill/>
            <a:miter lim="800000"/>
            <a:headEnd/>
            <a:tailEnd/>
          </a:ln>
        </p:spPr>
        <p:txBody>
          <a:bodyPr lIns="92075" tIns="46038" rIns="92075" bIns="46038">
            <a:spAutoFit/>
          </a:bodyPr>
          <a:lstStyle/>
          <a:p>
            <a:r>
              <a:rPr lang="hu-HU" sz="2400" baseline="0">
                <a:solidFill>
                  <a:schemeClr val="tx1"/>
                </a:solidFill>
              </a:rPr>
              <a:t>HÚZÓERŐ</a:t>
            </a:r>
            <a:endParaRPr lang="en-GB" sz="2400" baseline="0">
              <a:solidFill>
                <a:schemeClr val="tx1"/>
              </a:solidFill>
            </a:endParaRPr>
          </a:p>
        </p:txBody>
      </p:sp>
      <p:sp>
        <p:nvSpPr>
          <p:cNvPr id="47" name="Rectangle 35"/>
          <p:cNvSpPr>
            <a:spLocks noChangeArrowheads="1"/>
          </p:cNvSpPr>
          <p:nvPr/>
        </p:nvSpPr>
        <p:spPr bwMode="auto">
          <a:xfrm>
            <a:off x="5364163" y="5564188"/>
            <a:ext cx="2438400" cy="461962"/>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F</a:t>
            </a:r>
            <a:r>
              <a:rPr lang="hu-HU" sz="2400">
                <a:solidFill>
                  <a:schemeClr val="tx1"/>
                </a:solidFill>
              </a:rPr>
              <a:t>k</a:t>
            </a:r>
            <a:r>
              <a:rPr lang="en-GB" sz="2400" baseline="0">
                <a:solidFill>
                  <a:schemeClr val="tx1"/>
                </a:solidFill>
              </a:rPr>
              <a:t> =</a:t>
            </a:r>
            <a:r>
              <a:rPr lang="hu-HU" sz="2400" baseline="0">
                <a:solidFill>
                  <a:schemeClr val="tx1"/>
                </a:solidFill>
              </a:rPr>
              <a:t> 0</a:t>
            </a:r>
            <a:endParaRPr lang="en-GB" sz="2400" baseline="-12000">
              <a:solidFill>
                <a:schemeClr val="tx1"/>
              </a:solidFill>
            </a:endParaRPr>
          </a:p>
        </p:txBody>
      </p:sp>
      <p:sp>
        <p:nvSpPr>
          <p:cNvPr id="48" name="Rectangle 35"/>
          <p:cNvSpPr>
            <a:spLocks noChangeArrowheads="1"/>
          </p:cNvSpPr>
          <p:nvPr/>
        </p:nvSpPr>
        <p:spPr bwMode="auto">
          <a:xfrm>
            <a:off x="6588125" y="4724400"/>
            <a:ext cx="2438400" cy="46355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F</a:t>
            </a:r>
            <a:r>
              <a:rPr lang="en-GB" sz="2400">
                <a:solidFill>
                  <a:schemeClr val="tx1"/>
                </a:solidFill>
              </a:rPr>
              <a:t>1</a:t>
            </a:r>
            <a:r>
              <a:rPr lang="en-GB" sz="2400" baseline="0">
                <a:solidFill>
                  <a:schemeClr val="tx1"/>
                </a:solidFill>
              </a:rPr>
              <a:t> +F</a:t>
            </a:r>
            <a:r>
              <a:rPr lang="en-GB" sz="2400">
                <a:solidFill>
                  <a:schemeClr val="tx1"/>
                </a:solidFill>
              </a:rPr>
              <a:t>2</a:t>
            </a:r>
            <a:r>
              <a:rPr lang="en-GB" sz="2400" baseline="0">
                <a:solidFill>
                  <a:schemeClr val="tx1"/>
                </a:solidFill>
              </a:rPr>
              <a:t> </a:t>
            </a:r>
            <a:r>
              <a:rPr lang="hu-HU" sz="2400" baseline="0">
                <a:solidFill>
                  <a:schemeClr val="tx1"/>
                </a:solidFill>
              </a:rPr>
              <a:t>=</a:t>
            </a:r>
            <a:r>
              <a:rPr lang="en-GB" sz="2400" baseline="0">
                <a:solidFill>
                  <a:schemeClr val="tx1"/>
                </a:solidFill>
              </a:rPr>
              <a:t>G</a:t>
            </a:r>
            <a:r>
              <a:rPr lang="en-GB" sz="2400" baseline="-12000">
                <a:solidFill>
                  <a:schemeClr val="tx1"/>
                </a:solidFill>
              </a:rPr>
              <a:t>2</a:t>
            </a:r>
          </a:p>
        </p:txBody>
      </p:sp>
      <p:sp>
        <p:nvSpPr>
          <p:cNvPr id="49" name="Rectangle 9"/>
          <p:cNvSpPr>
            <a:spLocks noChangeArrowheads="1"/>
          </p:cNvSpPr>
          <p:nvPr/>
        </p:nvSpPr>
        <p:spPr bwMode="auto">
          <a:xfrm>
            <a:off x="762000" y="2057400"/>
            <a:ext cx="609600" cy="457200"/>
          </a:xfrm>
          <a:prstGeom prst="rect">
            <a:avLst/>
          </a:prstGeom>
          <a:noFill/>
          <a:ln w="9525">
            <a:noFill/>
            <a:miter lim="800000"/>
            <a:headEnd/>
            <a:tailEnd/>
          </a:ln>
        </p:spPr>
        <p:txBody>
          <a:bodyPr lIns="92075" tIns="46038" rIns="92075" bIns="46038">
            <a:spAutoFit/>
          </a:bodyPr>
          <a:lstStyle/>
          <a:p>
            <a:r>
              <a:rPr lang="en-GB" sz="2400" baseline="0" dirty="0">
                <a:solidFill>
                  <a:schemeClr val="tx1"/>
                </a:solidFill>
              </a:rPr>
              <a:t>G</a:t>
            </a:r>
            <a:r>
              <a:rPr lang="en-GB" sz="2400" baseline="-12000" dirty="0">
                <a:solidFill>
                  <a:schemeClr val="tx1"/>
                </a:solidFill>
              </a:rPr>
              <a:t>1</a:t>
            </a:r>
          </a:p>
        </p:txBody>
      </p:sp>
      <p:sp>
        <p:nvSpPr>
          <p:cNvPr id="50" name="Rectangle 10"/>
          <p:cNvSpPr>
            <a:spLocks noChangeArrowheads="1"/>
          </p:cNvSpPr>
          <p:nvPr/>
        </p:nvSpPr>
        <p:spPr bwMode="auto">
          <a:xfrm>
            <a:off x="4898504" y="4156720"/>
            <a:ext cx="609600" cy="457200"/>
          </a:xfrm>
          <a:prstGeom prst="rect">
            <a:avLst/>
          </a:prstGeom>
          <a:noFill/>
          <a:ln w="9525">
            <a:noFill/>
            <a:miter lim="800000"/>
            <a:headEnd/>
            <a:tailEnd/>
          </a:ln>
        </p:spPr>
        <p:txBody>
          <a:bodyPr lIns="92075" tIns="46038" rIns="92075" bIns="46038">
            <a:spAutoFit/>
          </a:bodyPr>
          <a:lstStyle/>
          <a:p>
            <a:r>
              <a:rPr lang="en-GB" sz="2400" baseline="0" dirty="0">
                <a:solidFill>
                  <a:schemeClr val="tx1"/>
                </a:solidFill>
              </a:rPr>
              <a:t>G</a:t>
            </a:r>
            <a:r>
              <a:rPr lang="en-GB" sz="2400" baseline="-12000" dirty="0">
                <a:solidFill>
                  <a:schemeClr val="tx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54289"/>
                                        </p:tgtEl>
                                        <p:attrNameLst>
                                          <p:attrName>style.visibility</p:attrName>
                                        </p:attrNameLst>
                                      </p:cBhvr>
                                      <p:to>
                                        <p:strVal val="visible"/>
                                      </p:to>
                                    </p:set>
                                    <p:animEffect transition="in" filter="box(out)">
                                      <p:cBhvr>
                                        <p:cTn id="18" dur="500"/>
                                        <p:tgtEl>
                                          <p:spTgt spid="5428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4290"/>
                                        </p:tgtEl>
                                        <p:attrNameLst>
                                          <p:attrName>style.visibility</p:attrName>
                                        </p:attrNameLst>
                                      </p:cBhvr>
                                      <p:to>
                                        <p:strVal val="visible"/>
                                      </p:to>
                                    </p:set>
                                    <p:animEffect transition="in" filter="box(out)">
                                      <p:cBhvr>
                                        <p:cTn id="23" dur="500"/>
                                        <p:tgtEl>
                                          <p:spTgt spid="5429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4281">
                                            <p:txEl>
                                              <p:pRg st="0" end="0"/>
                                            </p:txEl>
                                          </p:spTgt>
                                        </p:tgtEl>
                                        <p:attrNameLst>
                                          <p:attrName>style.visibility</p:attrName>
                                        </p:attrNameLst>
                                      </p:cBhvr>
                                      <p:to>
                                        <p:strVal val="visible"/>
                                      </p:to>
                                    </p:set>
                                    <p:animEffect transition="in" filter="box(out)">
                                      <p:cBhvr>
                                        <p:cTn id="28" dur="500"/>
                                        <p:tgtEl>
                                          <p:spTgt spid="54281">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4282">
                                            <p:txEl>
                                              <p:pRg st="0" end="0"/>
                                            </p:txEl>
                                          </p:spTgt>
                                        </p:tgtEl>
                                        <p:attrNameLst>
                                          <p:attrName>style.visibility</p:attrName>
                                        </p:attrNameLst>
                                      </p:cBhvr>
                                      <p:to>
                                        <p:strVal val="visible"/>
                                      </p:to>
                                    </p:set>
                                    <p:animEffect transition="in" filter="box(out)">
                                      <p:cBhvr>
                                        <p:cTn id="33" dur="500"/>
                                        <p:tgtEl>
                                          <p:spTgt spid="5428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4287"/>
                                        </p:tgtEl>
                                        <p:attrNameLst>
                                          <p:attrName>style.visibility</p:attrName>
                                        </p:attrNameLst>
                                      </p:cBhvr>
                                      <p:to>
                                        <p:strVal val="visible"/>
                                      </p:to>
                                    </p:set>
                                    <p:anim calcmode="lin" valueType="num">
                                      <p:cBhvr additive="base">
                                        <p:cTn id="38" dur="500" fill="hold"/>
                                        <p:tgtEl>
                                          <p:spTgt spid="54287"/>
                                        </p:tgtEl>
                                        <p:attrNameLst>
                                          <p:attrName>ppt_x</p:attrName>
                                        </p:attrNameLst>
                                      </p:cBhvr>
                                      <p:tavLst>
                                        <p:tav tm="0">
                                          <p:val>
                                            <p:strVal val="1+#ppt_w/2"/>
                                          </p:val>
                                        </p:tav>
                                        <p:tav tm="100000">
                                          <p:val>
                                            <p:strVal val="#ppt_x"/>
                                          </p:val>
                                        </p:tav>
                                      </p:tavLst>
                                    </p:anim>
                                    <p:anim calcmode="lin" valueType="num">
                                      <p:cBhvr additive="base">
                                        <p:cTn id="39" dur="500" fill="hold"/>
                                        <p:tgtEl>
                                          <p:spTgt spid="542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ARBRAK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54288"/>
                                        </p:tgtEl>
                                        <p:attrNameLst>
                                          <p:attrName>style.visibility</p:attrName>
                                        </p:attrNameLst>
                                      </p:cBhvr>
                                      <p:to>
                                        <p:strVal val="visible"/>
                                      </p:to>
                                    </p:set>
                                    <p:anim calcmode="lin" valueType="num">
                                      <p:cBhvr additive="base">
                                        <p:cTn id="44" dur="500" fill="hold"/>
                                        <p:tgtEl>
                                          <p:spTgt spid="54288"/>
                                        </p:tgtEl>
                                        <p:attrNameLst>
                                          <p:attrName>ppt_x</p:attrName>
                                        </p:attrNameLst>
                                      </p:cBhvr>
                                      <p:tavLst>
                                        <p:tav tm="0">
                                          <p:val>
                                            <p:strVal val="#ppt_x"/>
                                          </p:val>
                                        </p:tav>
                                        <p:tav tm="100000">
                                          <p:val>
                                            <p:strVal val="#ppt_x"/>
                                          </p:val>
                                        </p:tav>
                                      </p:tavLst>
                                    </p:anim>
                                    <p:anim calcmode="lin" valueType="num">
                                      <p:cBhvr additive="base">
                                        <p:cTn id="45" dur="500" fill="hold"/>
                                        <p:tgtEl>
                                          <p:spTgt spid="542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HOOSH.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54283"/>
                                        </p:tgtEl>
                                        <p:attrNameLst>
                                          <p:attrName>style.visibility</p:attrName>
                                        </p:attrNameLst>
                                      </p:cBhvr>
                                      <p:to>
                                        <p:strVal val="visible"/>
                                      </p:to>
                                    </p:set>
                                    <p:anim calcmode="lin" valueType="num">
                                      <p:cBhvr additive="base">
                                        <p:cTn id="50" dur="500" fill="hold"/>
                                        <p:tgtEl>
                                          <p:spTgt spid="54283"/>
                                        </p:tgtEl>
                                        <p:attrNameLst>
                                          <p:attrName>ppt_x</p:attrName>
                                        </p:attrNameLst>
                                      </p:cBhvr>
                                      <p:tavLst>
                                        <p:tav tm="0">
                                          <p:val>
                                            <p:strVal val="#ppt_x"/>
                                          </p:val>
                                        </p:tav>
                                        <p:tav tm="100000">
                                          <p:val>
                                            <p:strVal val="#ppt_x"/>
                                          </p:val>
                                        </p:tav>
                                      </p:tavLst>
                                    </p:anim>
                                    <p:anim calcmode="lin" valueType="num">
                                      <p:cBhvr additive="base">
                                        <p:cTn id="51" dur="500" fill="hold"/>
                                        <p:tgtEl>
                                          <p:spTgt spid="542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54284"/>
                                        </p:tgtEl>
                                        <p:attrNameLst>
                                          <p:attrName>style.visibility</p:attrName>
                                        </p:attrNameLst>
                                      </p:cBhvr>
                                      <p:to>
                                        <p:strVal val="visible"/>
                                      </p:to>
                                    </p:set>
                                    <p:anim calcmode="lin" valueType="num">
                                      <p:cBhvr additive="base">
                                        <p:cTn id="56" dur="500" fill="hold"/>
                                        <p:tgtEl>
                                          <p:spTgt spid="54284"/>
                                        </p:tgtEl>
                                        <p:attrNameLst>
                                          <p:attrName>ppt_x</p:attrName>
                                        </p:attrNameLst>
                                      </p:cBhvr>
                                      <p:tavLst>
                                        <p:tav tm="0">
                                          <p:val>
                                            <p:strVal val="0-#ppt_w/2"/>
                                          </p:val>
                                        </p:tav>
                                        <p:tav tm="100000">
                                          <p:val>
                                            <p:strVal val="#ppt_x"/>
                                          </p:val>
                                        </p:tav>
                                      </p:tavLst>
                                    </p:anim>
                                    <p:anim calcmode="lin" valueType="num">
                                      <p:cBhvr additive="base">
                                        <p:cTn id="57" dur="500" fill="hold"/>
                                        <p:tgtEl>
                                          <p:spTgt spid="542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54308"/>
                                        </p:tgtEl>
                                        <p:attrNameLst>
                                          <p:attrName>style.visibility</p:attrName>
                                        </p:attrNameLst>
                                      </p:cBhvr>
                                      <p:to>
                                        <p:strVal val="visible"/>
                                      </p:to>
                                    </p:set>
                                    <p:anim calcmode="lin" valueType="num">
                                      <p:cBhvr additive="base">
                                        <p:cTn id="62" dur="500" fill="hold"/>
                                        <p:tgtEl>
                                          <p:spTgt spid="54308"/>
                                        </p:tgtEl>
                                        <p:attrNameLst>
                                          <p:attrName>ppt_x</p:attrName>
                                        </p:attrNameLst>
                                      </p:cBhvr>
                                      <p:tavLst>
                                        <p:tav tm="0">
                                          <p:val>
                                            <p:strVal val="#ppt_x"/>
                                          </p:val>
                                        </p:tav>
                                        <p:tav tm="100000">
                                          <p:val>
                                            <p:strVal val="#ppt_x"/>
                                          </p:val>
                                        </p:tav>
                                      </p:tavLst>
                                    </p:anim>
                                    <p:anim calcmode="lin" valueType="num">
                                      <p:cBhvr additive="base">
                                        <p:cTn id="63" dur="500" fill="hold"/>
                                        <p:tgtEl>
                                          <p:spTgt spid="543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WHOOSH.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iterate type="lt">
                                    <p:tmPct val="100000"/>
                                  </p:iterate>
                                  <p:childTnLst>
                                    <p:set>
                                      <p:cBhvr>
                                        <p:cTn id="67" dur="1" fill="hold">
                                          <p:stCondLst>
                                            <p:cond delay="0"/>
                                          </p:stCondLst>
                                        </p:cTn>
                                        <p:tgtEl>
                                          <p:spTgt spid="54305">
                                            <p:txEl>
                                              <p:pRg st="0" end="0"/>
                                            </p:txEl>
                                          </p:spTgt>
                                        </p:tgtEl>
                                        <p:attrNameLst>
                                          <p:attrName>style.visibility</p:attrName>
                                        </p:attrNameLst>
                                      </p:cBhvr>
                                      <p:to>
                                        <p:strVal val="visible"/>
                                      </p:to>
                                    </p:set>
                                    <p:animEffect transition="in" filter="wipe(up)">
                                      <p:cBhvr>
                                        <p:cTn id="68" dur="75"/>
                                        <p:tgtEl>
                                          <p:spTgt spid="54305">
                                            <p:txEl>
                                              <p:pRg st="0" end="0"/>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6"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childTnLst>
                          </p:cTn>
                        </p:par>
                      </p:childTnLst>
                    </p:cTn>
                  </p:par>
                  <p:par>
                    <p:cTn id="75" fill="hold">
                      <p:stCondLst>
                        <p:cond delay="indefinite"/>
                      </p:stCondLst>
                      <p:childTnLst>
                        <p:par>
                          <p:cTn id="76" fill="hold">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54312">
                                            <p:txEl>
                                              <p:pRg st="0" end="0"/>
                                            </p:txEl>
                                          </p:spTgt>
                                        </p:tgtEl>
                                        <p:attrNameLst>
                                          <p:attrName>style.visibility</p:attrName>
                                        </p:attrNameLst>
                                      </p:cBhvr>
                                      <p:to>
                                        <p:strVal val="visible"/>
                                      </p:to>
                                    </p:set>
                                    <p:animEffect transition="in" filter="box(out)">
                                      <p:cBhvr>
                                        <p:cTn id="79" dur="500"/>
                                        <p:tgtEl>
                                          <p:spTgt spid="54312">
                                            <p:txEl>
                                              <p:pRg st="0" end="0"/>
                                            </p:txEl>
                                          </p:spTgt>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54320">
                                            <p:txEl>
                                              <p:pRg st="0" end="0"/>
                                            </p:txEl>
                                          </p:spTgt>
                                        </p:tgtEl>
                                        <p:attrNameLst>
                                          <p:attrName>style.visibility</p:attrName>
                                        </p:attrNameLst>
                                      </p:cBhvr>
                                      <p:to>
                                        <p:strVal val="visible"/>
                                      </p:to>
                                    </p:set>
                                    <p:animEffect transition="in" filter="box(out)">
                                      <p:cBhvr>
                                        <p:cTn id="84" dur="500"/>
                                        <p:tgtEl>
                                          <p:spTgt spid="54320">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p:stCondLst>
                              <p:cond delay="500"/>
                            </p:stCondLst>
                            <p:childTnLst>
                              <p:par>
                                <p:cTn id="86" presetID="4" presetClass="entr" presetSubtype="32" fill="hold" grpId="0" nodeType="afterEffect">
                                  <p:stCondLst>
                                    <p:cond delay="0"/>
                                  </p:stCondLst>
                                  <p:childTnLst>
                                    <p:set>
                                      <p:cBhvr>
                                        <p:cTn id="87" dur="1" fill="hold">
                                          <p:stCondLst>
                                            <p:cond delay="0"/>
                                          </p:stCondLst>
                                        </p:cTn>
                                        <p:tgtEl>
                                          <p:spTgt spid="54313">
                                            <p:txEl>
                                              <p:pRg st="0" end="0"/>
                                            </p:txEl>
                                          </p:spTgt>
                                        </p:tgtEl>
                                        <p:attrNameLst>
                                          <p:attrName>style.visibility</p:attrName>
                                        </p:attrNameLst>
                                      </p:cBhvr>
                                      <p:to>
                                        <p:strVal val="visible"/>
                                      </p:to>
                                    </p:set>
                                    <p:animEffect transition="in" filter="box(out)">
                                      <p:cBhvr>
                                        <p:cTn id="88" dur="500"/>
                                        <p:tgtEl>
                                          <p:spTgt spid="54313">
                                            <p:txEl>
                                              <p:pRg st="0" end="0"/>
                                            </p:txEl>
                                          </p:spTgt>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iterate type="lt">
                                    <p:tmPct val="100000"/>
                                  </p:iterate>
                                  <p:childTnLst>
                                    <p:set>
                                      <p:cBhvr>
                                        <p:cTn id="92" dur="1" fill="hold">
                                          <p:stCondLst>
                                            <p:cond delay="0"/>
                                          </p:stCondLst>
                                        </p:cTn>
                                        <p:tgtEl>
                                          <p:spTgt spid="54304">
                                            <p:txEl>
                                              <p:pRg st="0" end="0"/>
                                            </p:txEl>
                                          </p:spTgt>
                                        </p:tgtEl>
                                        <p:attrNameLst>
                                          <p:attrName>style.visibility</p:attrName>
                                        </p:attrNameLst>
                                      </p:cBhvr>
                                      <p:to>
                                        <p:strVal val="visible"/>
                                      </p:to>
                                    </p:set>
                                    <p:animEffect transition="in" filter="wipe(up)">
                                      <p:cBhvr>
                                        <p:cTn id="93" dur="75"/>
                                        <p:tgtEl>
                                          <p:spTgt spid="54304">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6" name="TYPE.WAV"/>
                                        </p:tgtEl>
                                      </p:cMediaNode>
                                    </p:audio>
                                  </p:subTnLst>
                                </p:cTn>
                              </p:par>
                            </p:childTnLst>
                          </p:cTn>
                        </p:par>
                      </p:childTnLst>
                    </p:cTn>
                  </p:par>
                  <p:par>
                    <p:cTn id="94" fill="hold">
                      <p:stCondLst>
                        <p:cond delay="indefinite"/>
                      </p:stCondLst>
                      <p:childTnLst>
                        <p:par>
                          <p:cTn id="95" fill="hold">
                            <p:stCondLst>
                              <p:cond delay="0"/>
                            </p:stCondLst>
                            <p:childTnLst>
                              <p:par>
                                <p:cTn id="96" presetID="4" presetClass="entr" presetSubtype="32"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box(out)">
                                      <p:cBhvr>
                                        <p:cTn id="98" dur="500"/>
                                        <p:tgtEl>
                                          <p:spTgt spid="4"/>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4285"/>
                                        </p:tgtEl>
                                        <p:attrNameLst>
                                          <p:attrName>style.visibility</p:attrName>
                                        </p:attrNameLst>
                                      </p:cBhvr>
                                      <p:to>
                                        <p:strVal val="visible"/>
                                      </p:to>
                                    </p:set>
                                    <p:anim calcmode="lin" valueType="num">
                                      <p:cBhvr additive="base">
                                        <p:cTn id="103" dur="500" fill="hold"/>
                                        <p:tgtEl>
                                          <p:spTgt spid="54285"/>
                                        </p:tgtEl>
                                        <p:attrNameLst>
                                          <p:attrName>ppt_x</p:attrName>
                                        </p:attrNameLst>
                                      </p:cBhvr>
                                      <p:tavLst>
                                        <p:tav tm="0">
                                          <p:val>
                                            <p:strVal val="1+#ppt_w/2"/>
                                          </p:val>
                                        </p:tav>
                                        <p:tav tm="100000">
                                          <p:val>
                                            <p:strVal val="#ppt_x"/>
                                          </p:val>
                                        </p:tav>
                                      </p:tavLst>
                                    </p:anim>
                                    <p:anim calcmode="lin" valueType="num">
                                      <p:cBhvr additive="base">
                                        <p:cTn id="104" dur="500" fill="hold"/>
                                        <p:tgtEl>
                                          <p:spTgt spid="542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CARBRAKE.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54303"/>
                                        </p:tgtEl>
                                        <p:attrNameLst>
                                          <p:attrName>style.visibility</p:attrName>
                                        </p:attrNameLst>
                                      </p:cBhvr>
                                      <p:to>
                                        <p:strVal val="visible"/>
                                      </p:to>
                                    </p:set>
                                    <p:anim calcmode="lin" valueType="num">
                                      <p:cBhvr additive="base">
                                        <p:cTn id="109" dur="500" fill="hold"/>
                                        <p:tgtEl>
                                          <p:spTgt spid="54303"/>
                                        </p:tgtEl>
                                        <p:attrNameLst>
                                          <p:attrName>ppt_x</p:attrName>
                                        </p:attrNameLst>
                                      </p:cBhvr>
                                      <p:tavLst>
                                        <p:tav tm="0">
                                          <p:val>
                                            <p:strVal val="#ppt_x"/>
                                          </p:val>
                                        </p:tav>
                                        <p:tav tm="100000">
                                          <p:val>
                                            <p:strVal val="#ppt_x"/>
                                          </p:val>
                                        </p:tav>
                                      </p:tavLst>
                                    </p:anim>
                                    <p:anim calcmode="lin" valueType="num">
                                      <p:cBhvr additive="base">
                                        <p:cTn id="110" dur="500" fill="hold"/>
                                        <p:tgtEl>
                                          <p:spTgt spid="543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54302"/>
                                        </p:tgtEl>
                                        <p:attrNameLst>
                                          <p:attrName>style.visibility</p:attrName>
                                        </p:attrNameLst>
                                      </p:cBhvr>
                                      <p:to>
                                        <p:strVal val="visible"/>
                                      </p:to>
                                    </p:set>
                                    <p:anim calcmode="lin" valueType="num">
                                      <p:cBhvr additive="base">
                                        <p:cTn id="115" dur="500" fill="hold"/>
                                        <p:tgtEl>
                                          <p:spTgt spid="54302"/>
                                        </p:tgtEl>
                                        <p:attrNameLst>
                                          <p:attrName>ppt_x</p:attrName>
                                        </p:attrNameLst>
                                      </p:cBhvr>
                                      <p:tavLst>
                                        <p:tav tm="0">
                                          <p:val>
                                            <p:strVal val="#ppt_x"/>
                                          </p:val>
                                        </p:tav>
                                        <p:tav tm="100000">
                                          <p:val>
                                            <p:strVal val="#ppt_x"/>
                                          </p:val>
                                        </p:tav>
                                      </p:tavLst>
                                    </p:anim>
                                    <p:anim calcmode="lin" valueType="num">
                                      <p:cBhvr additive="base">
                                        <p:cTn id="116" dur="500" fill="hold"/>
                                        <p:tgtEl>
                                          <p:spTgt spid="543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WHOOSH.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iterate type="lt">
                                    <p:tmPct val="100000"/>
                                  </p:iterate>
                                  <p:childTnLst>
                                    <p:set>
                                      <p:cBhvr>
                                        <p:cTn id="120" dur="1" fill="hold">
                                          <p:stCondLst>
                                            <p:cond delay="0"/>
                                          </p:stCondLst>
                                        </p:cTn>
                                        <p:tgtEl>
                                          <p:spTgt spid="54306">
                                            <p:txEl>
                                              <p:pRg st="0" end="0"/>
                                            </p:txEl>
                                          </p:spTgt>
                                        </p:tgtEl>
                                        <p:attrNameLst>
                                          <p:attrName>style.visibility</p:attrName>
                                        </p:attrNameLst>
                                      </p:cBhvr>
                                      <p:to>
                                        <p:strVal val="visible"/>
                                      </p:to>
                                    </p:set>
                                    <p:animEffect transition="in" filter="wipe(up)">
                                      <p:cBhvr>
                                        <p:cTn id="121" dur="75"/>
                                        <p:tgtEl>
                                          <p:spTgt spid="54306">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6"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4" presetClass="entr" presetSubtype="32" fill="hold" nodeType="click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box(out)">
                                      <p:cBhvr>
                                        <p:cTn id="126" dur="500"/>
                                        <p:tgtEl>
                                          <p:spTgt spid="8"/>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iterate type="lt">
                                    <p:tmPct val="100000"/>
                                  </p:iterate>
                                  <p:childTnLst>
                                    <p:set>
                                      <p:cBhvr>
                                        <p:cTn id="130" dur="1" fill="hold">
                                          <p:stCondLst>
                                            <p:cond delay="0"/>
                                          </p:stCondLst>
                                        </p:cTn>
                                        <p:tgtEl>
                                          <p:spTgt spid="54307">
                                            <p:txEl>
                                              <p:pRg st="0" end="0"/>
                                            </p:txEl>
                                          </p:spTgt>
                                        </p:tgtEl>
                                        <p:attrNameLst>
                                          <p:attrName>style.visibility</p:attrName>
                                        </p:attrNameLst>
                                      </p:cBhvr>
                                      <p:to>
                                        <p:strVal val="visible"/>
                                      </p:to>
                                    </p:set>
                                    <p:animEffect transition="in" filter="wipe(up)">
                                      <p:cBhvr>
                                        <p:cTn id="131" dur="75"/>
                                        <p:tgtEl>
                                          <p:spTgt spid="54307">
                                            <p:txEl>
                                              <p:pRg st="0" end="0"/>
                                            </p:txEl>
                                          </p:spTgt>
                                        </p:tgtEl>
                                      </p:cBhvr>
                                    </p:animEffect>
                                  </p:childTnLst>
                                  <p:subTnLst>
                                    <p:audio>
                                      <p:cMediaNode>
                                        <p:cTn display="0" masterRel="sameClick">
                                          <p:stCondLst>
                                            <p:cond evt="begin" delay="0">
                                              <p:tn val="129"/>
                                            </p:cond>
                                          </p:stCondLst>
                                          <p:endCondLst>
                                            <p:cond evt="onStopAudio" delay="0">
                                              <p:tgtEl>
                                                <p:sldTgt/>
                                              </p:tgtEl>
                                            </p:cond>
                                          </p:endCondLst>
                                        </p:cTn>
                                        <p:tgtEl>
                                          <p:sndTgt r:embed="rId6" name="TYPE.WAV"/>
                                        </p:tgtEl>
                                      </p:cMediaNode>
                                    </p:audio>
                                  </p:sub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iterate type="lt">
                                    <p:tmPct val="100000"/>
                                  </p:iterate>
                                  <p:childTnLst>
                                    <p:set>
                                      <p:cBhvr>
                                        <p:cTn id="135" dur="1" fill="hold">
                                          <p:stCondLst>
                                            <p:cond delay="0"/>
                                          </p:stCondLst>
                                        </p:cTn>
                                        <p:tgtEl>
                                          <p:spTgt spid="47">
                                            <p:txEl>
                                              <p:pRg st="0" end="0"/>
                                            </p:txEl>
                                          </p:spTgt>
                                        </p:tgtEl>
                                        <p:attrNameLst>
                                          <p:attrName>style.visibility</p:attrName>
                                        </p:attrNameLst>
                                      </p:cBhvr>
                                      <p:to>
                                        <p:strVal val="visible"/>
                                      </p:to>
                                    </p:set>
                                    <p:animEffect transition="in" filter="wipe(up)">
                                      <p:cBhvr>
                                        <p:cTn id="136" dur="75"/>
                                        <p:tgtEl>
                                          <p:spTgt spid="47">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6" name="TYPE.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iterate type="lt">
                                    <p:tmPct val="100000"/>
                                  </p:iterate>
                                  <p:childTnLst>
                                    <p:set>
                                      <p:cBhvr>
                                        <p:cTn id="140" dur="1" fill="hold">
                                          <p:stCondLst>
                                            <p:cond delay="0"/>
                                          </p:stCondLst>
                                        </p:cTn>
                                        <p:tgtEl>
                                          <p:spTgt spid="48">
                                            <p:txEl>
                                              <p:pRg st="0" end="0"/>
                                            </p:txEl>
                                          </p:spTgt>
                                        </p:tgtEl>
                                        <p:attrNameLst>
                                          <p:attrName>style.visibility</p:attrName>
                                        </p:attrNameLst>
                                      </p:cBhvr>
                                      <p:to>
                                        <p:strVal val="visible"/>
                                      </p:to>
                                    </p:set>
                                    <p:animEffect transition="in" filter="wipe(up)">
                                      <p:cBhvr>
                                        <p:cTn id="141" dur="75"/>
                                        <p:tgtEl>
                                          <p:spTgt spid="48">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6" name="TYPE.WAV"/>
                                        </p:tgtEl>
                                      </p:cMediaNode>
                                    </p:audio>
                                  </p:subTnLst>
                                </p:cTn>
                              </p:par>
                            </p:childTnLst>
                          </p:cTn>
                        </p:par>
                      </p:childTnLst>
                    </p:cTn>
                  </p:par>
                  <p:par>
                    <p:cTn id="142" fill="hold">
                      <p:stCondLst>
                        <p:cond delay="indefinite"/>
                      </p:stCondLst>
                      <p:childTnLst>
                        <p:par>
                          <p:cTn id="143" fill="hold">
                            <p:stCondLst>
                              <p:cond delay="0"/>
                            </p:stCondLst>
                            <p:childTnLst>
                              <p:par>
                                <p:cTn id="144" presetID="4" presetClass="entr" presetSubtype="32" fill="hold" grpId="0" nodeType="clickEffect">
                                  <p:stCondLst>
                                    <p:cond delay="0"/>
                                  </p:stCondLst>
                                  <p:childTnLst>
                                    <p:set>
                                      <p:cBhvr>
                                        <p:cTn id="145" dur="1" fill="hold">
                                          <p:stCondLst>
                                            <p:cond delay="0"/>
                                          </p:stCondLst>
                                        </p:cTn>
                                        <p:tgtEl>
                                          <p:spTgt spid="49">
                                            <p:txEl>
                                              <p:pRg st="0" end="0"/>
                                            </p:txEl>
                                          </p:spTgt>
                                        </p:tgtEl>
                                        <p:attrNameLst>
                                          <p:attrName>style.visibility</p:attrName>
                                        </p:attrNameLst>
                                      </p:cBhvr>
                                      <p:to>
                                        <p:strVal val="visible"/>
                                      </p:to>
                                    </p:set>
                                    <p:animEffect transition="in" filter="box(out)">
                                      <p:cBhvr>
                                        <p:cTn id="146" dur="500"/>
                                        <p:tgtEl>
                                          <p:spTgt spid="49">
                                            <p:txEl>
                                              <p:pRg st="0" end="0"/>
                                            </p:txEl>
                                          </p:spTgt>
                                        </p:tgtEl>
                                      </p:cBhvr>
                                    </p:animEffect>
                                  </p:childTnLst>
                                  <p:subTnLst>
                                    <p:audio>
                                      <p:cMediaNode>
                                        <p:cTn display="0" masterRel="sameClick">
                                          <p:stCondLst>
                                            <p:cond evt="begin" delay="0">
                                              <p:tn val="144"/>
                                            </p:cond>
                                          </p:stCondLst>
                                          <p:endCondLst>
                                            <p:cond evt="onStopAudio" delay="0">
                                              <p:tgtEl>
                                                <p:sldTgt/>
                                              </p:tgtEl>
                                            </p:cond>
                                          </p:endCondLst>
                                        </p:cTn>
                                        <p:tgtEl>
                                          <p:sndTgt r:embed="rId3" name="CAMERA.WAV"/>
                                        </p:tgtEl>
                                      </p:cMediaNode>
                                    </p:audio>
                                  </p:subTnLst>
                                </p:cTn>
                              </p:par>
                            </p:childTnLst>
                          </p:cTn>
                        </p:par>
                      </p:childTnLst>
                    </p:cTn>
                  </p:par>
                  <p:par>
                    <p:cTn id="147" fill="hold">
                      <p:stCondLst>
                        <p:cond delay="indefinite"/>
                      </p:stCondLst>
                      <p:childTnLst>
                        <p:par>
                          <p:cTn id="148" fill="hold">
                            <p:stCondLst>
                              <p:cond delay="0"/>
                            </p:stCondLst>
                            <p:childTnLst>
                              <p:par>
                                <p:cTn id="149" presetID="4" presetClass="entr" presetSubtype="32" fill="hold" grpId="0" nodeType="clickEffect">
                                  <p:stCondLst>
                                    <p:cond delay="0"/>
                                  </p:stCondLst>
                                  <p:childTnLst>
                                    <p:set>
                                      <p:cBhvr>
                                        <p:cTn id="150" dur="1" fill="hold">
                                          <p:stCondLst>
                                            <p:cond delay="0"/>
                                          </p:stCondLst>
                                        </p:cTn>
                                        <p:tgtEl>
                                          <p:spTgt spid="50">
                                            <p:txEl>
                                              <p:pRg st="0" end="0"/>
                                            </p:txEl>
                                          </p:spTgt>
                                        </p:tgtEl>
                                        <p:attrNameLst>
                                          <p:attrName>style.visibility</p:attrName>
                                        </p:attrNameLst>
                                      </p:cBhvr>
                                      <p:to>
                                        <p:strVal val="visible"/>
                                      </p:to>
                                    </p:set>
                                    <p:animEffect transition="in" filter="box(out)">
                                      <p:cBhvr>
                                        <p:cTn id="151" dur="500"/>
                                        <p:tgtEl>
                                          <p:spTgt spid="50">
                                            <p:txEl>
                                              <p:pRg st="0" end="0"/>
                                            </p:txEl>
                                          </p:spTgt>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build="p" autoUpdateAnimBg="0"/>
      <p:bldP spid="54282" grpId="0" build="p" autoUpdateAnimBg="0"/>
      <p:bldP spid="54283" grpId="0" animBg="1"/>
      <p:bldP spid="54284" grpId="0" animBg="1"/>
      <p:bldP spid="54285" grpId="0" animBg="1"/>
      <p:bldP spid="54287" grpId="0" animBg="1"/>
      <p:bldP spid="54288" grpId="0" animBg="1"/>
      <p:bldP spid="54289" grpId="0" animBg="1"/>
      <p:bldP spid="54290" grpId="0" animBg="1"/>
      <p:bldP spid="54302" grpId="0" animBg="1"/>
      <p:bldP spid="54303" grpId="0" animBg="1"/>
      <p:bldP spid="54304" grpId="0" build="p" autoUpdateAnimBg="0"/>
      <p:bldP spid="54305" grpId="0" build="p" autoUpdateAnimBg="0"/>
      <p:bldP spid="54306" grpId="0" build="p" autoUpdateAnimBg="0"/>
      <p:bldP spid="54307" grpId="0" build="p" autoUpdateAnimBg="0"/>
      <p:bldP spid="54308" grpId="0" animBg="1"/>
      <p:bldP spid="54312" grpId="0" build="p" autoUpdateAnimBg="0"/>
      <p:bldP spid="54313" grpId="0" build="p" autoUpdateAnimBg="0" advAuto="0"/>
      <p:bldP spid="54320" grpId="0" build="p" autoUpdateAnimBg="0"/>
      <p:bldP spid="47" grpId="0" build="p" autoUpdateAnimBg="0"/>
      <p:bldP spid="48" grpId="0" build="p" autoUpdateAnimBg="0"/>
      <p:bldP spid="49" grpId="0" build="p" autoUpdateAnimBg="0"/>
      <p:bldP spid="5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588" y="1588"/>
            <a:ext cx="9140825" cy="6854825"/>
          </a:xfrm>
          <a:prstGeom prst="rect">
            <a:avLst/>
          </a:prstGeom>
          <a:solidFill>
            <a:srgbClr val="33CCCC"/>
          </a:soli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676400" y="1143000"/>
            <a:ext cx="2663825" cy="1139825"/>
            <a:chOff x="1056" y="720"/>
            <a:chExt cx="1678" cy="718"/>
          </a:xfrm>
        </p:grpSpPr>
        <p:grpSp>
          <p:nvGrpSpPr>
            <p:cNvPr id="3" name="Group 4"/>
            <p:cNvGrpSpPr>
              <a:grpSpLocks/>
            </p:cNvGrpSpPr>
            <p:nvPr/>
          </p:nvGrpSpPr>
          <p:grpSpPr bwMode="auto">
            <a:xfrm>
              <a:off x="1056" y="720"/>
              <a:ext cx="1199" cy="718"/>
              <a:chOff x="1056" y="720"/>
              <a:chExt cx="1199" cy="718"/>
            </a:xfrm>
          </p:grpSpPr>
          <p:sp>
            <p:nvSpPr>
              <p:cNvPr id="67623" name="AutoShape 5"/>
              <p:cNvSpPr>
                <a:spLocks noChangeArrowheads="1"/>
              </p:cNvSpPr>
              <p:nvPr/>
            </p:nvSpPr>
            <p:spPr bwMode="auto">
              <a:xfrm rot="-5400000" flipH="1" flipV="1">
                <a:off x="1176" y="600"/>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7624" name="Arc 6"/>
              <p:cNvSpPr>
                <a:spLocks/>
              </p:cNvSpPr>
              <p:nvPr/>
            </p:nvSpPr>
            <p:spPr bwMode="auto">
              <a:xfrm rot="8100000">
                <a:off x="1751" y="815"/>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4" name="Group 7"/>
            <p:cNvGrpSpPr>
              <a:grpSpLocks/>
            </p:cNvGrpSpPr>
            <p:nvPr/>
          </p:nvGrpSpPr>
          <p:grpSpPr bwMode="auto">
            <a:xfrm>
              <a:off x="1791" y="768"/>
              <a:ext cx="943" cy="622"/>
              <a:chOff x="1791" y="768"/>
              <a:chExt cx="943" cy="622"/>
            </a:xfrm>
          </p:grpSpPr>
          <p:sp>
            <p:nvSpPr>
              <p:cNvPr id="67621" name="Rectangle 8"/>
              <p:cNvSpPr>
                <a:spLocks noChangeArrowheads="1"/>
              </p:cNvSpPr>
              <p:nvPr/>
            </p:nvSpPr>
            <p:spPr bwMode="auto">
              <a:xfrm>
                <a:off x="2016" y="768"/>
                <a:ext cx="718" cy="622"/>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7622" name="Arc 9"/>
              <p:cNvSpPr>
                <a:spLocks/>
              </p:cNvSpPr>
              <p:nvPr/>
            </p:nvSpPr>
            <p:spPr bwMode="auto">
              <a:xfrm rot="8100000">
                <a:off x="1791" y="852"/>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67619" name="Oval 10"/>
            <p:cNvSpPr>
              <a:spLocks noChangeArrowheads="1"/>
            </p:cNvSpPr>
            <p:nvPr/>
          </p:nvSpPr>
          <p:spPr bwMode="auto">
            <a:xfrm>
              <a:off x="2305" y="1057"/>
              <a:ext cx="94" cy="94"/>
            </a:xfrm>
            <a:prstGeom prst="ellipse">
              <a:avLst/>
            </a:prstGeom>
            <a:solidFill>
              <a:srgbClr val="CC3300"/>
            </a:solidFill>
            <a:ln w="12700">
              <a:solidFill>
                <a:schemeClr val="tx1"/>
              </a:solidFill>
              <a:round/>
              <a:headEnd/>
              <a:tailEnd/>
            </a:ln>
          </p:spPr>
          <p:txBody>
            <a:bodyPr wrap="none" anchor="ctr"/>
            <a:lstStyle/>
            <a:p>
              <a:endParaRPr lang="hu-HU"/>
            </a:p>
          </p:txBody>
        </p:sp>
        <p:sp>
          <p:nvSpPr>
            <p:cNvPr id="67620" name="Oval 11"/>
            <p:cNvSpPr>
              <a:spLocks noChangeArrowheads="1"/>
            </p:cNvSpPr>
            <p:nvPr/>
          </p:nvSpPr>
          <p:spPr bwMode="auto">
            <a:xfrm>
              <a:off x="1537" y="1057"/>
              <a:ext cx="94" cy="94"/>
            </a:xfrm>
            <a:prstGeom prst="ellipse">
              <a:avLst/>
            </a:prstGeom>
            <a:solidFill>
              <a:srgbClr val="CC3300"/>
            </a:solidFill>
            <a:ln w="12700">
              <a:solidFill>
                <a:schemeClr val="tx1"/>
              </a:solidFill>
              <a:round/>
              <a:headEnd/>
              <a:tailEnd/>
            </a:ln>
          </p:spPr>
          <p:txBody>
            <a:bodyPr wrap="none" anchor="ctr"/>
            <a:lstStyle/>
            <a:p>
              <a:endParaRPr lang="hu-HU"/>
            </a:p>
          </p:txBody>
        </p:sp>
      </p:grpSp>
      <p:sp>
        <p:nvSpPr>
          <p:cNvPr id="56332" name="Line 12"/>
          <p:cNvSpPr>
            <a:spLocks noChangeShapeType="1"/>
          </p:cNvSpPr>
          <p:nvPr/>
        </p:nvSpPr>
        <p:spPr bwMode="auto">
          <a:xfrm>
            <a:off x="3221038" y="22098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56333" name="Oval 13"/>
          <p:cNvSpPr>
            <a:spLocks noChangeArrowheads="1"/>
          </p:cNvSpPr>
          <p:nvPr/>
        </p:nvSpPr>
        <p:spPr bwMode="auto">
          <a:xfrm>
            <a:off x="2898775" y="1679575"/>
            <a:ext cx="149225" cy="149225"/>
          </a:xfrm>
          <a:prstGeom prst="ellipse">
            <a:avLst/>
          </a:prstGeom>
          <a:solidFill>
            <a:srgbClr val="000099"/>
          </a:solidFill>
          <a:ln w="12700">
            <a:solidFill>
              <a:schemeClr val="tx1"/>
            </a:solidFill>
            <a:round/>
            <a:headEnd/>
            <a:tailEnd/>
          </a:ln>
        </p:spPr>
        <p:txBody>
          <a:bodyPr wrap="none" anchor="ctr"/>
          <a:lstStyle/>
          <a:p>
            <a:endParaRPr lang="hu-HU"/>
          </a:p>
        </p:txBody>
      </p:sp>
      <p:sp>
        <p:nvSpPr>
          <p:cNvPr id="67590" name="Rectangle 14"/>
          <p:cNvSpPr>
            <a:spLocks noChangeArrowheads="1"/>
          </p:cNvSpPr>
          <p:nvPr/>
        </p:nvSpPr>
        <p:spPr bwMode="auto">
          <a:xfrm>
            <a:off x="304800" y="228600"/>
            <a:ext cx="2514600" cy="457200"/>
          </a:xfrm>
          <a:prstGeom prst="rect">
            <a:avLst/>
          </a:prstGeom>
          <a:noFill/>
          <a:ln w="9525">
            <a:noFill/>
            <a:miter lim="800000"/>
            <a:headEnd/>
            <a:tailEnd/>
          </a:ln>
        </p:spPr>
        <p:txBody>
          <a:bodyPr lIns="92075" tIns="46038" rIns="92075" bIns="46038">
            <a:spAutoFit/>
          </a:bodyPr>
          <a:lstStyle/>
          <a:p>
            <a:r>
              <a:rPr lang="hu-HU" sz="2400" baseline="0">
                <a:solidFill>
                  <a:schemeClr val="tx1"/>
                </a:solidFill>
              </a:rPr>
              <a:t>NYÍRÓERŐ</a:t>
            </a:r>
            <a:endParaRPr lang="en-GB" sz="2400" baseline="0">
              <a:solidFill>
                <a:schemeClr val="tx1"/>
              </a:solidFill>
            </a:endParaRPr>
          </a:p>
        </p:txBody>
      </p:sp>
      <p:sp>
        <p:nvSpPr>
          <p:cNvPr id="56335" name="Line 15"/>
          <p:cNvSpPr>
            <a:spLocks noChangeShapeType="1"/>
          </p:cNvSpPr>
          <p:nvPr/>
        </p:nvSpPr>
        <p:spPr bwMode="auto">
          <a:xfrm>
            <a:off x="2078038" y="1752600"/>
            <a:ext cx="28749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6337" name="Rectangle 17"/>
          <p:cNvSpPr>
            <a:spLocks noChangeArrowheads="1"/>
          </p:cNvSpPr>
          <p:nvPr/>
        </p:nvSpPr>
        <p:spPr bwMode="auto">
          <a:xfrm>
            <a:off x="2339975" y="1243013"/>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endParaRPr lang="en-GB" sz="2400" baseline="-12000">
              <a:solidFill>
                <a:schemeClr val="tx1"/>
              </a:solidFill>
            </a:endParaRPr>
          </a:p>
        </p:txBody>
      </p:sp>
      <p:grpSp>
        <p:nvGrpSpPr>
          <p:cNvPr id="5" name="Group 19"/>
          <p:cNvGrpSpPr>
            <a:grpSpLocks/>
          </p:cNvGrpSpPr>
          <p:nvPr/>
        </p:nvGrpSpPr>
        <p:grpSpPr bwMode="auto">
          <a:xfrm>
            <a:off x="4986338" y="2835275"/>
            <a:ext cx="1893887" cy="1177925"/>
            <a:chOff x="3141" y="1786"/>
            <a:chExt cx="1193" cy="742"/>
          </a:xfrm>
        </p:grpSpPr>
        <p:sp>
          <p:nvSpPr>
            <p:cNvPr id="67615" name="AutoShape 20"/>
            <p:cNvSpPr>
              <a:spLocks noChangeArrowheads="1"/>
            </p:cNvSpPr>
            <p:nvPr/>
          </p:nvSpPr>
          <p:spPr bwMode="auto">
            <a:xfrm rot="-6420000" flipH="1" flipV="1">
              <a:off x="3261" y="1690"/>
              <a:ext cx="718" cy="9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87 h 21600"/>
                <a:gd name="T14" fmla="*/ 17118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7616" name="Arc 21"/>
            <p:cNvSpPr>
              <a:spLocks/>
            </p:cNvSpPr>
            <p:nvPr/>
          </p:nvSpPr>
          <p:spPr bwMode="auto">
            <a:xfrm rot="7140000">
              <a:off x="3818" y="1774"/>
              <a:ext cx="504"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6" name="Group 22"/>
          <p:cNvGrpSpPr>
            <a:grpSpLocks/>
          </p:cNvGrpSpPr>
          <p:nvPr/>
        </p:nvGrpSpPr>
        <p:grpSpPr bwMode="auto">
          <a:xfrm>
            <a:off x="6119813" y="2667000"/>
            <a:ext cx="1497012" cy="987425"/>
            <a:chOff x="3855" y="1680"/>
            <a:chExt cx="943" cy="622"/>
          </a:xfrm>
        </p:grpSpPr>
        <p:sp>
          <p:nvSpPr>
            <p:cNvPr id="67613" name="Rectangle 23"/>
            <p:cNvSpPr>
              <a:spLocks noChangeArrowheads="1"/>
            </p:cNvSpPr>
            <p:nvPr/>
          </p:nvSpPr>
          <p:spPr bwMode="auto">
            <a:xfrm>
              <a:off x="4080" y="1680"/>
              <a:ext cx="718" cy="622"/>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7614" name="Arc 24"/>
            <p:cNvSpPr>
              <a:spLocks/>
            </p:cNvSpPr>
            <p:nvPr/>
          </p:nvSpPr>
          <p:spPr bwMode="auto">
            <a:xfrm rot="8100000">
              <a:off x="3855" y="1764"/>
              <a:ext cx="432"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sp>
        <p:nvSpPr>
          <p:cNvPr id="56346" name="Line 26"/>
          <p:cNvSpPr>
            <a:spLocks noChangeShapeType="1"/>
          </p:cNvSpPr>
          <p:nvPr/>
        </p:nvSpPr>
        <p:spPr bwMode="auto">
          <a:xfrm>
            <a:off x="5943600" y="3522663"/>
            <a:ext cx="1588" cy="74295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6347" name="Oval 27"/>
          <p:cNvSpPr>
            <a:spLocks noChangeArrowheads="1"/>
          </p:cNvSpPr>
          <p:nvPr/>
        </p:nvSpPr>
        <p:spPr bwMode="auto">
          <a:xfrm>
            <a:off x="5868988" y="33543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sp>
        <p:nvSpPr>
          <p:cNvPr id="56348" name="Line 28"/>
          <p:cNvSpPr>
            <a:spLocks noChangeShapeType="1"/>
          </p:cNvSpPr>
          <p:nvPr/>
        </p:nvSpPr>
        <p:spPr bwMode="auto">
          <a:xfrm>
            <a:off x="6700838" y="3657600"/>
            <a:ext cx="2112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56350" name="Rectangle 30"/>
          <p:cNvSpPr>
            <a:spLocks noChangeArrowheads="1"/>
          </p:cNvSpPr>
          <p:nvPr/>
        </p:nvSpPr>
        <p:spPr bwMode="auto">
          <a:xfrm>
            <a:off x="5715000" y="4195763"/>
            <a:ext cx="6096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rPr>
              <a:t>G</a:t>
            </a:r>
            <a:endParaRPr lang="en-GB" sz="2400" baseline="-12000">
              <a:solidFill>
                <a:schemeClr val="tx1"/>
              </a:solidFill>
            </a:endParaRPr>
          </a:p>
        </p:txBody>
      </p:sp>
      <p:sp>
        <p:nvSpPr>
          <p:cNvPr id="56351" name="Oval 31"/>
          <p:cNvSpPr>
            <a:spLocks noChangeArrowheads="1"/>
          </p:cNvSpPr>
          <p:nvPr/>
        </p:nvSpPr>
        <p:spPr bwMode="auto">
          <a:xfrm>
            <a:off x="7164388" y="3125788"/>
            <a:ext cx="149225" cy="149225"/>
          </a:xfrm>
          <a:prstGeom prst="ellipse">
            <a:avLst/>
          </a:prstGeom>
          <a:solidFill>
            <a:srgbClr val="CC3300"/>
          </a:solidFill>
          <a:ln w="12700">
            <a:solidFill>
              <a:schemeClr val="tx1"/>
            </a:solidFill>
            <a:round/>
            <a:headEnd/>
            <a:tailEnd/>
          </a:ln>
        </p:spPr>
        <p:txBody>
          <a:bodyPr wrap="none" anchor="ctr"/>
          <a:lstStyle/>
          <a:p>
            <a:endParaRPr lang="hu-HU"/>
          </a:p>
        </p:txBody>
      </p:sp>
      <p:sp>
        <p:nvSpPr>
          <p:cNvPr id="56352" name="Oval 32"/>
          <p:cNvSpPr>
            <a:spLocks noChangeArrowheads="1"/>
          </p:cNvSpPr>
          <p:nvPr/>
        </p:nvSpPr>
        <p:spPr bwMode="auto">
          <a:xfrm>
            <a:off x="6326188" y="3125788"/>
            <a:ext cx="149225" cy="149225"/>
          </a:xfrm>
          <a:prstGeom prst="ellipse">
            <a:avLst/>
          </a:prstGeom>
          <a:solidFill>
            <a:srgbClr val="000099"/>
          </a:solidFill>
          <a:ln w="12700">
            <a:solidFill>
              <a:schemeClr val="tx1"/>
            </a:solidFill>
            <a:round/>
            <a:headEnd/>
            <a:tailEnd/>
          </a:ln>
        </p:spPr>
        <p:txBody>
          <a:bodyPr wrap="none" anchor="ctr"/>
          <a:lstStyle/>
          <a:p>
            <a:endParaRPr lang="hu-HU"/>
          </a:p>
        </p:txBody>
      </p:sp>
      <p:sp>
        <p:nvSpPr>
          <p:cNvPr id="56353" name="Line 33"/>
          <p:cNvSpPr>
            <a:spLocks noChangeShapeType="1"/>
          </p:cNvSpPr>
          <p:nvPr/>
        </p:nvSpPr>
        <p:spPr bwMode="auto">
          <a:xfrm flipH="1">
            <a:off x="5354638" y="3255963"/>
            <a:ext cx="969962" cy="403225"/>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6354" name="Line 34"/>
          <p:cNvSpPr>
            <a:spLocks noChangeShapeType="1"/>
          </p:cNvSpPr>
          <p:nvPr/>
        </p:nvSpPr>
        <p:spPr bwMode="auto">
          <a:xfrm>
            <a:off x="6497638" y="3201988"/>
            <a:ext cx="18843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6355" name="Line 35"/>
          <p:cNvSpPr>
            <a:spLocks noChangeShapeType="1"/>
          </p:cNvSpPr>
          <p:nvPr/>
        </p:nvSpPr>
        <p:spPr bwMode="auto">
          <a:xfrm flipH="1">
            <a:off x="5583238" y="3451225"/>
            <a:ext cx="360362" cy="130175"/>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6357" name="Line 37"/>
          <p:cNvSpPr>
            <a:spLocks noChangeShapeType="1"/>
          </p:cNvSpPr>
          <p:nvPr/>
        </p:nvSpPr>
        <p:spPr bwMode="auto">
          <a:xfrm>
            <a:off x="5932488" y="3405188"/>
            <a:ext cx="360362" cy="817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7605" name="Line 38"/>
          <p:cNvSpPr>
            <a:spLocks noChangeShapeType="1"/>
          </p:cNvSpPr>
          <p:nvPr/>
        </p:nvSpPr>
        <p:spPr bwMode="auto">
          <a:xfrm flipV="1">
            <a:off x="11113" y="11113"/>
            <a:ext cx="9123362" cy="5160962"/>
          </a:xfrm>
          <a:prstGeom prst="line">
            <a:avLst/>
          </a:prstGeom>
          <a:noFill/>
          <a:ln w="57150" cmpd="tri">
            <a:solidFill>
              <a:srgbClr val="CC3300"/>
            </a:solidFill>
            <a:round/>
            <a:headEnd type="none" w="sm" len="sm"/>
            <a:tailEnd type="none" w="sm" len="sm"/>
          </a:ln>
        </p:spPr>
        <p:txBody>
          <a:bodyPr wrap="none" anchor="ctr"/>
          <a:lstStyle/>
          <a:p>
            <a:endParaRPr lang="hu-HU"/>
          </a:p>
        </p:txBody>
      </p:sp>
      <p:sp>
        <p:nvSpPr>
          <p:cNvPr id="56359" name="Line 39"/>
          <p:cNvSpPr>
            <a:spLocks noChangeShapeType="1"/>
          </p:cNvSpPr>
          <p:nvPr/>
        </p:nvSpPr>
        <p:spPr bwMode="auto">
          <a:xfrm>
            <a:off x="2514600" y="1770063"/>
            <a:ext cx="1588" cy="74295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6361" name="Line 41"/>
          <p:cNvSpPr>
            <a:spLocks noChangeShapeType="1"/>
          </p:cNvSpPr>
          <p:nvPr/>
        </p:nvSpPr>
        <p:spPr bwMode="auto">
          <a:xfrm>
            <a:off x="2971800" y="627063"/>
            <a:ext cx="0" cy="1811337"/>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56362" name="Text Box 42"/>
          <p:cNvSpPr txBox="1">
            <a:spLocks noChangeArrowheads="1"/>
          </p:cNvSpPr>
          <p:nvPr/>
        </p:nvSpPr>
        <p:spPr bwMode="auto">
          <a:xfrm>
            <a:off x="5003800" y="836613"/>
            <a:ext cx="1368425" cy="457200"/>
          </a:xfrm>
          <a:prstGeom prst="rect">
            <a:avLst/>
          </a:prstGeom>
          <a:noFill/>
          <a:ln w="9525">
            <a:noFill/>
            <a:miter lim="800000"/>
            <a:headEnd/>
            <a:tailEnd/>
          </a:ln>
        </p:spPr>
        <p:txBody>
          <a:bodyPr>
            <a:spAutoFit/>
          </a:bodyPr>
          <a:lstStyle/>
          <a:p>
            <a:r>
              <a:rPr lang="hu-HU" sz="2400" baseline="0">
                <a:solidFill>
                  <a:schemeClr val="tx1"/>
                </a:solidFill>
              </a:rPr>
              <a:t>G = G</a:t>
            </a:r>
            <a:r>
              <a:rPr lang="hu-HU" sz="2400">
                <a:solidFill>
                  <a:schemeClr val="tx1"/>
                </a:solidFill>
              </a:rPr>
              <a:t>ny</a:t>
            </a:r>
            <a:endParaRPr lang="en-US" sz="2400">
              <a:solidFill>
                <a:schemeClr val="tx1"/>
              </a:solidFill>
            </a:endParaRPr>
          </a:p>
        </p:txBody>
      </p:sp>
      <p:sp>
        <p:nvSpPr>
          <p:cNvPr id="56363" name="Text Box 43"/>
          <p:cNvSpPr txBox="1">
            <a:spLocks noChangeArrowheads="1"/>
          </p:cNvSpPr>
          <p:nvPr/>
        </p:nvSpPr>
        <p:spPr bwMode="auto">
          <a:xfrm>
            <a:off x="2195513" y="2636838"/>
            <a:ext cx="1008062" cy="396875"/>
          </a:xfrm>
          <a:prstGeom prst="rect">
            <a:avLst/>
          </a:prstGeom>
          <a:noFill/>
          <a:ln w="9525">
            <a:noFill/>
            <a:miter lim="800000"/>
            <a:headEnd/>
            <a:tailEnd/>
          </a:ln>
        </p:spPr>
        <p:txBody>
          <a:bodyPr>
            <a:spAutoFit/>
          </a:bodyPr>
          <a:lstStyle/>
          <a:p>
            <a:r>
              <a:rPr lang="hu-HU" baseline="0">
                <a:solidFill>
                  <a:schemeClr val="tx1"/>
                </a:solidFill>
              </a:rPr>
              <a:t>G</a:t>
            </a:r>
            <a:r>
              <a:rPr lang="hu-HU">
                <a:solidFill>
                  <a:schemeClr val="tx1"/>
                </a:solidFill>
              </a:rPr>
              <a:t>ny</a:t>
            </a:r>
            <a:endParaRPr lang="en-US">
              <a:solidFill>
                <a:schemeClr val="tx1"/>
              </a:solidFill>
            </a:endParaRPr>
          </a:p>
        </p:txBody>
      </p:sp>
      <p:sp>
        <p:nvSpPr>
          <p:cNvPr id="56364" name="Text Box 44"/>
          <p:cNvSpPr txBox="1">
            <a:spLocks noChangeArrowheads="1"/>
          </p:cNvSpPr>
          <p:nvPr/>
        </p:nvSpPr>
        <p:spPr bwMode="auto">
          <a:xfrm>
            <a:off x="6227763" y="3752850"/>
            <a:ext cx="1008062" cy="396875"/>
          </a:xfrm>
          <a:prstGeom prst="rect">
            <a:avLst/>
          </a:prstGeom>
          <a:noFill/>
          <a:ln w="9525">
            <a:noFill/>
            <a:miter lim="800000"/>
            <a:headEnd/>
            <a:tailEnd/>
          </a:ln>
        </p:spPr>
        <p:txBody>
          <a:bodyPr>
            <a:spAutoFit/>
          </a:bodyPr>
          <a:lstStyle/>
          <a:p>
            <a:r>
              <a:rPr lang="hu-HU" baseline="0">
                <a:solidFill>
                  <a:schemeClr val="tx1"/>
                </a:solidFill>
              </a:rPr>
              <a:t>G</a:t>
            </a:r>
            <a:r>
              <a:rPr lang="hu-HU">
                <a:solidFill>
                  <a:schemeClr val="tx1"/>
                </a:solidFill>
              </a:rPr>
              <a:t>ny</a:t>
            </a:r>
            <a:endParaRPr lang="en-US">
              <a:solidFill>
                <a:schemeClr val="tx1"/>
              </a:solidFill>
            </a:endParaRPr>
          </a:p>
        </p:txBody>
      </p:sp>
      <p:sp>
        <p:nvSpPr>
          <p:cNvPr id="56365" name="Text Box 45"/>
          <p:cNvSpPr txBox="1">
            <a:spLocks noChangeArrowheads="1"/>
          </p:cNvSpPr>
          <p:nvPr/>
        </p:nvSpPr>
        <p:spPr bwMode="auto">
          <a:xfrm>
            <a:off x="5292725" y="3103563"/>
            <a:ext cx="1008063" cy="396875"/>
          </a:xfrm>
          <a:prstGeom prst="rect">
            <a:avLst/>
          </a:prstGeom>
          <a:noFill/>
          <a:ln w="9525">
            <a:noFill/>
            <a:miter lim="800000"/>
            <a:headEnd/>
            <a:tailEnd/>
          </a:ln>
        </p:spPr>
        <p:txBody>
          <a:bodyPr>
            <a:spAutoFit/>
          </a:bodyPr>
          <a:lstStyle/>
          <a:p>
            <a:r>
              <a:rPr lang="hu-HU" baseline="0">
                <a:solidFill>
                  <a:schemeClr val="tx1"/>
                </a:solidFill>
              </a:rPr>
              <a:t>G</a:t>
            </a:r>
            <a:r>
              <a:rPr lang="hu-HU">
                <a:solidFill>
                  <a:schemeClr val="tx1"/>
                </a:solidFill>
              </a:rPr>
              <a:t>h</a:t>
            </a:r>
            <a:endParaRPr lang="en-US">
              <a:solidFill>
                <a:schemeClr val="tx1"/>
              </a:solidFill>
            </a:endParaRPr>
          </a:p>
        </p:txBody>
      </p:sp>
      <p:sp>
        <p:nvSpPr>
          <p:cNvPr id="56366" name="Line 46"/>
          <p:cNvSpPr>
            <a:spLocks noChangeShapeType="1"/>
          </p:cNvSpPr>
          <p:nvPr/>
        </p:nvSpPr>
        <p:spPr bwMode="auto">
          <a:xfrm>
            <a:off x="6011863" y="2349500"/>
            <a:ext cx="576262" cy="1800225"/>
          </a:xfrm>
          <a:prstGeom prst="line">
            <a:avLst/>
          </a:prstGeom>
          <a:noFill/>
          <a:ln w="19050">
            <a:solidFill>
              <a:srgbClr val="FF0000"/>
            </a:solidFill>
            <a:prstDash val="sysDot"/>
            <a:round/>
            <a:headEnd/>
            <a:tailEnd/>
          </a:ln>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6333"/>
                                        </p:tgtEl>
                                        <p:attrNameLst>
                                          <p:attrName>style.visibility</p:attrName>
                                        </p:attrNameLst>
                                      </p:cBhvr>
                                      <p:to>
                                        <p:strVal val="visible"/>
                                      </p:to>
                                    </p:set>
                                    <p:animEffect transition="in" filter="box(out)">
                                      <p:cBhvr>
                                        <p:cTn id="11" dur="500"/>
                                        <p:tgtEl>
                                          <p:spTgt spid="56333"/>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6335"/>
                                        </p:tgtEl>
                                        <p:attrNameLst>
                                          <p:attrName>style.visibility</p:attrName>
                                        </p:attrNameLst>
                                      </p:cBhvr>
                                      <p:to>
                                        <p:strVal val="visible"/>
                                      </p:to>
                                    </p:set>
                                    <p:animEffect transition="in" filter="box(out)">
                                      <p:cBhvr>
                                        <p:cTn id="16" dur="500"/>
                                        <p:tgtEl>
                                          <p:spTgt spid="56335"/>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56332"/>
                                        </p:tgtEl>
                                        <p:attrNameLst>
                                          <p:attrName>style.visibility</p:attrName>
                                        </p:attrNameLst>
                                      </p:cBhvr>
                                      <p:to>
                                        <p:strVal val="visible"/>
                                      </p:to>
                                    </p:set>
                                    <p:anim calcmode="lin" valueType="num">
                                      <p:cBhvr additive="base">
                                        <p:cTn id="20" dur="500" fill="hold"/>
                                        <p:tgtEl>
                                          <p:spTgt spid="56332"/>
                                        </p:tgtEl>
                                        <p:attrNameLst>
                                          <p:attrName>ppt_x</p:attrName>
                                        </p:attrNameLst>
                                      </p:cBhvr>
                                      <p:tavLst>
                                        <p:tav tm="0">
                                          <p:val>
                                            <p:strVal val="1+#ppt_w/2"/>
                                          </p:val>
                                        </p:tav>
                                        <p:tav tm="100000">
                                          <p:val>
                                            <p:strVal val="#ppt_x"/>
                                          </p:val>
                                        </p:tav>
                                      </p:tavLst>
                                    </p:anim>
                                    <p:anim calcmode="lin" valueType="num">
                                      <p:cBhvr additive="base">
                                        <p:cTn id="21" dur="500" fill="hold"/>
                                        <p:tgtEl>
                                          <p:spTgt spid="563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CARBRAKE.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56337">
                                            <p:txEl>
                                              <p:pRg st="0" end="0"/>
                                            </p:txEl>
                                          </p:spTgt>
                                        </p:tgtEl>
                                        <p:attrNameLst>
                                          <p:attrName>style.visibility</p:attrName>
                                        </p:attrNameLst>
                                      </p:cBhvr>
                                      <p:to>
                                        <p:strVal val="visible"/>
                                      </p:to>
                                    </p:set>
                                    <p:animEffect transition="in" filter="box(out)">
                                      <p:cBhvr>
                                        <p:cTn id="26" dur="500"/>
                                        <p:tgtEl>
                                          <p:spTgt spid="56337">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59"/>
                                        </p:tgtEl>
                                        <p:attrNameLst>
                                          <p:attrName>style.visibility</p:attrName>
                                        </p:attrNameLst>
                                      </p:cBhvr>
                                      <p:to>
                                        <p:strVal val="visible"/>
                                      </p:to>
                                    </p:set>
                                    <p:anim calcmode="lin" valueType="num">
                                      <p:cBhvr additive="base">
                                        <p:cTn id="31" dur="500" fill="hold"/>
                                        <p:tgtEl>
                                          <p:spTgt spid="56359"/>
                                        </p:tgtEl>
                                        <p:attrNameLst>
                                          <p:attrName>ppt_x</p:attrName>
                                        </p:attrNameLst>
                                      </p:cBhvr>
                                      <p:tavLst>
                                        <p:tav tm="0">
                                          <p:val>
                                            <p:strVal val="0-#ppt_w/2"/>
                                          </p:val>
                                        </p:tav>
                                        <p:tav tm="100000">
                                          <p:val>
                                            <p:strVal val="#ppt_x"/>
                                          </p:val>
                                        </p:tav>
                                      </p:tavLst>
                                    </p:anim>
                                    <p:anim calcmode="lin" valueType="num">
                                      <p:cBhvr additive="base">
                                        <p:cTn id="32" dur="500" fill="hold"/>
                                        <p:tgtEl>
                                          <p:spTgt spid="563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61"/>
                                        </p:tgtEl>
                                        <p:attrNameLst>
                                          <p:attrName>style.visibility</p:attrName>
                                        </p:attrNameLst>
                                      </p:cBhvr>
                                      <p:to>
                                        <p:strVal val="visible"/>
                                      </p:to>
                                    </p:set>
                                    <p:anim calcmode="lin" valueType="num">
                                      <p:cBhvr additive="base">
                                        <p:cTn id="37" dur="500" fill="hold"/>
                                        <p:tgtEl>
                                          <p:spTgt spid="56361"/>
                                        </p:tgtEl>
                                        <p:attrNameLst>
                                          <p:attrName>ppt_x</p:attrName>
                                        </p:attrNameLst>
                                      </p:cBhvr>
                                      <p:tavLst>
                                        <p:tav tm="0">
                                          <p:val>
                                            <p:strVal val="#ppt_x"/>
                                          </p:val>
                                        </p:tav>
                                        <p:tav tm="100000">
                                          <p:val>
                                            <p:strVal val="#ppt_x"/>
                                          </p:val>
                                        </p:tav>
                                      </p:tavLst>
                                    </p:anim>
                                    <p:anim calcmode="lin" valueType="num">
                                      <p:cBhvr additive="base">
                                        <p:cTn id="38" dur="500" fill="hold"/>
                                        <p:tgtEl>
                                          <p:spTgt spid="563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6363"/>
                                        </p:tgtEl>
                                        <p:attrNameLst>
                                          <p:attrName>style.visibility</p:attrName>
                                        </p:attrNameLst>
                                      </p:cBhvr>
                                      <p:to>
                                        <p:strVal val="visible"/>
                                      </p:to>
                                    </p:set>
                                    <p:anim calcmode="lin" valueType="num">
                                      <p:cBhvr>
                                        <p:cTn id="43" dur="1000" fill="hold"/>
                                        <p:tgtEl>
                                          <p:spTgt spid="56363"/>
                                        </p:tgtEl>
                                        <p:attrNameLst>
                                          <p:attrName>ppt_x</p:attrName>
                                        </p:attrNameLst>
                                      </p:cBhvr>
                                      <p:tavLst>
                                        <p:tav tm="0">
                                          <p:val>
                                            <p:strVal val="#ppt_x-.2"/>
                                          </p:val>
                                        </p:tav>
                                        <p:tav tm="100000">
                                          <p:val>
                                            <p:strVal val="#ppt_x"/>
                                          </p:val>
                                        </p:tav>
                                      </p:tavLst>
                                    </p:anim>
                                    <p:anim calcmode="lin" valueType="num">
                                      <p:cBhvr>
                                        <p:cTn id="44" dur="1000" fill="hold"/>
                                        <p:tgtEl>
                                          <p:spTgt spid="5636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6363"/>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56362"/>
                                        </p:tgtEl>
                                        <p:attrNameLst>
                                          <p:attrName>style.visibility</p:attrName>
                                        </p:attrNameLst>
                                      </p:cBhvr>
                                      <p:to>
                                        <p:strVal val="visible"/>
                                      </p:to>
                                    </p:set>
                                    <p:anim calcmode="discrete" valueType="clr">
                                      <p:cBhvr override="childStyle">
                                        <p:cTn id="50" dur="80"/>
                                        <p:tgtEl>
                                          <p:spTgt spid="56362"/>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6362"/>
                                        </p:tgtEl>
                                        <p:attrNameLst>
                                          <p:attrName>fillcolor</p:attrName>
                                        </p:attrNameLst>
                                      </p:cBhvr>
                                      <p:tavLst>
                                        <p:tav tm="0">
                                          <p:val>
                                            <p:clrVal>
                                              <a:schemeClr val="accent2"/>
                                            </p:clrVal>
                                          </p:val>
                                        </p:tav>
                                        <p:tav tm="50000">
                                          <p:val>
                                            <p:clrVal>
                                              <a:schemeClr val="hlink"/>
                                            </p:clrVal>
                                          </p:val>
                                        </p:tav>
                                      </p:tavLst>
                                    </p:anim>
                                    <p:set>
                                      <p:cBhvr>
                                        <p:cTn id="52" dur="80"/>
                                        <p:tgtEl>
                                          <p:spTgt spid="56362"/>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WHOOSH.WAV"/>
                                        </p:tgtEl>
                                      </p:cMediaNode>
                                    </p:audio>
                                  </p:subTnLst>
                                </p:cTn>
                              </p:par>
                            </p:childTnLst>
                          </p:cTn>
                        </p:par>
                        <p:par>
                          <p:cTn id="59" fill="hold">
                            <p:stCondLst>
                              <p:cond delay="500"/>
                            </p:stCondLst>
                            <p:childTnLst>
                              <p:par>
                                <p:cTn id="60" presetID="4" presetClass="entr" presetSubtype="32"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ox(out)">
                                      <p:cBhvr>
                                        <p:cTn id="62" dur="5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56348"/>
                                        </p:tgtEl>
                                        <p:attrNameLst>
                                          <p:attrName>style.visibility</p:attrName>
                                        </p:attrNameLst>
                                      </p:cBhvr>
                                      <p:to>
                                        <p:strVal val="visible"/>
                                      </p:to>
                                    </p:set>
                                    <p:anim calcmode="lin" valueType="num">
                                      <p:cBhvr additive="base">
                                        <p:cTn id="66" dur="500" fill="hold"/>
                                        <p:tgtEl>
                                          <p:spTgt spid="56348"/>
                                        </p:tgtEl>
                                        <p:attrNameLst>
                                          <p:attrName>ppt_x</p:attrName>
                                        </p:attrNameLst>
                                      </p:cBhvr>
                                      <p:tavLst>
                                        <p:tav tm="0">
                                          <p:val>
                                            <p:strVal val="1+#ppt_w/2"/>
                                          </p:val>
                                        </p:tav>
                                        <p:tav tm="100000">
                                          <p:val>
                                            <p:strVal val="#ppt_x"/>
                                          </p:val>
                                        </p:tav>
                                      </p:tavLst>
                                    </p:anim>
                                    <p:anim calcmode="lin" valueType="num">
                                      <p:cBhvr additive="base">
                                        <p:cTn id="67" dur="500" fill="hold"/>
                                        <p:tgtEl>
                                          <p:spTgt spid="56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CARBRAKE.WAV"/>
                                        </p:tgtEl>
                                      </p:cMediaNode>
                                    </p:audio>
                                  </p:subTnLst>
                                </p:cTn>
                              </p:par>
                            </p:childTnLst>
                          </p:cTn>
                        </p:par>
                        <p:par>
                          <p:cTn id="68" fill="hold">
                            <p:stCondLst>
                              <p:cond delay="1500"/>
                            </p:stCondLst>
                            <p:childTnLst>
                              <p:par>
                                <p:cTn id="69" presetID="4" presetClass="entr" presetSubtype="32" fill="hold" grpId="0" nodeType="afterEffect">
                                  <p:stCondLst>
                                    <p:cond delay="0"/>
                                  </p:stCondLst>
                                  <p:childTnLst>
                                    <p:set>
                                      <p:cBhvr>
                                        <p:cTn id="70" dur="1" fill="hold">
                                          <p:stCondLst>
                                            <p:cond delay="0"/>
                                          </p:stCondLst>
                                        </p:cTn>
                                        <p:tgtEl>
                                          <p:spTgt spid="56351"/>
                                        </p:tgtEl>
                                        <p:attrNameLst>
                                          <p:attrName>style.visibility</p:attrName>
                                        </p:attrNameLst>
                                      </p:cBhvr>
                                      <p:to>
                                        <p:strVal val="visible"/>
                                      </p:to>
                                    </p:set>
                                    <p:animEffect transition="in" filter="box(out)">
                                      <p:cBhvr>
                                        <p:cTn id="71" dur="500"/>
                                        <p:tgtEl>
                                          <p:spTgt spid="56351"/>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p:stCondLst>
                              <p:cond delay="2000"/>
                            </p:stCondLst>
                            <p:childTnLst>
                              <p:par>
                                <p:cTn id="73" presetID="4" presetClass="entr" presetSubtype="32" fill="hold" grpId="0" nodeType="afterEffect">
                                  <p:stCondLst>
                                    <p:cond delay="0"/>
                                  </p:stCondLst>
                                  <p:childTnLst>
                                    <p:set>
                                      <p:cBhvr>
                                        <p:cTn id="74" dur="1" fill="hold">
                                          <p:stCondLst>
                                            <p:cond delay="0"/>
                                          </p:stCondLst>
                                        </p:cTn>
                                        <p:tgtEl>
                                          <p:spTgt spid="56352"/>
                                        </p:tgtEl>
                                        <p:attrNameLst>
                                          <p:attrName>style.visibility</p:attrName>
                                        </p:attrNameLst>
                                      </p:cBhvr>
                                      <p:to>
                                        <p:strVal val="visible"/>
                                      </p:to>
                                    </p:set>
                                    <p:animEffect transition="in" filter="box(out)">
                                      <p:cBhvr>
                                        <p:cTn id="75" dur="500"/>
                                        <p:tgtEl>
                                          <p:spTgt spid="56352"/>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par>
                          <p:cTn id="76" fill="hold">
                            <p:stCondLst>
                              <p:cond delay="2500"/>
                            </p:stCondLst>
                            <p:childTnLst>
                              <p:par>
                                <p:cTn id="77" presetID="4" presetClass="entr" presetSubtype="32" fill="hold" grpId="0" nodeType="afterEffect">
                                  <p:stCondLst>
                                    <p:cond delay="0"/>
                                  </p:stCondLst>
                                  <p:childTnLst>
                                    <p:set>
                                      <p:cBhvr>
                                        <p:cTn id="78" dur="1" fill="hold">
                                          <p:stCondLst>
                                            <p:cond delay="0"/>
                                          </p:stCondLst>
                                        </p:cTn>
                                        <p:tgtEl>
                                          <p:spTgt spid="56347"/>
                                        </p:tgtEl>
                                        <p:attrNameLst>
                                          <p:attrName>style.visibility</p:attrName>
                                        </p:attrNameLst>
                                      </p:cBhvr>
                                      <p:to>
                                        <p:strVal val="visible"/>
                                      </p:to>
                                    </p:set>
                                    <p:animEffect transition="in" filter="box(out)">
                                      <p:cBhvr>
                                        <p:cTn id="79" dur="500"/>
                                        <p:tgtEl>
                                          <p:spTgt spid="56347"/>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56354"/>
                                        </p:tgtEl>
                                        <p:attrNameLst>
                                          <p:attrName>style.visibility</p:attrName>
                                        </p:attrNameLst>
                                      </p:cBhvr>
                                      <p:to>
                                        <p:strVal val="visible"/>
                                      </p:to>
                                    </p:set>
                                    <p:animEffect transition="in" filter="box(out)">
                                      <p:cBhvr>
                                        <p:cTn id="84" dur="500"/>
                                        <p:tgtEl>
                                          <p:spTgt spid="56354"/>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p:stCondLst>
                        <p:cond delay="indefinite"/>
                      </p:stCondLst>
                      <p:childTnLst>
                        <p:par>
                          <p:cTn id="86" fill="hold">
                            <p:stCondLst>
                              <p:cond delay="0"/>
                            </p:stCondLst>
                            <p:childTnLst>
                              <p:par>
                                <p:cTn id="87" presetID="4" presetClass="entr" presetSubtype="32" fill="hold" grpId="0" nodeType="clickEffect">
                                  <p:stCondLst>
                                    <p:cond delay="0"/>
                                  </p:stCondLst>
                                  <p:childTnLst>
                                    <p:set>
                                      <p:cBhvr>
                                        <p:cTn id="88" dur="1" fill="hold">
                                          <p:stCondLst>
                                            <p:cond delay="0"/>
                                          </p:stCondLst>
                                        </p:cTn>
                                        <p:tgtEl>
                                          <p:spTgt spid="56353"/>
                                        </p:tgtEl>
                                        <p:attrNameLst>
                                          <p:attrName>style.visibility</p:attrName>
                                        </p:attrNameLst>
                                      </p:cBhvr>
                                      <p:to>
                                        <p:strVal val="visible"/>
                                      </p:to>
                                    </p:set>
                                    <p:animEffect transition="in" filter="box(out)">
                                      <p:cBhvr>
                                        <p:cTn id="89" dur="500"/>
                                        <p:tgtEl>
                                          <p:spTgt spid="56353"/>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56346"/>
                                        </p:tgtEl>
                                        <p:attrNameLst>
                                          <p:attrName>style.visibility</p:attrName>
                                        </p:attrNameLst>
                                      </p:cBhvr>
                                      <p:to>
                                        <p:strVal val="visible"/>
                                      </p:to>
                                    </p:set>
                                    <p:anim calcmode="lin" valueType="num">
                                      <p:cBhvr additive="base">
                                        <p:cTn id="94" dur="500" fill="hold"/>
                                        <p:tgtEl>
                                          <p:spTgt spid="56346"/>
                                        </p:tgtEl>
                                        <p:attrNameLst>
                                          <p:attrName>ppt_x</p:attrName>
                                        </p:attrNameLst>
                                      </p:cBhvr>
                                      <p:tavLst>
                                        <p:tav tm="0">
                                          <p:val>
                                            <p:strVal val="0-#ppt_w/2"/>
                                          </p:val>
                                        </p:tav>
                                        <p:tav tm="100000">
                                          <p:val>
                                            <p:strVal val="#ppt_x"/>
                                          </p:val>
                                        </p:tav>
                                      </p:tavLst>
                                    </p:anim>
                                    <p:anim calcmode="lin" valueType="num">
                                      <p:cBhvr additive="base">
                                        <p:cTn id="95" dur="500" fill="hold"/>
                                        <p:tgtEl>
                                          <p:spTgt spid="563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5" name="WHOOSH.WAV"/>
                                        </p:tgtEl>
                                      </p:cMediaNode>
                                    </p:audio>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6366"/>
                                        </p:tgtEl>
                                        <p:attrNameLst>
                                          <p:attrName>style.visibility</p:attrName>
                                        </p:attrNameLst>
                                      </p:cBhvr>
                                      <p:to>
                                        <p:strVal val="visible"/>
                                      </p:to>
                                    </p:set>
                                    <p:animEffect transition="in" filter="fade">
                                      <p:cBhvr>
                                        <p:cTn id="100" dur="2000"/>
                                        <p:tgtEl>
                                          <p:spTgt spid="56366"/>
                                        </p:tgtEl>
                                      </p:cBhvr>
                                    </p:animEffect>
                                  </p:childTnLst>
                                </p:cTn>
                              </p:par>
                            </p:childTnLst>
                          </p:cTn>
                        </p:par>
                        <p:par>
                          <p:cTn id="101" fill="hold">
                            <p:stCondLst>
                              <p:cond delay="2000"/>
                            </p:stCondLst>
                            <p:childTnLst>
                              <p:par>
                                <p:cTn id="102" presetID="4" presetClass="entr" presetSubtype="32" fill="hold" grpId="0" nodeType="afterEffect">
                                  <p:stCondLst>
                                    <p:cond delay="0"/>
                                  </p:stCondLst>
                                  <p:childTnLst>
                                    <p:set>
                                      <p:cBhvr>
                                        <p:cTn id="103" dur="1" fill="hold">
                                          <p:stCondLst>
                                            <p:cond delay="0"/>
                                          </p:stCondLst>
                                        </p:cTn>
                                        <p:tgtEl>
                                          <p:spTgt spid="56350">
                                            <p:txEl>
                                              <p:pRg st="0" end="0"/>
                                            </p:txEl>
                                          </p:spTgt>
                                        </p:tgtEl>
                                        <p:attrNameLst>
                                          <p:attrName>style.visibility</p:attrName>
                                        </p:attrNameLst>
                                      </p:cBhvr>
                                      <p:to>
                                        <p:strVal val="visible"/>
                                      </p:to>
                                    </p:set>
                                    <p:animEffect transition="in" filter="box(out)">
                                      <p:cBhvr>
                                        <p:cTn id="104" dur="500"/>
                                        <p:tgtEl>
                                          <p:spTgt spid="56350">
                                            <p:txEl>
                                              <p:pRg st="0" end="0"/>
                                            </p:tx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childTnLst>
                    </p:cTn>
                  </p:par>
                  <p:par>
                    <p:cTn id="105" fill="hold">
                      <p:stCondLst>
                        <p:cond delay="indefinite"/>
                      </p:stCondLst>
                      <p:childTnLst>
                        <p:par>
                          <p:cTn id="106" fill="hold">
                            <p:stCondLst>
                              <p:cond delay="0"/>
                            </p:stCondLst>
                            <p:childTnLst>
                              <p:par>
                                <p:cTn id="107" presetID="4" presetClass="entr" presetSubtype="32" fill="hold" grpId="0" nodeType="clickEffect">
                                  <p:stCondLst>
                                    <p:cond delay="0"/>
                                  </p:stCondLst>
                                  <p:childTnLst>
                                    <p:set>
                                      <p:cBhvr>
                                        <p:cTn id="108" dur="1" fill="hold">
                                          <p:stCondLst>
                                            <p:cond delay="0"/>
                                          </p:stCondLst>
                                        </p:cTn>
                                        <p:tgtEl>
                                          <p:spTgt spid="56357"/>
                                        </p:tgtEl>
                                        <p:attrNameLst>
                                          <p:attrName>style.visibility</p:attrName>
                                        </p:attrNameLst>
                                      </p:cBhvr>
                                      <p:to>
                                        <p:strVal val="visible"/>
                                      </p:to>
                                    </p:set>
                                    <p:animEffect transition="in" filter="box(out)">
                                      <p:cBhvr>
                                        <p:cTn id="109" dur="500"/>
                                        <p:tgtEl>
                                          <p:spTgt spid="56357"/>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6364"/>
                                        </p:tgtEl>
                                        <p:attrNameLst>
                                          <p:attrName>style.visibility</p:attrName>
                                        </p:attrNameLst>
                                      </p:cBhvr>
                                      <p:to>
                                        <p:strVal val="visible"/>
                                      </p:to>
                                    </p:set>
                                    <p:animEffect transition="in" filter="fade">
                                      <p:cBhvr>
                                        <p:cTn id="113" dur="2000"/>
                                        <p:tgtEl>
                                          <p:spTgt spid="56364"/>
                                        </p:tgtEl>
                                      </p:cBhvr>
                                    </p:animEffect>
                                  </p:childTnLst>
                                </p:cTn>
                              </p:par>
                            </p:childTnLst>
                          </p:cTn>
                        </p:par>
                      </p:childTnLst>
                    </p:cTn>
                  </p:par>
                  <p:par>
                    <p:cTn id="114" fill="hold">
                      <p:stCondLst>
                        <p:cond delay="indefinite"/>
                      </p:stCondLst>
                      <p:childTnLst>
                        <p:par>
                          <p:cTn id="115" fill="hold">
                            <p:stCondLst>
                              <p:cond delay="0"/>
                            </p:stCondLst>
                            <p:childTnLst>
                              <p:par>
                                <p:cTn id="116" presetID="4" presetClass="entr" presetSubtype="32" fill="hold" grpId="0" nodeType="clickEffect">
                                  <p:stCondLst>
                                    <p:cond delay="0"/>
                                  </p:stCondLst>
                                  <p:childTnLst>
                                    <p:set>
                                      <p:cBhvr>
                                        <p:cTn id="117" dur="1" fill="hold">
                                          <p:stCondLst>
                                            <p:cond delay="0"/>
                                          </p:stCondLst>
                                        </p:cTn>
                                        <p:tgtEl>
                                          <p:spTgt spid="56355"/>
                                        </p:tgtEl>
                                        <p:attrNameLst>
                                          <p:attrName>style.visibility</p:attrName>
                                        </p:attrNameLst>
                                      </p:cBhvr>
                                      <p:to>
                                        <p:strVal val="visible"/>
                                      </p:to>
                                    </p:set>
                                    <p:animEffect transition="in" filter="box(out)">
                                      <p:cBhvr>
                                        <p:cTn id="118" dur="500"/>
                                        <p:tgtEl>
                                          <p:spTgt spid="56355"/>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56365"/>
                                        </p:tgtEl>
                                        <p:attrNameLst>
                                          <p:attrName>style.visibility</p:attrName>
                                        </p:attrNameLst>
                                      </p:cBhvr>
                                      <p:to>
                                        <p:strVal val="visible"/>
                                      </p:to>
                                    </p:set>
                                    <p:animEffect transition="in" filter="fade">
                                      <p:cBhvr>
                                        <p:cTn id="122" dur="2000"/>
                                        <p:tgtEl>
                                          <p:spTgt spid="56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nimBg="1"/>
      <p:bldP spid="56333" grpId="0" animBg="1"/>
      <p:bldP spid="56335" grpId="0" animBg="1"/>
      <p:bldP spid="56337" grpId="0" build="p" autoUpdateAnimBg="0"/>
      <p:bldP spid="56346" grpId="0" animBg="1"/>
      <p:bldP spid="56347" grpId="0" animBg="1"/>
      <p:bldP spid="56348" grpId="0" animBg="1"/>
      <p:bldP spid="56350" grpId="0" build="p" autoUpdateAnimBg="0" advAuto="0"/>
      <p:bldP spid="56351" grpId="0" animBg="1"/>
      <p:bldP spid="56352" grpId="0" animBg="1"/>
      <p:bldP spid="56353" grpId="0" animBg="1"/>
      <p:bldP spid="56354" grpId="0" animBg="1"/>
      <p:bldP spid="56355" grpId="0" animBg="1"/>
      <p:bldP spid="56357" grpId="0" animBg="1"/>
      <p:bldP spid="56359" grpId="0" animBg="1"/>
      <p:bldP spid="56361" grpId="0" animBg="1"/>
      <p:bldP spid="56362" grpId="0"/>
      <p:bldP spid="56363" grpId="0"/>
      <p:bldP spid="56364" grpId="0"/>
      <p:bldP spid="56365" grpId="0"/>
      <p:bldP spid="5636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588" y="1588"/>
            <a:ext cx="9140825" cy="6854825"/>
          </a:xfrm>
          <a:prstGeom prst="rect">
            <a:avLst/>
          </a:prstGeom>
          <a:solidFill>
            <a:srgbClr val="33CCCC"/>
          </a:soli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1846263" y="1524000"/>
            <a:ext cx="5768975" cy="2927350"/>
            <a:chOff x="1163" y="960"/>
            <a:chExt cx="3634" cy="1844"/>
          </a:xfrm>
        </p:grpSpPr>
        <p:grpSp>
          <p:nvGrpSpPr>
            <p:cNvPr id="3" name="Group 4"/>
            <p:cNvGrpSpPr>
              <a:grpSpLocks/>
            </p:cNvGrpSpPr>
            <p:nvPr/>
          </p:nvGrpSpPr>
          <p:grpSpPr bwMode="auto">
            <a:xfrm>
              <a:off x="1163" y="1182"/>
              <a:ext cx="2623" cy="1622"/>
              <a:chOff x="1163" y="1182"/>
              <a:chExt cx="2623" cy="1622"/>
            </a:xfrm>
          </p:grpSpPr>
          <p:sp>
            <p:nvSpPr>
              <p:cNvPr id="68635" name="AutoShape 5"/>
              <p:cNvSpPr>
                <a:spLocks noChangeArrowheads="1"/>
              </p:cNvSpPr>
              <p:nvPr/>
            </p:nvSpPr>
            <p:spPr bwMode="auto">
              <a:xfrm rot="-6420000" flipH="1" flipV="1">
                <a:off x="1434" y="971"/>
                <a:ext cx="1562" cy="2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4 w 21600"/>
                  <a:gd name="T13" fmla="*/ 4488 h 21600"/>
                  <a:gd name="T14" fmla="*/ 17106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79" y="21600"/>
                    </a:lnTo>
                    <a:lnTo>
                      <a:pt x="16221" y="21600"/>
                    </a:lnTo>
                    <a:lnTo>
                      <a:pt x="21600" y="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68636" name="Arc 6"/>
              <p:cNvSpPr>
                <a:spLocks/>
              </p:cNvSpPr>
              <p:nvPr/>
            </p:nvSpPr>
            <p:spPr bwMode="auto">
              <a:xfrm rot="7140000">
                <a:off x="2660" y="1162"/>
                <a:ext cx="1105" cy="11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8"/>
                    </a:moveTo>
                    <a:cubicBezTo>
                      <a:pt x="21589" y="11940"/>
                      <a:pt x="11921" y="21599"/>
                      <a:pt x="0" y="21600"/>
                    </a:cubicBezTo>
                  </a:path>
                  <a:path w="21600" h="21600" stroke="0" extrusionOk="0">
                    <a:moveTo>
                      <a:pt x="21599" y="18"/>
                    </a:moveTo>
                    <a:cubicBezTo>
                      <a:pt x="21589" y="11940"/>
                      <a:pt x="11921" y="21599"/>
                      <a:pt x="0" y="21600"/>
                    </a:cubicBezTo>
                    <a:lnTo>
                      <a:pt x="0" y="0"/>
                    </a:lnTo>
                    <a:close/>
                  </a:path>
                </a:pathLst>
              </a:custGeom>
              <a:solidFill>
                <a:srgbClr val="33CCCC"/>
              </a:solidFill>
              <a:ln w="12700" cap="rnd">
                <a:solidFill>
                  <a:schemeClr val="tx1"/>
                </a:solidFill>
                <a:round/>
                <a:headEnd/>
                <a:tailEnd/>
              </a:ln>
            </p:spPr>
            <p:txBody>
              <a:bodyPr wrap="none" anchor="ctr"/>
              <a:lstStyle/>
              <a:p>
                <a:endParaRPr lang="hu-HU"/>
              </a:p>
            </p:txBody>
          </p:sp>
        </p:grpSp>
        <p:grpSp>
          <p:nvGrpSpPr>
            <p:cNvPr id="4" name="Group 7"/>
            <p:cNvGrpSpPr>
              <a:grpSpLocks/>
            </p:cNvGrpSpPr>
            <p:nvPr/>
          </p:nvGrpSpPr>
          <p:grpSpPr bwMode="auto">
            <a:xfrm>
              <a:off x="2728" y="960"/>
              <a:ext cx="2069" cy="1353"/>
              <a:chOff x="2728" y="960"/>
              <a:chExt cx="2069" cy="1353"/>
            </a:xfrm>
          </p:grpSpPr>
          <p:sp>
            <p:nvSpPr>
              <p:cNvPr id="68633" name="Rectangle 8"/>
              <p:cNvSpPr>
                <a:spLocks noChangeArrowheads="1"/>
              </p:cNvSpPr>
              <p:nvPr/>
            </p:nvSpPr>
            <p:spPr bwMode="auto">
              <a:xfrm>
                <a:off x="3220" y="960"/>
                <a:ext cx="1577" cy="1353"/>
              </a:xfrm>
              <a:prstGeom prst="rect">
                <a:avLst/>
              </a:prstGeom>
              <a:solidFill>
                <a:srgbClr val="FFFF00"/>
              </a:solidFill>
              <a:ln w="12700">
                <a:solidFill>
                  <a:schemeClr val="tx1"/>
                </a:solidFill>
                <a:miter lim="800000"/>
                <a:headEnd/>
                <a:tailEnd/>
              </a:ln>
            </p:spPr>
            <p:txBody>
              <a:bodyPr wrap="none" anchor="ctr"/>
              <a:lstStyle/>
              <a:p>
                <a:endParaRPr lang="hu-HU"/>
              </a:p>
            </p:txBody>
          </p:sp>
          <p:sp>
            <p:nvSpPr>
              <p:cNvPr id="68634" name="Arc 9"/>
              <p:cNvSpPr>
                <a:spLocks/>
              </p:cNvSpPr>
              <p:nvPr/>
            </p:nvSpPr>
            <p:spPr bwMode="auto">
              <a:xfrm rot="8100000">
                <a:off x="2728" y="1144"/>
                <a:ext cx="947" cy="9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21"/>
                    </a:moveTo>
                    <a:cubicBezTo>
                      <a:pt x="21587" y="11942"/>
                      <a:pt x="11920" y="21599"/>
                      <a:pt x="0" y="21600"/>
                    </a:cubicBezTo>
                  </a:path>
                  <a:path w="21600" h="21600" stroke="0" extrusionOk="0">
                    <a:moveTo>
                      <a:pt x="21599" y="21"/>
                    </a:moveTo>
                    <a:cubicBezTo>
                      <a:pt x="21587" y="11942"/>
                      <a:pt x="11920" y="21599"/>
                      <a:pt x="0" y="21600"/>
                    </a:cubicBezTo>
                    <a:lnTo>
                      <a:pt x="0" y="0"/>
                    </a:lnTo>
                    <a:close/>
                  </a:path>
                </a:pathLst>
              </a:custGeom>
              <a:solidFill>
                <a:srgbClr val="FFFF00"/>
              </a:solidFill>
              <a:ln w="12700" cap="rnd">
                <a:solidFill>
                  <a:schemeClr val="tx1"/>
                </a:solidFill>
                <a:round/>
                <a:headEnd/>
                <a:tailEnd/>
              </a:ln>
            </p:spPr>
            <p:txBody>
              <a:bodyPr wrap="none" anchor="ctr"/>
              <a:lstStyle/>
              <a:p>
                <a:endParaRPr lang="hu-HU"/>
              </a:p>
            </p:txBody>
          </p:sp>
        </p:grpSp>
      </p:grpSp>
      <p:sp>
        <p:nvSpPr>
          <p:cNvPr id="58379" name="Line 11"/>
          <p:cNvSpPr>
            <a:spLocks noChangeShapeType="1"/>
          </p:cNvSpPr>
          <p:nvPr/>
        </p:nvSpPr>
        <p:spPr bwMode="auto">
          <a:xfrm>
            <a:off x="3352800" y="3143250"/>
            <a:ext cx="1588" cy="163830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58381" name="Line 13"/>
          <p:cNvSpPr>
            <a:spLocks noChangeShapeType="1"/>
          </p:cNvSpPr>
          <p:nvPr/>
        </p:nvSpPr>
        <p:spPr bwMode="auto">
          <a:xfrm>
            <a:off x="3373438" y="3144838"/>
            <a:ext cx="436562" cy="1427162"/>
          </a:xfrm>
          <a:prstGeom prst="line">
            <a:avLst/>
          </a:prstGeom>
          <a:noFill/>
          <a:ln w="25400">
            <a:solidFill>
              <a:schemeClr val="tx1"/>
            </a:solidFill>
            <a:round/>
            <a:headEnd type="none" w="sm" len="sm"/>
            <a:tailEnd type="stealth" w="med" len="med"/>
          </a:ln>
        </p:spPr>
        <p:txBody>
          <a:bodyPr wrap="none" anchor="ctr"/>
          <a:lstStyle/>
          <a:p>
            <a:endParaRPr lang="hu-HU"/>
          </a:p>
        </p:txBody>
      </p:sp>
      <p:grpSp>
        <p:nvGrpSpPr>
          <p:cNvPr id="5" name="Group 14"/>
          <p:cNvGrpSpPr>
            <a:grpSpLocks/>
          </p:cNvGrpSpPr>
          <p:nvPr/>
        </p:nvGrpSpPr>
        <p:grpSpPr bwMode="auto">
          <a:xfrm>
            <a:off x="3200400" y="2611438"/>
            <a:ext cx="3748088" cy="692150"/>
            <a:chOff x="2016" y="1645"/>
            <a:chExt cx="2361" cy="436"/>
          </a:xfrm>
        </p:grpSpPr>
        <p:sp>
          <p:nvSpPr>
            <p:cNvPr id="68629" name="Oval 15"/>
            <p:cNvSpPr>
              <a:spLocks noChangeArrowheads="1"/>
            </p:cNvSpPr>
            <p:nvPr/>
          </p:nvSpPr>
          <p:spPr bwMode="auto">
            <a:xfrm>
              <a:off x="4169" y="1645"/>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68630" name="Oval 16"/>
            <p:cNvSpPr>
              <a:spLocks noChangeArrowheads="1"/>
            </p:cNvSpPr>
            <p:nvPr/>
          </p:nvSpPr>
          <p:spPr bwMode="auto">
            <a:xfrm>
              <a:off x="2016" y="1874"/>
              <a:ext cx="208" cy="207"/>
            </a:xfrm>
            <a:prstGeom prst="ellipse">
              <a:avLst/>
            </a:prstGeom>
            <a:solidFill>
              <a:srgbClr val="CC3300"/>
            </a:solidFill>
            <a:ln w="12700">
              <a:solidFill>
                <a:schemeClr val="tx1"/>
              </a:solidFill>
              <a:round/>
              <a:headEnd/>
              <a:tailEnd/>
            </a:ln>
          </p:spPr>
          <p:txBody>
            <a:bodyPr wrap="none" anchor="ctr"/>
            <a:lstStyle/>
            <a:p>
              <a:endParaRPr lang="hu-HU"/>
            </a:p>
          </p:txBody>
        </p:sp>
      </p:grpSp>
      <p:sp>
        <p:nvSpPr>
          <p:cNvPr id="58385" name="Oval 17"/>
          <p:cNvSpPr>
            <a:spLocks noChangeArrowheads="1"/>
          </p:cNvSpPr>
          <p:nvPr/>
        </p:nvSpPr>
        <p:spPr bwMode="auto">
          <a:xfrm>
            <a:off x="4419600" y="2593975"/>
            <a:ext cx="330200" cy="328613"/>
          </a:xfrm>
          <a:prstGeom prst="ellipse">
            <a:avLst/>
          </a:prstGeom>
          <a:solidFill>
            <a:srgbClr val="000099"/>
          </a:solidFill>
          <a:ln w="12700">
            <a:solidFill>
              <a:schemeClr val="tx1"/>
            </a:solidFill>
            <a:round/>
            <a:headEnd/>
            <a:tailEnd/>
          </a:ln>
        </p:spPr>
        <p:txBody>
          <a:bodyPr wrap="none" anchor="ctr"/>
          <a:lstStyle/>
          <a:p>
            <a:endParaRPr lang="hu-HU"/>
          </a:p>
        </p:txBody>
      </p:sp>
      <p:grpSp>
        <p:nvGrpSpPr>
          <p:cNvPr id="6" name="Group 18"/>
          <p:cNvGrpSpPr>
            <a:grpSpLocks/>
          </p:cNvGrpSpPr>
          <p:nvPr/>
        </p:nvGrpSpPr>
        <p:grpSpPr bwMode="auto">
          <a:xfrm>
            <a:off x="2001838" y="2743200"/>
            <a:ext cx="5999162" cy="838200"/>
            <a:chOff x="1261" y="1728"/>
            <a:chExt cx="3779" cy="528"/>
          </a:xfrm>
        </p:grpSpPr>
        <p:sp>
          <p:nvSpPr>
            <p:cNvPr id="68627" name="Line 19"/>
            <p:cNvSpPr>
              <a:spLocks noChangeShapeType="1"/>
            </p:cNvSpPr>
            <p:nvPr/>
          </p:nvSpPr>
          <p:spPr bwMode="auto">
            <a:xfrm flipH="1">
              <a:off x="1261" y="1741"/>
              <a:ext cx="1619" cy="515"/>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8628" name="Line 20"/>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58389" name="Rectangle 21"/>
          <p:cNvSpPr>
            <a:spLocks noChangeArrowheads="1"/>
          </p:cNvSpPr>
          <p:nvPr/>
        </p:nvSpPr>
        <p:spPr bwMode="auto">
          <a:xfrm>
            <a:off x="2590800" y="36576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58390" name="Arc 22"/>
          <p:cNvSpPr>
            <a:spLocks/>
          </p:cNvSpPr>
          <p:nvPr/>
        </p:nvSpPr>
        <p:spPr bwMode="auto">
          <a:xfrm>
            <a:off x="3906838" y="2743200"/>
            <a:ext cx="1455737" cy="685800"/>
          </a:xfrm>
          <a:custGeom>
            <a:avLst/>
            <a:gdLst>
              <a:gd name="T0" fmla="*/ 2147483647 w 41845"/>
              <a:gd name="T1" fmla="*/ 0 h 21600"/>
              <a:gd name="T2" fmla="*/ 0 w 41845"/>
              <a:gd name="T3" fmla="*/ 2147483647 h 21600"/>
              <a:gd name="T4" fmla="*/ 2147483647 w 41845"/>
              <a:gd name="T5" fmla="*/ 0 h 21600"/>
              <a:gd name="T6" fmla="*/ 0 60000 65536"/>
              <a:gd name="T7" fmla="*/ 0 60000 65536"/>
              <a:gd name="T8" fmla="*/ 0 60000 65536"/>
              <a:gd name="T9" fmla="*/ 0 w 41845"/>
              <a:gd name="T10" fmla="*/ 0 h 21600"/>
              <a:gd name="T11" fmla="*/ 41845 w 41845"/>
              <a:gd name="T12" fmla="*/ 21600 h 21600"/>
            </a:gdLst>
            <a:ahLst/>
            <a:cxnLst>
              <a:cxn ang="T6">
                <a:pos x="T0" y="T1"/>
              </a:cxn>
              <a:cxn ang="T7">
                <a:pos x="T2" y="T3"/>
              </a:cxn>
              <a:cxn ang="T8">
                <a:pos x="T4" y="T5"/>
              </a:cxn>
            </a:cxnLst>
            <a:rect l="T9" t="T10" r="T11" b="T12"/>
            <a:pathLst>
              <a:path w="41845" h="21600" fill="none" extrusionOk="0">
                <a:moveTo>
                  <a:pt x="41845" y="0"/>
                </a:moveTo>
                <a:cubicBezTo>
                  <a:pt x="41845" y="11929"/>
                  <a:pt x="32174" y="21600"/>
                  <a:pt x="20245" y="21600"/>
                </a:cubicBezTo>
                <a:cubicBezTo>
                  <a:pt x="11219" y="21600"/>
                  <a:pt x="3146" y="15988"/>
                  <a:pt x="0" y="7529"/>
                </a:cubicBezTo>
              </a:path>
              <a:path w="41845" h="21600" stroke="0" extrusionOk="0">
                <a:moveTo>
                  <a:pt x="41845" y="0"/>
                </a:moveTo>
                <a:cubicBezTo>
                  <a:pt x="41845" y="11929"/>
                  <a:pt x="32174" y="21600"/>
                  <a:pt x="20245" y="21600"/>
                </a:cubicBezTo>
                <a:cubicBezTo>
                  <a:pt x="11219" y="21600"/>
                  <a:pt x="3146" y="15988"/>
                  <a:pt x="0" y="7529"/>
                </a:cubicBezTo>
                <a:lnTo>
                  <a:pt x="20245" y="0"/>
                </a:lnTo>
                <a:close/>
              </a:path>
            </a:pathLst>
          </a:custGeom>
          <a:solidFill>
            <a:schemeClr val="hlink"/>
          </a:solidFill>
          <a:ln w="12700" cap="rnd">
            <a:solidFill>
              <a:schemeClr val="tx1"/>
            </a:solidFill>
            <a:round/>
            <a:headEnd/>
            <a:tailEnd/>
          </a:ln>
        </p:spPr>
        <p:txBody>
          <a:bodyPr wrap="none" anchor="ctr"/>
          <a:lstStyle/>
          <a:p>
            <a:endParaRPr lang="hu-HU"/>
          </a:p>
        </p:txBody>
      </p:sp>
      <p:sp>
        <p:nvSpPr>
          <p:cNvPr id="58391" name="Rectangle 23"/>
          <p:cNvSpPr>
            <a:spLocks noChangeArrowheads="1"/>
          </p:cNvSpPr>
          <p:nvPr/>
        </p:nvSpPr>
        <p:spPr bwMode="auto">
          <a:xfrm>
            <a:off x="3962400" y="45720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ny</a:t>
            </a:r>
            <a:endParaRPr lang="en-GB" sz="2800">
              <a:solidFill>
                <a:schemeClr val="tx1"/>
              </a:solidFill>
            </a:endParaRPr>
          </a:p>
        </p:txBody>
      </p:sp>
      <p:sp>
        <p:nvSpPr>
          <p:cNvPr id="58392" name="Rectangle 24"/>
          <p:cNvSpPr>
            <a:spLocks noChangeArrowheads="1"/>
          </p:cNvSpPr>
          <p:nvPr/>
        </p:nvSpPr>
        <p:spPr bwMode="auto">
          <a:xfrm>
            <a:off x="2514600" y="24384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h</a:t>
            </a:r>
            <a:endParaRPr lang="en-GB" sz="2800">
              <a:solidFill>
                <a:schemeClr val="tx1"/>
              </a:solidFill>
            </a:endParaRPr>
          </a:p>
        </p:txBody>
      </p:sp>
      <p:sp>
        <p:nvSpPr>
          <p:cNvPr id="58393" name="Line 25"/>
          <p:cNvSpPr>
            <a:spLocks noChangeShapeType="1"/>
          </p:cNvSpPr>
          <p:nvPr/>
        </p:nvSpPr>
        <p:spPr bwMode="auto">
          <a:xfrm>
            <a:off x="5202238" y="3657600"/>
            <a:ext cx="2874962" cy="0"/>
          </a:xfrm>
          <a:prstGeom prst="line">
            <a:avLst/>
          </a:prstGeom>
          <a:noFill/>
          <a:ln w="25400">
            <a:solidFill>
              <a:schemeClr val="tx1"/>
            </a:solidFill>
            <a:round/>
            <a:headEnd type="none" w="sm" len="sm"/>
            <a:tailEnd type="none" w="sm" len="sm"/>
          </a:ln>
        </p:spPr>
        <p:txBody>
          <a:bodyPr wrap="none" anchor="ctr"/>
          <a:lstStyle/>
          <a:p>
            <a:endParaRPr lang="hu-HU"/>
          </a:p>
        </p:txBody>
      </p:sp>
      <p:sp>
        <p:nvSpPr>
          <p:cNvPr id="58394" name="Line 26"/>
          <p:cNvSpPr>
            <a:spLocks noChangeShapeType="1"/>
          </p:cNvSpPr>
          <p:nvPr/>
        </p:nvSpPr>
        <p:spPr bwMode="auto">
          <a:xfrm flipH="1" flipV="1">
            <a:off x="2982913" y="3287713"/>
            <a:ext cx="360362" cy="14271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8395" name="Line 27"/>
          <p:cNvSpPr>
            <a:spLocks noChangeShapeType="1"/>
          </p:cNvSpPr>
          <p:nvPr/>
        </p:nvSpPr>
        <p:spPr bwMode="auto">
          <a:xfrm flipH="1">
            <a:off x="2230438" y="4287838"/>
            <a:ext cx="2570162" cy="8175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58396" name="Line 28"/>
          <p:cNvSpPr>
            <a:spLocks noChangeShapeType="1"/>
          </p:cNvSpPr>
          <p:nvPr/>
        </p:nvSpPr>
        <p:spPr bwMode="auto">
          <a:xfrm flipH="1">
            <a:off x="2992438" y="3144838"/>
            <a:ext cx="360362" cy="1317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8625" name="Rectangle 29"/>
          <p:cNvSpPr>
            <a:spLocks noChangeArrowheads="1"/>
          </p:cNvSpPr>
          <p:nvPr/>
        </p:nvSpPr>
        <p:spPr bwMode="auto">
          <a:xfrm>
            <a:off x="228600" y="166688"/>
            <a:ext cx="87630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A </a:t>
            </a:r>
            <a:r>
              <a:rPr lang="en-GB" sz="2800" baseline="0">
                <a:solidFill>
                  <a:schemeClr val="tx1"/>
                </a:solidFill>
              </a:rPr>
              <a:t>G</a:t>
            </a:r>
            <a:r>
              <a:rPr lang="hu-HU" sz="2800" baseline="0">
                <a:solidFill>
                  <a:schemeClr val="tx1"/>
                </a:solidFill>
              </a:rPr>
              <a:t> súlyerő húzó-, és nyíróerő komponenseinek meghatározása</a:t>
            </a:r>
            <a:endParaRPr lang="en-GB" sz="2800" baseline="0">
              <a:solidFill>
                <a:schemeClr val="tx1"/>
              </a:solidFill>
            </a:endParaRPr>
          </a:p>
        </p:txBody>
      </p:sp>
      <p:sp>
        <p:nvSpPr>
          <p:cNvPr id="68626" name="Line 30"/>
          <p:cNvSpPr>
            <a:spLocks noChangeShapeType="1"/>
          </p:cNvSpPr>
          <p:nvPr/>
        </p:nvSpPr>
        <p:spPr bwMode="auto">
          <a:xfrm>
            <a:off x="4271963" y="1071563"/>
            <a:ext cx="985837" cy="3424237"/>
          </a:xfrm>
          <a:prstGeom prst="line">
            <a:avLst/>
          </a:prstGeom>
          <a:noFill/>
          <a:ln w="25400">
            <a:solidFill>
              <a:srgbClr val="CC0000"/>
            </a:solidFill>
            <a:round/>
            <a:headEnd type="none" w="sm" len="sm"/>
            <a:tailEnd type="none" w="sm" len="sm"/>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8393"/>
                                        </p:tgtEl>
                                        <p:attrNameLst>
                                          <p:attrName>style.visibility</p:attrName>
                                        </p:attrNameLst>
                                      </p:cBhvr>
                                      <p:to>
                                        <p:strVal val="visible"/>
                                      </p:to>
                                    </p:set>
                                    <p:anim calcmode="lin" valueType="num">
                                      <p:cBhvr additive="base">
                                        <p:cTn id="11" dur="500" fill="hold"/>
                                        <p:tgtEl>
                                          <p:spTgt spid="58393"/>
                                        </p:tgtEl>
                                        <p:attrNameLst>
                                          <p:attrName>ppt_x</p:attrName>
                                        </p:attrNameLst>
                                      </p:cBhvr>
                                      <p:tavLst>
                                        <p:tav tm="0">
                                          <p:val>
                                            <p:strVal val="1+#ppt_w/2"/>
                                          </p:val>
                                        </p:tav>
                                        <p:tav tm="100000">
                                          <p:val>
                                            <p:strVal val="#ppt_x"/>
                                          </p:val>
                                        </p:tav>
                                      </p:tavLst>
                                    </p:anim>
                                    <p:anim calcmode="lin" valueType="num">
                                      <p:cBhvr additive="base">
                                        <p:cTn id="12" dur="500" fill="hold"/>
                                        <p:tgtEl>
                                          <p:spTgt spid="583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RBRAKE.WAV"/>
                                        </p:tgtEl>
                                      </p:cMediaNode>
                                    </p:audio>
                                  </p:sub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58385"/>
                                        </p:tgtEl>
                                        <p:attrNameLst>
                                          <p:attrName>style.visibility</p:attrName>
                                        </p:attrNameLst>
                                      </p:cBhvr>
                                      <p:to>
                                        <p:strVal val="visible"/>
                                      </p:to>
                                    </p:set>
                                    <p:animEffect transition="in" filter="box(out)">
                                      <p:cBhvr>
                                        <p:cTn id="25" dur="500"/>
                                        <p:tgtEl>
                                          <p:spTgt spid="5838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379"/>
                                        </p:tgtEl>
                                        <p:attrNameLst>
                                          <p:attrName>style.visibility</p:attrName>
                                        </p:attrNameLst>
                                      </p:cBhvr>
                                      <p:to>
                                        <p:strVal val="visible"/>
                                      </p:to>
                                    </p:set>
                                    <p:anim calcmode="lin" valueType="num">
                                      <p:cBhvr additive="base">
                                        <p:cTn id="30" dur="500" fill="hold"/>
                                        <p:tgtEl>
                                          <p:spTgt spid="58379"/>
                                        </p:tgtEl>
                                        <p:attrNameLst>
                                          <p:attrName>ppt_x</p:attrName>
                                        </p:attrNameLst>
                                      </p:cBhvr>
                                      <p:tavLst>
                                        <p:tav tm="0">
                                          <p:val>
                                            <p:strVal val="0-#ppt_w/2"/>
                                          </p:val>
                                        </p:tav>
                                        <p:tav tm="100000">
                                          <p:val>
                                            <p:strVal val="#ppt_x"/>
                                          </p:val>
                                        </p:tav>
                                      </p:tavLst>
                                    </p:anim>
                                    <p:anim calcmode="lin" valueType="num">
                                      <p:cBhvr additive="base">
                                        <p:cTn id="31" dur="500" fill="hold"/>
                                        <p:tgtEl>
                                          <p:spTgt spid="583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par>
                          <p:cTn id="32" fill="hold">
                            <p:stCondLst>
                              <p:cond delay="500"/>
                            </p:stCondLst>
                            <p:childTnLst>
                              <p:par>
                                <p:cTn id="33" presetID="4" presetClass="entr" presetSubtype="32" fill="hold" grpId="0" nodeType="afterEffect">
                                  <p:stCondLst>
                                    <p:cond delay="0"/>
                                  </p:stCondLst>
                                  <p:childTnLst>
                                    <p:set>
                                      <p:cBhvr>
                                        <p:cTn id="34" dur="1" fill="hold">
                                          <p:stCondLst>
                                            <p:cond delay="0"/>
                                          </p:stCondLst>
                                        </p:cTn>
                                        <p:tgtEl>
                                          <p:spTgt spid="58389">
                                            <p:txEl>
                                              <p:pRg st="0" end="0"/>
                                            </p:txEl>
                                          </p:spTgt>
                                        </p:tgtEl>
                                        <p:attrNameLst>
                                          <p:attrName>style.visibility</p:attrName>
                                        </p:attrNameLst>
                                      </p:cBhvr>
                                      <p:to>
                                        <p:strVal val="visible"/>
                                      </p:to>
                                    </p:set>
                                    <p:animEffect transition="in" filter="box(out)">
                                      <p:cBhvr>
                                        <p:cTn id="35" dur="500"/>
                                        <p:tgtEl>
                                          <p:spTgt spid="58389">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8390"/>
                                        </p:tgtEl>
                                        <p:attrNameLst>
                                          <p:attrName>style.visibility</p:attrName>
                                        </p:attrNameLst>
                                      </p:cBhvr>
                                      <p:to>
                                        <p:strVal val="visible"/>
                                      </p:to>
                                    </p:set>
                                    <p:anim calcmode="lin" valueType="num">
                                      <p:cBhvr additive="base">
                                        <p:cTn id="40" dur="500" fill="hold"/>
                                        <p:tgtEl>
                                          <p:spTgt spid="58390"/>
                                        </p:tgtEl>
                                        <p:attrNameLst>
                                          <p:attrName>ppt_x</p:attrName>
                                        </p:attrNameLst>
                                      </p:cBhvr>
                                      <p:tavLst>
                                        <p:tav tm="0">
                                          <p:val>
                                            <p:strVal val="1+#ppt_w/2"/>
                                          </p:val>
                                        </p:tav>
                                        <p:tav tm="100000">
                                          <p:val>
                                            <p:strVal val="#ppt_x"/>
                                          </p:val>
                                        </p:tav>
                                      </p:tavLst>
                                    </p:anim>
                                    <p:anim calcmode="lin" valueType="num">
                                      <p:cBhvr additive="base">
                                        <p:cTn id="41" dur="500" fill="hold"/>
                                        <p:tgtEl>
                                          <p:spTgt spid="583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Screeching Brakes"/>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58395"/>
                                        </p:tgtEl>
                                        <p:attrNameLst>
                                          <p:attrName>style.visibility</p:attrName>
                                        </p:attrNameLst>
                                      </p:cBhvr>
                                      <p:to>
                                        <p:strVal val="visible"/>
                                      </p:to>
                                    </p:set>
                                    <p:anim calcmode="lin" valueType="num">
                                      <p:cBhvr additive="base">
                                        <p:cTn id="46" dur="500" fill="hold"/>
                                        <p:tgtEl>
                                          <p:spTgt spid="58395"/>
                                        </p:tgtEl>
                                        <p:attrNameLst>
                                          <p:attrName>ppt_x</p:attrName>
                                        </p:attrNameLst>
                                      </p:cBhvr>
                                      <p:tavLst>
                                        <p:tav tm="0">
                                          <p:val>
                                            <p:strVal val="0-#ppt_w/2"/>
                                          </p:val>
                                        </p:tav>
                                        <p:tav tm="100000">
                                          <p:val>
                                            <p:strVal val="#ppt_x"/>
                                          </p:val>
                                        </p:tav>
                                      </p:tavLst>
                                    </p:anim>
                                    <p:anim calcmode="lin" valueType="num">
                                      <p:cBhvr additive="base">
                                        <p:cTn id="47" dur="500" fill="hold"/>
                                        <p:tgtEl>
                                          <p:spTgt spid="583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8381"/>
                                        </p:tgtEl>
                                        <p:attrNameLst>
                                          <p:attrName>style.visibility</p:attrName>
                                        </p:attrNameLst>
                                      </p:cBhvr>
                                      <p:to>
                                        <p:strVal val="visible"/>
                                      </p:to>
                                    </p:set>
                                    <p:animEffect transition="in" filter="box(out)">
                                      <p:cBhvr>
                                        <p:cTn id="52" dur="500"/>
                                        <p:tgtEl>
                                          <p:spTgt spid="58381"/>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iterate type="lt">
                                    <p:tmPct val="100000"/>
                                  </p:iterate>
                                  <p:childTnLst>
                                    <p:set>
                                      <p:cBhvr>
                                        <p:cTn id="56" dur="1" fill="hold">
                                          <p:stCondLst>
                                            <p:cond delay="0"/>
                                          </p:stCondLst>
                                        </p:cTn>
                                        <p:tgtEl>
                                          <p:spTgt spid="58391">
                                            <p:txEl>
                                              <p:pRg st="0" end="0"/>
                                            </p:txEl>
                                          </p:spTgt>
                                        </p:tgtEl>
                                        <p:attrNameLst>
                                          <p:attrName>style.visibility</p:attrName>
                                        </p:attrNameLst>
                                      </p:cBhvr>
                                      <p:to>
                                        <p:strVal val="visible"/>
                                      </p:to>
                                    </p:set>
                                    <p:animEffect transition="in" filter="wipe(up)">
                                      <p:cBhvr>
                                        <p:cTn id="57" dur="75"/>
                                        <p:tgtEl>
                                          <p:spTgt spid="58391">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7" name="TYPE.WAV"/>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58394"/>
                                        </p:tgtEl>
                                        <p:attrNameLst>
                                          <p:attrName>style.visibility</p:attrName>
                                        </p:attrNameLst>
                                      </p:cBhvr>
                                      <p:to>
                                        <p:strVal val="visible"/>
                                      </p:to>
                                    </p:set>
                                    <p:animEffect transition="in" filter="box(out)">
                                      <p:cBhvr>
                                        <p:cTn id="62" dur="500"/>
                                        <p:tgtEl>
                                          <p:spTgt spid="58394"/>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58396"/>
                                        </p:tgtEl>
                                        <p:attrNameLst>
                                          <p:attrName>style.visibility</p:attrName>
                                        </p:attrNameLst>
                                      </p:cBhvr>
                                      <p:to>
                                        <p:strVal val="visible"/>
                                      </p:to>
                                    </p:set>
                                    <p:animEffect transition="in" filter="box(out)">
                                      <p:cBhvr>
                                        <p:cTn id="67" dur="500"/>
                                        <p:tgtEl>
                                          <p:spTgt spid="5839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iterate type="lt">
                                    <p:tmPct val="100000"/>
                                  </p:iterate>
                                  <p:childTnLst>
                                    <p:set>
                                      <p:cBhvr>
                                        <p:cTn id="71" dur="1" fill="hold">
                                          <p:stCondLst>
                                            <p:cond delay="0"/>
                                          </p:stCondLst>
                                        </p:cTn>
                                        <p:tgtEl>
                                          <p:spTgt spid="58392">
                                            <p:txEl>
                                              <p:pRg st="0" end="0"/>
                                            </p:txEl>
                                          </p:spTgt>
                                        </p:tgtEl>
                                        <p:attrNameLst>
                                          <p:attrName>style.visibility</p:attrName>
                                        </p:attrNameLst>
                                      </p:cBhvr>
                                      <p:to>
                                        <p:strVal val="visible"/>
                                      </p:to>
                                    </p:set>
                                    <p:animEffect transition="in" filter="wipe(up)">
                                      <p:cBhvr>
                                        <p:cTn id="72" dur="75"/>
                                        <p:tgtEl>
                                          <p:spTgt spid="58392">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nimBg="1"/>
      <p:bldP spid="58381" grpId="0" animBg="1"/>
      <p:bldP spid="58385" grpId="0" animBg="1"/>
      <p:bldP spid="58389" grpId="0" build="p" autoUpdateAnimBg="0" advAuto="0"/>
      <p:bldP spid="58390" grpId="0" animBg="1"/>
      <p:bldP spid="58391" grpId="0" build="p" autoUpdateAnimBg="0"/>
      <p:bldP spid="58392" grpId="0" build="p" autoUpdateAnimBg="0"/>
      <p:bldP spid="58393" grpId="0" animBg="1"/>
      <p:bldP spid="58394" grpId="0" animBg="1"/>
      <p:bldP spid="58395" grpId="0" animBg="1"/>
      <p:bldP spid="583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1922463" y="1628775"/>
          <a:ext cx="2649537" cy="2366963"/>
        </p:xfrm>
        <a:graphic>
          <a:graphicData uri="http://schemas.openxmlformats.org/presentationml/2006/ole">
            <mc:AlternateContent xmlns:mc="http://schemas.openxmlformats.org/markup-compatibility/2006">
              <mc:Choice xmlns:v="urn:schemas-microsoft-com:vml" Requires="v">
                <p:oleObj spid="_x0000_s3090" name="ConceptDraw" r:id="rId6" imgW="1411200" imgH="1260000" progId="">
                  <p:embed/>
                </p:oleObj>
              </mc:Choice>
              <mc:Fallback>
                <p:oleObj name="ConceptDraw" r:id="rId6" imgW="1411200" imgH="12600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2463" y="1628775"/>
                        <a:ext cx="2649537"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3387725" y="2233613"/>
          <a:ext cx="2160588" cy="1581150"/>
        </p:xfrm>
        <a:graphic>
          <a:graphicData uri="http://schemas.openxmlformats.org/presentationml/2006/ole">
            <mc:AlternateContent xmlns:mc="http://schemas.openxmlformats.org/markup-compatibility/2006">
              <mc:Choice xmlns:v="urn:schemas-microsoft-com:vml" Requires="v">
                <p:oleObj spid="_x0000_s3091" name="ConceptDraw" r:id="rId8" imgW="1288800" imgH="943200" progId="">
                  <p:embed/>
                </p:oleObj>
              </mc:Choice>
              <mc:Fallback>
                <p:oleObj name="ConceptDraw" r:id="rId8" imgW="1288800" imgH="94320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7725" y="2233613"/>
                        <a:ext cx="2160588"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2" name="Oval 6"/>
          <p:cNvSpPr>
            <a:spLocks noChangeArrowheads="1"/>
          </p:cNvSpPr>
          <p:nvPr/>
        </p:nvSpPr>
        <p:spPr bwMode="auto">
          <a:xfrm>
            <a:off x="3203575" y="2708275"/>
            <a:ext cx="185738" cy="200025"/>
          </a:xfrm>
          <a:prstGeom prst="ellipse">
            <a:avLst/>
          </a:prstGeom>
          <a:solidFill>
            <a:srgbClr val="CC3300"/>
          </a:solidFill>
          <a:ln w="12700">
            <a:solidFill>
              <a:schemeClr val="tx1"/>
            </a:solidFill>
            <a:round/>
            <a:headEnd/>
            <a:tailEnd/>
          </a:ln>
        </p:spPr>
        <p:txBody>
          <a:bodyPr wrap="none" anchor="ctr"/>
          <a:lstStyle/>
          <a:p>
            <a:endParaRPr lang="hu-HU"/>
          </a:p>
        </p:txBody>
      </p:sp>
      <p:sp>
        <p:nvSpPr>
          <p:cNvPr id="3078" name="Line 7"/>
          <p:cNvSpPr>
            <a:spLocks noChangeShapeType="1"/>
          </p:cNvSpPr>
          <p:nvPr/>
        </p:nvSpPr>
        <p:spPr bwMode="auto">
          <a:xfrm>
            <a:off x="2492375" y="2349500"/>
            <a:ext cx="1511300" cy="863600"/>
          </a:xfrm>
          <a:prstGeom prst="line">
            <a:avLst/>
          </a:prstGeom>
          <a:noFill/>
          <a:ln w="28575">
            <a:solidFill>
              <a:schemeClr val="tx1"/>
            </a:solidFill>
            <a:prstDash val="sysDot"/>
            <a:round/>
            <a:headEnd/>
            <a:tailEnd/>
          </a:ln>
        </p:spPr>
        <p:txBody>
          <a:bodyPr/>
          <a:lstStyle/>
          <a:p>
            <a:endParaRPr lang="hu-HU"/>
          </a:p>
        </p:txBody>
      </p:sp>
      <p:sp>
        <p:nvSpPr>
          <p:cNvPr id="3079" name="Line 8"/>
          <p:cNvSpPr>
            <a:spLocks noChangeShapeType="1"/>
          </p:cNvSpPr>
          <p:nvPr/>
        </p:nvSpPr>
        <p:spPr bwMode="auto">
          <a:xfrm rot="236781" flipH="1">
            <a:off x="3348038" y="2133600"/>
            <a:ext cx="1079500" cy="2159000"/>
          </a:xfrm>
          <a:prstGeom prst="line">
            <a:avLst/>
          </a:prstGeom>
          <a:noFill/>
          <a:ln w="9525">
            <a:solidFill>
              <a:srgbClr val="FF0000"/>
            </a:solidFill>
            <a:round/>
            <a:headEnd/>
            <a:tailEnd/>
          </a:ln>
        </p:spPr>
        <p:txBody>
          <a:bodyPr/>
          <a:lstStyle/>
          <a:p>
            <a:endParaRPr lang="hu-HU"/>
          </a:p>
        </p:txBody>
      </p:sp>
      <p:sp>
        <p:nvSpPr>
          <p:cNvPr id="3080" name="Line 9"/>
          <p:cNvSpPr>
            <a:spLocks noChangeShapeType="1"/>
          </p:cNvSpPr>
          <p:nvPr/>
        </p:nvSpPr>
        <p:spPr bwMode="auto">
          <a:xfrm>
            <a:off x="3276600" y="2852738"/>
            <a:ext cx="0" cy="1512887"/>
          </a:xfrm>
          <a:prstGeom prst="line">
            <a:avLst/>
          </a:prstGeom>
          <a:noFill/>
          <a:ln w="28575">
            <a:solidFill>
              <a:schemeClr val="tx1"/>
            </a:solidFill>
            <a:round/>
            <a:headEnd/>
            <a:tailEnd type="triangle" w="med" len="med"/>
          </a:ln>
        </p:spPr>
        <p:txBody>
          <a:bodyPr/>
          <a:lstStyle/>
          <a:p>
            <a:endParaRPr lang="hu-HU"/>
          </a:p>
        </p:txBody>
      </p:sp>
      <p:sp>
        <p:nvSpPr>
          <p:cNvPr id="96268" name="Line 12"/>
          <p:cNvSpPr>
            <a:spLocks noChangeShapeType="1"/>
          </p:cNvSpPr>
          <p:nvPr/>
        </p:nvSpPr>
        <p:spPr bwMode="auto">
          <a:xfrm>
            <a:off x="3276600" y="2781300"/>
            <a:ext cx="647700" cy="360363"/>
          </a:xfrm>
          <a:prstGeom prst="line">
            <a:avLst/>
          </a:prstGeom>
          <a:noFill/>
          <a:ln w="28575">
            <a:solidFill>
              <a:srgbClr val="FF0000"/>
            </a:solidFill>
            <a:round/>
            <a:headEnd/>
            <a:tailEnd type="triangle" w="med" len="med"/>
          </a:ln>
        </p:spPr>
        <p:txBody>
          <a:bodyPr/>
          <a:lstStyle/>
          <a:p>
            <a:endParaRPr lang="hu-HU"/>
          </a:p>
        </p:txBody>
      </p:sp>
      <p:sp>
        <p:nvSpPr>
          <p:cNvPr id="96269" name="Line 13"/>
          <p:cNvSpPr>
            <a:spLocks noChangeShapeType="1"/>
          </p:cNvSpPr>
          <p:nvPr/>
        </p:nvSpPr>
        <p:spPr bwMode="auto">
          <a:xfrm flipH="1">
            <a:off x="2627313" y="2781300"/>
            <a:ext cx="649287" cy="1152525"/>
          </a:xfrm>
          <a:prstGeom prst="line">
            <a:avLst/>
          </a:prstGeom>
          <a:noFill/>
          <a:ln w="28575">
            <a:solidFill>
              <a:srgbClr val="FF0000"/>
            </a:solidFill>
            <a:round/>
            <a:headEnd/>
            <a:tailEnd type="triangle" w="med" len="med"/>
          </a:ln>
        </p:spPr>
        <p:txBody>
          <a:bodyPr/>
          <a:lstStyle/>
          <a:p>
            <a:endParaRPr lang="hu-HU"/>
          </a:p>
        </p:txBody>
      </p:sp>
      <p:sp>
        <p:nvSpPr>
          <p:cNvPr id="3083" name="Line 14"/>
          <p:cNvSpPr>
            <a:spLocks noChangeShapeType="1"/>
          </p:cNvSpPr>
          <p:nvPr/>
        </p:nvSpPr>
        <p:spPr bwMode="auto">
          <a:xfrm>
            <a:off x="3779838" y="3500438"/>
            <a:ext cx="2305050" cy="0"/>
          </a:xfrm>
          <a:prstGeom prst="line">
            <a:avLst/>
          </a:prstGeom>
          <a:noFill/>
          <a:ln w="38100">
            <a:solidFill>
              <a:schemeClr val="tx1"/>
            </a:solidFill>
            <a:round/>
            <a:headEnd/>
            <a:tailEnd/>
          </a:ln>
        </p:spPr>
        <p:txBody>
          <a:bodyPr/>
          <a:lstStyle/>
          <a:p>
            <a:endParaRPr lang="hu-HU"/>
          </a:p>
        </p:txBody>
      </p:sp>
      <p:sp>
        <p:nvSpPr>
          <p:cNvPr id="3084" name="Rectangle 15"/>
          <p:cNvSpPr>
            <a:spLocks noChangeArrowheads="1"/>
          </p:cNvSpPr>
          <p:nvPr/>
        </p:nvSpPr>
        <p:spPr bwMode="auto">
          <a:xfrm>
            <a:off x="228600" y="166688"/>
            <a:ext cx="87630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A </a:t>
            </a:r>
            <a:r>
              <a:rPr lang="en-GB" sz="2800" baseline="0">
                <a:solidFill>
                  <a:schemeClr val="tx1"/>
                </a:solidFill>
              </a:rPr>
              <a:t>G</a:t>
            </a:r>
            <a:r>
              <a:rPr lang="hu-HU" sz="2800" baseline="0">
                <a:solidFill>
                  <a:schemeClr val="tx1"/>
                </a:solidFill>
              </a:rPr>
              <a:t> erő nyomó-, és nyíróerő komponenseinek meghatározása</a:t>
            </a:r>
            <a:endParaRPr lang="en-GB" sz="2800" baseline="0">
              <a:solidFill>
                <a:schemeClr val="tx1"/>
              </a:solidFill>
            </a:endParaRPr>
          </a:p>
        </p:txBody>
      </p:sp>
      <p:sp>
        <p:nvSpPr>
          <p:cNvPr id="96272" name="Rectangle 16"/>
          <p:cNvSpPr>
            <a:spLocks noChangeArrowheads="1"/>
          </p:cNvSpPr>
          <p:nvPr/>
        </p:nvSpPr>
        <p:spPr bwMode="auto">
          <a:xfrm>
            <a:off x="3025775" y="4278313"/>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96273" name="Rectangle 17"/>
          <p:cNvSpPr>
            <a:spLocks noChangeArrowheads="1"/>
          </p:cNvSpPr>
          <p:nvPr/>
        </p:nvSpPr>
        <p:spPr bwMode="auto">
          <a:xfrm>
            <a:off x="2124075" y="3125788"/>
            <a:ext cx="8382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ny</a:t>
            </a:r>
            <a:endParaRPr lang="en-GB" sz="2800">
              <a:solidFill>
                <a:schemeClr val="tx1"/>
              </a:solidFill>
            </a:endParaRPr>
          </a:p>
        </p:txBody>
      </p:sp>
      <p:sp>
        <p:nvSpPr>
          <p:cNvPr id="96274" name="Rectangle 18"/>
          <p:cNvSpPr>
            <a:spLocks noChangeArrowheads="1"/>
          </p:cNvSpPr>
          <p:nvPr/>
        </p:nvSpPr>
        <p:spPr bwMode="auto">
          <a:xfrm>
            <a:off x="3302000" y="23495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k</a:t>
            </a:r>
            <a:endParaRPr lang="en-GB"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box(out)">
                                      <p:cBhvr>
                                        <p:cTn id="7" dur="500"/>
                                        <p:tgtEl>
                                          <p:spTgt spid="96262"/>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6272">
                                            <p:txEl>
                                              <p:pRg st="0" end="0"/>
                                            </p:txEl>
                                          </p:spTgt>
                                        </p:tgtEl>
                                        <p:attrNameLst>
                                          <p:attrName>style.visibility</p:attrName>
                                        </p:attrNameLst>
                                      </p:cBhvr>
                                      <p:to>
                                        <p:strVal val="visible"/>
                                      </p:to>
                                    </p:set>
                                    <p:animEffect transition="in" filter="box(out)">
                                      <p:cBhvr>
                                        <p:cTn id="11" dur="500"/>
                                        <p:tgtEl>
                                          <p:spTgt spid="96272">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6269"/>
                                        </p:tgtEl>
                                        <p:attrNameLst>
                                          <p:attrName>style.visibility</p:attrName>
                                        </p:attrNameLst>
                                      </p:cBhvr>
                                      <p:to>
                                        <p:strVal val="visible"/>
                                      </p:to>
                                    </p:set>
                                    <p:animEffect transition="in" filter="fade">
                                      <p:cBhvr>
                                        <p:cTn id="16" dur="2000"/>
                                        <p:tgtEl>
                                          <p:spTgt spid="96269"/>
                                        </p:tgtEl>
                                      </p:cBhvr>
                                    </p:animEffect>
                                  </p:childTnLst>
                                </p:cTn>
                              </p:par>
                            </p:childTnLst>
                          </p:cTn>
                        </p:par>
                        <p:par>
                          <p:cTn id="17" fill="hold">
                            <p:stCondLst>
                              <p:cond delay="2000"/>
                            </p:stCondLst>
                            <p:childTnLst>
                              <p:par>
                                <p:cTn id="18" presetID="22" presetClass="entr" presetSubtype="1" fill="hold" grpId="0" nodeType="afterEffect">
                                  <p:stCondLst>
                                    <p:cond delay="0"/>
                                  </p:stCondLst>
                                  <p:iterate type="lt">
                                    <p:tmPct val="100000"/>
                                  </p:iterate>
                                  <p:childTnLst>
                                    <p:set>
                                      <p:cBhvr>
                                        <p:cTn id="19" dur="1" fill="hold">
                                          <p:stCondLst>
                                            <p:cond delay="0"/>
                                          </p:stCondLst>
                                        </p:cTn>
                                        <p:tgtEl>
                                          <p:spTgt spid="96273">
                                            <p:txEl>
                                              <p:pRg st="0" end="0"/>
                                            </p:txEl>
                                          </p:spTgt>
                                        </p:tgtEl>
                                        <p:attrNameLst>
                                          <p:attrName>style.visibility</p:attrName>
                                        </p:attrNameLst>
                                      </p:cBhvr>
                                      <p:to>
                                        <p:strVal val="visible"/>
                                      </p:to>
                                    </p:set>
                                    <p:animEffect transition="in" filter="wipe(up)">
                                      <p:cBhvr>
                                        <p:cTn id="20" dur="75"/>
                                        <p:tgtEl>
                                          <p:spTgt spid="96273">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6268"/>
                                        </p:tgtEl>
                                        <p:attrNameLst>
                                          <p:attrName>style.visibility</p:attrName>
                                        </p:attrNameLst>
                                      </p:cBhvr>
                                      <p:to>
                                        <p:strVal val="visible"/>
                                      </p:to>
                                    </p:set>
                                    <p:animEffect transition="in" filter="fade">
                                      <p:cBhvr>
                                        <p:cTn id="25" dur="2000"/>
                                        <p:tgtEl>
                                          <p:spTgt spid="96268"/>
                                        </p:tgtEl>
                                      </p:cBhvr>
                                    </p:animEffect>
                                  </p:childTnLst>
                                </p:cTn>
                              </p:par>
                            </p:childTnLst>
                          </p:cTn>
                        </p:par>
                        <p:par>
                          <p:cTn id="26" fill="hold">
                            <p:stCondLst>
                              <p:cond delay="2000"/>
                            </p:stCondLst>
                            <p:childTnLst>
                              <p:par>
                                <p:cTn id="27" presetID="22" presetClass="entr" presetSubtype="1" fill="hold" grpId="0" nodeType="afterEffect">
                                  <p:stCondLst>
                                    <p:cond delay="0"/>
                                  </p:stCondLst>
                                  <p:iterate type="lt">
                                    <p:tmPct val="100000"/>
                                  </p:iterate>
                                  <p:childTnLst>
                                    <p:set>
                                      <p:cBhvr>
                                        <p:cTn id="28" dur="1" fill="hold">
                                          <p:stCondLst>
                                            <p:cond delay="0"/>
                                          </p:stCondLst>
                                        </p:cTn>
                                        <p:tgtEl>
                                          <p:spTgt spid="96274">
                                            <p:txEl>
                                              <p:pRg st="0" end="0"/>
                                            </p:txEl>
                                          </p:spTgt>
                                        </p:tgtEl>
                                        <p:attrNameLst>
                                          <p:attrName>style.visibility</p:attrName>
                                        </p:attrNameLst>
                                      </p:cBhvr>
                                      <p:to>
                                        <p:strVal val="visible"/>
                                      </p:to>
                                    </p:set>
                                    <p:animEffect transition="in" filter="wipe(up)">
                                      <p:cBhvr>
                                        <p:cTn id="29" dur="75"/>
                                        <p:tgtEl>
                                          <p:spTgt spid="96274">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8" grpId="0" animBg="1"/>
      <p:bldP spid="96269" grpId="0" animBg="1"/>
      <p:bldP spid="96272" grpId="0" build="p" autoUpdateAnimBg="0" advAuto="0"/>
      <p:bldP spid="96273" grpId="0" build="p" autoUpdateAnimBg="0"/>
      <p:bldP spid="9627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Arc 3"/>
          <p:cNvSpPr>
            <a:spLocks/>
          </p:cNvSpPr>
          <p:nvPr/>
        </p:nvSpPr>
        <p:spPr bwMode="auto">
          <a:xfrm>
            <a:off x="4049713" y="2743200"/>
            <a:ext cx="1312862" cy="685800"/>
          </a:xfrm>
          <a:custGeom>
            <a:avLst/>
            <a:gdLst>
              <a:gd name="T0" fmla="*/ 2147483647 w 37721"/>
              <a:gd name="T1" fmla="*/ 0 h 21600"/>
              <a:gd name="T2" fmla="*/ 0 w 37721"/>
              <a:gd name="T3" fmla="*/ 2147483647 h 21600"/>
              <a:gd name="T4" fmla="*/ 2147483647 w 37721"/>
              <a:gd name="T5" fmla="*/ 0 h 21600"/>
              <a:gd name="T6" fmla="*/ 0 60000 65536"/>
              <a:gd name="T7" fmla="*/ 0 60000 65536"/>
              <a:gd name="T8" fmla="*/ 0 60000 65536"/>
              <a:gd name="T9" fmla="*/ 0 w 37721"/>
              <a:gd name="T10" fmla="*/ 0 h 21600"/>
              <a:gd name="T11" fmla="*/ 37721 w 37721"/>
              <a:gd name="T12" fmla="*/ 21600 h 21600"/>
            </a:gdLst>
            <a:ahLst/>
            <a:cxnLst>
              <a:cxn ang="T6">
                <a:pos x="T0" y="T1"/>
              </a:cxn>
              <a:cxn ang="T7">
                <a:pos x="T2" y="T3"/>
              </a:cxn>
              <a:cxn ang="T8">
                <a:pos x="T4" y="T5"/>
              </a:cxn>
            </a:cxnLst>
            <a:rect l="T9" t="T10" r="T11" b="T12"/>
            <a:pathLst>
              <a:path w="37721" h="21600" fill="none" extrusionOk="0">
                <a:moveTo>
                  <a:pt x="37721" y="0"/>
                </a:moveTo>
                <a:cubicBezTo>
                  <a:pt x="37721" y="11929"/>
                  <a:pt x="28050" y="21600"/>
                  <a:pt x="16121" y="21600"/>
                </a:cubicBezTo>
                <a:cubicBezTo>
                  <a:pt x="9963" y="21600"/>
                  <a:pt x="4098" y="18971"/>
                  <a:pt x="-1" y="14376"/>
                </a:cubicBezTo>
              </a:path>
              <a:path w="37721" h="21600" stroke="0" extrusionOk="0">
                <a:moveTo>
                  <a:pt x="37721" y="0"/>
                </a:moveTo>
                <a:cubicBezTo>
                  <a:pt x="37721" y="11929"/>
                  <a:pt x="28050" y="21600"/>
                  <a:pt x="16121" y="21600"/>
                </a:cubicBezTo>
                <a:cubicBezTo>
                  <a:pt x="9963" y="21600"/>
                  <a:pt x="4098" y="18971"/>
                  <a:pt x="-1" y="14376"/>
                </a:cubicBezTo>
                <a:lnTo>
                  <a:pt x="16121" y="0"/>
                </a:lnTo>
                <a:close/>
              </a:path>
            </a:pathLst>
          </a:custGeom>
          <a:solidFill>
            <a:schemeClr val="hlink"/>
          </a:solidFill>
          <a:ln w="12700" cap="rnd">
            <a:solidFill>
              <a:schemeClr val="tx1"/>
            </a:solidFill>
            <a:round/>
            <a:headEnd/>
            <a:tailEnd/>
          </a:ln>
        </p:spPr>
        <p:txBody>
          <a:bodyPr wrap="none" anchor="ctr"/>
          <a:lstStyle/>
          <a:p>
            <a:endParaRPr lang="hu-HU"/>
          </a:p>
        </p:txBody>
      </p:sp>
      <p:grpSp>
        <p:nvGrpSpPr>
          <p:cNvPr id="2" name="Group 4"/>
          <p:cNvGrpSpPr>
            <a:grpSpLocks/>
          </p:cNvGrpSpPr>
          <p:nvPr/>
        </p:nvGrpSpPr>
        <p:grpSpPr bwMode="auto">
          <a:xfrm>
            <a:off x="2382838" y="2593975"/>
            <a:ext cx="5618162" cy="1825625"/>
            <a:chOff x="1501" y="1634"/>
            <a:chExt cx="3539" cy="1150"/>
          </a:xfrm>
        </p:grpSpPr>
        <p:sp>
          <p:nvSpPr>
            <p:cNvPr id="4132" name="Oval 5"/>
            <p:cNvSpPr>
              <a:spLocks noChangeArrowheads="1"/>
            </p:cNvSpPr>
            <p:nvPr/>
          </p:nvSpPr>
          <p:spPr bwMode="auto">
            <a:xfrm>
              <a:off x="4169" y="1645"/>
              <a:ext cx="208" cy="207"/>
            </a:xfrm>
            <a:prstGeom prst="ellipse">
              <a:avLst/>
            </a:prstGeom>
            <a:noFill/>
            <a:ln w="28575">
              <a:noFill/>
              <a:round/>
              <a:headEnd/>
              <a:tailEnd/>
            </a:ln>
          </p:spPr>
          <p:txBody>
            <a:bodyPr wrap="none" anchor="ctr"/>
            <a:lstStyle/>
            <a:p>
              <a:endParaRPr lang="hu-HU" baseline="0">
                <a:solidFill>
                  <a:schemeClr val="tx1"/>
                </a:solidFill>
              </a:endParaRPr>
            </a:p>
          </p:txBody>
        </p:sp>
        <p:sp>
          <p:nvSpPr>
            <p:cNvPr id="4133" name="Oval 6"/>
            <p:cNvSpPr>
              <a:spLocks noChangeArrowheads="1"/>
            </p:cNvSpPr>
            <p:nvPr/>
          </p:nvSpPr>
          <p:spPr bwMode="auto">
            <a:xfrm>
              <a:off x="1872" y="2289"/>
              <a:ext cx="208" cy="207"/>
            </a:xfrm>
            <a:prstGeom prst="ellipse">
              <a:avLst/>
            </a:prstGeom>
            <a:solidFill>
              <a:srgbClr val="CC3300"/>
            </a:solidFill>
            <a:ln w="28575">
              <a:solidFill>
                <a:schemeClr val="tx1"/>
              </a:solidFill>
              <a:round/>
              <a:headEnd/>
              <a:tailEnd/>
            </a:ln>
          </p:spPr>
          <p:txBody>
            <a:bodyPr wrap="none" anchor="ctr"/>
            <a:lstStyle/>
            <a:p>
              <a:endParaRPr lang="hu-HU" baseline="0">
                <a:solidFill>
                  <a:schemeClr val="tx1"/>
                </a:solidFill>
              </a:endParaRPr>
            </a:p>
          </p:txBody>
        </p:sp>
        <p:sp>
          <p:nvSpPr>
            <p:cNvPr id="4134" name="Oval 7"/>
            <p:cNvSpPr>
              <a:spLocks noChangeArrowheads="1"/>
            </p:cNvSpPr>
            <p:nvPr/>
          </p:nvSpPr>
          <p:spPr bwMode="auto">
            <a:xfrm>
              <a:off x="2784" y="1634"/>
              <a:ext cx="208" cy="207"/>
            </a:xfrm>
            <a:prstGeom prst="ellipse">
              <a:avLst/>
            </a:prstGeom>
            <a:solidFill>
              <a:srgbClr val="000099"/>
            </a:solidFill>
            <a:ln w="28575">
              <a:solidFill>
                <a:schemeClr val="tx1"/>
              </a:solidFill>
              <a:round/>
              <a:headEnd/>
              <a:tailEnd/>
            </a:ln>
          </p:spPr>
          <p:txBody>
            <a:bodyPr wrap="none" anchor="ctr"/>
            <a:lstStyle/>
            <a:p>
              <a:endParaRPr lang="hu-HU" baseline="0">
                <a:solidFill>
                  <a:schemeClr val="tx1"/>
                </a:solidFill>
              </a:endParaRPr>
            </a:p>
          </p:txBody>
        </p:sp>
        <p:sp>
          <p:nvSpPr>
            <p:cNvPr id="4135" name="Line 8"/>
            <p:cNvSpPr>
              <a:spLocks noChangeShapeType="1"/>
            </p:cNvSpPr>
            <p:nvPr/>
          </p:nvSpPr>
          <p:spPr bwMode="auto">
            <a:xfrm flipH="1">
              <a:off x="1501" y="1741"/>
              <a:ext cx="1379" cy="1043"/>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sp>
          <p:nvSpPr>
            <p:cNvPr id="4136" name="Line 9"/>
            <p:cNvSpPr>
              <a:spLocks noChangeShapeType="1"/>
            </p:cNvSpPr>
            <p:nvPr/>
          </p:nvSpPr>
          <p:spPr bwMode="auto">
            <a:xfrm>
              <a:off x="2893" y="1728"/>
              <a:ext cx="2147" cy="0"/>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grpSp>
      <p:sp>
        <p:nvSpPr>
          <p:cNvPr id="117771" name="Line 11"/>
          <p:cNvSpPr>
            <a:spLocks noChangeShapeType="1"/>
          </p:cNvSpPr>
          <p:nvPr/>
        </p:nvSpPr>
        <p:spPr bwMode="auto">
          <a:xfrm flipH="1">
            <a:off x="2611438" y="2743200"/>
            <a:ext cx="18081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17772" name="Arc 12"/>
          <p:cNvSpPr>
            <a:spLocks/>
          </p:cNvSpPr>
          <p:nvPr/>
        </p:nvSpPr>
        <p:spPr bwMode="auto">
          <a:xfrm rot="10800000">
            <a:off x="3960813" y="2762250"/>
            <a:ext cx="611187" cy="371475"/>
          </a:xfrm>
          <a:custGeom>
            <a:avLst/>
            <a:gdLst>
              <a:gd name="T0" fmla="*/ 2147483647 w 21600"/>
              <a:gd name="T1" fmla="*/ 0 h 15000"/>
              <a:gd name="T2" fmla="*/ 2147483647 w 21600"/>
              <a:gd name="T3" fmla="*/ 2147483647 h 15000"/>
              <a:gd name="T4" fmla="*/ 0 w 21600"/>
              <a:gd name="T5" fmla="*/ 2147483647 h 15000"/>
              <a:gd name="T6" fmla="*/ 0 60000 65536"/>
              <a:gd name="T7" fmla="*/ 0 60000 65536"/>
              <a:gd name="T8" fmla="*/ 0 60000 65536"/>
              <a:gd name="T9" fmla="*/ 0 w 21600"/>
              <a:gd name="T10" fmla="*/ 0 h 15000"/>
              <a:gd name="T11" fmla="*/ 21600 w 21600"/>
              <a:gd name="T12" fmla="*/ 15000 h 15000"/>
            </a:gdLst>
            <a:ahLst/>
            <a:cxnLst>
              <a:cxn ang="T6">
                <a:pos x="T0" y="T1"/>
              </a:cxn>
              <a:cxn ang="T7">
                <a:pos x="T2" y="T3"/>
              </a:cxn>
              <a:cxn ang="T8">
                <a:pos x="T4" y="T5"/>
              </a:cxn>
            </a:cxnLst>
            <a:rect l="T9" t="T10" r="T11" b="T12"/>
            <a:pathLst>
              <a:path w="21600" h="15000" fill="none" extrusionOk="0">
                <a:moveTo>
                  <a:pt x="15542" y="-1"/>
                </a:moveTo>
                <a:cubicBezTo>
                  <a:pt x="19412" y="4010"/>
                  <a:pt x="21583" y="9362"/>
                  <a:pt x="21599" y="14936"/>
                </a:cubicBezTo>
              </a:path>
              <a:path w="21600" h="15000" stroke="0" extrusionOk="0">
                <a:moveTo>
                  <a:pt x="15542" y="-1"/>
                </a:moveTo>
                <a:cubicBezTo>
                  <a:pt x="19412" y="4010"/>
                  <a:pt x="21583" y="9362"/>
                  <a:pt x="21599" y="14936"/>
                </a:cubicBezTo>
                <a:lnTo>
                  <a:pt x="0" y="15000"/>
                </a:lnTo>
                <a:close/>
              </a:path>
            </a:pathLst>
          </a:custGeom>
          <a:solidFill>
            <a:srgbClr val="FFFF00"/>
          </a:solidFill>
          <a:ln w="12700" cap="rnd">
            <a:solidFill>
              <a:schemeClr val="tx1"/>
            </a:solidFill>
            <a:round/>
            <a:headEnd/>
            <a:tailEnd/>
          </a:ln>
        </p:spPr>
        <p:txBody>
          <a:bodyPr wrap="none" anchor="ctr"/>
          <a:lstStyle/>
          <a:p>
            <a:endParaRPr lang="hu-HU"/>
          </a:p>
        </p:txBody>
      </p:sp>
      <p:sp>
        <p:nvSpPr>
          <p:cNvPr id="117773" name="Line 13"/>
          <p:cNvSpPr>
            <a:spLocks noChangeShapeType="1"/>
          </p:cNvSpPr>
          <p:nvPr/>
        </p:nvSpPr>
        <p:spPr bwMode="auto">
          <a:xfrm>
            <a:off x="3132138" y="3830638"/>
            <a:ext cx="563562" cy="750887"/>
          </a:xfrm>
          <a:prstGeom prst="line">
            <a:avLst/>
          </a:prstGeom>
          <a:noFill/>
          <a:ln w="38100">
            <a:solidFill>
              <a:schemeClr val="tx1"/>
            </a:solidFill>
            <a:round/>
            <a:headEnd type="none" w="sm" len="sm"/>
            <a:tailEnd type="stealth" w="med" len="med"/>
          </a:ln>
        </p:spPr>
        <p:txBody>
          <a:bodyPr wrap="none" anchor="ctr"/>
          <a:lstStyle/>
          <a:p>
            <a:endParaRPr lang="hu-HU"/>
          </a:p>
        </p:txBody>
      </p:sp>
      <p:sp>
        <p:nvSpPr>
          <p:cNvPr id="117774" name="Line 14"/>
          <p:cNvSpPr>
            <a:spLocks noChangeShapeType="1"/>
          </p:cNvSpPr>
          <p:nvPr/>
        </p:nvSpPr>
        <p:spPr bwMode="auto">
          <a:xfrm>
            <a:off x="3124200" y="3830638"/>
            <a:ext cx="0" cy="1122362"/>
          </a:xfrm>
          <a:prstGeom prst="line">
            <a:avLst/>
          </a:prstGeom>
          <a:noFill/>
          <a:ln w="25400">
            <a:solidFill>
              <a:srgbClr val="CC0000"/>
            </a:solidFill>
            <a:round/>
            <a:headEnd type="none" w="sm" len="sm"/>
            <a:tailEnd type="stealth" w="med" len="med"/>
          </a:ln>
        </p:spPr>
        <p:txBody>
          <a:bodyPr wrap="none" anchor="ctr"/>
          <a:lstStyle/>
          <a:p>
            <a:endParaRPr lang="hu-HU"/>
          </a:p>
        </p:txBody>
      </p:sp>
      <p:sp>
        <p:nvSpPr>
          <p:cNvPr id="117777" name="Rectangle 17"/>
          <p:cNvSpPr>
            <a:spLocks noChangeArrowheads="1"/>
          </p:cNvSpPr>
          <p:nvPr/>
        </p:nvSpPr>
        <p:spPr bwMode="auto">
          <a:xfrm>
            <a:off x="4500563" y="28956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d</a:t>
            </a:r>
          </a:p>
        </p:txBody>
      </p:sp>
      <p:sp>
        <p:nvSpPr>
          <p:cNvPr id="117778" name="Rectangle 18"/>
          <p:cNvSpPr>
            <a:spLocks noChangeArrowheads="1"/>
          </p:cNvSpPr>
          <p:nvPr/>
        </p:nvSpPr>
        <p:spPr bwMode="auto">
          <a:xfrm>
            <a:off x="3581400" y="26670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p>
        </p:txBody>
      </p:sp>
      <p:sp>
        <p:nvSpPr>
          <p:cNvPr id="117781" name="Rectangle 21"/>
          <p:cNvSpPr>
            <a:spLocks noChangeArrowheads="1"/>
          </p:cNvSpPr>
          <p:nvPr/>
        </p:nvSpPr>
        <p:spPr bwMode="auto">
          <a:xfrm>
            <a:off x="533400" y="1311424"/>
            <a:ext cx="2133600" cy="519113"/>
          </a:xfrm>
          <a:prstGeom prst="rect">
            <a:avLst/>
          </a:prstGeom>
          <a:noFill/>
          <a:ln w="9525">
            <a:noFill/>
            <a:miter lim="800000"/>
            <a:headEnd/>
            <a:tailEnd/>
          </a:ln>
        </p:spPr>
        <p:txBody>
          <a:bodyPr lIns="92075" tIns="46038" rIns="92075" bIns="46038">
            <a:spAutoFit/>
          </a:bodyPr>
          <a:lstStyle/>
          <a:p>
            <a:r>
              <a:rPr lang="en-GB" sz="2800" baseline="0" dirty="0">
                <a:solidFill>
                  <a:schemeClr val="tx1"/>
                </a:solidFill>
                <a:latin typeface="Symbol" pitchFamily="18" charset="2"/>
              </a:rPr>
              <a:t>d</a:t>
            </a:r>
            <a:r>
              <a:rPr lang="en-GB" sz="2800" baseline="0" dirty="0">
                <a:solidFill>
                  <a:schemeClr val="tx1"/>
                </a:solidFill>
              </a:rPr>
              <a:t> =m</a:t>
            </a:r>
            <a:r>
              <a:rPr lang="hu-HU" sz="2800" baseline="0" dirty="0">
                <a:solidFill>
                  <a:schemeClr val="tx1"/>
                </a:solidFill>
              </a:rPr>
              <a:t>ért</a:t>
            </a:r>
            <a:endParaRPr lang="en-GB" sz="2800" baseline="0" dirty="0">
              <a:solidFill>
                <a:schemeClr val="tx1"/>
              </a:solidFill>
            </a:endParaRPr>
          </a:p>
        </p:txBody>
      </p:sp>
      <p:sp>
        <p:nvSpPr>
          <p:cNvPr id="117782" name="Rectangle 22"/>
          <p:cNvSpPr>
            <a:spLocks noChangeArrowheads="1"/>
          </p:cNvSpPr>
          <p:nvPr/>
        </p:nvSpPr>
        <p:spPr bwMode="auto">
          <a:xfrm>
            <a:off x="3124200" y="1325712"/>
            <a:ext cx="2438400" cy="519112"/>
          </a:xfrm>
          <a:prstGeom prst="rect">
            <a:avLst/>
          </a:prstGeom>
          <a:noFill/>
          <a:ln w="9525">
            <a:noFill/>
            <a:miter lim="800000"/>
            <a:headEnd/>
            <a:tailEnd/>
          </a:ln>
        </p:spPr>
        <p:txBody>
          <a:bodyPr lIns="92075" tIns="46038" rIns="92075" bIns="46038">
            <a:spAutoFit/>
          </a:bodyPr>
          <a:lstStyle/>
          <a:p>
            <a:r>
              <a:rPr lang="en-GB" sz="2800" baseline="0" dirty="0">
                <a:solidFill>
                  <a:schemeClr val="tx1"/>
                </a:solidFill>
                <a:latin typeface="Symbol" pitchFamily="18" charset="2"/>
              </a:rPr>
              <a:t></a:t>
            </a:r>
            <a:r>
              <a:rPr lang="en-GB" sz="2800" baseline="0" dirty="0">
                <a:solidFill>
                  <a:schemeClr val="tx1"/>
                </a:solidFill>
              </a:rPr>
              <a:t> = 180 - </a:t>
            </a:r>
            <a:r>
              <a:rPr lang="en-GB" sz="2800" baseline="0" dirty="0">
                <a:solidFill>
                  <a:schemeClr val="tx1"/>
                </a:solidFill>
                <a:latin typeface="Symbol" pitchFamily="18" charset="2"/>
              </a:rPr>
              <a:t>d</a:t>
            </a:r>
          </a:p>
        </p:txBody>
      </p:sp>
      <p:sp>
        <p:nvSpPr>
          <p:cNvPr id="4110" name="Rectangle 25"/>
          <p:cNvSpPr>
            <a:spLocks noChangeArrowheads="1"/>
          </p:cNvSpPr>
          <p:nvPr/>
        </p:nvSpPr>
        <p:spPr bwMode="auto">
          <a:xfrm>
            <a:off x="381000" y="152400"/>
            <a:ext cx="8305800" cy="519113"/>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cs typeface="Times New Roman" pitchFamily="18" charset="0"/>
              </a:rPr>
              <a:t>A végtagok súlyerejének hatása az ízületekre</a:t>
            </a:r>
            <a:endParaRPr lang="en-GB" sz="2800" baseline="0">
              <a:solidFill>
                <a:schemeClr val="tx1"/>
              </a:solidFill>
              <a:cs typeface="Times New Roman" pitchFamily="18" charset="0"/>
            </a:endParaRPr>
          </a:p>
        </p:txBody>
      </p:sp>
      <p:sp>
        <p:nvSpPr>
          <p:cNvPr id="117786" name="Line 26"/>
          <p:cNvSpPr>
            <a:spLocks noChangeShapeType="1"/>
          </p:cNvSpPr>
          <p:nvPr/>
        </p:nvSpPr>
        <p:spPr bwMode="auto">
          <a:xfrm>
            <a:off x="2687638" y="1616224"/>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117789" name="Rectangle 29"/>
          <p:cNvSpPr>
            <a:spLocks noChangeArrowheads="1"/>
          </p:cNvSpPr>
          <p:nvPr/>
        </p:nvSpPr>
        <p:spPr bwMode="auto">
          <a:xfrm>
            <a:off x="2843213" y="5084763"/>
            <a:ext cx="865187"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p>
        </p:txBody>
      </p:sp>
      <p:sp>
        <p:nvSpPr>
          <p:cNvPr id="117792" name="Rectangle 32"/>
          <p:cNvSpPr>
            <a:spLocks noChangeArrowheads="1"/>
          </p:cNvSpPr>
          <p:nvPr/>
        </p:nvSpPr>
        <p:spPr bwMode="auto">
          <a:xfrm>
            <a:off x="3733800" y="3886200"/>
            <a:ext cx="11430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Gny</a:t>
            </a:r>
            <a:endParaRPr lang="en-GB" sz="2800" baseline="0">
              <a:solidFill>
                <a:schemeClr val="tx1"/>
              </a:solidFill>
            </a:endParaRPr>
          </a:p>
        </p:txBody>
      </p:sp>
      <p:sp>
        <p:nvSpPr>
          <p:cNvPr id="117793" name="Rectangle 33"/>
          <p:cNvSpPr>
            <a:spLocks noChangeArrowheads="1"/>
          </p:cNvSpPr>
          <p:nvPr/>
        </p:nvSpPr>
        <p:spPr bwMode="auto">
          <a:xfrm>
            <a:off x="2133600" y="3429000"/>
            <a:ext cx="10668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Gh</a:t>
            </a:r>
            <a:endParaRPr lang="en-GB" sz="2800" baseline="0">
              <a:solidFill>
                <a:schemeClr val="tx1"/>
              </a:solidFill>
            </a:endParaRPr>
          </a:p>
        </p:txBody>
      </p:sp>
      <p:sp>
        <p:nvSpPr>
          <p:cNvPr id="117794" name="Line 34"/>
          <p:cNvSpPr>
            <a:spLocks noChangeShapeType="1"/>
          </p:cNvSpPr>
          <p:nvPr/>
        </p:nvSpPr>
        <p:spPr bwMode="auto">
          <a:xfrm flipH="1">
            <a:off x="2611438" y="3830638"/>
            <a:ext cx="512762" cy="436562"/>
          </a:xfrm>
          <a:prstGeom prst="line">
            <a:avLst/>
          </a:prstGeom>
          <a:noFill/>
          <a:ln w="38100">
            <a:solidFill>
              <a:schemeClr val="tx1"/>
            </a:solidFill>
            <a:round/>
            <a:headEnd type="none" w="sm" len="sm"/>
            <a:tailEnd type="stealth" w="med" len="med"/>
          </a:ln>
        </p:spPr>
        <p:txBody>
          <a:bodyPr wrap="none" anchor="ctr"/>
          <a:lstStyle/>
          <a:p>
            <a:endParaRPr lang="hu-HU"/>
          </a:p>
        </p:txBody>
      </p:sp>
      <p:sp>
        <p:nvSpPr>
          <p:cNvPr id="117795" name="Line 35"/>
          <p:cNvSpPr>
            <a:spLocks noChangeShapeType="1"/>
          </p:cNvSpPr>
          <p:nvPr/>
        </p:nvSpPr>
        <p:spPr bwMode="auto">
          <a:xfrm flipV="1">
            <a:off x="3124200" y="2444750"/>
            <a:ext cx="0" cy="1511300"/>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117798" name="Line 38"/>
          <p:cNvSpPr>
            <a:spLocks noChangeShapeType="1"/>
          </p:cNvSpPr>
          <p:nvPr/>
        </p:nvSpPr>
        <p:spPr bwMode="auto">
          <a:xfrm>
            <a:off x="4859338" y="2813050"/>
            <a:ext cx="3097212" cy="0"/>
          </a:xfrm>
          <a:prstGeom prst="line">
            <a:avLst/>
          </a:prstGeom>
          <a:noFill/>
          <a:ln w="76200">
            <a:solidFill>
              <a:schemeClr val="tx1"/>
            </a:solidFill>
            <a:round/>
            <a:headEnd/>
            <a:tailEnd/>
          </a:ln>
        </p:spPr>
        <p:txBody>
          <a:bodyPr/>
          <a:lstStyle/>
          <a:p>
            <a:endParaRPr lang="hu-HU"/>
          </a:p>
        </p:txBody>
      </p:sp>
      <p:sp>
        <p:nvSpPr>
          <p:cNvPr id="117800" name="Line 40"/>
          <p:cNvSpPr>
            <a:spLocks noChangeShapeType="1"/>
          </p:cNvSpPr>
          <p:nvPr/>
        </p:nvSpPr>
        <p:spPr bwMode="auto">
          <a:xfrm>
            <a:off x="4068763" y="2062163"/>
            <a:ext cx="1223962" cy="1582737"/>
          </a:xfrm>
          <a:prstGeom prst="line">
            <a:avLst/>
          </a:prstGeom>
          <a:noFill/>
          <a:ln w="9525">
            <a:solidFill>
              <a:schemeClr val="tx1"/>
            </a:solidFill>
            <a:prstDash val="dash"/>
            <a:round/>
            <a:headEnd/>
            <a:tailEnd/>
          </a:ln>
        </p:spPr>
        <p:txBody>
          <a:bodyPr/>
          <a:lstStyle/>
          <a:p>
            <a:endParaRPr lang="hu-HU"/>
          </a:p>
        </p:txBody>
      </p:sp>
      <p:sp>
        <p:nvSpPr>
          <p:cNvPr id="117801" name="Text Box 41"/>
          <p:cNvSpPr txBox="1">
            <a:spLocks noChangeArrowheads="1"/>
          </p:cNvSpPr>
          <p:nvPr/>
        </p:nvSpPr>
        <p:spPr bwMode="auto">
          <a:xfrm>
            <a:off x="5232400" y="3573463"/>
            <a:ext cx="2122488" cy="400050"/>
          </a:xfrm>
          <a:prstGeom prst="rect">
            <a:avLst/>
          </a:prstGeom>
          <a:noFill/>
          <a:ln w="9525">
            <a:noFill/>
            <a:miter lim="800000"/>
            <a:headEnd/>
            <a:tailEnd/>
          </a:ln>
        </p:spPr>
        <p:txBody>
          <a:bodyPr wrap="none">
            <a:spAutoFit/>
          </a:bodyPr>
          <a:lstStyle/>
          <a:p>
            <a:r>
              <a:rPr lang="hu-HU" i="1" baseline="0">
                <a:solidFill>
                  <a:schemeClr val="tx1"/>
                </a:solidFill>
              </a:rPr>
              <a:t>Transzverzális sík </a:t>
            </a:r>
            <a:endParaRPr lang="en-US" baseline="0">
              <a:solidFill>
                <a:schemeClr val="tx1"/>
              </a:solidFill>
            </a:endParaRPr>
          </a:p>
        </p:txBody>
      </p:sp>
      <p:grpSp>
        <p:nvGrpSpPr>
          <p:cNvPr id="3" name="Group 56"/>
          <p:cNvGrpSpPr>
            <a:grpSpLocks/>
          </p:cNvGrpSpPr>
          <p:nvPr/>
        </p:nvGrpSpPr>
        <p:grpSpPr bwMode="auto">
          <a:xfrm>
            <a:off x="5003800" y="4508500"/>
            <a:ext cx="3744913" cy="1800225"/>
            <a:chOff x="3152" y="2840"/>
            <a:chExt cx="2359" cy="1134"/>
          </a:xfrm>
        </p:grpSpPr>
        <p:grpSp>
          <p:nvGrpSpPr>
            <p:cNvPr id="4" name="Group 47"/>
            <p:cNvGrpSpPr>
              <a:grpSpLocks/>
            </p:cNvGrpSpPr>
            <p:nvPr/>
          </p:nvGrpSpPr>
          <p:grpSpPr bwMode="auto">
            <a:xfrm>
              <a:off x="3152" y="2840"/>
              <a:ext cx="2359" cy="1134"/>
              <a:chOff x="1610" y="1207"/>
              <a:chExt cx="2359" cy="1134"/>
            </a:xfrm>
          </p:grpSpPr>
          <p:sp>
            <p:nvSpPr>
              <p:cNvPr id="4130" name="Rectangle 48"/>
              <p:cNvSpPr>
                <a:spLocks noChangeArrowheads="1"/>
              </p:cNvSpPr>
              <p:nvPr/>
            </p:nvSpPr>
            <p:spPr bwMode="auto">
              <a:xfrm>
                <a:off x="1610" y="1207"/>
                <a:ext cx="2359" cy="1134"/>
              </a:xfrm>
              <a:prstGeom prst="rect">
                <a:avLst/>
              </a:prstGeom>
              <a:solidFill>
                <a:schemeClr val="bg1"/>
              </a:solidFill>
              <a:ln w="9525">
                <a:solidFill>
                  <a:schemeClr val="tx1"/>
                </a:solidFill>
                <a:miter lim="800000"/>
                <a:headEnd/>
                <a:tailEnd/>
              </a:ln>
            </p:spPr>
            <p:txBody>
              <a:bodyPr wrap="none" anchor="ctr"/>
              <a:lstStyle/>
              <a:p>
                <a:endParaRPr lang="hu-HU" baseline="0">
                  <a:solidFill>
                    <a:schemeClr val="tx1"/>
                  </a:solidFill>
                </a:endParaRPr>
              </a:p>
            </p:txBody>
          </p:sp>
          <p:grpSp>
            <p:nvGrpSpPr>
              <p:cNvPr id="5" name="Group 49"/>
              <p:cNvGrpSpPr>
                <a:grpSpLocks/>
              </p:cNvGrpSpPr>
              <p:nvPr/>
            </p:nvGrpSpPr>
            <p:grpSpPr bwMode="auto">
              <a:xfrm>
                <a:off x="1655" y="1298"/>
                <a:ext cx="2214" cy="862"/>
                <a:chOff x="1655" y="1298"/>
                <a:chExt cx="2214" cy="862"/>
              </a:xfrm>
            </p:grpSpPr>
            <p:graphicFrame>
              <p:nvGraphicFramePr>
                <p:cNvPr id="4098" name="Object 50"/>
                <p:cNvGraphicFramePr>
                  <a:graphicFrameLocks noChangeAspect="1"/>
                </p:cNvGraphicFramePr>
                <p:nvPr/>
              </p:nvGraphicFramePr>
              <p:xfrm>
                <a:off x="2369" y="1298"/>
                <a:ext cx="1500" cy="642"/>
              </p:xfrm>
              <a:graphic>
                <a:graphicData uri="http://schemas.openxmlformats.org/presentationml/2006/ole">
                  <mc:AlternateContent xmlns:mc="http://schemas.openxmlformats.org/markup-compatibility/2006">
                    <mc:Choice xmlns:v="urn:schemas-microsoft-com:vml" Requires="v">
                      <p:oleObj spid="_x0000_s4114" name="Photo Editor fénykép" r:id="rId8" imgW="2381582" imgH="1019048" progId="">
                        <p:embed/>
                      </p:oleObj>
                    </mc:Choice>
                    <mc:Fallback>
                      <p:oleObj name="Photo Editor fénykép" r:id="rId8" imgW="2381582" imgH="1019048" progId="">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9" y="1298"/>
                              <a:ext cx="1500"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1"/>
                <p:cNvGraphicFramePr>
                  <a:graphicFrameLocks noChangeAspect="1"/>
                </p:cNvGraphicFramePr>
                <p:nvPr/>
              </p:nvGraphicFramePr>
              <p:xfrm>
                <a:off x="1655" y="1548"/>
                <a:ext cx="1056" cy="612"/>
              </p:xfrm>
              <a:graphic>
                <a:graphicData uri="http://schemas.openxmlformats.org/presentationml/2006/ole">
                  <mc:AlternateContent xmlns:mc="http://schemas.openxmlformats.org/markup-compatibility/2006">
                    <mc:Choice xmlns:v="urn:schemas-microsoft-com:vml" Requires="v">
                      <p:oleObj spid="_x0000_s4115" name="Photo Editor fénykép" r:id="rId10" imgW="1676634" imgH="971686" progId="">
                        <p:embed/>
                      </p:oleObj>
                    </mc:Choice>
                    <mc:Fallback>
                      <p:oleObj name="Photo Editor fénykép" r:id="rId10" imgW="1676634" imgH="971686" progId="">
                        <p:embed/>
                        <p:pic>
                          <p:nvPicPr>
                            <p:cNvPr id="0" name="Object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5" y="1548"/>
                              <a:ext cx="1056"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4126" name="Line 52"/>
            <p:cNvSpPr>
              <a:spLocks noChangeShapeType="1"/>
            </p:cNvSpPr>
            <p:nvPr/>
          </p:nvSpPr>
          <p:spPr bwMode="auto">
            <a:xfrm flipV="1">
              <a:off x="3560" y="3294"/>
              <a:ext cx="635" cy="318"/>
            </a:xfrm>
            <a:prstGeom prst="line">
              <a:avLst/>
            </a:prstGeom>
            <a:noFill/>
            <a:ln w="38100">
              <a:solidFill>
                <a:schemeClr val="tx1"/>
              </a:solidFill>
              <a:round/>
              <a:headEnd/>
              <a:tailEnd/>
            </a:ln>
          </p:spPr>
          <p:txBody>
            <a:bodyPr/>
            <a:lstStyle/>
            <a:p>
              <a:endParaRPr lang="hu-HU"/>
            </a:p>
          </p:txBody>
        </p:sp>
        <p:sp>
          <p:nvSpPr>
            <p:cNvPr id="4127" name="Line 53"/>
            <p:cNvSpPr>
              <a:spLocks noChangeShapeType="1"/>
            </p:cNvSpPr>
            <p:nvPr/>
          </p:nvSpPr>
          <p:spPr bwMode="auto">
            <a:xfrm flipV="1">
              <a:off x="4195" y="3249"/>
              <a:ext cx="817" cy="45"/>
            </a:xfrm>
            <a:prstGeom prst="line">
              <a:avLst/>
            </a:prstGeom>
            <a:noFill/>
            <a:ln w="38100">
              <a:solidFill>
                <a:schemeClr val="tx1"/>
              </a:solidFill>
              <a:round/>
              <a:headEnd/>
              <a:tailEnd/>
            </a:ln>
          </p:spPr>
          <p:txBody>
            <a:bodyPr/>
            <a:lstStyle/>
            <a:p>
              <a:endParaRPr lang="hu-HU"/>
            </a:p>
          </p:txBody>
        </p:sp>
        <p:sp>
          <p:nvSpPr>
            <p:cNvPr id="4128" name="Oval 54"/>
            <p:cNvSpPr>
              <a:spLocks noChangeArrowheads="1"/>
            </p:cNvSpPr>
            <p:nvPr/>
          </p:nvSpPr>
          <p:spPr bwMode="auto">
            <a:xfrm>
              <a:off x="4151" y="3249"/>
              <a:ext cx="90" cy="90"/>
            </a:xfrm>
            <a:prstGeom prst="ellipse">
              <a:avLst/>
            </a:prstGeom>
            <a:solidFill>
              <a:schemeClr val="accent2"/>
            </a:solidFill>
            <a:ln w="9525">
              <a:solidFill>
                <a:schemeClr val="tx1"/>
              </a:solidFill>
              <a:round/>
              <a:headEnd/>
              <a:tailEnd/>
            </a:ln>
          </p:spPr>
          <p:txBody>
            <a:bodyPr wrap="none" anchor="ctr"/>
            <a:lstStyle/>
            <a:p>
              <a:endParaRPr lang="hu-HU" baseline="0">
                <a:solidFill>
                  <a:schemeClr val="tx1"/>
                </a:solidFill>
              </a:endParaRPr>
            </a:p>
          </p:txBody>
        </p:sp>
        <p:sp>
          <p:nvSpPr>
            <p:cNvPr id="4129" name="Oval 55"/>
            <p:cNvSpPr>
              <a:spLocks noChangeArrowheads="1"/>
            </p:cNvSpPr>
            <p:nvPr/>
          </p:nvSpPr>
          <p:spPr bwMode="auto">
            <a:xfrm>
              <a:off x="3833" y="3405"/>
              <a:ext cx="90" cy="90"/>
            </a:xfrm>
            <a:prstGeom prst="ellipse">
              <a:avLst/>
            </a:prstGeom>
            <a:solidFill>
              <a:srgbClr val="FF0000"/>
            </a:solidFill>
            <a:ln w="9525">
              <a:solidFill>
                <a:schemeClr val="tx1"/>
              </a:solidFill>
              <a:round/>
              <a:headEnd/>
              <a:tailEnd/>
            </a:ln>
          </p:spPr>
          <p:txBody>
            <a:bodyPr wrap="none" anchor="ctr"/>
            <a:lstStyle/>
            <a:p>
              <a:endParaRPr lang="hu-HU" baseline="0">
                <a:solidFill>
                  <a:schemeClr val="tx1"/>
                </a:solidFill>
              </a:endParaRPr>
            </a:p>
          </p:txBody>
        </p:sp>
      </p:grpSp>
      <p:sp>
        <p:nvSpPr>
          <p:cNvPr id="117817" name="Arc 57"/>
          <p:cNvSpPr>
            <a:spLocks/>
          </p:cNvSpPr>
          <p:nvPr/>
        </p:nvSpPr>
        <p:spPr bwMode="auto">
          <a:xfrm rot="-5400000">
            <a:off x="2993232" y="3942556"/>
            <a:ext cx="611188"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117818" name="Rectangle 58"/>
          <p:cNvSpPr>
            <a:spLocks noChangeArrowheads="1"/>
          </p:cNvSpPr>
          <p:nvPr/>
        </p:nvSpPr>
        <p:spPr bwMode="auto">
          <a:xfrm>
            <a:off x="3059113" y="3860800"/>
            <a:ext cx="320675"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p>
        </p:txBody>
      </p:sp>
      <p:sp>
        <p:nvSpPr>
          <p:cNvPr id="117819" name="Line 59"/>
          <p:cNvSpPr>
            <a:spLocks noChangeShapeType="1"/>
          </p:cNvSpPr>
          <p:nvPr/>
        </p:nvSpPr>
        <p:spPr bwMode="auto">
          <a:xfrm>
            <a:off x="6156325" y="5516563"/>
            <a:ext cx="0" cy="504825"/>
          </a:xfrm>
          <a:prstGeom prst="line">
            <a:avLst/>
          </a:prstGeom>
          <a:noFill/>
          <a:ln w="19050">
            <a:solidFill>
              <a:srgbClr val="FF0000"/>
            </a:solidFill>
            <a:round/>
            <a:headEnd/>
            <a:tailEnd type="triangle" w="med" len="med"/>
          </a:ln>
        </p:spPr>
        <p:txBody>
          <a:bodyPr/>
          <a:lstStyle/>
          <a:p>
            <a:endParaRPr lang="hu-HU"/>
          </a:p>
        </p:txBody>
      </p:sp>
      <p:sp>
        <p:nvSpPr>
          <p:cNvPr id="4124" name="Szövegdoboz 40"/>
          <p:cNvSpPr txBox="1">
            <a:spLocks noChangeArrowheads="1"/>
          </p:cNvSpPr>
          <p:nvPr/>
        </p:nvSpPr>
        <p:spPr bwMode="auto">
          <a:xfrm>
            <a:off x="857250" y="571500"/>
            <a:ext cx="7929563" cy="830997"/>
          </a:xfrm>
          <a:prstGeom prst="rect">
            <a:avLst/>
          </a:prstGeom>
          <a:noFill/>
          <a:ln w="9525">
            <a:noFill/>
            <a:miter lim="800000"/>
            <a:headEnd/>
            <a:tailEnd/>
          </a:ln>
        </p:spPr>
        <p:txBody>
          <a:bodyPr>
            <a:spAutoFit/>
          </a:bodyPr>
          <a:lstStyle/>
          <a:p>
            <a:pPr algn="ctr"/>
            <a:r>
              <a:rPr lang="hu-HU" sz="2400" dirty="0">
                <a:solidFill>
                  <a:srgbClr val="FF0000"/>
                </a:solidFill>
              </a:rPr>
              <a:t>A végtag súlypontja feljebb helyezkedik el,mint a forgás középpontja</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78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ARBRAKE.WAV"/>
                                        </p:tgtEl>
                                      </p:cMediaNode>
                                    </p:audio>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780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17801">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11779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17774"/>
                                        </p:tgtEl>
                                        <p:attrNameLst>
                                          <p:attrName>style.visibility</p:attrName>
                                        </p:attrNameLst>
                                      </p:cBhvr>
                                      <p:to>
                                        <p:strVal val="visible"/>
                                      </p:to>
                                    </p:set>
                                    <p:animEffect transition="in" filter="box(out)">
                                      <p:cBhvr>
                                        <p:cTn id="30" dur="500"/>
                                        <p:tgtEl>
                                          <p:spTgt spid="117774"/>
                                        </p:tgtEl>
                                      </p:cBhvr>
                                    </p:animEffec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117789">
                                            <p:txEl>
                                              <p:pRg st="0" end="0"/>
                                            </p:txEl>
                                          </p:spTgt>
                                        </p:tgtEl>
                                        <p:attrNameLst>
                                          <p:attrName>style.visibility</p:attrName>
                                        </p:attrNameLst>
                                      </p:cBhvr>
                                      <p:to>
                                        <p:strVal val="visible"/>
                                      </p:to>
                                    </p:set>
                                    <p:animEffect transition="in" filter="box(out)">
                                      <p:cBhvr>
                                        <p:cTn id="34" dur="500"/>
                                        <p:tgtEl>
                                          <p:spTgt spid="11778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box(out)">
                                      <p:cBhvr>
                                        <p:cTn id="39" dur="500"/>
                                        <p:tgtEl>
                                          <p:spTgt spid="117773"/>
                                        </p:tgtEl>
                                      </p:cBhvr>
                                    </p:animEffect>
                                  </p:childTnLst>
                                </p:cTn>
                              </p:par>
                            </p:childTnLst>
                          </p:cTn>
                        </p:par>
                        <p:par>
                          <p:cTn id="40" fill="hold">
                            <p:stCondLst>
                              <p:cond delay="500"/>
                            </p:stCondLst>
                            <p:childTnLst>
                              <p:par>
                                <p:cTn id="41" presetID="4" presetClass="entr" presetSubtype="32" fill="hold" grpId="0" nodeType="afterEffect">
                                  <p:stCondLst>
                                    <p:cond delay="0"/>
                                  </p:stCondLst>
                                  <p:childTnLst>
                                    <p:set>
                                      <p:cBhvr>
                                        <p:cTn id="42" dur="1" fill="hold">
                                          <p:stCondLst>
                                            <p:cond delay="0"/>
                                          </p:stCondLst>
                                        </p:cTn>
                                        <p:tgtEl>
                                          <p:spTgt spid="117792">
                                            <p:txEl>
                                              <p:pRg st="0" end="0"/>
                                            </p:txEl>
                                          </p:spTgt>
                                        </p:tgtEl>
                                        <p:attrNameLst>
                                          <p:attrName>style.visibility</p:attrName>
                                        </p:attrNameLst>
                                      </p:cBhvr>
                                      <p:to>
                                        <p:strVal val="visible"/>
                                      </p:to>
                                    </p:set>
                                    <p:animEffect transition="in" filter="box(out)">
                                      <p:cBhvr>
                                        <p:cTn id="43" dur="500"/>
                                        <p:tgtEl>
                                          <p:spTgt spid="11779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17794"/>
                                        </p:tgtEl>
                                        <p:attrNameLst>
                                          <p:attrName>style.visibility</p:attrName>
                                        </p:attrNameLst>
                                      </p:cBhvr>
                                      <p:to>
                                        <p:strVal val="visible"/>
                                      </p:to>
                                    </p:set>
                                    <p:anim calcmode="lin" valueType="num">
                                      <p:cBhvr additive="base">
                                        <p:cTn id="48" dur="500" fill="hold"/>
                                        <p:tgtEl>
                                          <p:spTgt spid="117794"/>
                                        </p:tgtEl>
                                        <p:attrNameLst>
                                          <p:attrName>ppt_x</p:attrName>
                                        </p:attrNameLst>
                                      </p:cBhvr>
                                      <p:tavLst>
                                        <p:tav tm="0">
                                          <p:val>
                                            <p:strVal val="1+#ppt_w/2"/>
                                          </p:val>
                                        </p:tav>
                                        <p:tav tm="100000">
                                          <p:val>
                                            <p:strVal val="#ppt_x"/>
                                          </p:val>
                                        </p:tav>
                                      </p:tavLst>
                                    </p:anim>
                                    <p:anim calcmode="lin" valueType="num">
                                      <p:cBhvr additive="base">
                                        <p:cTn id="49" dur="500" fill="hold"/>
                                        <p:tgtEl>
                                          <p:spTgt spid="1177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CARBRAKE.WAV"/>
                                        </p:tgtEl>
                                      </p:cMediaNode>
                                    </p:audio>
                                  </p:subTnLst>
                                </p:cTn>
                              </p:par>
                            </p:childTnLst>
                          </p:cTn>
                        </p:par>
                        <p:par>
                          <p:cTn id="50" fill="hold">
                            <p:stCondLst>
                              <p:cond delay="500"/>
                            </p:stCondLst>
                            <p:childTnLst>
                              <p:par>
                                <p:cTn id="51" presetID="4" presetClass="entr" presetSubtype="32" fill="hold" grpId="0" nodeType="afterEffect">
                                  <p:stCondLst>
                                    <p:cond delay="0"/>
                                  </p:stCondLst>
                                  <p:childTnLst>
                                    <p:set>
                                      <p:cBhvr>
                                        <p:cTn id="52" dur="1" fill="hold">
                                          <p:stCondLst>
                                            <p:cond delay="0"/>
                                          </p:stCondLst>
                                        </p:cTn>
                                        <p:tgtEl>
                                          <p:spTgt spid="117793">
                                            <p:txEl>
                                              <p:pRg st="0" end="0"/>
                                            </p:txEl>
                                          </p:spTgt>
                                        </p:tgtEl>
                                        <p:attrNameLst>
                                          <p:attrName>style.visibility</p:attrName>
                                        </p:attrNameLst>
                                      </p:cBhvr>
                                      <p:to>
                                        <p:strVal val="visible"/>
                                      </p:to>
                                    </p:set>
                                    <p:animEffect transition="in" filter="box(out)">
                                      <p:cBhvr>
                                        <p:cTn id="53" dur="500"/>
                                        <p:tgtEl>
                                          <p:spTgt spid="11779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17817"/>
                                        </p:tgtEl>
                                        <p:attrNameLst>
                                          <p:attrName>style.visibility</p:attrName>
                                        </p:attrNameLst>
                                      </p:cBhvr>
                                      <p:to>
                                        <p:strVal val="visible"/>
                                      </p:to>
                                    </p:set>
                                    <p:anim calcmode="lin" valueType="num">
                                      <p:cBhvr additive="base">
                                        <p:cTn id="58" dur="500" fill="hold"/>
                                        <p:tgtEl>
                                          <p:spTgt spid="117817"/>
                                        </p:tgtEl>
                                        <p:attrNameLst>
                                          <p:attrName>ppt_x</p:attrName>
                                        </p:attrNameLst>
                                      </p:cBhvr>
                                      <p:tavLst>
                                        <p:tav tm="0">
                                          <p:val>
                                            <p:strVal val="1+#ppt_w/2"/>
                                          </p:val>
                                        </p:tav>
                                        <p:tav tm="100000">
                                          <p:val>
                                            <p:strVal val="#ppt_x"/>
                                          </p:val>
                                        </p:tav>
                                      </p:tavLst>
                                    </p:anim>
                                    <p:anim calcmode="lin" valueType="num">
                                      <p:cBhvr additive="base">
                                        <p:cTn id="59" dur="500" fill="hold"/>
                                        <p:tgtEl>
                                          <p:spTgt spid="117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creeching Brakes"/>
                                        </p:tgtEl>
                                      </p:cMediaNode>
                                    </p:audio>
                                  </p:subTnLst>
                                </p:cTn>
                              </p:par>
                            </p:childTnLst>
                          </p:cTn>
                        </p:par>
                        <p:par>
                          <p:cTn id="60" fill="hold">
                            <p:stCondLst>
                              <p:cond delay="500"/>
                            </p:stCondLst>
                            <p:childTnLst>
                              <p:par>
                                <p:cTn id="61" presetID="4" presetClass="entr" presetSubtype="32" fill="hold" grpId="0" nodeType="afterEffect">
                                  <p:stCondLst>
                                    <p:cond delay="0"/>
                                  </p:stCondLst>
                                  <p:childTnLst>
                                    <p:set>
                                      <p:cBhvr>
                                        <p:cTn id="62" dur="1" fill="hold">
                                          <p:stCondLst>
                                            <p:cond delay="0"/>
                                          </p:stCondLst>
                                        </p:cTn>
                                        <p:tgtEl>
                                          <p:spTgt spid="117818">
                                            <p:txEl>
                                              <p:pRg st="0" end="0"/>
                                            </p:txEl>
                                          </p:spTgt>
                                        </p:tgtEl>
                                        <p:attrNameLst>
                                          <p:attrName>style.visibility</p:attrName>
                                        </p:attrNameLst>
                                      </p:cBhvr>
                                      <p:to>
                                        <p:strVal val="visible"/>
                                      </p:to>
                                    </p:set>
                                    <p:animEffect transition="in" filter="box(out)">
                                      <p:cBhvr>
                                        <p:cTn id="63" dur="500"/>
                                        <p:tgtEl>
                                          <p:spTgt spid="1178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17763"/>
                                        </p:tgtEl>
                                        <p:attrNameLst>
                                          <p:attrName>style.visibility</p:attrName>
                                        </p:attrNameLst>
                                      </p:cBhvr>
                                      <p:to>
                                        <p:strVal val="visible"/>
                                      </p:to>
                                    </p:set>
                                    <p:anim calcmode="lin" valueType="num">
                                      <p:cBhvr additive="base">
                                        <p:cTn id="68" dur="500" fill="hold"/>
                                        <p:tgtEl>
                                          <p:spTgt spid="117763"/>
                                        </p:tgtEl>
                                        <p:attrNameLst>
                                          <p:attrName>ppt_x</p:attrName>
                                        </p:attrNameLst>
                                      </p:cBhvr>
                                      <p:tavLst>
                                        <p:tav tm="0">
                                          <p:val>
                                            <p:strVal val="1+#ppt_w/2"/>
                                          </p:val>
                                        </p:tav>
                                        <p:tav tm="100000">
                                          <p:val>
                                            <p:strVal val="#ppt_x"/>
                                          </p:val>
                                        </p:tav>
                                      </p:tavLst>
                                    </p:anim>
                                    <p:anim calcmode="lin" valueType="num">
                                      <p:cBhvr additive="base">
                                        <p:cTn id="69" dur="500" fill="hold"/>
                                        <p:tgtEl>
                                          <p:spTgt spid="1177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Screeching Brakes"/>
                                        </p:tgtEl>
                                      </p:cMediaNode>
                                    </p:audio>
                                  </p:subTnLst>
                                </p:cTn>
                              </p:par>
                            </p:childTnLst>
                          </p:cTn>
                        </p:par>
                        <p:par>
                          <p:cTn id="70" fill="hold">
                            <p:stCondLst>
                              <p:cond delay="500"/>
                            </p:stCondLst>
                            <p:childTnLst>
                              <p:par>
                                <p:cTn id="71" presetID="4" presetClass="entr" presetSubtype="32" fill="hold" grpId="0" nodeType="afterEffect">
                                  <p:stCondLst>
                                    <p:cond delay="0"/>
                                  </p:stCondLst>
                                  <p:childTnLst>
                                    <p:set>
                                      <p:cBhvr>
                                        <p:cTn id="72" dur="1" fill="hold">
                                          <p:stCondLst>
                                            <p:cond delay="0"/>
                                          </p:stCondLst>
                                        </p:cTn>
                                        <p:tgtEl>
                                          <p:spTgt spid="117777">
                                            <p:txEl>
                                              <p:pRg st="0" end="0"/>
                                            </p:txEl>
                                          </p:spTgt>
                                        </p:tgtEl>
                                        <p:attrNameLst>
                                          <p:attrName>style.visibility</p:attrName>
                                        </p:attrNameLst>
                                      </p:cBhvr>
                                      <p:to>
                                        <p:strVal val="visible"/>
                                      </p:to>
                                    </p:set>
                                    <p:animEffect transition="in" filter="box(out)">
                                      <p:cBhvr>
                                        <p:cTn id="73" dur="500"/>
                                        <p:tgtEl>
                                          <p:spTgt spid="117777">
                                            <p:txEl>
                                              <p:pRg st="0" end="0"/>
                                            </p:txEl>
                                          </p:spTgt>
                                        </p:tgtEl>
                                      </p:cBhvr>
                                    </p:animEffect>
                                  </p:childTnLst>
                                </p:cTn>
                              </p:par>
                            </p:childTnLst>
                          </p:cTn>
                        </p:par>
                        <p:par>
                          <p:cTn id="74" fill="hold">
                            <p:stCondLst>
                              <p:cond delay="1000"/>
                            </p:stCondLst>
                            <p:childTnLst>
                              <p:par>
                                <p:cTn id="75" presetID="22" presetClass="entr" presetSubtype="1" fill="hold" grpId="0" nodeType="afterEffect">
                                  <p:stCondLst>
                                    <p:cond delay="0"/>
                                  </p:stCondLst>
                                  <p:iterate type="lt">
                                    <p:tmPct val="100000"/>
                                  </p:iterate>
                                  <p:childTnLst>
                                    <p:set>
                                      <p:cBhvr>
                                        <p:cTn id="76" dur="1" fill="hold">
                                          <p:stCondLst>
                                            <p:cond delay="0"/>
                                          </p:stCondLst>
                                        </p:cTn>
                                        <p:tgtEl>
                                          <p:spTgt spid="117781">
                                            <p:txEl>
                                              <p:pRg st="0" end="0"/>
                                            </p:txEl>
                                          </p:spTgt>
                                        </p:tgtEl>
                                        <p:attrNameLst>
                                          <p:attrName>style.visibility</p:attrName>
                                        </p:attrNameLst>
                                      </p:cBhvr>
                                      <p:to>
                                        <p:strVal val="visible"/>
                                      </p:to>
                                    </p:set>
                                    <p:animEffect transition="in" filter="wipe(up)">
                                      <p:cBhvr>
                                        <p:cTn id="77" dur="75"/>
                                        <p:tgtEl>
                                          <p:spTgt spid="117781">
                                            <p:txEl>
                                              <p:pRg st="0" end="0"/>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6" name="TYPE.WAV"/>
                                        </p:tgtEl>
                                      </p:cMediaNode>
                                    </p:audio>
                                  </p:subTnLst>
                                </p:cTn>
                              </p:par>
                            </p:childTnLst>
                          </p:cTn>
                        </p:par>
                        <p:par>
                          <p:cTn id="78" fill="hold">
                            <p:stCondLst>
                              <p:cond delay="1450"/>
                            </p:stCondLst>
                            <p:childTnLst>
                              <p:par>
                                <p:cTn id="79" presetID="2" presetClass="entr" presetSubtype="2" fill="hold" grpId="0" nodeType="afterEffect">
                                  <p:stCondLst>
                                    <p:cond delay="0"/>
                                  </p:stCondLst>
                                  <p:childTnLst>
                                    <p:set>
                                      <p:cBhvr>
                                        <p:cTn id="80" dur="1" fill="hold">
                                          <p:stCondLst>
                                            <p:cond delay="0"/>
                                          </p:stCondLst>
                                        </p:cTn>
                                        <p:tgtEl>
                                          <p:spTgt spid="117771"/>
                                        </p:tgtEl>
                                        <p:attrNameLst>
                                          <p:attrName>style.visibility</p:attrName>
                                        </p:attrNameLst>
                                      </p:cBhvr>
                                      <p:to>
                                        <p:strVal val="visible"/>
                                      </p:to>
                                    </p:set>
                                    <p:anim calcmode="lin" valueType="num">
                                      <p:cBhvr additive="base">
                                        <p:cTn id="81" dur="500" fill="hold"/>
                                        <p:tgtEl>
                                          <p:spTgt spid="117771"/>
                                        </p:tgtEl>
                                        <p:attrNameLst>
                                          <p:attrName>ppt_x</p:attrName>
                                        </p:attrNameLst>
                                      </p:cBhvr>
                                      <p:tavLst>
                                        <p:tav tm="0">
                                          <p:val>
                                            <p:strVal val="1+#ppt_w/2"/>
                                          </p:val>
                                        </p:tav>
                                        <p:tav tm="100000">
                                          <p:val>
                                            <p:strVal val="#ppt_x"/>
                                          </p:val>
                                        </p:tav>
                                      </p:tavLst>
                                    </p:anim>
                                    <p:anim calcmode="lin" valueType="num">
                                      <p:cBhvr additive="base">
                                        <p:cTn id="82" dur="500" fill="hold"/>
                                        <p:tgtEl>
                                          <p:spTgt spid="1177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CARBRAK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117772"/>
                                        </p:tgtEl>
                                        <p:attrNameLst>
                                          <p:attrName>style.visibility</p:attrName>
                                        </p:attrNameLst>
                                      </p:cBhvr>
                                      <p:to>
                                        <p:strVal val="visible"/>
                                      </p:to>
                                    </p:set>
                                    <p:anim calcmode="lin" valueType="num">
                                      <p:cBhvr additive="base">
                                        <p:cTn id="87" dur="500" fill="hold"/>
                                        <p:tgtEl>
                                          <p:spTgt spid="117772"/>
                                        </p:tgtEl>
                                        <p:attrNameLst>
                                          <p:attrName>ppt_x</p:attrName>
                                        </p:attrNameLst>
                                      </p:cBhvr>
                                      <p:tavLst>
                                        <p:tav tm="0">
                                          <p:val>
                                            <p:strVal val="1+#ppt_w/2"/>
                                          </p:val>
                                        </p:tav>
                                        <p:tav tm="100000">
                                          <p:val>
                                            <p:strVal val="#ppt_x"/>
                                          </p:val>
                                        </p:tav>
                                      </p:tavLst>
                                    </p:anim>
                                    <p:anim calcmode="lin" valueType="num">
                                      <p:cBhvr additive="base">
                                        <p:cTn id="88" dur="500" fill="hold"/>
                                        <p:tgtEl>
                                          <p:spTgt spid="1177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Screeching Brakes"/>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7795"/>
                                        </p:tgtEl>
                                        <p:attrNameLst>
                                          <p:attrName>style.visibility</p:attrName>
                                        </p:attrNameLst>
                                      </p:cBhvr>
                                      <p:to>
                                        <p:strVal val="visible"/>
                                      </p:to>
                                    </p:set>
                                    <p:anim calcmode="lin" valueType="num">
                                      <p:cBhvr additive="base">
                                        <p:cTn id="93" dur="500" fill="hold"/>
                                        <p:tgtEl>
                                          <p:spTgt spid="117795"/>
                                        </p:tgtEl>
                                        <p:attrNameLst>
                                          <p:attrName>ppt_x</p:attrName>
                                        </p:attrNameLst>
                                      </p:cBhvr>
                                      <p:tavLst>
                                        <p:tav tm="0">
                                          <p:val>
                                            <p:strVal val="#ppt_x"/>
                                          </p:val>
                                        </p:tav>
                                        <p:tav tm="100000">
                                          <p:val>
                                            <p:strVal val="#ppt_x"/>
                                          </p:val>
                                        </p:tav>
                                      </p:tavLst>
                                    </p:anim>
                                    <p:anim calcmode="lin" valueType="num">
                                      <p:cBhvr additive="base">
                                        <p:cTn id="94" dur="500" fill="hold"/>
                                        <p:tgtEl>
                                          <p:spTgt spid="117795"/>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4" presetClass="entr" presetSubtype="32" fill="hold" grpId="0" nodeType="afterEffect">
                                  <p:stCondLst>
                                    <p:cond delay="0"/>
                                  </p:stCondLst>
                                  <p:childTnLst>
                                    <p:set>
                                      <p:cBhvr>
                                        <p:cTn id="97" dur="1" fill="hold">
                                          <p:stCondLst>
                                            <p:cond delay="0"/>
                                          </p:stCondLst>
                                        </p:cTn>
                                        <p:tgtEl>
                                          <p:spTgt spid="117778">
                                            <p:txEl>
                                              <p:pRg st="0" end="0"/>
                                            </p:txEl>
                                          </p:spTgt>
                                        </p:tgtEl>
                                        <p:attrNameLst>
                                          <p:attrName>style.visibility</p:attrName>
                                        </p:attrNameLst>
                                      </p:cBhvr>
                                      <p:to>
                                        <p:strVal val="visible"/>
                                      </p:to>
                                    </p:set>
                                    <p:animEffect transition="in" filter="box(out)">
                                      <p:cBhvr>
                                        <p:cTn id="98" dur="500"/>
                                        <p:tgtEl>
                                          <p:spTgt spid="117778">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17786"/>
                                        </p:tgtEl>
                                        <p:attrNameLst>
                                          <p:attrName>style.visibility</p:attrName>
                                        </p:attrNameLst>
                                      </p:cBhvr>
                                      <p:to>
                                        <p:strVal val="visible"/>
                                      </p:to>
                                    </p:set>
                                    <p:anim calcmode="lin" valueType="num">
                                      <p:cBhvr additive="base">
                                        <p:cTn id="103" dur="500" fill="hold"/>
                                        <p:tgtEl>
                                          <p:spTgt spid="117786"/>
                                        </p:tgtEl>
                                        <p:attrNameLst>
                                          <p:attrName>ppt_x</p:attrName>
                                        </p:attrNameLst>
                                      </p:cBhvr>
                                      <p:tavLst>
                                        <p:tav tm="0">
                                          <p:val>
                                            <p:strVal val="0-#ppt_w/2"/>
                                          </p:val>
                                        </p:tav>
                                        <p:tav tm="100000">
                                          <p:val>
                                            <p:strVal val="#ppt_x"/>
                                          </p:val>
                                        </p:tav>
                                      </p:tavLst>
                                    </p:anim>
                                    <p:anim calcmode="lin" valueType="num">
                                      <p:cBhvr additive="base">
                                        <p:cTn id="104" dur="500" fill="hold"/>
                                        <p:tgtEl>
                                          <p:spTgt spid="1177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7" name="WHOOSH.WAV"/>
                                        </p:tgtEl>
                                      </p:cMediaNode>
                                    </p:audio>
                                  </p:subTnLst>
                                </p:cTn>
                              </p:par>
                            </p:childTnLst>
                          </p:cTn>
                        </p:par>
                        <p:par>
                          <p:cTn id="105" fill="hold">
                            <p:stCondLst>
                              <p:cond delay="500"/>
                            </p:stCondLst>
                            <p:childTnLst>
                              <p:par>
                                <p:cTn id="106" presetID="22" presetClass="entr" presetSubtype="1" fill="hold" grpId="0" nodeType="afterEffect">
                                  <p:stCondLst>
                                    <p:cond delay="0"/>
                                  </p:stCondLst>
                                  <p:iterate type="lt">
                                    <p:tmPct val="100000"/>
                                  </p:iterate>
                                  <p:childTnLst>
                                    <p:set>
                                      <p:cBhvr>
                                        <p:cTn id="107" dur="1" fill="hold">
                                          <p:stCondLst>
                                            <p:cond delay="0"/>
                                          </p:stCondLst>
                                        </p:cTn>
                                        <p:tgtEl>
                                          <p:spTgt spid="117782">
                                            <p:txEl>
                                              <p:pRg st="0" end="0"/>
                                            </p:txEl>
                                          </p:spTgt>
                                        </p:tgtEl>
                                        <p:attrNameLst>
                                          <p:attrName>style.visibility</p:attrName>
                                        </p:attrNameLst>
                                      </p:cBhvr>
                                      <p:to>
                                        <p:strVal val="visible"/>
                                      </p:to>
                                    </p:set>
                                    <p:animEffect transition="in" filter="wipe(up)">
                                      <p:cBhvr>
                                        <p:cTn id="108" dur="75"/>
                                        <p:tgtEl>
                                          <p:spTgt spid="117782">
                                            <p:txEl>
                                              <p:pRg st="0" end="0"/>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17771" grpId="0" animBg="1"/>
      <p:bldP spid="117772" grpId="0" animBg="1"/>
      <p:bldP spid="117773" grpId="0" animBg="1"/>
      <p:bldP spid="117774" grpId="0" animBg="1"/>
      <p:bldP spid="117777" grpId="0" build="p" autoUpdateAnimBg="0" advAuto="0"/>
      <p:bldP spid="117778" grpId="0" build="p" autoUpdateAnimBg="0" advAuto="0"/>
      <p:bldP spid="117781" grpId="0" build="p" autoUpdateAnimBg="0" advAuto="0"/>
      <p:bldP spid="117782" grpId="0" build="p" autoUpdateAnimBg="0" advAuto="0"/>
      <p:bldP spid="117786" grpId="0" animBg="1"/>
      <p:bldP spid="117789" grpId="0" build="p" autoUpdateAnimBg="0" advAuto="0"/>
      <p:bldP spid="117792" grpId="0" build="p" autoUpdateAnimBg="0" advAuto="0"/>
      <p:bldP spid="117793" grpId="0" build="p" autoUpdateAnimBg="0" advAuto="0"/>
      <p:bldP spid="117794" grpId="0" animBg="1"/>
      <p:bldP spid="117795" grpId="0" animBg="1"/>
      <p:bldP spid="117798" grpId="0" animBg="1"/>
      <p:bldP spid="117800" grpId="0" animBg="1"/>
      <p:bldP spid="117801" grpId="0" build="p" autoUpdateAnimBg="0" advAuto="0"/>
      <p:bldP spid="117817" grpId="0" animBg="1"/>
      <p:bldP spid="117818" grpId="0" build="p" autoUpdateAnimBg="0" advAuto="0"/>
      <p:bldP spid="1178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4140200" y="1989138"/>
            <a:ext cx="4572000" cy="1157287"/>
          </a:xfrm>
          <a:prstGeom prst="rect">
            <a:avLst/>
          </a:prstGeom>
          <a:noFill/>
          <a:ln w="9525">
            <a:noFill/>
            <a:miter lim="800000"/>
            <a:headEnd/>
            <a:tailEnd/>
          </a:ln>
          <a:effectLst>
            <a:outerShdw dist="35921" dir="2700000" algn="ctr" rotWithShape="0">
              <a:schemeClr val="bg1"/>
            </a:outerShdw>
          </a:effectLst>
        </p:spPr>
        <p:txBody>
          <a:bodyPr lIns="92075" tIns="46038" rIns="92075" bIns="46038">
            <a:spAutoFit/>
          </a:bodyPr>
          <a:lstStyle/>
          <a:p>
            <a:pPr algn="ctr">
              <a:lnSpc>
                <a:spcPct val="70000"/>
              </a:lnSpc>
              <a:defRPr/>
            </a:pPr>
            <a:r>
              <a:rPr lang="en-GB" sz="3600" baseline="0" dirty="0">
                <a:solidFill>
                  <a:srgbClr val="CC0000"/>
                </a:solidFill>
              </a:rPr>
              <a:t>148 </a:t>
            </a:r>
          </a:p>
          <a:p>
            <a:pPr algn="ctr">
              <a:lnSpc>
                <a:spcPct val="70000"/>
              </a:lnSpc>
              <a:defRPr/>
            </a:pPr>
            <a:r>
              <a:rPr lang="hu-HU" sz="3600" baseline="0" dirty="0">
                <a:solidFill>
                  <a:srgbClr val="CC0000"/>
                </a:solidFill>
              </a:rPr>
              <a:t>Mozgatható csont</a:t>
            </a:r>
            <a:endParaRPr lang="en-GB" sz="3600" baseline="0" dirty="0">
              <a:solidFill>
                <a:srgbClr val="CC0000"/>
              </a:solidFill>
            </a:endParaRPr>
          </a:p>
        </p:txBody>
      </p:sp>
      <p:sp>
        <p:nvSpPr>
          <p:cNvPr id="79878" name="Rectangle 6"/>
          <p:cNvSpPr>
            <a:spLocks noChangeArrowheads="1"/>
          </p:cNvSpPr>
          <p:nvPr/>
        </p:nvSpPr>
        <p:spPr bwMode="auto">
          <a:xfrm>
            <a:off x="3835400" y="3252788"/>
            <a:ext cx="4876800" cy="708025"/>
          </a:xfrm>
          <a:prstGeom prst="rect">
            <a:avLst/>
          </a:prstGeom>
          <a:noFill/>
          <a:ln w="9525">
            <a:noFill/>
            <a:miter lim="800000"/>
            <a:headEnd/>
            <a:tailEnd/>
          </a:ln>
        </p:spPr>
        <p:txBody>
          <a:bodyPr lIns="92075" tIns="46038" rIns="92075" bIns="46038">
            <a:spAutoFit/>
          </a:bodyPr>
          <a:lstStyle/>
          <a:p>
            <a:pPr algn="ctr"/>
            <a:r>
              <a:rPr lang="en-GB" sz="4000" baseline="0">
                <a:solidFill>
                  <a:schemeClr val="tx1"/>
                </a:solidFill>
              </a:rPr>
              <a:t>1</a:t>
            </a:r>
            <a:r>
              <a:rPr lang="hu-HU" sz="4000" baseline="0">
                <a:solidFill>
                  <a:schemeClr val="tx1"/>
                </a:solidFill>
              </a:rPr>
              <a:t>47 ízület</a:t>
            </a:r>
            <a:endParaRPr lang="en-GB" sz="4000" baseline="0">
              <a:solidFill>
                <a:schemeClr val="tx1"/>
              </a:solidFill>
            </a:endParaRPr>
          </a:p>
        </p:txBody>
      </p:sp>
      <p:pic>
        <p:nvPicPr>
          <p:cNvPr id="79879" name="Picture 7" descr="auto0"/>
          <p:cNvPicPr>
            <a:picLocks noChangeAspect="1" noChangeArrowheads="1"/>
          </p:cNvPicPr>
          <p:nvPr/>
        </p:nvPicPr>
        <p:blipFill>
          <a:blip r:embed="rId5" cstate="print"/>
          <a:srcRect/>
          <a:stretch>
            <a:fillRect/>
          </a:stretch>
        </p:blipFill>
        <p:spPr bwMode="auto">
          <a:xfrm>
            <a:off x="304800" y="685800"/>
            <a:ext cx="3425825" cy="540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879"/>
                                        </p:tgtEl>
                                        <p:attrNameLst>
                                          <p:attrName>style.visibility</p:attrName>
                                        </p:attrNameLst>
                                      </p:cBhvr>
                                      <p:to>
                                        <p:strVal val="visible"/>
                                      </p:to>
                                    </p:set>
                                    <p:anim calcmode="lin" valueType="num">
                                      <p:cBhvr additive="base">
                                        <p:cTn id="7" dur="500" fill="hold"/>
                                        <p:tgtEl>
                                          <p:spTgt spid="79879"/>
                                        </p:tgtEl>
                                        <p:attrNameLst>
                                          <p:attrName>ppt_x</p:attrName>
                                        </p:attrNameLst>
                                      </p:cBhvr>
                                      <p:tavLst>
                                        <p:tav tm="0">
                                          <p:val>
                                            <p:strVal val="0-#ppt_w/2"/>
                                          </p:val>
                                        </p:tav>
                                        <p:tav tm="100000">
                                          <p:val>
                                            <p:strVal val="#ppt_x"/>
                                          </p:val>
                                        </p:tav>
                                      </p:tavLst>
                                    </p:anim>
                                    <p:anim calcmode="lin" valueType="num">
                                      <p:cBhvr additive="base">
                                        <p:cTn id="8" dur="500" fill="hold"/>
                                        <p:tgtEl>
                                          <p:spTgt spid="798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HINT.WAV"/>
                                        </p:tgtEl>
                                      </p:cMediaNode>
                                    </p:audio>
                                  </p:subTnLst>
                                </p:cTn>
                              </p:par>
                            </p:childTnLst>
                          </p:cTn>
                        </p:par>
                        <p:par>
                          <p:cTn id="9" fill="hold">
                            <p:stCondLst>
                              <p:cond delay="500"/>
                            </p:stCondLst>
                            <p:childTnLst>
                              <p:par>
                                <p:cTn id="10" presetID="2" presetClass="entr" presetSubtype="1" fill="hold" grpId="0" nodeType="afterEffect">
                                  <p:stCondLst>
                                    <p:cond delay="0"/>
                                  </p:stCondLst>
                                  <p:iterate type="lt">
                                    <p:tmPct val="100000"/>
                                  </p:iterate>
                                  <p:childTnLst>
                                    <p:set>
                                      <p:cBhvr>
                                        <p:cTn id="11" dur="1" fill="hold">
                                          <p:stCondLst>
                                            <p:cond delay="0"/>
                                          </p:stCondLst>
                                        </p:cTn>
                                        <p:tgtEl>
                                          <p:spTgt spid="79877">
                                            <p:txEl>
                                              <p:pRg st="0" end="0"/>
                                            </p:txEl>
                                          </p:spTgt>
                                        </p:tgtEl>
                                        <p:attrNameLst>
                                          <p:attrName>style.visibility</p:attrName>
                                        </p:attrNameLst>
                                      </p:cBhvr>
                                      <p:to>
                                        <p:strVal val="visible"/>
                                      </p:to>
                                    </p:set>
                                    <p:anim calcmode="lin" valueType="num">
                                      <p:cBhvr additive="base">
                                        <p:cTn id="12" dur="75" fill="hold"/>
                                        <p:tgtEl>
                                          <p:spTgt spid="79877">
                                            <p:txEl>
                                              <p:pRg st="0" end="0"/>
                                            </p:txEl>
                                          </p:spTgt>
                                        </p:tgtEl>
                                        <p:attrNameLst>
                                          <p:attrName>ppt_x</p:attrName>
                                        </p:attrNameLst>
                                      </p:cBhvr>
                                      <p:tavLst>
                                        <p:tav tm="0">
                                          <p:val>
                                            <p:strVal val="#ppt_x"/>
                                          </p:val>
                                        </p:tav>
                                        <p:tav tm="100000">
                                          <p:val>
                                            <p:strVal val="#ppt_x"/>
                                          </p:val>
                                        </p:tav>
                                      </p:tavLst>
                                    </p:anim>
                                    <p:anim calcmode="lin" valueType="num">
                                      <p:cBhvr additive="base">
                                        <p:cTn id="13" dur="75" fill="hold"/>
                                        <p:tgtEl>
                                          <p:spTgt spid="7987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725"/>
                            </p:stCondLst>
                            <p:childTnLst>
                              <p:par>
                                <p:cTn id="15" presetID="2" presetClass="entr" presetSubtype="1" fill="hold" grpId="0" nodeType="afterEffect">
                                  <p:stCondLst>
                                    <p:cond delay="0"/>
                                  </p:stCondLst>
                                  <p:iterate type="lt">
                                    <p:tmPct val="100000"/>
                                  </p:iterate>
                                  <p:childTnLst>
                                    <p:set>
                                      <p:cBhvr>
                                        <p:cTn id="16" dur="1" fill="hold">
                                          <p:stCondLst>
                                            <p:cond delay="0"/>
                                          </p:stCondLst>
                                        </p:cTn>
                                        <p:tgtEl>
                                          <p:spTgt spid="79877">
                                            <p:txEl>
                                              <p:pRg st="1" end="1"/>
                                            </p:txEl>
                                          </p:spTgt>
                                        </p:tgtEl>
                                        <p:attrNameLst>
                                          <p:attrName>style.visibility</p:attrName>
                                        </p:attrNameLst>
                                      </p:cBhvr>
                                      <p:to>
                                        <p:strVal val="visible"/>
                                      </p:to>
                                    </p:set>
                                    <p:anim calcmode="lin" valueType="num">
                                      <p:cBhvr additive="base">
                                        <p:cTn id="17" dur="75" fill="hold"/>
                                        <p:tgtEl>
                                          <p:spTgt spid="79877">
                                            <p:txEl>
                                              <p:pRg st="1" end="1"/>
                                            </p:txEl>
                                          </p:spTgt>
                                        </p:tgtEl>
                                        <p:attrNameLst>
                                          <p:attrName>ppt_x</p:attrName>
                                        </p:attrNameLst>
                                      </p:cBhvr>
                                      <p:tavLst>
                                        <p:tav tm="0">
                                          <p:val>
                                            <p:strVal val="#ppt_x"/>
                                          </p:val>
                                        </p:tav>
                                        <p:tav tm="100000">
                                          <p:val>
                                            <p:strVal val="#ppt_x"/>
                                          </p:val>
                                        </p:tav>
                                      </p:tavLst>
                                    </p:anim>
                                    <p:anim calcmode="lin" valueType="num">
                                      <p:cBhvr additive="base">
                                        <p:cTn id="18" dur="75" fill="hold"/>
                                        <p:tgtEl>
                                          <p:spTgt spid="79877">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850"/>
                            </p:stCondLst>
                            <p:childTnLst>
                              <p:par>
                                <p:cTn id="20" presetID="2" presetClass="entr" presetSubtype="3" fill="hold" grpId="0" nodeType="afterEffect">
                                  <p:stCondLst>
                                    <p:cond delay="1000"/>
                                  </p:stCondLst>
                                  <p:iterate type="lt">
                                    <p:tmPct val="100000"/>
                                  </p:iterate>
                                  <p:childTnLst>
                                    <p:set>
                                      <p:cBhvr>
                                        <p:cTn id="21" dur="1" fill="hold">
                                          <p:stCondLst>
                                            <p:cond delay="0"/>
                                          </p:stCondLst>
                                        </p:cTn>
                                        <p:tgtEl>
                                          <p:spTgt spid="79878">
                                            <p:txEl>
                                              <p:pRg st="0" end="0"/>
                                            </p:txEl>
                                          </p:spTgt>
                                        </p:tgtEl>
                                        <p:attrNameLst>
                                          <p:attrName>style.visibility</p:attrName>
                                        </p:attrNameLst>
                                      </p:cBhvr>
                                      <p:to>
                                        <p:strVal val="visible"/>
                                      </p:to>
                                    </p:set>
                                    <p:anim calcmode="lin" valueType="num">
                                      <p:cBhvr additive="base">
                                        <p:cTn id="22" dur="75" fill="hold"/>
                                        <p:tgtEl>
                                          <p:spTgt spid="79878">
                                            <p:txEl>
                                              <p:pRg st="0" end="0"/>
                                            </p:txEl>
                                          </p:spTgt>
                                        </p:tgtEl>
                                        <p:attrNameLst>
                                          <p:attrName>ppt_x</p:attrName>
                                        </p:attrNameLst>
                                      </p:cBhvr>
                                      <p:tavLst>
                                        <p:tav tm="0">
                                          <p:val>
                                            <p:strVal val="1+#ppt_w/2"/>
                                          </p:val>
                                        </p:tav>
                                        <p:tav tm="100000">
                                          <p:val>
                                            <p:strVal val="#ppt_x"/>
                                          </p:val>
                                        </p:tav>
                                      </p:tavLst>
                                    </p:anim>
                                    <p:anim calcmode="lin" valueType="num">
                                      <p:cBhvr additive="base">
                                        <p:cTn id="23" dur="75" fill="hold"/>
                                        <p:tgtEl>
                                          <p:spTgt spid="7987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utoUpdateAnimBg="0" advAuto="0"/>
      <p:bldP spid="79878" grpId="0" build="p" autoUpdateAnimBg="0" advAuto="100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rc 5"/>
          <p:cNvSpPr>
            <a:spLocks/>
          </p:cNvSpPr>
          <p:nvPr/>
        </p:nvSpPr>
        <p:spPr bwMode="auto">
          <a:xfrm>
            <a:off x="4049713" y="2743200"/>
            <a:ext cx="1312862" cy="685800"/>
          </a:xfrm>
          <a:custGeom>
            <a:avLst/>
            <a:gdLst>
              <a:gd name="T0" fmla="*/ 2147483647 w 37721"/>
              <a:gd name="T1" fmla="*/ 0 h 21600"/>
              <a:gd name="T2" fmla="*/ 0 w 37721"/>
              <a:gd name="T3" fmla="*/ 2147483647 h 21600"/>
              <a:gd name="T4" fmla="*/ 2147483647 w 37721"/>
              <a:gd name="T5" fmla="*/ 0 h 21600"/>
              <a:gd name="T6" fmla="*/ 0 60000 65536"/>
              <a:gd name="T7" fmla="*/ 0 60000 65536"/>
              <a:gd name="T8" fmla="*/ 0 60000 65536"/>
              <a:gd name="T9" fmla="*/ 0 w 37721"/>
              <a:gd name="T10" fmla="*/ 0 h 21600"/>
              <a:gd name="T11" fmla="*/ 37721 w 37721"/>
              <a:gd name="T12" fmla="*/ 21600 h 21600"/>
            </a:gdLst>
            <a:ahLst/>
            <a:cxnLst>
              <a:cxn ang="T6">
                <a:pos x="T0" y="T1"/>
              </a:cxn>
              <a:cxn ang="T7">
                <a:pos x="T2" y="T3"/>
              </a:cxn>
              <a:cxn ang="T8">
                <a:pos x="T4" y="T5"/>
              </a:cxn>
            </a:cxnLst>
            <a:rect l="T9" t="T10" r="T11" b="T12"/>
            <a:pathLst>
              <a:path w="37721" h="21600" fill="none" extrusionOk="0">
                <a:moveTo>
                  <a:pt x="37721" y="0"/>
                </a:moveTo>
                <a:cubicBezTo>
                  <a:pt x="37721" y="11929"/>
                  <a:pt x="28050" y="21600"/>
                  <a:pt x="16121" y="21600"/>
                </a:cubicBezTo>
                <a:cubicBezTo>
                  <a:pt x="9963" y="21600"/>
                  <a:pt x="4098" y="18971"/>
                  <a:pt x="-1" y="14376"/>
                </a:cubicBezTo>
              </a:path>
              <a:path w="37721" h="21600" stroke="0" extrusionOk="0">
                <a:moveTo>
                  <a:pt x="37721" y="0"/>
                </a:moveTo>
                <a:cubicBezTo>
                  <a:pt x="37721" y="11929"/>
                  <a:pt x="28050" y="21600"/>
                  <a:pt x="16121" y="21600"/>
                </a:cubicBezTo>
                <a:cubicBezTo>
                  <a:pt x="9963" y="21600"/>
                  <a:pt x="4098" y="18971"/>
                  <a:pt x="-1" y="14376"/>
                </a:cubicBezTo>
                <a:lnTo>
                  <a:pt x="16121" y="0"/>
                </a:lnTo>
                <a:close/>
              </a:path>
            </a:pathLst>
          </a:custGeom>
          <a:solidFill>
            <a:schemeClr val="hlink"/>
          </a:solidFill>
          <a:ln w="12700" cap="rnd">
            <a:solidFill>
              <a:schemeClr val="tx1"/>
            </a:solidFill>
            <a:round/>
            <a:headEnd/>
            <a:tailEnd/>
          </a:ln>
        </p:spPr>
        <p:txBody>
          <a:bodyPr wrap="none" anchor="ctr"/>
          <a:lstStyle/>
          <a:p>
            <a:endParaRPr lang="hu-HU"/>
          </a:p>
        </p:txBody>
      </p:sp>
      <p:grpSp>
        <p:nvGrpSpPr>
          <p:cNvPr id="2" name="Group 6"/>
          <p:cNvGrpSpPr>
            <a:grpSpLocks/>
          </p:cNvGrpSpPr>
          <p:nvPr/>
        </p:nvGrpSpPr>
        <p:grpSpPr bwMode="auto">
          <a:xfrm>
            <a:off x="2382838" y="2593975"/>
            <a:ext cx="5618162" cy="1825625"/>
            <a:chOff x="1501" y="1634"/>
            <a:chExt cx="3539" cy="1150"/>
          </a:xfrm>
        </p:grpSpPr>
        <p:sp>
          <p:nvSpPr>
            <p:cNvPr id="69670" name="Oval 7"/>
            <p:cNvSpPr>
              <a:spLocks noChangeArrowheads="1"/>
            </p:cNvSpPr>
            <p:nvPr/>
          </p:nvSpPr>
          <p:spPr bwMode="auto">
            <a:xfrm>
              <a:off x="4169" y="1645"/>
              <a:ext cx="208" cy="207"/>
            </a:xfrm>
            <a:prstGeom prst="ellipse">
              <a:avLst/>
            </a:prstGeom>
            <a:noFill/>
            <a:ln w="28575">
              <a:noFill/>
              <a:round/>
              <a:headEnd/>
              <a:tailEnd/>
            </a:ln>
          </p:spPr>
          <p:txBody>
            <a:bodyPr wrap="none" anchor="ctr"/>
            <a:lstStyle/>
            <a:p>
              <a:endParaRPr lang="hu-HU" baseline="0">
                <a:solidFill>
                  <a:schemeClr val="tx1"/>
                </a:solidFill>
              </a:endParaRPr>
            </a:p>
          </p:txBody>
        </p:sp>
        <p:sp>
          <p:nvSpPr>
            <p:cNvPr id="69671" name="Oval 8"/>
            <p:cNvSpPr>
              <a:spLocks noChangeArrowheads="1"/>
            </p:cNvSpPr>
            <p:nvPr/>
          </p:nvSpPr>
          <p:spPr bwMode="auto">
            <a:xfrm>
              <a:off x="1872" y="2289"/>
              <a:ext cx="208" cy="207"/>
            </a:xfrm>
            <a:prstGeom prst="ellipse">
              <a:avLst/>
            </a:prstGeom>
            <a:solidFill>
              <a:srgbClr val="CC3300"/>
            </a:solidFill>
            <a:ln w="28575">
              <a:solidFill>
                <a:schemeClr val="tx1"/>
              </a:solidFill>
              <a:round/>
              <a:headEnd/>
              <a:tailEnd/>
            </a:ln>
          </p:spPr>
          <p:txBody>
            <a:bodyPr wrap="none" anchor="ctr"/>
            <a:lstStyle/>
            <a:p>
              <a:endParaRPr lang="hu-HU" baseline="0">
                <a:solidFill>
                  <a:schemeClr val="tx1"/>
                </a:solidFill>
              </a:endParaRPr>
            </a:p>
          </p:txBody>
        </p:sp>
        <p:sp>
          <p:nvSpPr>
            <p:cNvPr id="69672" name="Oval 9"/>
            <p:cNvSpPr>
              <a:spLocks noChangeArrowheads="1"/>
            </p:cNvSpPr>
            <p:nvPr/>
          </p:nvSpPr>
          <p:spPr bwMode="auto">
            <a:xfrm>
              <a:off x="2784" y="1634"/>
              <a:ext cx="208" cy="207"/>
            </a:xfrm>
            <a:prstGeom prst="ellipse">
              <a:avLst/>
            </a:prstGeom>
            <a:solidFill>
              <a:srgbClr val="000099"/>
            </a:solidFill>
            <a:ln w="28575">
              <a:solidFill>
                <a:schemeClr val="tx1"/>
              </a:solidFill>
              <a:round/>
              <a:headEnd/>
              <a:tailEnd/>
            </a:ln>
          </p:spPr>
          <p:txBody>
            <a:bodyPr wrap="none" anchor="ctr"/>
            <a:lstStyle/>
            <a:p>
              <a:endParaRPr lang="hu-HU" baseline="0">
                <a:solidFill>
                  <a:schemeClr val="tx1"/>
                </a:solidFill>
              </a:endParaRPr>
            </a:p>
          </p:txBody>
        </p:sp>
        <p:sp>
          <p:nvSpPr>
            <p:cNvPr id="69673" name="Line 10"/>
            <p:cNvSpPr>
              <a:spLocks noChangeShapeType="1"/>
            </p:cNvSpPr>
            <p:nvPr/>
          </p:nvSpPr>
          <p:spPr bwMode="auto">
            <a:xfrm flipH="1">
              <a:off x="1501" y="1741"/>
              <a:ext cx="1379" cy="1043"/>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sp>
          <p:nvSpPr>
            <p:cNvPr id="69674" name="Line 11"/>
            <p:cNvSpPr>
              <a:spLocks noChangeShapeType="1"/>
            </p:cNvSpPr>
            <p:nvPr/>
          </p:nvSpPr>
          <p:spPr bwMode="auto">
            <a:xfrm>
              <a:off x="2893" y="1728"/>
              <a:ext cx="2147" cy="0"/>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grpSp>
      <p:sp>
        <p:nvSpPr>
          <p:cNvPr id="153612" name="Line 12"/>
          <p:cNvSpPr>
            <a:spLocks noChangeShapeType="1"/>
          </p:cNvSpPr>
          <p:nvPr/>
        </p:nvSpPr>
        <p:spPr bwMode="auto">
          <a:xfrm>
            <a:off x="3132138" y="3860800"/>
            <a:ext cx="14271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9637" name="Line 13"/>
          <p:cNvSpPr>
            <a:spLocks noChangeShapeType="1"/>
          </p:cNvSpPr>
          <p:nvPr/>
        </p:nvSpPr>
        <p:spPr bwMode="auto">
          <a:xfrm flipH="1">
            <a:off x="2611438" y="2743200"/>
            <a:ext cx="18081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53614" name="Arc 14"/>
          <p:cNvSpPr>
            <a:spLocks/>
          </p:cNvSpPr>
          <p:nvPr/>
        </p:nvSpPr>
        <p:spPr bwMode="auto">
          <a:xfrm rot="10800000">
            <a:off x="3960813" y="2762250"/>
            <a:ext cx="611187" cy="371475"/>
          </a:xfrm>
          <a:custGeom>
            <a:avLst/>
            <a:gdLst>
              <a:gd name="T0" fmla="*/ 2147483647 w 21600"/>
              <a:gd name="T1" fmla="*/ 0 h 15000"/>
              <a:gd name="T2" fmla="*/ 2147483647 w 21600"/>
              <a:gd name="T3" fmla="*/ 2147483647 h 15000"/>
              <a:gd name="T4" fmla="*/ 0 w 21600"/>
              <a:gd name="T5" fmla="*/ 2147483647 h 15000"/>
              <a:gd name="T6" fmla="*/ 0 60000 65536"/>
              <a:gd name="T7" fmla="*/ 0 60000 65536"/>
              <a:gd name="T8" fmla="*/ 0 60000 65536"/>
              <a:gd name="T9" fmla="*/ 0 w 21600"/>
              <a:gd name="T10" fmla="*/ 0 h 15000"/>
              <a:gd name="T11" fmla="*/ 21600 w 21600"/>
              <a:gd name="T12" fmla="*/ 15000 h 15000"/>
            </a:gdLst>
            <a:ahLst/>
            <a:cxnLst>
              <a:cxn ang="T6">
                <a:pos x="T0" y="T1"/>
              </a:cxn>
              <a:cxn ang="T7">
                <a:pos x="T2" y="T3"/>
              </a:cxn>
              <a:cxn ang="T8">
                <a:pos x="T4" y="T5"/>
              </a:cxn>
            </a:cxnLst>
            <a:rect l="T9" t="T10" r="T11" b="T12"/>
            <a:pathLst>
              <a:path w="21600" h="15000" fill="none" extrusionOk="0">
                <a:moveTo>
                  <a:pt x="15542" y="-1"/>
                </a:moveTo>
                <a:cubicBezTo>
                  <a:pt x="19412" y="4010"/>
                  <a:pt x="21583" y="9362"/>
                  <a:pt x="21599" y="14936"/>
                </a:cubicBezTo>
              </a:path>
              <a:path w="21600" h="15000" stroke="0" extrusionOk="0">
                <a:moveTo>
                  <a:pt x="15542" y="-1"/>
                </a:moveTo>
                <a:cubicBezTo>
                  <a:pt x="19412" y="4010"/>
                  <a:pt x="21583" y="9362"/>
                  <a:pt x="21599" y="14936"/>
                </a:cubicBezTo>
                <a:lnTo>
                  <a:pt x="0" y="1500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9639" name="Line 15"/>
          <p:cNvSpPr>
            <a:spLocks noChangeShapeType="1"/>
          </p:cNvSpPr>
          <p:nvPr/>
        </p:nvSpPr>
        <p:spPr bwMode="auto">
          <a:xfrm>
            <a:off x="3154363" y="3849688"/>
            <a:ext cx="503237" cy="62071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9640" name="Line 16"/>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53617" name="Arc 17"/>
          <p:cNvSpPr>
            <a:spLocks/>
          </p:cNvSpPr>
          <p:nvPr/>
        </p:nvSpPr>
        <p:spPr bwMode="auto">
          <a:xfrm rot="10800000">
            <a:off x="3116263" y="3506788"/>
            <a:ext cx="611187"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9642" name="Arc 18"/>
          <p:cNvSpPr>
            <a:spLocks/>
          </p:cNvSpPr>
          <p:nvPr/>
        </p:nvSpPr>
        <p:spPr bwMode="auto">
          <a:xfrm rot="-5400000">
            <a:off x="3005932" y="3942556"/>
            <a:ext cx="611188"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9643" name="Rectangle 19"/>
          <p:cNvSpPr>
            <a:spLocks noChangeArrowheads="1"/>
          </p:cNvSpPr>
          <p:nvPr/>
        </p:nvSpPr>
        <p:spPr bwMode="auto">
          <a:xfrm>
            <a:off x="4500563" y="2924175"/>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d</a:t>
            </a:r>
          </a:p>
        </p:txBody>
      </p:sp>
      <p:sp>
        <p:nvSpPr>
          <p:cNvPr id="153620" name="Rectangle 20"/>
          <p:cNvSpPr>
            <a:spLocks noChangeArrowheads="1"/>
          </p:cNvSpPr>
          <p:nvPr/>
        </p:nvSpPr>
        <p:spPr bwMode="auto">
          <a:xfrm>
            <a:off x="3563938" y="2636838"/>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p>
        </p:txBody>
      </p:sp>
      <p:sp>
        <p:nvSpPr>
          <p:cNvPr id="69645" name="Rectangle 21"/>
          <p:cNvSpPr>
            <a:spLocks noChangeArrowheads="1"/>
          </p:cNvSpPr>
          <p:nvPr/>
        </p:nvSpPr>
        <p:spPr bwMode="auto">
          <a:xfrm>
            <a:off x="3059113" y="3860800"/>
            <a:ext cx="320675"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p>
        </p:txBody>
      </p:sp>
      <p:sp>
        <p:nvSpPr>
          <p:cNvPr id="69646" name="Rectangle 22"/>
          <p:cNvSpPr>
            <a:spLocks noChangeArrowheads="1"/>
          </p:cNvSpPr>
          <p:nvPr/>
        </p:nvSpPr>
        <p:spPr bwMode="auto">
          <a:xfrm>
            <a:off x="533400" y="1143000"/>
            <a:ext cx="2133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d</a:t>
            </a:r>
            <a:r>
              <a:rPr lang="en-GB" sz="2800" baseline="0">
                <a:solidFill>
                  <a:schemeClr val="tx1"/>
                </a:solidFill>
              </a:rPr>
              <a:t> =</a:t>
            </a:r>
            <a:r>
              <a:rPr lang="hu-HU" sz="2800" baseline="0">
                <a:solidFill>
                  <a:schemeClr val="tx1"/>
                </a:solidFill>
              </a:rPr>
              <a:t>meg</a:t>
            </a:r>
            <a:r>
              <a:rPr lang="en-GB" sz="2800" baseline="0">
                <a:solidFill>
                  <a:schemeClr val="tx1"/>
                </a:solidFill>
              </a:rPr>
              <a:t>m</a:t>
            </a:r>
            <a:r>
              <a:rPr lang="hu-HU" sz="2800" baseline="0">
                <a:solidFill>
                  <a:schemeClr val="tx1"/>
                </a:solidFill>
              </a:rPr>
              <a:t>ért</a:t>
            </a:r>
            <a:endParaRPr lang="en-GB" sz="2800" baseline="0">
              <a:solidFill>
                <a:schemeClr val="tx1"/>
              </a:solidFill>
            </a:endParaRPr>
          </a:p>
        </p:txBody>
      </p:sp>
      <p:sp>
        <p:nvSpPr>
          <p:cNvPr id="153623" name="Rectangle 23"/>
          <p:cNvSpPr>
            <a:spLocks noChangeArrowheads="1"/>
          </p:cNvSpPr>
          <p:nvPr/>
        </p:nvSpPr>
        <p:spPr bwMode="auto">
          <a:xfrm>
            <a:off x="3124200" y="1157288"/>
            <a:ext cx="24384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r>
              <a:rPr lang="en-GB" sz="2800" baseline="0">
                <a:solidFill>
                  <a:schemeClr val="tx1"/>
                </a:solidFill>
              </a:rPr>
              <a:t> = 180 - </a:t>
            </a:r>
            <a:r>
              <a:rPr lang="en-GB" sz="2800" baseline="0">
                <a:solidFill>
                  <a:schemeClr val="tx1"/>
                </a:solidFill>
                <a:latin typeface="Symbol" pitchFamily="18" charset="2"/>
              </a:rPr>
              <a:t>d</a:t>
            </a:r>
          </a:p>
        </p:txBody>
      </p:sp>
      <p:sp>
        <p:nvSpPr>
          <p:cNvPr id="153624" name="Rectangle 24"/>
          <p:cNvSpPr>
            <a:spLocks noChangeArrowheads="1"/>
          </p:cNvSpPr>
          <p:nvPr/>
        </p:nvSpPr>
        <p:spPr bwMode="auto">
          <a:xfrm>
            <a:off x="5181600" y="1143000"/>
            <a:ext cx="1371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 </a:t>
            </a:r>
          </a:p>
        </p:txBody>
      </p:sp>
      <p:sp>
        <p:nvSpPr>
          <p:cNvPr id="153625" name="Rectangle 25"/>
          <p:cNvSpPr>
            <a:spLocks noChangeArrowheads="1"/>
          </p:cNvSpPr>
          <p:nvPr/>
        </p:nvSpPr>
        <p:spPr bwMode="auto">
          <a:xfrm>
            <a:off x="7161213" y="1125538"/>
            <a:ext cx="1371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a:t>
            </a:r>
            <a:r>
              <a:rPr lang="en-GB" sz="2800" baseline="0">
                <a:solidFill>
                  <a:schemeClr val="tx1"/>
                </a:solidFill>
              </a:rPr>
              <a:t> =</a:t>
            </a:r>
            <a:r>
              <a:rPr lang="hu-HU" sz="2800" baseline="0">
                <a:solidFill>
                  <a:schemeClr val="tx1"/>
                </a:solidFill>
              </a:rPr>
              <a:t> </a:t>
            </a:r>
            <a:r>
              <a:rPr lang="en-GB" sz="2800" baseline="0">
                <a:solidFill>
                  <a:schemeClr val="tx1"/>
                </a:solidFill>
              </a:rPr>
              <a:t></a:t>
            </a:r>
            <a:r>
              <a:rPr lang="hu-HU" sz="2800" baseline="0">
                <a:solidFill>
                  <a:schemeClr val="tx1"/>
                </a:solidFill>
              </a:rPr>
              <a:t>’</a:t>
            </a:r>
            <a:r>
              <a:rPr lang="en-GB" sz="2800" baseline="0">
                <a:solidFill>
                  <a:schemeClr val="tx1"/>
                </a:solidFill>
              </a:rPr>
              <a:t> </a:t>
            </a:r>
          </a:p>
        </p:txBody>
      </p:sp>
      <p:sp>
        <p:nvSpPr>
          <p:cNvPr id="69650" name="Rectangle 26"/>
          <p:cNvSpPr>
            <a:spLocks noChangeArrowheads="1"/>
          </p:cNvSpPr>
          <p:nvPr/>
        </p:nvSpPr>
        <p:spPr bwMode="auto">
          <a:xfrm>
            <a:off x="381000" y="152400"/>
            <a:ext cx="83058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cs typeface="Times New Roman" pitchFamily="18" charset="0"/>
              </a:rPr>
              <a:t>A G súlyerő húzó- és nyíróerő komponens értékeinek kiszámítása</a:t>
            </a:r>
            <a:endParaRPr lang="en-GB" sz="2800" baseline="0">
              <a:solidFill>
                <a:schemeClr val="tx1"/>
              </a:solidFill>
              <a:cs typeface="Times New Roman" pitchFamily="18" charset="0"/>
            </a:endParaRPr>
          </a:p>
        </p:txBody>
      </p:sp>
      <p:sp>
        <p:nvSpPr>
          <p:cNvPr id="69651" name="Line 27"/>
          <p:cNvSpPr>
            <a:spLocks noChangeShapeType="1"/>
          </p:cNvSpPr>
          <p:nvPr/>
        </p:nvSpPr>
        <p:spPr bwMode="auto">
          <a:xfrm>
            <a:off x="2687638" y="1447800"/>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153628" name="Line 28"/>
          <p:cNvSpPr>
            <a:spLocks noChangeShapeType="1"/>
          </p:cNvSpPr>
          <p:nvPr/>
        </p:nvSpPr>
        <p:spPr bwMode="auto">
          <a:xfrm>
            <a:off x="4932363" y="1412875"/>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69653" name="Rectangle 29"/>
          <p:cNvSpPr>
            <a:spLocks noChangeArrowheads="1"/>
          </p:cNvSpPr>
          <p:nvPr/>
        </p:nvSpPr>
        <p:spPr bwMode="auto">
          <a:xfrm>
            <a:off x="2514600" y="4419600"/>
            <a:ext cx="762000"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a:t>
            </a:r>
            <a:endParaRPr lang="en-GB" sz="2800" baseline="0">
              <a:solidFill>
                <a:schemeClr val="tx1"/>
              </a:solidFill>
            </a:endParaRPr>
          </a:p>
        </p:txBody>
      </p:sp>
      <p:sp>
        <p:nvSpPr>
          <p:cNvPr id="153630" name="Rectangle 30"/>
          <p:cNvSpPr>
            <a:spLocks noChangeArrowheads="1"/>
          </p:cNvSpPr>
          <p:nvPr/>
        </p:nvSpPr>
        <p:spPr bwMode="auto">
          <a:xfrm>
            <a:off x="533400" y="1828800"/>
            <a:ext cx="2514600"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Gny</a:t>
            </a:r>
            <a:r>
              <a:rPr lang="en-GB" sz="2800" baseline="0">
                <a:solidFill>
                  <a:schemeClr val="tx1"/>
                </a:solidFill>
              </a:rPr>
              <a:t> = </a:t>
            </a:r>
            <a:r>
              <a:rPr lang="hu-HU" sz="2800" baseline="0">
                <a:solidFill>
                  <a:schemeClr val="tx1"/>
                </a:solidFill>
              </a:rPr>
              <a:t>G</a:t>
            </a:r>
            <a:r>
              <a:rPr lang="en-GB" sz="2800" baseline="0">
                <a:solidFill>
                  <a:schemeClr val="tx1"/>
                </a:solidFill>
              </a:rPr>
              <a:t> cos </a:t>
            </a:r>
            <a:r>
              <a:rPr lang="en-GB" sz="2800" baseline="0">
                <a:solidFill>
                  <a:schemeClr val="tx1"/>
                </a:solidFill>
                <a:latin typeface="Symbol" pitchFamily="18" charset="2"/>
              </a:rPr>
              <a:t></a:t>
            </a:r>
          </a:p>
        </p:txBody>
      </p:sp>
      <p:sp>
        <p:nvSpPr>
          <p:cNvPr id="153631" name="Rectangle 31"/>
          <p:cNvSpPr>
            <a:spLocks noChangeArrowheads="1"/>
          </p:cNvSpPr>
          <p:nvPr/>
        </p:nvSpPr>
        <p:spPr bwMode="auto">
          <a:xfrm>
            <a:off x="3276600" y="1843088"/>
            <a:ext cx="2362200"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 </a:t>
            </a:r>
            <a:r>
              <a:rPr lang="hu-HU" sz="2800" baseline="0">
                <a:solidFill>
                  <a:schemeClr val="tx1"/>
                </a:solidFill>
              </a:rPr>
              <a:t>Gh</a:t>
            </a:r>
            <a:r>
              <a:rPr lang="en-GB" sz="2800" baseline="0">
                <a:solidFill>
                  <a:schemeClr val="tx1"/>
                </a:solidFill>
              </a:rPr>
              <a:t>= </a:t>
            </a:r>
            <a:r>
              <a:rPr lang="hu-HU" sz="2800" baseline="0">
                <a:solidFill>
                  <a:schemeClr val="tx1"/>
                </a:solidFill>
              </a:rPr>
              <a:t>FG</a:t>
            </a:r>
            <a:r>
              <a:rPr lang="en-GB" sz="2800" baseline="0">
                <a:solidFill>
                  <a:schemeClr val="tx1"/>
                </a:solidFill>
              </a:rPr>
              <a:t> sin </a:t>
            </a:r>
            <a:r>
              <a:rPr lang="en-GB" sz="2800" baseline="0">
                <a:solidFill>
                  <a:schemeClr val="tx1"/>
                </a:solidFill>
                <a:latin typeface="Symbol" pitchFamily="18" charset="2"/>
              </a:rPr>
              <a:t></a:t>
            </a:r>
          </a:p>
        </p:txBody>
      </p:sp>
      <p:sp>
        <p:nvSpPr>
          <p:cNvPr id="69656" name="Rectangle 32"/>
          <p:cNvSpPr>
            <a:spLocks noChangeArrowheads="1"/>
          </p:cNvSpPr>
          <p:nvPr/>
        </p:nvSpPr>
        <p:spPr bwMode="auto">
          <a:xfrm>
            <a:off x="3708400" y="4710113"/>
            <a:ext cx="1143000" cy="519112"/>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Gny</a:t>
            </a:r>
            <a:endParaRPr lang="en-GB" sz="2800" baseline="0">
              <a:solidFill>
                <a:schemeClr val="tx1"/>
              </a:solidFill>
            </a:endParaRPr>
          </a:p>
        </p:txBody>
      </p:sp>
      <p:sp>
        <p:nvSpPr>
          <p:cNvPr id="69657" name="Rectangle 33"/>
          <p:cNvSpPr>
            <a:spLocks noChangeArrowheads="1"/>
          </p:cNvSpPr>
          <p:nvPr/>
        </p:nvSpPr>
        <p:spPr bwMode="auto">
          <a:xfrm>
            <a:off x="2124075" y="3341688"/>
            <a:ext cx="1066800" cy="519112"/>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Gh</a:t>
            </a:r>
            <a:endParaRPr lang="en-GB" sz="2800" baseline="0">
              <a:solidFill>
                <a:schemeClr val="tx1"/>
              </a:solidFill>
            </a:endParaRPr>
          </a:p>
        </p:txBody>
      </p:sp>
      <p:sp>
        <p:nvSpPr>
          <p:cNvPr id="69658" name="Line 34"/>
          <p:cNvSpPr>
            <a:spLocks noChangeShapeType="1"/>
          </p:cNvSpPr>
          <p:nvPr/>
        </p:nvSpPr>
        <p:spPr bwMode="auto">
          <a:xfrm flipH="1">
            <a:off x="2611438" y="3830638"/>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9659" name="Line 35"/>
          <p:cNvSpPr>
            <a:spLocks noChangeShapeType="1"/>
          </p:cNvSpPr>
          <p:nvPr/>
        </p:nvSpPr>
        <p:spPr bwMode="auto">
          <a:xfrm flipV="1">
            <a:off x="3124200" y="2444750"/>
            <a:ext cx="0" cy="1511300"/>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153636" name="Text Box 36"/>
          <p:cNvSpPr txBox="1">
            <a:spLocks noChangeArrowheads="1"/>
          </p:cNvSpPr>
          <p:nvPr/>
        </p:nvSpPr>
        <p:spPr bwMode="auto">
          <a:xfrm>
            <a:off x="3348038" y="3463925"/>
            <a:ext cx="431800" cy="396875"/>
          </a:xfrm>
          <a:prstGeom prst="rect">
            <a:avLst/>
          </a:prstGeom>
          <a:noFill/>
          <a:ln w="9525">
            <a:noFill/>
            <a:miter lim="800000"/>
            <a:headEnd/>
            <a:tailEnd/>
          </a:ln>
        </p:spPr>
        <p:txBody>
          <a:bodyPr>
            <a:spAutoFit/>
          </a:bodyPr>
          <a:lstStyle/>
          <a:p>
            <a:r>
              <a:rPr lang="en-US" baseline="0">
                <a:solidFill>
                  <a:schemeClr val="tx1"/>
                </a:solidFill>
              </a:rPr>
              <a:t></a:t>
            </a:r>
            <a:r>
              <a:rPr lang="hu-HU" baseline="0">
                <a:solidFill>
                  <a:schemeClr val="tx1"/>
                </a:solidFill>
              </a:rPr>
              <a:t>’</a:t>
            </a:r>
            <a:endParaRPr lang="en-US" baseline="0">
              <a:solidFill>
                <a:schemeClr val="tx1"/>
              </a:solidFill>
            </a:endParaRPr>
          </a:p>
        </p:txBody>
      </p:sp>
      <p:sp>
        <p:nvSpPr>
          <p:cNvPr id="69661" name="Line 37"/>
          <p:cNvSpPr>
            <a:spLocks noChangeShapeType="1"/>
          </p:cNvSpPr>
          <p:nvPr/>
        </p:nvSpPr>
        <p:spPr bwMode="auto">
          <a:xfrm>
            <a:off x="4859338" y="2813050"/>
            <a:ext cx="3097212" cy="0"/>
          </a:xfrm>
          <a:prstGeom prst="line">
            <a:avLst/>
          </a:prstGeom>
          <a:noFill/>
          <a:ln w="76200">
            <a:solidFill>
              <a:schemeClr val="tx1"/>
            </a:solidFill>
            <a:round/>
            <a:headEnd/>
            <a:tailEnd/>
          </a:ln>
        </p:spPr>
        <p:txBody>
          <a:bodyPr/>
          <a:lstStyle/>
          <a:p>
            <a:endParaRPr lang="hu-HU"/>
          </a:p>
        </p:txBody>
      </p:sp>
      <p:sp>
        <p:nvSpPr>
          <p:cNvPr id="153638" name="Line 38"/>
          <p:cNvSpPr>
            <a:spLocks noChangeShapeType="1"/>
          </p:cNvSpPr>
          <p:nvPr/>
        </p:nvSpPr>
        <p:spPr bwMode="auto">
          <a:xfrm flipV="1">
            <a:off x="2195513" y="4437063"/>
            <a:ext cx="1512887" cy="1152525"/>
          </a:xfrm>
          <a:prstGeom prst="line">
            <a:avLst/>
          </a:prstGeom>
          <a:noFill/>
          <a:ln w="9525">
            <a:solidFill>
              <a:schemeClr val="tx1"/>
            </a:solidFill>
            <a:prstDash val="dash"/>
            <a:round/>
            <a:headEnd/>
            <a:tailEnd/>
          </a:ln>
        </p:spPr>
        <p:txBody>
          <a:bodyPr/>
          <a:lstStyle/>
          <a:p>
            <a:endParaRPr lang="hu-HU"/>
          </a:p>
        </p:txBody>
      </p:sp>
      <p:sp>
        <p:nvSpPr>
          <p:cNvPr id="153639" name="Line 39"/>
          <p:cNvSpPr>
            <a:spLocks noChangeShapeType="1"/>
          </p:cNvSpPr>
          <p:nvPr/>
        </p:nvSpPr>
        <p:spPr bwMode="auto">
          <a:xfrm flipH="1">
            <a:off x="2555875" y="3859213"/>
            <a:ext cx="576263" cy="433387"/>
          </a:xfrm>
          <a:prstGeom prst="line">
            <a:avLst/>
          </a:prstGeom>
          <a:noFill/>
          <a:ln w="38100">
            <a:solidFill>
              <a:srgbClr val="FF0000"/>
            </a:solidFill>
            <a:round/>
            <a:headEnd/>
            <a:tailEnd type="triangle" w="med" len="med"/>
          </a:ln>
        </p:spPr>
        <p:txBody>
          <a:bodyPr/>
          <a:lstStyle/>
          <a:p>
            <a:endParaRPr lang="hu-HU"/>
          </a:p>
        </p:txBody>
      </p:sp>
      <p:sp>
        <p:nvSpPr>
          <p:cNvPr id="153640" name="Line 40"/>
          <p:cNvSpPr>
            <a:spLocks noChangeShapeType="1"/>
          </p:cNvSpPr>
          <p:nvPr/>
        </p:nvSpPr>
        <p:spPr bwMode="auto">
          <a:xfrm flipV="1">
            <a:off x="2124075" y="2349500"/>
            <a:ext cx="3024188" cy="2232025"/>
          </a:xfrm>
          <a:prstGeom prst="line">
            <a:avLst/>
          </a:prstGeom>
          <a:noFill/>
          <a:ln w="28575">
            <a:solidFill>
              <a:srgbClr val="FF0000"/>
            </a:solidFill>
            <a:prstDash val="dash"/>
            <a:round/>
            <a:headEnd/>
            <a:tailEnd/>
          </a:ln>
        </p:spPr>
        <p:txBody>
          <a:bodyPr/>
          <a:lstStyle/>
          <a:p>
            <a:endParaRPr lang="hu-HU"/>
          </a:p>
        </p:txBody>
      </p:sp>
      <p:sp>
        <p:nvSpPr>
          <p:cNvPr id="153641" name="Rectangle 41"/>
          <p:cNvSpPr>
            <a:spLocks noChangeArrowheads="1"/>
          </p:cNvSpPr>
          <p:nvPr/>
        </p:nvSpPr>
        <p:spPr bwMode="auto">
          <a:xfrm>
            <a:off x="5364163" y="1125538"/>
            <a:ext cx="1371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 </a:t>
            </a:r>
            <a:r>
              <a:rPr lang="en-GB" sz="2800" baseline="0">
                <a:solidFill>
                  <a:schemeClr val="tx1"/>
                </a:solidFill>
              </a:rPr>
              <a:t> =</a:t>
            </a:r>
            <a:r>
              <a:rPr lang="hu-HU" sz="2800" baseline="0">
                <a:solidFill>
                  <a:schemeClr val="tx1"/>
                </a:solidFill>
              </a:rPr>
              <a:t> </a:t>
            </a:r>
            <a:r>
              <a:rPr lang="en-GB" sz="2800" baseline="0">
                <a:solidFill>
                  <a:schemeClr val="tx1"/>
                </a:solidFill>
              </a:rPr>
              <a:t></a:t>
            </a:r>
            <a:r>
              <a:rPr lang="hu-HU" sz="2800" baseline="0">
                <a:solidFill>
                  <a:schemeClr val="tx1"/>
                </a:solidFill>
              </a:rPr>
              <a:t>’</a:t>
            </a:r>
            <a:r>
              <a:rPr lang="en-GB" sz="2800" baseline="0">
                <a:solidFill>
                  <a:schemeClr val="tx1"/>
                </a:solidFill>
              </a:rPr>
              <a:t> </a:t>
            </a:r>
          </a:p>
        </p:txBody>
      </p:sp>
      <p:sp>
        <p:nvSpPr>
          <p:cNvPr id="153654" name="AutoShape 54"/>
          <p:cNvSpPr>
            <a:spLocks noChangeArrowheads="1"/>
          </p:cNvSpPr>
          <p:nvPr/>
        </p:nvSpPr>
        <p:spPr bwMode="auto">
          <a:xfrm rot="8503922">
            <a:off x="3246438" y="3522663"/>
            <a:ext cx="863600" cy="692150"/>
          </a:xfrm>
          <a:prstGeom prst="rtTriangle">
            <a:avLst/>
          </a:prstGeom>
          <a:gradFill rotWithShape="1">
            <a:gsLst>
              <a:gs pos="0">
                <a:srgbClr val="66FF66">
                  <a:alpha val="50000"/>
                </a:srgbClr>
              </a:gs>
              <a:gs pos="100000">
                <a:srgbClr val="68FF68">
                  <a:alpha val="50000"/>
                </a:srgbClr>
              </a:gs>
            </a:gsLst>
            <a:lin ang="5400000" scaled="1"/>
          </a:gradFill>
          <a:ln w="9525">
            <a:solidFill>
              <a:schemeClr val="tx1"/>
            </a:solidFill>
            <a:miter lim="800000"/>
            <a:headEnd/>
            <a:tailEnd/>
          </a:ln>
        </p:spPr>
        <p:txBody>
          <a:bodyPr wrap="none" anchor="ctr"/>
          <a:lstStyle/>
          <a:p>
            <a:endParaRPr lang="hu-HU" baseline="0">
              <a:solidFill>
                <a:schemeClr val="tx1"/>
              </a:solidFill>
            </a:endParaRPr>
          </a:p>
        </p:txBody>
      </p:sp>
      <p:sp>
        <p:nvSpPr>
          <p:cNvPr id="153655" name="AutoShape 55"/>
          <p:cNvSpPr>
            <a:spLocks noChangeArrowheads="1"/>
          </p:cNvSpPr>
          <p:nvPr/>
        </p:nvSpPr>
        <p:spPr bwMode="auto">
          <a:xfrm rot="9779770">
            <a:off x="3203575" y="3724275"/>
            <a:ext cx="863600" cy="692150"/>
          </a:xfrm>
          <a:prstGeom prst="rtTriangle">
            <a:avLst/>
          </a:prstGeom>
          <a:gradFill rotWithShape="1">
            <a:gsLst>
              <a:gs pos="0">
                <a:srgbClr val="66FF66">
                  <a:alpha val="50000"/>
                </a:srgbClr>
              </a:gs>
              <a:gs pos="100000">
                <a:srgbClr val="68FF68">
                  <a:alpha val="50000"/>
                </a:srgbClr>
              </a:gs>
            </a:gsLst>
            <a:lin ang="5400000" scaled="1"/>
          </a:gradFill>
          <a:ln w="9525">
            <a:solidFill>
              <a:schemeClr val="tx1"/>
            </a:solidFill>
            <a:miter lim="800000"/>
            <a:headEnd/>
            <a:tailEnd/>
          </a:ln>
        </p:spPr>
        <p:txBody>
          <a:bodyPr wrap="none" anchor="ctr"/>
          <a:lstStyle/>
          <a:p>
            <a:endParaRPr lang="hu-HU" baseline="0">
              <a:solidFill>
                <a:schemeClr val="tx1"/>
              </a:solidFill>
            </a:endParaRPr>
          </a:p>
        </p:txBody>
      </p:sp>
      <p:sp>
        <p:nvSpPr>
          <p:cNvPr id="153656" name="AutoShape 56"/>
          <p:cNvSpPr>
            <a:spLocks noChangeArrowheads="1"/>
          </p:cNvSpPr>
          <p:nvPr/>
        </p:nvSpPr>
        <p:spPr bwMode="auto">
          <a:xfrm rot="-9538884">
            <a:off x="2987675" y="3975100"/>
            <a:ext cx="863600" cy="692150"/>
          </a:xfrm>
          <a:prstGeom prst="rtTriangle">
            <a:avLst/>
          </a:prstGeom>
          <a:gradFill rotWithShape="1">
            <a:gsLst>
              <a:gs pos="0">
                <a:srgbClr val="66FF66">
                  <a:alpha val="50000"/>
                </a:srgbClr>
              </a:gs>
              <a:gs pos="100000">
                <a:srgbClr val="68FF68">
                  <a:alpha val="50000"/>
                </a:srgbClr>
              </a:gs>
            </a:gsLst>
            <a:lin ang="5400000" scaled="1"/>
          </a:gradFill>
          <a:ln w="9525">
            <a:solidFill>
              <a:schemeClr val="tx1"/>
            </a:solidFill>
            <a:miter lim="800000"/>
            <a:headEnd/>
            <a:tailEnd/>
          </a:ln>
        </p:spPr>
        <p:txBody>
          <a:bodyPr wrap="none" anchor="ctr"/>
          <a:lstStyle/>
          <a:p>
            <a:endParaRPr lang="hu-HU" baseline="0">
              <a:solidFill>
                <a:schemeClr val="tx1"/>
              </a:solidFill>
            </a:endParaRPr>
          </a:p>
        </p:txBody>
      </p:sp>
      <p:sp>
        <p:nvSpPr>
          <p:cNvPr id="153657" name="AutoShape 57"/>
          <p:cNvSpPr>
            <a:spLocks noChangeArrowheads="1"/>
          </p:cNvSpPr>
          <p:nvPr/>
        </p:nvSpPr>
        <p:spPr bwMode="auto">
          <a:xfrm rot="-7727699">
            <a:off x="2700338" y="4033838"/>
            <a:ext cx="863600" cy="692150"/>
          </a:xfrm>
          <a:prstGeom prst="rtTriangle">
            <a:avLst/>
          </a:prstGeom>
          <a:gradFill rotWithShape="1">
            <a:gsLst>
              <a:gs pos="0">
                <a:srgbClr val="66FF66">
                  <a:alpha val="50000"/>
                </a:srgbClr>
              </a:gs>
              <a:gs pos="100000">
                <a:srgbClr val="68FF68">
                  <a:alpha val="50000"/>
                </a:srgbClr>
              </a:gs>
            </a:gsLst>
            <a:lin ang="5400000" scaled="1"/>
          </a:gradFill>
          <a:ln w="9525">
            <a:solidFill>
              <a:schemeClr val="tx1"/>
            </a:solidFill>
            <a:miter lim="800000"/>
            <a:headEnd/>
            <a:tailEnd/>
          </a:ln>
        </p:spPr>
        <p:txBody>
          <a:bodyPr wrap="none" anchor="ctr"/>
          <a:lstStyle/>
          <a:p>
            <a:endParaRPr lang="hu-HU"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14"/>
                                        </p:tgtEl>
                                        <p:attrNameLst>
                                          <p:attrName>style.visibility</p:attrName>
                                        </p:attrNameLst>
                                      </p:cBhvr>
                                      <p:to>
                                        <p:strVal val="visible"/>
                                      </p:to>
                                    </p:set>
                                    <p:animEffect transition="in" filter="fade">
                                      <p:cBhvr>
                                        <p:cTn id="7" dur="2000"/>
                                        <p:tgtEl>
                                          <p:spTgt spid="1536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53623"/>
                                        </p:tgtEl>
                                        <p:attrNameLst>
                                          <p:attrName>style.visibility</p:attrName>
                                        </p:attrNameLst>
                                      </p:cBhvr>
                                      <p:to>
                                        <p:strVal val="visible"/>
                                      </p:to>
                                    </p:set>
                                    <p:anim calcmode="discrete" valueType="clr">
                                      <p:cBhvr override="childStyle">
                                        <p:cTn id="16" dur="80"/>
                                        <p:tgtEl>
                                          <p:spTgt spid="15362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53623"/>
                                        </p:tgtEl>
                                        <p:attrNameLst>
                                          <p:attrName>fillcolor</p:attrName>
                                        </p:attrNameLst>
                                      </p:cBhvr>
                                      <p:tavLst>
                                        <p:tav tm="0">
                                          <p:val>
                                            <p:clrVal>
                                              <a:schemeClr val="accent2"/>
                                            </p:clrVal>
                                          </p:val>
                                        </p:tav>
                                        <p:tav tm="50000">
                                          <p:val>
                                            <p:clrVal>
                                              <a:schemeClr val="hlink"/>
                                            </p:clrVal>
                                          </p:val>
                                        </p:tav>
                                      </p:tavLst>
                                    </p:anim>
                                    <p:set>
                                      <p:cBhvr>
                                        <p:cTn id="18" dur="80"/>
                                        <p:tgtEl>
                                          <p:spTgt spid="15362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53612"/>
                                        </p:tgtEl>
                                        <p:attrNameLst>
                                          <p:attrName>style.visibility</p:attrName>
                                        </p:attrNameLst>
                                      </p:cBhvr>
                                      <p:to>
                                        <p:strVal val="visible"/>
                                      </p:to>
                                    </p:set>
                                    <p:anim calcmode="lin" valueType="num">
                                      <p:cBhvr additive="base">
                                        <p:cTn id="23" dur="500" fill="hold"/>
                                        <p:tgtEl>
                                          <p:spTgt spid="153612"/>
                                        </p:tgtEl>
                                        <p:attrNameLst>
                                          <p:attrName>ppt_x</p:attrName>
                                        </p:attrNameLst>
                                      </p:cBhvr>
                                      <p:tavLst>
                                        <p:tav tm="0">
                                          <p:val>
                                            <p:strVal val="1+#ppt_w/2"/>
                                          </p:val>
                                        </p:tav>
                                        <p:tav tm="100000">
                                          <p:val>
                                            <p:strVal val="#ppt_x"/>
                                          </p:val>
                                        </p:tav>
                                      </p:tavLst>
                                    </p:anim>
                                    <p:anim calcmode="lin" valueType="num">
                                      <p:cBhvr additive="base">
                                        <p:cTn id="24" dur="500" fill="hold"/>
                                        <p:tgtEl>
                                          <p:spTgt spid="1536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RBRAKE.WAV"/>
                                        </p:tgtEl>
                                      </p:cMediaNode>
                                    </p:audio>
                                  </p:sub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153640"/>
                                        </p:tgtEl>
                                        <p:attrNameLst>
                                          <p:attrName>style.visibility</p:attrName>
                                        </p:attrNameLst>
                                      </p:cBhvr>
                                      <p:to>
                                        <p:strVal val="visible"/>
                                      </p:to>
                                    </p:set>
                                    <p:anim calcmode="lin" valueType="num">
                                      <p:cBhvr>
                                        <p:cTn id="29" dur="5000" fill="hold"/>
                                        <p:tgtEl>
                                          <p:spTgt spid="153640"/>
                                        </p:tgtEl>
                                        <p:attrNameLst>
                                          <p:attrName>ppt_w</p:attrName>
                                        </p:attrNameLst>
                                      </p:cBhvr>
                                      <p:tavLst>
                                        <p:tav tm="0" fmla="#ppt_w*sin(2.5*pi*$)">
                                          <p:val>
                                            <p:fltVal val="0"/>
                                          </p:val>
                                        </p:tav>
                                        <p:tav tm="100000">
                                          <p:val>
                                            <p:fltVal val="1"/>
                                          </p:val>
                                        </p:tav>
                                      </p:tavLst>
                                    </p:anim>
                                    <p:anim calcmode="lin" valueType="num">
                                      <p:cBhvr>
                                        <p:cTn id="30" dur="5000" fill="hold"/>
                                        <p:tgtEl>
                                          <p:spTgt spid="15364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53617"/>
                                        </p:tgtEl>
                                        <p:attrNameLst>
                                          <p:attrName>style.visibility</p:attrName>
                                        </p:attrNameLst>
                                      </p:cBhvr>
                                      <p:to>
                                        <p:strVal val="visible"/>
                                      </p:to>
                                    </p:set>
                                    <p:anim calcmode="lin" valueType="num">
                                      <p:cBhvr additive="base">
                                        <p:cTn id="35" dur="500" fill="hold"/>
                                        <p:tgtEl>
                                          <p:spTgt spid="153617"/>
                                        </p:tgtEl>
                                        <p:attrNameLst>
                                          <p:attrName>ppt_x</p:attrName>
                                        </p:attrNameLst>
                                      </p:cBhvr>
                                      <p:tavLst>
                                        <p:tav tm="0">
                                          <p:val>
                                            <p:strVal val="1+#ppt_w/2"/>
                                          </p:val>
                                        </p:tav>
                                        <p:tav tm="100000">
                                          <p:val>
                                            <p:strVal val="#ppt_x"/>
                                          </p:val>
                                        </p:tav>
                                      </p:tavLst>
                                    </p:anim>
                                    <p:anim calcmode="lin" valueType="num">
                                      <p:cBhvr additive="base">
                                        <p:cTn id="36" dur="500" fill="hold"/>
                                        <p:tgtEl>
                                          <p:spTgt spid="1536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Screeching Brakes"/>
                                        </p:tgtEl>
                                      </p:cMediaNode>
                                    </p:audio>
                                  </p:subTnLst>
                                </p:cTn>
                              </p:par>
                            </p:childTnLst>
                          </p:cTn>
                        </p:par>
                        <p:par>
                          <p:cTn id="37" fill="hold">
                            <p:stCondLst>
                              <p:cond delay="500"/>
                            </p:stCondLst>
                            <p:childTnLst>
                              <p:par>
                                <p:cTn id="38" presetID="22" presetClass="entr" presetSubtype="1" fill="hold" grpId="0" nodeType="afterEffect">
                                  <p:stCondLst>
                                    <p:cond delay="0"/>
                                  </p:stCondLst>
                                  <p:iterate type="lt">
                                    <p:tmPct val="100000"/>
                                  </p:iterate>
                                  <p:childTnLst>
                                    <p:set>
                                      <p:cBhvr>
                                        <p:cTn id="39" dur="1" fill="hold">
                                          <p:stCondLst>
                                            <p:cond delay="0"/>
                                          </p:stCondLst>
                                        </p:cTn>
                                        <p:tgtEl>
                                          <p:spTgt spid="153624">
                                            <p:txEl>
                                              <p:pRg st="0" end="0"/>
                                            </p:txEl>
                                          </p:spTgt>
                                        </p:tgtEl>
                                        <p:attrNameLst>
                                          <p:attrName>style.visibility</p:attrName>
                                        </p:attrNameLst>
                                      </p:cBhvr>
                                      <p:to>
                                        <p:strVal val="visible"/>
                                      </p:to>
                                    </p:set>
                                    <p:animEffect transition="in" filter="wipe(up)">
                                      <p:cBhvr>
                                        <p:cTn id="40" dur="75"/>
                                        <p:tgtEl>
                                          <p:spTgt spid="153624">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4" name="TYPE.WAV"/>
                                        </p:tgtEl>
                                      </p:cMediaNode>
                                    </p:audio>
                                  </p:subTnLst>
                                </p:cTn>
                              </p:par>
                            </p:childTnLst>
                          </p:cTn>
                        </p:par>
                        <p:par>
                          <p:cTn id="41" fill="hold">
                            <p:stCondLst>
                              <p:cond delay="500"/>
                            </p:stCondLst>
                            <p:childTnLst>
                              <p:par>
                                <p:cTn id="42" presetID="22" presetClass="entr" presetSubtype="1" fill="hold" grpId="0" nodeType="afterEffect">
                                  <p:stCondLst>
                                    <p:cond delay="0"/>
                                  </p:stCondLst>
                                  <p:iterate type="lt">
                                    <p:tmPct val="100000"/>
                                  </p:iterate>
                                  <p:childTnLst>
                                    <p:set>
                                      <p:cBhvr>
                                        <p:cTn id="43" dur="1" fill="hold">
                                          <p:stCondLst>
                                            <p:cond delay="0"/>
                                          </p:stCondLst>
                                        </p:cTn>
                                        <p:tgtEl>
                                          <p:spTgt spid="153641">
                                            <p:txEl>
                                              <p:pRg st="0" end="0"/>
                                            </p:txEl>
                                          </p:spTgt>
                                        </p:tgtEl>
                                        <p:attrNameLst>
                                          <p:attrName>style.visibility</p:attrName>
                                        </p:attrNameLst>
                                      </p:cBhvr>
                                      <p:to>
                                        <p:strVal val="visible"/>
                                      </p:to>
                                    </p:set>
                                    <p:animEffect transition="in" filter="wipe(up)">
                                      <p:cBhvr>
                                        <p:cTn id="44" dur="75"/>
                                        <p:tgtEl>
                                          <p:spTgt spid="153641">
                                            <p:txEl>
                                              <p:pRg st="0" end="0"/>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par>
                          <p:cTn id="45" fill="hold">
                            <p:stCondLst>
                              <p:cond delay="800"/>
                            </p:stCondLst>
                            <p:childTnLst>
                              <p:par>
                                <p:cTn id="46" presetID="1" presetClass="entr" presetSubtype="0" fill="hold" grpId="0" nodeType="afterEffect">
                                  <p:stCondLst>
                                    <p:cond delay="0"/>
                                  </p:stCondLst>
                                  <p:childTnLst>
                                    <p:set>
                                      <p:cBhvr>
                                        <p:cTn id="47" dur="1" fill="hold">
                                          <p:stCondLst>
                                            <p:cond delay="0"/>
                                          </p:stCondLst>
                                        </p:cTn>
                                        <p:tgtEl>
                                          <p:spTgt spid="153636"/>
                                        </p:tgtEl>
                                        <p:attrNameLst>
                                          <p:attrName>style.visibility</p:attrName>
                                        </p:attrNameLst>
                                      </p:cBhvr>
                                      <p:to>
                                        <p:strVal val="visible"/>
                                      </p:to>
                                    </p:set>
                                  </p:childTnLst>
                                </p:cTn>
                              </p:par>
                            </p:childTnLst>
                          </p:cTn>
                        </p:par>
                        <p:par>
                          <p:cTn id="48" fill="hold">
                            <p:stCondLst>
                              <p:cond delay="800"/>
                            </p:stCondLst>
                            <p:childTnLst>
                              <p:par>
                                <p:cTn id="49" presetID="2" presetClass="entr" presetSubtype="8" fill="hold" grpId="0" nodeType="afterEffect">
                                  <p:stCondLst>
                                    <p:cond delay="0"/>
                                  </p:stCondLst>
                                  <p:childTnLst>
                                    <p:set>
                                      <p:cBhvr>
                                        <p:cTn id="50" dur="1" fill="hold">
                                          <p:stCondLst>
                                            <p:cond delay="0"/>
                                          </p:stCondLst>
                                        </p:cTn>
                                        <p:tgtEl>
                                          <p:spTgt spid="153628"/>
                                        </p:tgtEl>
                                        <p:attrNameLst>
                                          <p:attrName>style.visibility</p:attrName>
                                        </p:attrNameLst>
                                      </p:cBhvr>
                                      <p:to>
                                        <p:strVal val="visible"/>
                                      </p:to>
                                    </p:set>
                                    <p:anim calcmode="lin" valueType="num">
                                      <p:cBhvr additive="base">
                                        <p:cTn id="51" dur="500" fill="hold"/>
                                        <p:tgtEl>
                                          <p:spTgt spid="153628"/>
                                        </p:tgtEl>
                                        <p:attrNameLst>
                                          <p:attrName>ppt_x</p:attrName>
                                        </p:attrNameLst>
                                      </p:cBhvr>
                                      <p:tavLst>
                                        <p:tav tm="0">
                                          <p:val>
                                            <p:strVal val="0-#ppt_w/2"/>
                                          </p:val>
                                        </p:tav>
                                        <p:tav tm="100000">
                                          <p:val>
                                            <p:strVal val="#ppt_x"/>
                                          </p:val>
                                        </p:tav>
                                      </p:tavLst>
                                    </p:anim>
                                    <p:anim calcmode="lin" valueType="num">
                                      <p:cBhvr additive="base">
                                        <p:cTn id="52" dur="500" fill="hold"/>
                                        <p:tgtEl>
                                          <p:spTgt spid="153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WHOOSH.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iterate type="lt">
                                    <p:tmPct val="100000"/>
                                  </p:iterate>
                                  <p:childTnLst>
                                    <p:set>
                                      <p:cBhvr>
                                        <p:cTn id="56" dur="1" fill="hold">
                                          <p:stCondLst>
                                            <p:cond delay="0"/>
                                          </p:stCondLst>
                                        </p:cTn>
                                        <p:tgtEl>
                                          <p:spTgt spid="153625">
                                            <p:txEl>
                                              <p:pRg st="0" end="0"/>
                                            </p:txEl>
                                          </p:spTgt>
                                        </p:tgtEl>
                                        <p:attrNameLst>
                                          <p:attrName>style.visibility</p:attrName>
                                        </p:attrNameLst>
                                      </p:cBhvr>
                                      <p:to>
                                        <p:strVal val="visible"/>
                                      </p:to>
                                    </p:set>
                                    <p:animEffect transition="in" filter="wipe(up)">
                                      <p:cBhvr>
                                        <p:cTn id="57" dur="75"/>
                                        <p:tgtEl>
                                          <p:spTgt spid="153625">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4" name="TYPE.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654"/>
                                        </p:tgtEl>
                                        <p:attrNameLst>
                                          <p:attrName>style.visibility</p:attrName>
                                        </p:attrNameLst>
                                      </p:cBhvr>
                                      <p:to>
                                        <p:strVal val="visible"/>
                                      </p:to>
                                    </p:set>
                                    <p:animEffect transition="in" filter="fade">
                                      <p:cBhvr>
                                        <p:cTn id="62" dur="2000"/>
                                        <p:tgtEl>
                                          <p:spTgt spid="15365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655"/>
                                        </p:tgtEl>
                                        <p:attrNameLst>
                                          <p:attrName>style.visibility</p:attrName>
                                        </p:attrNameLst>
                                      </p:cBhvr>
                                      <p:to>
                                        <p:strVal val="visible"/>
                                      </p:to>
                                    </p:set>
                                    <p:animEffect transition="in" filter="dissolve">
                                      <p:cBhvr>
                                        <p:cTn id="67" dur="2000"/>
                                        <p:tgtEl>
                                          <p:spTgt spid="153655"/>
                                        </p:tgtEl>
                                      </p:cBhvr>
                                    </p:animEffect>
                                  </p:childTnLst>
                                </p:cTn>
                              </p:par>
                            </p:childTnLst>
                          </p:cTn>
                        </p:par>
                        <p:par>
                          <p:cTn id="68" fill="hold">
                            <p:stCondLst>
                              <p:cond delay="2000"/>
                            </p:stCondLst>
                            <p:childTnLst>
                              <p:par>
                                <p:cTn id="69" presetID="1" presetClass="exit" presetSubtype="0" fill="hold" grpId="1" nodeType="afterEffect">
                                  <p:stCondLst>
                                    <p:cond delay="0"/>
                                  </p:stCondLst>
                                  <p:childTnLst>
                                    <p:set>
                                      <p:cBhvr>
                                        <p:cTn id="70" dur="1" fill="hold">
                                          <p:stCondLst>
                                            <p:cond delay="0"/>
                                          </p:stCondLst>
                                        </p:cTn>
                                        <p:tgtEl>
                                          <p:spTgt spid="153655"/>
                                        </p:tgtEl>
                                        <p:attrNameLst>
                                          <p:attrName>style.visibility</p:attrName>
                                        </p:attrNameLst>
                                      </p:cBhvr>
                                      <p:to>
                                        <p:strVal val="hidden"/>
                                      </p:to>
                                    </p:set>
                                  </p:childTnLst>
                                </p:cTn>
                              </p:par>
                            </p:childTnLst>
                          </p:cTn>
                        </p:par>
                        <p:par>
                          <p:cTn id="71" fill="hold">
                            <p:stCondLst>
                              <p:cond delay="2000"/>
                            </p:stCondLst>
                            <p:childTnLst>
                              <p:par>
                                <p:cTn id="72" presetID="9" presetClass="entr" presetSubtype="0" fill="hold" grpId="0" nodeType="afterEffect">
                                  <p:stCondLst>
                                    <p:cond delay="0"/>
                                  </p:stCondLst>
                                  <p:childTnLst>
                                    <p:set>
                                      <p:cBhvr>
                                        <p:cTn id="73" dur="1" fill="hold">
                                          <p:stCondLst>
                                            <p:cond delay="0"/>
                                          </p:stCondLst>
                                        </p:cTn>
                                        <p:tgtEl>
                                          <p:spTgt spid="153656"/>
                                        </p:tgtEl>
                                        <p:attrNameLst>
                                          <p:attrName>style.visibility</p:attrName>
                                        </p:attrNameLst>
                                      </p:cBhvr>
                                      <p:to>
                                        <p:strVal val="visible"/>
                                      </p:to>
                                    </p:set>
                                    <p:animEffect transition="in" filter="dissolve">
                                      <p:cBhvr>
                                        <p:cTn id="74" dur="2000"/>
                                        <p:tgtEl>
                                          <p:spTgt spid="153656"/>
                                        </p:tgtEl>
                                      </p:cBhvr>
                                    </p:animEffect>
                                  </p:childTnLst>
                                </p:cTn>
                              </p:par>
                            </p:childTnLst>
                          </p:cTn>
                        </p:par>
                        <p:par>
                          <p:cTn id="75" fill="hold">
                            <p:stCondLst>
                              <p:cond delay="4000"/>
                            </p:stCondLst>
                            <p:childTnLst>
                              <p:par>
                                <p:cTn id="76" presetID="1" presetClass="exit" presetSubtype="0" fill="hold" grpId="1" nodeType="afterEffect">
                                  <p:stCondLst>
                                    <p:cond delay="0"/>
                                  </p:stCondLst>
                                  <p:childTnLst>
                                    <p:set>
                                      <p:cBhvr>
                                        <p:cTn id="77" dur="1" fill="hold">
                                          <p:stCondLst>
                                            <p:cond delay="0"/>
                                          </p:stCondLst>
                                        </p:cTn>
                                        <p:tgtEl>
                                          <p:spTgt spid="153656"/>
                                        </p:tgtEl>
                                        <p:attrNameLst>
                                          <p:attrName>style.visibility</p:attrName>
                                        </p:attrNameLst>
                                      </p:cBhvr>
                                      <p:to>
                                        <p:strVal val="hidden"/>
                                      </p:to>
                                    </p:se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153657"/>
                                        </p:tgtEl>
                                        <p:attrNameLst>
                                          <p:attrName>style.visibility</p:attrName>
                                        </p:attrNameLst>
                                      </p:cBhvr>
                                      <p:to>
                                        <p:strVal val="visible"/>
                                      </p:to>
                                    </p:set>
                                    <p:animEffect transition="in" filter="fade">
                                      <p:cBhvr>
                                        <p:cTn id="81" dur="2000"/>
                                        <p:tgtEl>
                                          <p:spTgt spid="15365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iterate type="wd">
                                    <p:tmPct val="100000"/>
                                  </p:iterate>
                                  <p:childTnLst>
                                    <p:set>
                                      <p:cBhvr>
                                        <p:cTn id="85" dur="1" fill="hold">
                                          <p:stCondLst>
                                            <p:cond delay="0"/>
                                          </p:stCondLst>
                                        </p:cTn>
                                        <p:tgtEl>
                                          <p:spTgt spid="153630">
                                            <p:txEl>
                                              <p:pRg st="0" end="0"/>
                                            </p:txEl>
                                          </p:spTgt>
                                        </p:tgtEl>
                                        <p:attrNameLst>
                                          <p:attrName>style.visibility</p:attrName>
                                        </p:attrNameLst>
                                      </p:cBhvr>
                                      <p:to>
                                        <p:strVal val="visible"/>
                                      </p:to>
                                    </p:set>
                                    <p:anim calcmode="lin" valueType="num">
                                      <p:cBhvr additive="base">
                                        <p:cTn id="86" dur="300" fill="hold"/>
                                        <p:tgtEl>
                                          <p:spTgt spid="153630">
                                            <p:txEl>
                                              <p:pRg st="0" end="0"/>
                                            </p:txEl>
                                          </p:spTgt>
                                        </p:tgtEl>
                                        <p:attrNameLst>
                                          <p:attrName>ppt_x</p:attrName>
                                        </p:attrNameLst>
                                      </p:cBhvr>
                                      <p:tavLst>
                                        <p:tav tm="0">
                                          <p:val>
                                            <p:strVal val="#ppt_x"/>
                                          </p:val>
                                        </p:tav>
                                        <p:tav tm="100000">
                                          <p:val>
                                            <p:strVal val="#ppt_x"/>
                                          </p:val>
                                        </p:tav>
                                      </p:tavLst>
                                    </p:anim>
                                    <p:anim calcmode="lin" valueType="num">
                                      <p:cBhvr additive="base">
                                        <p:cTn id="87" dur="300" fill="hold"/>
                                        <p:tgtEl>
                                          <p:spTgt spid="1536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53638"/>
                                        </p:tgtEl>
                                        <p:attrNameLst>
                                          <p:attrName>style.visibility</p:attrName>
                                        </p:attrNameLst>
                                      </p:cBhvr>
                                      <p:to>
                                        <p:strVal val="visible"/>
                                      </p:to>
                                    </p:set>
                                    <p:anim calcmode="lin" valueType="num">
                                      <p:cBhvr additive="base">
                                        <p:cTn id="92" dur="500" fill="hold"/>
                                        <p:tgtEl>
                                          <p:spTgt spid="153638"/>
                                        </p:tgtEl>
                                        <p:attrNameLst>
                                          <p:attrName>ppt_x</p:attrName>
                                        </p:attrNameLst>
                                      </p:cBhvr>
                                      <p:tavLst>
                                        <p:tav tm="0">
                                          <p:val>
                                            <p:strVal val="#ppt_x"/>
                                          </p:val>
                                        </p:tav>
                                        <p:tav tm="100000">
                                          <p:val>
                                            <p:strVal val="#ppt_x"/>
                                          </p:val>
                                        </p:tav>
                                      </p:tavLst>
                                    </p:anim>
                                    <p:anim calcmode="lin" valueType="num">
                                      <p:cBhvr additive="base">
                                        <p:cTn id="93" dur="500" fill="hold"/>
                                        <p:tgtEl>
                                          <p:spTgt spid="15363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53639"/>
                                        </p:tgtEl>
                                        <p:attrNameLst>
                                          <p:attrName>style.visibility</p:attrName>
                                        </p:attrNameLst>
                                      </p:cBhvr>
                                      <p:to>
                                        <p:strVal val="visible"/>
                                      </p:to>
                                    </p:set>
                                  </p:childTnLst>
                                </p:cTn>
                              </p:par>
                            </p:childTnLst>
                          </p:cTn>
                        </p:par>
                        <p:par>
                          <p:cTn id="98" fill="hold">
                            <p:stCondLst>
                              <p:cond delay="0"/>
                            </p:stCondLst>
                            <p:childTnLst>
                              <p:par>
                                <p:cTn id="99" presetID="0" presetClass="path" presetSubtype="0" accel="50000" decel="50000" fill="hold" grpId="1" nodeType="afterEffect">
                                  <p:stCondLst>
                                    <p:cond delay="0"/>
                                  </p:stCondLst>
                                  <p:childTnLst>
                                    <p:animMotion origin="layout" path="M 2.5E-6 -2.96296E-6 L 0.06302 0.08426 " pathEditMode="relative" rAng="0" ptsTypes="AA">
                                      <p:cBhvr>
                                        <p:cTn id="100" dur="2000" fill="hold"/>
                                        <p:tgtEl>
                                          <p:spTgt spid="153639"/>
                                        </p:tgtEl>
                                        <p:attrNameLst>
                                          <p:attrName>ppt_x</p:attrName>
                                          <p:attrName>ppt_y</p:attrName>
                                        </p:attrNameLst>
                                      </p:cBhvr>
                                      <p:rCtr x="3100" y="4200"/>
                                    </p:animMotion>
                                  </p:childTnLst>
                                </p:cTn>
                              </p:par>
                            </p:childTnLst>
                          </p:cTn>
                        </p:par>
                      </p:childTnLst>
                    </p:cTn>
                  </p:par>
                  <p:par>
                    <p:cTn id="101" fill="hold">
                      <p:stCondLst>
                        <p:cond delay="indefinite"/>
                      </p:stCondLst>
                      <p:childTnLst>
                        <p:par>
                          <p:cTn id="102" fill="hold">
                            <p:stCondLst>
                              <p:cond delay="0"/>
                            </p:stCondLst>
                            <p:childTnLst>
                              <p:par>
                                <p:cTn id="103" presetID="2" presetClass="entr" presetSubtype="3" fill="hold" grpId="0" nodeType="clickEffect">
                                  <p:stCondLst>
                                    <p:cond delay="0"/>
                                  </p:stCondLst>
                                  <p:iterate type="lt">
                                    <p:tmPct val="100000"/>
                                  </p:iterate>
                                  <p:childTnLst>
                                    <p:set>
                                      <p:cBhvr>
                                        <p:cTn id="104" dur="1" fill="hold">
                                          <p:stCondLst>
                                            <p:cond delay="0"/>
                                          </p:stCondLst>
                                        </p:cTn>
                                        <p:tgtEl>
                                          <p:spTgt spid="153631">
                                            <p:txEl>
                                              <p:pRg st="0" end="0"/>
                                            </p:txEl>
                                          </p:spTgt>
                                        </p:tgtEl>
                                        <p:attrNameLst>
                                          <p:attrName>style.visibility</p:attrName>
                                        </p:attrNameLst>
                                      </p:cBhvr>
                                      <p:to>
                                        <p:strVal val="visible"/>
                                      </p:to>
                                    </p:set>
                                    <p:anim calcmode="lin" valueType="num">
                                      <p:cBhvr additive="base">
                                        <p:cTn id="105" dur="75" fill="hold"/>
                                        <p:tgtEl>
                                          <p:spTgt spid="153631">
                                            <p:txEl>
                                              <p:pRg st="0" end="0"/>
                                            </p:txEl>
                                          </p:spTgt>
                                        </p:tgtEl>
                                        <p:attrNameLst>
                                          <p:attrName>ppt_x</p:attrName>
                                        </p:attrNameLst>
                                      </p:cBhvr>
                                      <p:tavLst>
                                        <p:tav tm="0">
                                          <p:val>
                                            <p:strVal val="1+#ppt_w/2"/>
                                          </p:val>
                                        </p:tav>
                                        <p:tav tm="100000">
                                          <p:val>
                                            <p:strVal val="#ppt_x"/>
                                          </p:val>
                                        </p:tav>
                                      </p:tavLst>
                                    </p:anim>
                                    <p:anim calcmode="lin" valueType="num">
                                      <p:cBhvr additive="base">
                                        <p:cTn id="106" dur="75" fill="hold"/>
                                        <p:tgtEl>
                                          <p:spTgt spid="15363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animBg="1"/>
      <p:bldP spid="153614" grpId="0" animBg="1"/>
      <p:bldP spid="153617" grpId="0" animBg="1"/>
      <p:bldP spid="153620" grpId="0"/>
      <p:bldP spid="153623" grpId="0"/>
      <p:bldP spid="153624" grpId="0" build="p" autoUpdateAnimBg="0" advAuto="0"/>
      <p:bldP spid="153625" grpId="0" build="p" autoUpdateAnimBg="0" advAuto="0"/>
      <p:bldP spid="153628" grpId="0" animBg="1"/>
      <p:bldP spid="153630" grpId="0" build="p" autoUpdateAnimBg="0" advAuto="0"/>
      <p:bldP spid="153631" grpId="0" build="p" autoUpdateAnimBg="0"/>
      <p:bldP spid="153636" grpId="0"/>
      <p:bldP spid="153638" grpId="0" animBg="1"/>
      <p:bldP spid="153639" grpId="0" animBg="1"/>
      <p:bldP spid="153639" grpId="1" animBg="1"/>
      <p:bldP spid="153640" grpId="0" animBg="1"/>
      <p:bldP spid="153641" grpId="0" build="p" autoUpdateAnimBg="0" advAuto="0"/>
      <p:bldP spid="153654" grpId="0" animBg="1"/>
      <p:bldP spid="153655" grpId="0" animBg="1"/>
      <p:bldP spid="153655" grpId="1" animBg="1"/>
      <p:bldP spid="153656" grpId="0" animBg="1"/>
      <p:bldP spid="153656" grpId="1" animBg="1"/>
      <p:bldP spid="1536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val 5"/>
          <p:cNvSpPr>
            <a:spLocks noChangeArrowheads="1"/>
          </p:cNvSpPr>
          <p:nvPr/>
        </p:nvSpPr>
        <p:spPr bwMode="auto">
          <a:xfrm flipV="1">
            <a:off x="5638800" y="4176713"/>
            <a:ext cx="330200" cy="328612"/>
          </a:xfrm>
          <a:prstGeom prst="ellipse">
            <a:avLst/>
          </a:prstGeom>
          <a:noFill/>
          <a:ln w="28575">
            <a:noFill/>
            <a:round/>
            <a:headEnd/>
            <a:tailEnd/>
          </a:ln>
        </p:spPr>
        <p:txBody>
          <a:bodyPr wrap="none" anchor="ctr"/>
          <a:lstStyle/>
          <a:p>
            <a:endParaRPr lang="hu-HU" baseline="0">
              <a:solidFill>
                <a:schemeClr val="tx1"/>
              </a:solidFill>
            </a:endParaRPr>
          </a:p>
        </p:txBody>
      </p:sp>
      <p:grpSp>
        <p:nvGrpSpPr>
          <p:cNvPr id="2" name="Group 12"/>
          <p:cNvGrpSpPr>
            <a:grpSpLocks/>
          </p:cNvGrpSpPr>
          <p:nvPr/>
        </p:nvGrpSpPr>
        <p:grpSpPr bwMode="auto">
          <a:xfrm>
            <a:off x="1403350" y="2697163"/>
            <a:ext cx="5618163" cy="1825625"/>
            <a:chOff x="884" y="845"/>
            <a:chExt cx="3539" cy="1150"/>
          </a:xfrm>
        </p:grpSpPr>
        <p:sp>
          <p:nvSpPr>
            <p:cNvPr id="70670" name="Line 10"/>
            <p:cNvSpPr>
              <a:spLocks noChangeShapeType="1"/>
            </p:cNvSpPr>
            <p:nvPr/>
          </p:nvSpPr>
          <p:spPr bwMode="auto">
            <a:xfrm>
              <a:off x="2426" y="1979"/>
              <a:ext cx="1951" cy="0"/>
            </a:xfrm>
            <a:prstGeom prst="line">
              <a:avLst/>
            </a:prstGeom>
            <a:noFill/>
            <a:ln w="76200">
              <a:solidFill>
                <a:schemeClr val="tx1"/>
              </a:solidFill>
              <a:round/>
              <a:headEnd/>
              <a:tailEnd/>
            </a:ln>
          </p:spPr>
          <p:txBody>
            <a:bodyPr/>
            <a:lstStyle/>
            <a:p>
              <a:endParaRPr lang="hu-HU"/>
            </a:p>
          </p:txBody>
        </p:sp>
        <p:grpSp>
          <p:nvGrpSpPr>
            <p:cNvPr id="3" name="Group 11"/>
            <p:cNvGrpSpPr>
              <a:grpSpLocks/>
            </p:cNvGrpSpPr>
            <p:nvPr/>
          </p:nvGrpSpPr>
          <p:grpSpPr bwMode="auto">
            <a:xfrm>
              <a:off x="884" y="845"/>
              <a:ext cx="3539" cy="1150"/>
              <a:chOff x="884" y="845"/>
              <a:chExt cx="3539" cy="1150"/>
            </a:xfrm>
          </p:grpSpPr>
          <p:sp>
            <p:nvSpPr>
              <p:cNvPr id="70672" name="Oval 7"/>
              <p:cNvSpPr>
                <a:spLocks noChangeArrowheads="1"/>
              </p:cNvSpPr>
              <p:nvPr/>
            </p:nvSpPr>
            <p:spPr bwMode="auto">
              <a:xfrm flipV="1">
                <a:off x="2167" y="1788"/>
                <a:ext cx="208" cy="207"/>
              </a:xfrm>
              <a:prstGeom prst="ellipse">
                <a:avLst/>
              </a:prstGeom>
              <a:solidFill>
                <a:srgbClr val="000099"/>
              </a:solidFill>
              <a:ln w="28575">
                <a:solidFill>
                  <a:schemeClr val="tx1"/>
                </a:solidFill>
                <a:round/>
                <a:headEnd/>
                <a:tailEnd/>
              </a:ln>
            </p:spPr>
            <p:txBody>
              <a:bodyPr wrap="none" anchor="ctr"/>
              <a:lstStyle/>
              <a:p>
                <a:endParaRPr lang="hu-HU" baseline="0">
                  <a:solidFill>
                    <a:schemeClr val="tx1"/>
                  </a:solidFill>
                </a:endParaRPr>
              </a:p>
            </p:txBody>
          </p:sp>
          <p:sp>
            <p:nvSpPr>
              <p:cNvPr id="70673" name="Line 8"/>
              <p:cNvSpPr>
                <a:spLocks noChangeShapeType="1"/>
              </p:cNvSpPr>
              <p:nvPr/>
            </p:nvSpPr>
            <p:spPr bwMode="auto">
              <a:xfrm flipH="1" flipV="1">
                <a:off x="884" y="845"/>
                <a:ext cx="1379" cy="1043"/>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70674" name="Line 9"/>
              <p:cNvSpPr>
                <a:spLocks noChangeShapeType="1"/>
              </p:cNvSpPr>
              <p:nvPr/>
            </p:nvSpPr>
            <p:spPr bwMode="auto">
              <a:xfrm flipH="1">
                <a:off x="2276" y="1901"/>
                <a:ext cx="2147" cy="0"/>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70675" name="Oval 6"/>
              <p:cNvSpPr>
                <a:spLocks noChangeArrowheads="1"/>
              </p:cNvSpPr>
              <p:nvPr/>
            </p:nvSpPr>
            <p:spPr bwMode="auto">
              <a:xfrm flipV="1">
                <a:off x="1255" y="1101"/>
                <a:ext cx="208" cy="207"/>
              </a:xfrm>
              <a:prstGeom prst="ellipse">
                <a:avLst/>
              </a:prstGeom>
              <a:solidFill>
                <a:srgbClr val="FF0000"/>
              </a:solidFill>
              <a:ln w="28575">
                <a:solidFill>
                  <a:srgbClr val="FF0000"/>
                </a:solidFill>
                <a:round/>
                <a:headEnd/>
                <a:tailEnd/>
              </a:ln>
            </p:spPr>
            <p:txBody>
              <a:bodyPr wrap="none" anchor="ctr"/>
              <a:lstStyle/>
              <a:p>
                <a:endParaRPr lang="hu-HU" baseline="0">
                  <a:solidFill>
                    <a:schemeClr val="tx1"/>
                  </a:solidFill>
                </a:endParaRPr>
              </a:p>
            </p:txBody>
          </p:sp>
        </p:grpSp>
      </p:grpSp>
      <p:sp>
        <p:nvSpPr>
          <p:cNvPr id="146445" name="Line 13"/>
          <p:cNvSpPr>
            <a:spLocks noChangeShapeType="1"/>
          </p:cNvSpPr>
          <p:nvPr/>
        </p:nvSpPr>
        <p:spPr bwMode="auto">
          <a:xfrm>
            <a:off x="2124075" y="3271838"/>
            <a:ext cx="617538" cy="433387"/>
          </a:xfrm>
          <a:prstGeom prst="line">
            <a:avLst/>
          </a:prstGeom>
          <a:noFill/>
          <a:ln w="38100">
            <a:solidFill>
              <a:srgbClr val="33CC33"/>
            </a:solidFill>
            <a:round/>
            <a:headEnd type="none" w="sm" len="sm"/>
            <a:tailEnd type="stealth" w="med" len="med"/>
          </a:ln>
        </p:spPr>
        <p:txBody>
          <a:bodyPr wrap="none" anchor="ctr"/>
          <a:lstStyle/>
          <a:p>
            <a:endParaRPr lang="hu-HU"/>
          </a:p>
        </p:txBody>
      </p:sp>
      <p:sp>
        <p:nvSpPr>
          <p:cNvPr id="146446" name="Line 14"/>
          <p:cNvSpPr>
            <a:spLocks noChangeShapeType="1"/>
          </p:cNvSpPr>
          <p:nvPr/>
        </p:nvSpPr>
        <p:spPr bwMode="auto">
          <a:xfrm>
            <a:off x="2132013" y="3271838"/>
            <a:ext cx="0" cy="1122362"/>
          </a:xfrm>
          <a:prstGeom prst="line">
            <a:avLst/>
          </a:prstGeom>
          <a:noFill/>
          <a:ln w="38100">
            <a:solidFill>
              <a:srgbClr val="CC0000"/>
            </a:solidFill>
            <a:round/>
            <a:headEnd type="none" w="sm" len="sm"/>
            <a:tailEnd type="stealth" w="med" len="med"/>
          </a:ln>
        </p:spPr>
        <p:txBody>
          <a:bodyPr wrap="none" anchor="ctr"/>
          <a:lstStyle/>
          <a:p>
            <a:endParaRPr lang="hu-HU"/>
          </a:p>
        </p:txBody>
      </p:sp>
      <p:sp>
        <p:nvSpPr>
          <p:cNvPr id="146447" name="Line 15"/>
          <p:cNvSpPr>
            <a:spLocks noChangeShapeType="1"/>
          </p:cNvSpPr>
          <p:nvPr/>
        </p:nvSpPr>
        <p:spPr bwMode="auto">
          <a:xfrm flipH="1">
            <a:off x="1619250" y="3271838"/>
            <a:ext cx="512763" cy="720725"/>
          </a:xfrm>
          <a:prstGeom prst="line">
            <a:avLst/>
          </a:prstGeom>
          <a:noFill/>
          <a:ln w="38100">
            <a:solidFill>
              <a:srgbClr val="000099"/>
            </a:solidFill>
            <a:round/>
            <a:headEnd type="none" w="sm" len="sm"/>
            <a:tailEnd type="stealth" w="med" len="med"/>
          </a:ln>
        </p:spPr>
        <p:txBody>
          <a:bodyPr wrap="none" anchor="ctr"/>
          <a:lstStyle/>
          <a:p>
            <a:endParaRPr lang="hu-HU"/>
          </a:p>
        </p:txBody>
      </p:sp>
      <p:sp>
        <p:nvSpPr>
          <p:cNvPr id="70663" name="Line 16"/>
          <p:cNvSpPr>
            <a:spLocks noChangeShapeType="1"/>
          </p:cNvSpPr>
          <p:nvPr/>
        </p:nvSpPr>
        <p:spPr bwMode="auto">
          <a:xfrm flipV="1">
            <a:off x="3132138" y="3559175"/>
            <a:ext cx="1008062" cy="1441450"/>
          </a:xfrm>
          <a:prstGeom prst="line">
            <a:avLst/>
          </a:prstGeom>
          <a:noFill/>
          <a:ln w="9525">
            <a:solidFill>
              <a:schemeClr val="tx1"/>
            </a:solidFill>
            <a:prstDash val="dash"/>
            <a:round/>
            <a:headEnd/>
            <a:tailEnd/>
          </a:ln>
        </p:spPr>
        <p:txBody>
          <a:bodyPr/>
          <a:lstStyle/>
          <a:p>
            <a:endParaRPr lang="hu-HU"/>
          </a:p>
        </p:txBody>
      </p:sp>
      <p:sp>
        <p:nvSpPr>
          <p:cNvPr id="70664" name="Text Box 18"/>
          <p:cNvSpPr txBox="1">
            <a:spLocks noChangeArrowheads="1"/>
          </p:cNvSpPr>
          <p:nvPr/>
        </p:nvSpPr>
        <p:spPr bwMode="auto">
          <a:xfrm>
            <a:off x="3995738" y="3076575"/>
            <a:ext cx="2122487" cy="400050"/>
          </a:xfrm>
          <a:prstGeom prst="rect">
            <a:avLst/>
          </a:prstGeom>
          <a:noFill/>
          <a:ln w="9525">
            <a:noFill/>
            <a:miter lim="800000"/>
            <a:headEnd/>
            <a:tailEnd/>
          </a:ln>
        </p:spPr>
        <p:txBody>
          <a:bodyPr wrap="none">
            <a:spAutoFit/>
          </a:bodyPr>
          <a:lstStyle/>
          <a:p>
            <a:r>
              <a:rPr lang="hu-HU" i="1" baseline="0">
                <a:solidFill>
                  <a:schemeClr val="tx1"/>
                </a:solidFill>
              </a:rPr>
              <a:t>Transzverzális sík </a:t>
            </a:r>
            <a:endParaRPr lang="en-US" i="1" baseline="0">
              <a:solidFill>
                <a:schemeClr val="tx1"/>
              </a:solidFill>
            </a:endParaRPr>
          </a:p>
        </p:txBody>
      </p:sp>
      <p:sp>
        <p:nvSpPr>
          <p:cNvPr id="146451" name="Text Box 19"/>
          <p:cNvSpPr txBox="1">
            <a:spLocks noChangeArrowheads="1"/>
          </p:cNvSpPr>
          <p:nvPr/>
        </p:nvSpPr>
        <p:spPr bwMode="auto">
          <a:xfrm>
            <a:off x="1908175" y="4568825"/>
            <a:ext cx="576263" cy="400050"/>
          </a:xfrm>
          <a:prstGeom prst="rect">
            <a:avLst/>
          </a:prstGeom>
          <a:noFill/>
          <a:ln w="9525">
            <a:noFill/>
            <a:miter lim="800000"/>
            <a:headEnd/>
            <a:tailEnd/>
          </a:ln>
        </p:spPr>
        <p:txBody>
          <a:bodyPr>
            <a:spAutoFit/>
          </a:bodyPr>
          <a:lstStyle/>
          <a:p>
            <a:r>
              <a:rPr lang="hu-HU" i="1" baseline="0">
                <a:solidFill>
                  <a:schemeClr val="tx1"/>
                </a:solidFill>
              </a:rPr>
              <a:t>G</a:t>
            </a:r>
            <a:endParaRPr lang="en-US" i="1" baseline="0">
              <a:solidFill>
                <a:schemeClr val="tx1"/>
              </a:solidFill>
            </a:endParaRPr>
          </a:p>
        </p:txBody>
      </p:sp>
      <p:sp>
        <p:nvSpPr>
          <p:cNvPr id="146452" name="Text Box 20"/>
          <p:cNvSpPr txBox="1">
            <a:spLocks noChangeArrowheads="1"/>
          </p:cNvSpPr>
          <p:nvPr/>
        </p:nvSpPr>
        <p:spPr bwMode="auto">
          <a:xfrm>
            <a:off x="1116013" y="3416300"/>
            <a:ext cx="863600" cy="400050"/>
          </a:xfrm>
          <a:prstGeom prst="rect">
            <a:avLst/>
          </a:prstGeom>
          <a:noFill/>
          <a:ln w="9525">
            <a:noFill/>
            <a:miter lim="800000"/>
            <a:headEnd/>
            <a:tailEnd/>
          </a:ln>
        </p:spPr>
        <p:txBody>
          <a:bodyPr>
            <a:spAutoFit/>
          </a:bodyPr>
          <a:lstStyle/>
          <a:p>
            <a:r>
              <a:rPr lang="hu-HU" i="1" baseline="0">
                <a:solidFill>
                  <a:schemeClr val="tx1"/>
                </a:solidFill>
              </a:rPr>
              <a:t>Gny</a:t>
            </a:r>
            <a:endParaRPr lang="en-US" i="1" baseline="0">
              <a:solidFill>
                <a:schemeClr val="tx1"/>
              </a:solidFill>
            </a:endParaRPr>
          </a:p>
        </p:txBody>
      </p:sp>
      <p:sp>
        <p:nvSpPr>
          <p:cNvPr id="146453" name="Text Box 21"/>
          <p:cNvSpPr txBox="1">
            <a:spLocks noChangeArrowheads="1"/>
          </p:cNvSpPr>
          <p:nvPr/>
        </p:nvSpPr>
        <p:spPr bwMode="auto">
          <a:xfrm>
            <a:off x="2338388" y="3128963"/>
            <a:ext cx="649287" cy="400050"/>
          </a:xfrm>
          <a:prstGeom prst="rect">
            <a:avLst/>
          </a:prstGeom>
          <a:noFill/>
          <a:ln w="9525">
            <a:noFill/>
            <a:miter lim="800000"/>
            <a:headEnd/>
            <a:tailEnd/>
          </a:ln>
        </p:spPr>
        <p:txBody>
          <a:bodyPr>
            <a:spAutoFit/>
          </a:bodyPr>
          <a:lstStyle/>
          <a:p>
            <a:r>
              <a:rPr lang="hu-HU" i="1" baseline="0">
                <a:solidFill>
                  <a:schemeClr val="tx1"/>
                </a:solidFill>
              </a:rPr>
              <a:t>Gk</a:t>
            </a:r>
            <a:endParaRPr lang="en-US" i="1" baseline="0">
              <a:solidFill>
                <a:schemeClr val="tx1"/>
              </a:solidFill>
            </a:endParaRPr>
          </a:p>
        </p:txBody>
      </p:sp>
      <p:sp>
        <p:nvSpPr>
          <p:cNvPr id="70668" name="Szövegdoboz 17"/>
          <p:cNvSpPr txBox="1">
            <a:spLocks noChangeArrowheads="1"/>
          </p:cNvSpPr>
          <p:nvPr/>
        </p:nvSpPr>
        <p:spPr bwMode="auto">
          <a:xfrm>
            <a:off x="1357313" y="714375"/>
            <a:ext cx="6357937" cy="830263"/>
          </a:xfrm>
          <a:prstGeom prst="rect">
            <a:avLst/>
          </a:prstGeom>
          <a:noFill/>
          <a:ln w="9525">
            <a:noFill/>
            <a:miter lim="800000"/>
            <a:headEnd/>
            <a:tailEnd/>
          </a:ln>
        </p:spPr>
        <p:txBody>
          <a:bodyPr>
            <a:spAutoFit/>
          </a:bodyPr>
          <a:lstStyle/>
          <a:p>
            <a:pPr algn="ctr"/>
            <a:r>
              <a:rPr lang="hu-HU" sz="2400" baseline="0">
                <a:solidFill>
                  <a:schemeClr val="tx1"/>
                </a:solidFill>
              </a:rPr>
              <a:t>A végtag súlypontja feljebb helyezkedik el,mint a forgás középpontja</a:t>
            </a:r>
            <a:endParaRPr lang="en-GB" sz="2400" baseline="0">
              <a:solidFill>
                <a:schemeClr val="tx1"/>
              </a:solidFill>
            </a:endParaRPr>
          </a:p>
        </p:txBody>
      </p:sp>
      <p:sp>
        <p:nvSpPr>
          <p:cNvPr id="70669" name="Szövegdoboz 18"/>
          <p:cNvSpPr txBox="1">
            <a:spLocks noChangeArrowheads="1"/>
          </p:cNvSpPr>
          <p:nvPr/>
        </p:nvSpPr>
        <p:spPr bwMode="auto">
          <a:xfrm>
            <a:off x="285750" y="5643563"/>
            <a:ext cx="7929563" cy="708025"/>
          </a:xfrm>
          <a:prstGeom prst="rect">
            <a:avLst/>
          </a:prstGeom>
          <a:noFill/>
          <a:ln w="9525">
            <a:noFill/>
            <a:miter lim="800000"/>
            <a:headEnd/>
            <a:tailEnd/>
          </a:ln>
        </p:spPr>
        <p:txBody>
          <a:bodyPr>
            <a:spAutoFit/>
          </a:bodyPr>
          <a:lstStyle/>
          <a:p>
            <a:r>
              <a:rPr lang="hu-HU" baseline="0">
                <a:solidFill>
                  <a:schemeClr val="tx1"/>
                </a:solidFill>
              </a:rPr>
              <a:t>G= az alsó végtag súlyereje; Gk = a súlyerő nyomóerő (kompressziós erő) komponense; Gny = a súlyerő nyíróerő komponense </a:t>
            </a:r>
            <a:endParaRPr lang="en-GB"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6"/>
                                        </p:tgtEl>
                                        <p:attrNameLst>
                                          <p:attrName>style.visibility</p:attrName>
                                        </p:attrNameLst>
                                      </p:cBhvr>
                                      <p:to>
                                        <p:strVal val="visible"/>
                                      </p:to>
                                    </p:set>
                                    <p:animEffect transition="in" filter="box(out)">
                                      <p:cBhvr>
                                        <p:cTn id="7" dur="500"/>
                                        <p:tgtEl>
                                          <p:spTgt spid="14644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464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46445"/>
                                        </p:tgtEl>
                                        <p:attrNameLst>
                                          <p:attrName>style.visibility</p:attrName>
                                        </p:attrNameLst>
                                      </p:cBhvr>
                                      <p:to>
                                        <p:strVal val="visible"/>
                                      </p:to>
                                    </p:set>
                                    <p:animEffect transition="in" filter="box(out)">
                                      <p:cBhvr>
                                        <p:cTn id="15" dur="500"/>
                                        <p:tgtEl>
                                          <p:spTgt spid="14644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64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 calcmode="lin" valueType="num">
                                      <p:cBhvr additive="base">
                                        <p:cTn id="23" dur="500" fill="hold"/>
                                        <p:tgtEl>
                                          <p:spTgt spid="146447"/>
                                        </p:tgtEl>
                                        <p:attrNameLst>
                                          <p:attrName>ppt_x</p:attrName>
                                        </p:attrNameLst>
                                      </p:cBhvr>
                                      <p:tavLst>
                                        <p:tav tm="0">
                                          <p:val>
                                            <p:strVal val="1+#ppt_w/2"/>
                                          </p:val>
                                        </p:tav>
                                        <p:tav tm="100000">
                                          <p:val>
                                            <p:strVal val="#ppt_x"/>
                                          </p:val>
                                        </p:tav>
                                      </p:tavLst>
                                    </p:anim>
                                    <p:anim calcmode="lin" valueType="num">
                                      <p:cBhvr additive="base">
                                        <p:cTn id="24" dur="500" fill="hold"/>
                                        <p:tgtEl>
                                          <p:spTgt spid="1464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RBRAKE.WAV"/>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46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5" grpId="0" animBg="1"/>
      <p:bldP spid="146446" grpId="0" animBg="1"/>
      <p:bldP spid="146447" grpId="0" animBg="1"/>
      <p:bldP spid="146451" grpId="0" autoUpdateAnimBg="0"/>
      <p:bldP spid="146452" grpId="0" autoUpdateAnimBg="0"/>
      <p:bldP spid="14645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flipV="1">
            <a:off x="5638800" y="2106613"/>
            <a:ext cx="330200" cy="328612"/>
          </a:xfrm>
          <a:prstGeom prst="ellipse">
            <a:avLst/>
          </a:prstGeom>
          <a:noFill/>
          <a:ln w="28575">
            <a:noFill/>
            <a:round/>
            <a:headEnd/>
            <a:tailEnd/>
          </a:ln>
        </p:spPr>
        <p:txBody>
          <a:bodyPr wrap="none" anchor="ctr"/>
          <a:lstStyle/>
          <a:p>
            <a:endParaRPr lang="hu-HU"/>
          </a:p>
        </p:txBody>
      </p:sp>
      <p:grpSp>
        <p:nvGrpSpPr>
          <p:cNvPr id="2" name="Group 5"/>
          <p:cNvGrpSpPr>
            <a:grpSpLocks/>
          </p:cNvGrpSpPr>
          <p:nvPr/>
        </p:nvGrpSpPr>
        <p:grpSpPr bwMode="auto">
          <a:xfrm>
            <a:off x="1403350" y="627063"/>
            <a:ext cx="5618163" cy="1825625"/>
            <a:chOff x="884" y="845"/>
            <a:chExt cx="3539" cy="1150"/>
          </a:xfrm>
        </p:grpSpPr>
        <p:sp>
          <p:nvSpPr>
            <p:cNvPr id="5153" name="Line 6"/>
            <p:cNvSpPr>
              <a:spLocks noChangeShapeType="1"/>
            </p:cNvSpPr>
            <p:nvPr/>
          </p:nvSpPr>
          <p:spPr bwMode="auto">
            <a:xfrm>
              <a:off x="2426" y="1979"/>
              <a:ext cx="1951" cy="0"/>
            </a:xfrm>
            <a:prstGeom prst="line">
              <a:avLst/>
            </a:prstGeom>
            <a:noFill/>
            <a:ln w="76200">
              <a:solidFill>
                <a:schemeClr val="tx1"/>
              </a:solidFill>
              <a:round/>
              <a:headEnd/>
              <a:tailEnd/>
            </a:ln>
          </p:spPr>
          <p:txBody>
            <a:bodyPr/>
            <a:lstStyle/>
            <a:p>
              <a:endParaRPr lang="hu-HU"/>
            </a:p>
          </p:txBody>
        </p:sp>
        <p:grpSp>
          <p:nvGrpSpPr>
            <p:cNvPr id="3" name="Group 7"/>
            <p:cNvGrpSpPr>
              <a:grpSpLocks/>
            </p:cNvGrpSpPr>
            <p:nvPr/>
          </p:nvGrpSpPr>
          <p:grpSpPr bwMode="auto">
            <a:xfrm>
              <a:off x="884" y="845"/>
              <a:ext cx="3539" cy="1150"/>
              <a:chOff x="884" y="845"/>
              <a:chExt cx="3539" cy="1150"/>
            </a:xfrm>
          </p:grpSpPr>
          <p:sp>
            <p:nvSpPr>
              <p:cNvPr id="5155" name="Oval 8"/>
              <p:cNvSpPr>
                <a:spLocks noChangeArrowheads="1"/>
              </p:cNvSpPr>
              <p:nvPr/>
            </p:nvSpPr>
            <p:spPr bwMode="auto">
              <a:xfrm flipV="1">
                <a:off x="2167" y="1788"/>
                <a:ext cx="208" cy="207"/>
              </a:xfrm>
              <a:prstGeom prst="ellipse">
                <a:avLst/>
              </a:prstGeom>
              <a:solidFill>
                <a:srgbClr val="000099"/>
              </a:solidFill>
              <a:ln w="28575">
                <a:solidFill>
                  <a:schemeClr val="tx1"/>
                </a:solidFill>
                <a:round/>
                <a:headEnd/>
                <a:tailEnd/>
              </a:ln>
            </p:spPr>
            <p:txBody>
              <a:bodyPr wrap="none" anchor="ctr"/>
              <a:lstStyle/>
              <a:p>
                <a:endParaRPr lang="hu-HU"/>
              </a:p>
            </p:txBody>
          </p:sp>
          <p:sp>
            <p:nvSpPr>
              <p:cNvPr id="5156" name="Line 9"/>
              <p:cNvSpPr>
                <a:spLocks noChangeShapeType="1"/>
              </p:cNvSpPr>
              <p:nvPr/>
            </p:nvSpPr>
            <p:spPr bwMode="auto">
              <a:xfrm flipH="1" flipV="1">
                <a:off x="884" y="845"/>
                <a:ext cx="1379" cy="1043"/>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5157" name="Line 10"/>
              <p:cNvSpPr>
                <a:spLocks noChangeShapeType="1"/>
              </p:cNvSpPr>
              <p:nvPr/>
            </p:nvSpPr>
            <p:spPr bwMode="auto">
              <a:xfrm flipH="1">
                <a:off x="2276" y="1901"/>
                <a:ext cx="2147" cy="0"/>
              </a:xfrm>
              <a:prstGeom prst="line">
                <a:avLst/>
              </a:prstGeom>
              <a:noFill/>
              <a:ln w="28575">
                <a:solidFill>
                  <a:schemeClr val="tx1"/>
                </a:solidFill>
                <a:round/>
                <a:headEnd type="none" w="sm" len="sm"/>
                <a:tailEnd type="none" w="sm" len="sm"/>
              </a:ln>
            </p:spPr>
            <p:txBody>
              <a:bodyPr wrap="none" anchor="ctr"/>
              <a:lstStyle/>
              <a:p>
                <a:endParaRPr lang="hu-HU"/>
              </a:p>
            </p:txBody>
          </p:sp>
          <p:sp>
            <p:nvSpPr>
              <p:cNvPr id="5158" name="Oval 11"/>
              <p:cNvSpPr>
                <a:spLocks noChangeArrowheads="1"/>
              </p:cNvSpPr>
              <p:nvPr/>
            </p:nvSpPr>
            <p:spPr bwMode="auto">
              <a:xfrm flipV="1">
                <a:off x="1255" y="1101"/>
                <a:ext cx="208" cy="207"/>
              </a:xfrm>
              <a:prstGeom prst="ellipse">
                <a:avLst/>
              </a:prstGeom>
              <a:solidFill>
                <a:srgbClr val="FF0000"/>
              </a:solidFill>
              <a:ln w="28575">
                <a:solidFill>
                  <a:srgbClr val="FF0000"/>
                </a:solidFill>
                <a:round/>
                <a:headEnd/>
                <a:tailEnd/>
              </a:ln>
            </p:spPr>
            <p:txBody>
              <a:bodyPr wrap="none" anchor="ctr"/>
              <a:lstStyle/>
              <a:p>
                <a:endParaRPr lang="hu-HU"/>
              </a:p>
            </p:txBody>
          </p:sp>
        </p:grpSp>
      </p:grpSp>
      <p:sp>
        <p:nvSpPr>
          <p:cNvPr id="147468" name="Line 12"/>
          <p:cNvSpPr>
            <a:spLocks noChangeShapeType="1"/>
          </p:cNvSpPr>
          <p:nvPr/>
        </p:nvSpPr>
        <p:spPr bwMode="auto">
          <a:xfrm>
            <a:off x="2124075" y="1201738"/>
            <a:ext cx="617538" cy="433387"/>
          </a:xfrm>
          <a:prstGeom prst="line">
            <a:avLst/>
          </a:prstGeom>
          <a:noFill/>
          <a:ln w="38100">
            <a:solidFill>
              <a:srgbClr val="33CC33"/>
            </a:solidFill>
            <a:round/>
            <a:headEnd type="none" w="sm" len="sm"/>
            <a:tailEnd type="stealth" w="med" len="med"/>
          </a:ln>
        </p:spPr>
        <p:txBody>
          <a:bodyPr wrap="none" anchor="ctr"/>
          <a:lstStyle/>
          <a:p>
            <a:endParaRPr lang="hu-HU"/>
          </a:p>
        </p:txBody>
      </p:sp>
      <p:sp>
        <p:nvSpPr>
          <p:cNvPr id="5127" name="Line 13"/>
          <p:cNvSpPr>
            <a:spLocks noChangeShapeType="1"/>
          </p:cNvSpPr>
          <p:nvPr/>
        </p:nvSpPr>
        <p:spPr bwMode="auto">
          <a:xfrm>
            <a:off x="2132013" y="1201738"/>
            <a:ext cx="0" cy="1122362"/>
          </a:xfrm>
          <a:prstGeom prst="line">
            <a:avLst/>
          </a:prstGeom>
          <a:noFill/>
          <a:ln w="38100">
            <a:solidFill>
              <a:srgbClr val="CC0000"/>
            </a:solidFill>
            <a:round/>
            <a:headEnd type="none" w="sm" len="sm"/>
            <a:tailEnd type="stealth" w="med" len="med"/>
          </a:ln>
        </p:spPr>
        <p:txBody>
          <a:bodyPr wrap="none" anchor="ctr"/>
          <a:lstStyle/>
          <a:p>
            <a:endParaRPr lang="hu-HU"/>
          </a:p>
        </p:txBody>
      </p:sp>
      <p:sp>
        <p:nvSpPr>
          <p:cNvPr id="147470" name="Line 14"/>
          <p:cNvSpPr>
            <a:spLocks noChangeShapeType="1"/>
          </p:cNvSpPr>
          <p:nvPr/>
        </p:nvSpPr>
        <p:spPr bwMode="auto">
          <a:xfrm flipH="1">
            <a:off x="1619250" y="1201738"/>
            <a:ext cx="512763" cy="720725"/>
          </a:xfrm>
          <a:prstGeom prst="line">
            <a:avLst/>
          </a:prstGeom>
          <a:noFill/>
          <a:ln w="38100">
            <a:solidFill>
              <a:srgbClr val="000099"/>
            </a:solidFill>
            <a:round/>
            <a:headEnd type="none" w="sm" len="sm"/>
            <a:tailEnd type="stealth" w="med" len="med"/>
          </a:ln>
        </p:spPr>
        <p:txBody>
          <a:bodyPr wrap="none" anchor="ctr"/>
          <a:lstStyle/>
          <a:p>
            <a:endParaRPr lang="hu-HU"/>
          </a:p>
        </p:txBody>
      </p:sp>
      <p:sp>
        <p:nvSpPr>
          <p:cNvPr id="5129" name="Line 15"/>
          <p:cNvSpPr>
            <a:spLocks noChangeShapeType="1"/>
          </p:cNvSpPr>
          <p:nvPr/>
        </p:nvSpPr>
        <p:spPr bwMode="auto">
          <a:xfrm flipV="1">
            <a:off x="3132138" y="1489075"/>
            <a:ext cx="1008062" cy="1441450"/>
          </a:xfrm>
          <a:prstGeom prst="line">
            <a:avLst/>
          </a:prstGeom>
          <a:noFill/>
          <a:ln w="9525">
            <a:solidFill>
              <a:schemeClr val="tx1"/>
            </a:solidFill>
            <a:prstDash val="dash"/>
            <a:round/>
            <a:headEnd/>
            <a:tailEnd/>
          </a:ln>
        </p:spPr>
        <p:txBody>
          <a:bodyPr/>
          <a:lstStyle/>
          <a:p>
            <a:endParaRPr lang="hu-HU"/>
          </a:p>
        </p:txBody>
      </p:sp>
      <p:sp>
        <p:nvSpPr>
          <p:cNvPr id="5130" name="Text Box 16"/>
          <p:cNvSpPr txBox="1">
            <a:spLocks noChangeArrowheads="1"/>
          </p:cNvSpPr>
          <p:nvPr/>
        </p:nvSpPr>
        <p:spPr bwMode="auto">
          <a:xfrm>
            <a:off x="3995738" y="1006475"/>
            <a:ext cx="2178050" cy="338138"/>
          </a:xfrm>
          <a:prstGeom prst="rect">
            <a:avLst/>
          </a:prstGeom>
          <a:noFill/>
          <a:ln w="9525">
            <a:noFill/>
            <a:miter lim="800000"/>
            <a:headEnd/>
            <a:tailEnd/>
          </a:ln>
        </p:spPr>
        <p:txBody>
          <a:bodyPr>
            <a:spAutoFit/>
          </a:bodyPr>
          <a:lstStyle/>
          <a:p>
            <a:r>
              <a:rPr lang="hu-HU" sz="2400" i="1">
                <a:solidFill>
                  <a:srgbClr val="FF0000"/>
                </a:solidFill>
              </a:rPr>
              <a:t>Transzverzális sík </a:t>
            </a:r>
            <a:endParaRPr lang="en-US" sz="2400">
              <a:solidFill>
                <a:srgbClr val="FF0000"/>
              </a:solidFill>
            </a:endParaRPr>
          </a:p>
        </p:txBody>
      </p:sp>
      <p:sp>
        <p:nvSpPr>
          <p:cNvPr id="5131" name="Text Box 17"/>
          <p:cNvSpPr txBox="1">
            <a:spLocks noChangeArrowheads="1"/>
          </p:cNvSpPr>
          <p:nvPr/>
        </p:nvSpPr>
        <p:spPr bwMode="auto">
          <a:xfrm>
            <a:off x="1908175" y="2498725"/>
            <a:ext cx="576263" cy="400050"/>
          </a:xfrm>
          <a:prstGeom prst="rect">
            <a:avLst/>
          </a:prstGeom>
          <a:noFill/>
          <a:ln w="9525">
            <a:noFill/>
            <a:miter lim="800000"/>
            <a:headEnd/>
            <a:tailEnd/>
          </a:ln>
        </p:spPr>
        <p:txBody>
          <a:bodyPr>
            <a:spAutoFit/>
          </a:bodyPr>
          <a:lstStyle/>
          <a:p>
            <a:r>
              <a:rPr lang="hu-HU" i="1" baseline="0">
                <a:solidFill>
                  <a:srgbClr val="CC0000"/>
                </a:solidFill>
              </a:rPr>
              <a:t>G</a:t>
            </a:r>
            <a:endParaRPr lang="en-US" baseline="0"/>
          </a:p>
        </p:txBody>
      </p:sp>
      <p:sp>
        <p:nvSpPr>
          <p:cNvPr id="147474" name="Text Box 18"/>
          <p:cNvSpPr txBox="1">
            <a:spLocks noChangeArrowheads="1"/>
          </p:cNvSpPr>
          <p:nvPr/>
        </p:nvSpPr>
        <p:spPr bwMode="auto">
          <a:xfrm>
            <a:off x="1258888" y="1346200"/>
            <a:ext cx="649287" cy="400050"/>
          </a:xfrm>
          <a:prstGeom prst="rect">
            <a:avLst/>
          </a:prstGeom>
          <a:noFill/>
          <a:ln w="9525">
            <a:noFill/>
            <a:miter lim="800000"/>
            <a:headEnd/>
            <a:tailEnd/>
          </a:ln>
        </p:spPr>
        <p:txBody>
          <a:bodyPr>
            <a:spAutoFit/>
          </a:bodyPr>
          <a:lstStyle/>
          <a:p>
            <a:r>
              <a:rPr lang="hu-HU" i="1" baseline="0">
                <a:solidFill>
                  <a:srgbClr val="000099"/>
                </a:solidFill>
              </a:rPr>
              <a:t>G</a:t>
            </a:r>
            <a:r>
              <a:rPr lang="hu-HU" i="1">
                <a:solidFill>
                  <a:srgbClr val="000099"/>
                </a:solidFill>
              </a:rPr>
              <a:t>ny</a:t>
            </a:r>
            <a:endParaRPr lang="en-US"/>
          </a:p>
        </p:txBody>
      </p:sp>
      <p:sp>
        <p:nvSpPr>
          <p:cNvPr id="147475" name="Text Box 19"/>
          <p:cNvSpPr txBox="1">
            <a:spLocks noChangeArrowheads="1"/>
          </p:cNvSpPr>
          <p:nvPr/>
        </p:nvSpPr>
        <p:spPr bwMode="auto">
          <a:xfrm>
            <a:off x="2338388" y="1058863"/>
            <a:ext cx="649287" cy="400050"/>
          </a:xfrm>
          <a:prstGeom prst="rect">
            <a:avLst/>
          </a:prstGeom>
          <a:noFill/>
          <a:ln w="9525">
            <a:noFill/>
            <a:miter lim="800000"/>
            <a:headEnd/>
            <a:tailEnd/>
          </a:ln>
        </p:spPr>
        <p:txBody>
          <a:bodyPr>
            <a:spAutoFit/>
          </a:bodyPr>
          <a:lstStyle/>
          <a:p>
            <a:r>
              <a:rPr lang="hu-HU" i="1" baseline="0">
                <a:solidFill>
                  <a:srgbClr val="33CC33"/>
                </a:solidFill>
              </a:rPr>
              <a:t>G</a:t>
            </a:r>
            <a:r>
              <a:rPr lang="hu-HU" i="1">
                <a:solidFill>
                  <a:srgbClr val="33CC33"/>
                </a:solidFill>
              </a:rPr>
              <a:t>k</a:t>
            </a:r>
            <a:endParaRPr lang="en-US"/>
          </a:p>
        </p:txBody>
      </p:sp>
      <p:sp>
        <p:nvSpPr>
          <p:cNvPr id="147476" name="Line 20"/>
          <p:cNvSpPr>
            <a:spLocks noChangeShapeType="1"/>
          </p:cNvSpPr>
          <p:nvPr/>
        </p:nvSpPr>
        <p:spPr bwMode="auto">
          <a:xfrm>
            <a:off x="3316288" y="2066925"/>
            <a:ext cx="1511300" cy="0"/>
          </a:xfrm>
          <a:prstGeom prst="line">
            <a:avLst/>
          </a:prstGeom>
          <a:noFill/>
          <a:ln w="38100">
            <a:solidFill>
              <a:srgbClr val="FF0000"/>
            </a:solidFill>
            <a:round/>
            <a:headEnd/>
            <a:tailEnd type="triangle" w="med" len="med"/>
          </a:ln>
        </p:spPr>
        <p:txBody>
          <a:bodyPr/>
          <a:lstStyle/>
          <a:p>
            <a:endParaRPr lang="hu-HU"/>
          </a:p>
        </p:txBody>
      </p:sp>
      <p:sp>
        <p:nvSpPr>
          <p:cNvPr id="147478" name="Line 22"/>
          <p:cNvSpPr>
            <a:spLocks noChangeShapeType="1"/>
          </p:cNvSpPr>
          <p:nvPr/>
        </p:nvSpPr>
        <p:spPr bwMode="auto">
          <a:xfrm flipV="1">
            <a:off x="3305175" y="1346200"/>
            <a:ext cx="503238" cy="720725"/>
          </a:xfrm>
          <a:prstGeom prst="line">
            <a:avLst/>
          </a:prstGeom>
          <a:noFill/>
          <a:ln w="38100">
            <a:solidFill>
              <a:srgbClr val="000099"/>
            </a:solidFill>
            <a:round/>
            <a:headEnd/>
            <a:tailEnd type="triangle" w="med" len="med"/>
          </a:ln>
        </p:spPr>
        <p:txBody>
          <a:bodyPr/>
          <a:lstStyle/>
          <a:p>
            <a:endParaRPr lang="hu-HU"/>
          </a:p>
        </p:txBody>
      </p:sp>
      <p:sp>
        <p:nvSpPr>
          <p:cNvPr id="147479" name="Line 23"/>
          <p:cNvSpPr>
            <a:spLocks noChangeShapeType="1"/>
          </p:cNvSpPr>
          <p:nvPr/>
        </p:nvSpPr>
        <p:spPr bwMode="auto">
          <a:xfrm>
            <a:off x="3300413" y="2076450"/>
            <a:ext cx="1008062" cy="719138"/>
          </a:xfrm>
          <a:prstGeom prst="line">
            <a:avLst/>
          </a:prstGeom>
          <a:noFill/>
          <a:ln w="38100">
            <a:solidFill>
              <a:srgbClr val="33CC33"/>
            </a:solidFill>
            <a:round/>
            <a:headEnd/>
            <a:tailEnd type="triangle" w="med" len="med"/>
          </a:ln>
        </p:spPr>
        <p:txBody>
          <a:bodyPr/>
          <a:lstStyle/>
          <a:p>
            <a:endParaRPr lang="hu-HU"/>
          </a:p>
        </p:txBody>
      </p:sp>
      <p:sp>
        <p:nvSpPr>
          <p:cNvPr id="147480" name="Rectangle 24"/>
          <p:cNvSpPr>
            <a:spLocks noChangeArrowheads="1"/>
          </p:cNvSpPr>
          <p:nvPr/>
        </p:nvSpPr>
        <p:spPr bwMode="auto">
          <a:xfrm>
            <a:off x="1692275" y="3357563"/>
            <a:ext cx="3743325" cy="519112"/>
          </a:xfrm>
          <a:prstGeom prst="rect">
            <a:avLst/>
          </a:prstGeom>
          <a:noFill/>
          <a:ln w="9525">
            <a:noFill/>
            <a:miter lim="800000"/>
            <a:headEnd/>
            <a:tailEnd/>
          </a:ln>
        </p:spPr>
        <p:txBody>
          <a:bodyPr lIns="92075" tIns="46038" rIns="92075" bIns="46038">
            <a:spAutoFit/>
          </a:bodyPr>
          <a:lstStyle/>
          <a:p>
            <a:r>
              <a:rPr lang="en-GB" sz="2800" i="1" baseline="0">
                <a:solidFill>
                  <a:srgbClr val="000066"/>
                </a:solidFill>
                <a:latin typeface="Symbol" pitchFamily="18" charset="2"/>
              </a:rPr>
              <a:t>å</a:t>
            </a:r>
            <a:r>
              <a:rPr lang="en-GB" sz="2800" i="1" baseline="0">
                <a:solidFill>
                  <a:srgbClr val="000066"/>
                </a:solidFill>
              </a:rPr>
              <a:t>F</a:t>
            </a:r>
            <a:r>
              <a:rPr lang="hu-HU" sz="2800" i="1">
                <a:solidFill>
                  <a:srgbClr val="000066"/>
                </a:solidFill>
              </a:rPr>
              <a:t>ny</a:t>
            </a:r>
            <a:r>
              <a:rPr lang="en-GB" sz="2800" i="1">
                <a:solidFill>
                  <a:srgbClr val="000066"/>
                </a:solidFill>
              </a:rPr>
              <a:t> = </a:t>
            </a:r>
            <a:r>
              <a:rPr lang="en-GB" sz="2800" i="1" baseline="0">
                <a:solidFill>
                  <a:srgbClr val="000066"/>
                </a:solidFill>
              </a:rPr>
              <a:t>F</a:t>
            </a:r>
            <a:r>
              <a:rPr lang="hu-HU" sz="2800" i="1">
                <a:solidFill>
                  <a:srgbClr val="000066"/>
                </a:solidFill>
              </a:rPr>
              <a:t>iny</a:t>
            </a:r>
            <a:r>
              <a:rPr lang="en-GB" sz="2800" i="1">
                <a:solidFill>
                  <a:srgbClr val="000066"/>
                </a:solidFill>
              </a:rPr>
              <a:t> </a:t>
            </a:r>
            <a:r>
              <a:rPr lang="en-GB" sz="2800" i="1" baseline="0">
                <a:solidFill>
                  <a:srgbClr val="000066"/>
                </a:solidFill>
              </a:rPr>
              <a:t>+</a:t>
            </a:r>
            <a:r>
              <a:rPr lang="en-GB" sz="2800" i="1">
                <a:solidFill>
                  <a:srgbClr val="000066"/>
                </a:solidFill>
              </a:rPr>
              <a:t> </a:t>
            </a:r>
            <a:r>
              <a:rPr lang="en-GB" sz="2800" i="1" baseline="0">
                <a:solidFill>
                  <a:srgbClr val="000066"/>
                </a:solidFill>
              </a:rPr>
              <a:t>(-</a:t>
            </a:r>
            <a:r>
              <a:rPr lang="hu-HU" sz="2800" i="1" baseline="0">
                <a:solidFill>
                  <a:srgbClr val="000066"/>
                </a:solidFill>
              </a:rPr>
              <a:t>G</a:t>
            </a:r>
            <a:r>
              <a:rPr lang="hu-HU" sz="2800" i="1">
                <a:solidFill>
                  <a:srgbClr val="000066"/>
                </a:solidFill>
              </a:rPr>
              <a:t>ny</a:t>
            </a:r>
            <a:r>
              <a:rPr lang="en-GB" sz="2800" i="1" baseline="0">
                <a:solidFill>
                  <a:srgbClr val="000066"/>
                </a:solidFill>
              </a:rPr>
              <a:t>) </a:t>
            </a:r>
            <a:endParaRPr lang="en-US" i="1" baseline="0"/>
          </a:p>
        </p:txBody>
      </p:sp>
      <p:sp>
        <p:nvSpPr>
          <p:cNvPr id="147481" name="Rectangle 25"/>
          <p:cNvSpPr>
            <a:spLocks noChangeArrowheads="1"/>
          </p:cNvSpPr>
          <p:nvPr/>
        </p:nvSpPr>
        <p:spPr bwMode="auto">
          <a:xfrm>
            <a:off x="1692275" y="3967163"/>
            <a:ext cx="3048000" cy="519112"/>
          </a:xfrm>
          <a:prstGeom prst="rect">
            <a:avLst/>
          </a:prstGeom>
          <a:noFill/>
          <a:ln w="9525">
            <a:noFill/>
            <a:miter lim="800000"/>
            <a:headEnd/>
            <a:tailEnd/>
          </a:ln>
        </p:spPr>
        <p:txBody>
          <a:bodyPr lIns="92075" tIns="46038" rIns="92075" bIns="46038">
            <a:spAutoFit/>
          </a:bodyPr>
          <a:lstStyle/>
          <a:p>
            <a:r>
              <a:rPr lang="en-GB" sz="2800" i="1" baseline="0">
                <a:solidFill>
                  <a:srgbClr val="000066"/>
                </a:solidFill>
                <a:latin typeface="Symbol" pitchFamily="18" charset="2"/>
              </a:rPr>
              <a:t>å</a:t>
            </a:r>
            <a:r>
              <a:rPr lang="en-GB" sz="2800" i="1" baseline="0">
                <a:solidFill>
                  <a:srgbClr val="000066"/>
                </a:solidFill>
              </a:rPr>
              <a:t>F</a:t>
            </a:r>
            <a:r>
              <a:rPr lang="hu-HU" sz="2800" i="1">
                <a:solidFill>
                  <a:srgbClr val="000066"/>
                </a:solidFill>
              </a:rPr>
              <a:t>k</a:t>
            </a:r>
            <a:r>
              <a:rPr lang="en-GB" sz="2800" i="1">
                <a:solidFill>
                  <a:srgbClr val="000066"/>
                </a:solidFill>
              </a:rPr>
              <a:t> </a:t>
            </a:r>
            <a:r>
              <a:rPr lang="en-GB" sz="2800" i="1" baseline="0">
                <a:solidFill>
                  <a:srgbClr val="000066"/>
                </a:solidFill>
              </a:rPr>
              <a:t>= F</a:t>
            </a:r>
            <a:r>
              <a:rPr lang="hu-HU" sz="2800" i="1">
                <a:solidFill>
                  <a:srgbClr val="000066"/>
                </a:solidFill>
              </a:rPr>
              <a:t>ik</a:t>
            </a:r>
            <a:r>
              <a:rPr lang="en-GB" sz="2800" i="1" baseline="0">
                <a:solidFill>
                  <a:srgbClr val="000066"/>
                </a:solidFill>
              </a:rPr>
              <a:t> + </a:t>
            </a:r>
            <a:r>
              <a:rPr lang="hu-HU" sz="2800" i="1" baseline="0">
                <a:solidFill>
                  <a:srgbClr val="000066"/>
                </a:solidFill>
              </a:rPr>
              <a:t>G</a:t>
            </a:r>
            <a:r>
              <a:rPr lang="hu-HU" sz="2800" i="1">
                <a:solidFill>
                  <a:srgbClr val="000066"/>
                </a:solidFill>
              </a:rPr>
              <a:t>k</a:t>
            </a:r>
            <a:r>
              <a:rPr lang="en-GB" sz="2800" i="1" baseline="0">
                <a:solidFill>
                  <a:srgbClr val="000066"/>
                </a:solidFill>
              </a:rPr>
              <a:t> </a:t>
            </a:r>
            <a:endParaRPr lang="en-US" i="1" baseline="0"/>
          </a:p>
        </p:txBody>
      </p:sp>
      <p:grpSp>
        <p:nvGrpSpPr>
          <p:cNvPr id="4" name="Group 28"/>
          <p:cNvGrpSpPr>
            <a:grpSpLocks/>
          </p:cNvGrpSpPr>
          <p:nvPr/>
        </p:nvGrpSpPr>
        <p:grpSpPr bwMode="auto">
          <a:xfrm>
            <a:off x="5219700" y="3462338"/>
            <a:ext cx="3024188" cy="1439862"/>
            <a:chOff x="1690" y="1509"/>
            <a:chExt cx="2551" cy="1422"/>
          </a:xfrm>
        </p:grpSpPr>
        <p:grpSp>
          <p:nvGrpSpPr>
            <p:cNvPr id="5" name="Group 29"/>
            <p:cNvGrpSpPr>
              <a:grpSpLocks/>
            </p:cNvGrpSpPr>
            <p:nvPr/>
          </p:nvGrpSpPr>
          <p:grpSpPr bwMode="auto">
            <a:xfrm>
              <a:off x="1690" y="1509"/>
              <a:ext cx="2551" cy="1422"/>
              <a:chOff x="612" y="2795"/>
              <a:chExt cx="2143" cy="969"/>
            </a:xfrm>
          </p:grpSpPr>
          <p:graphicFrame>
            <p:nvGraphicFramePr>
              <p:cNvPr id="5122" name="Object 30"/>
              <p:cNvGraphicFramePr>
                <a:graphicFrameLocks noChangeAspect="1"/>
              </p:cNvGraphicFramePr>
              <p:nvPr/>
            </p:nvGraphicFramePr>
            <p:xfrm>
              <a:off x="612" y="2795"/>
              <a:ext cx="930" cy="672"/>
            </p:xfrm>
            <a:graphic>
              <a:graphicData uri="http://schemas.openxmlformats.org/presentationml/2006/ole">
                <mc:AlternateContent xmlns:mc="http://schemas.openxmlformats.org/markup-compatibility/2006">
                  <mc:Choice xmlns:v="urn:schemas-microsoft-com:vml" Requires="v">
                    <p:oleObj spid="_x0000_s5138" name="Photo Editor fénykép" r:id="rId4" imgW="1476190" imgH="1066667" progId="">
                      <p:embed/>
                    </p:oleObj>
                  </mc:Choice>
                  <mc:Fallback>
                    <p:oleObj name="Photo Editor fénykép" r:id="rId4" imgW="1476190" imgH="1066667"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2795"/>
                            <a:ext cx="93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1"/>
              <p:cNvGraphicFramePr>
                <a:graphicFrameLocks noChangeAspect="1"/>
              </p:cNvGraphicFramePr>
              <p:nvPr/>
            </p:nvGraphicFramePr>
            <p:xfrm>
              <a:off x="1429" y="3158"/>
              <a:ext cx="1326" cy="606"/>
            </p:xfrm>
            <a:graphic>
              <a:graphicData uri="http://schemas.openxmlformats.org/presentationml/2006/ole">
                <mc:AlternateContent xmlns:mc="http://schemas.openxmlformats.org/markup-compatibility/2006">
                  <mc:Choice xmlns:v="urn:schemas-microsoft-com:vml" Requires="v">
                    <p:oleObj spid="_x0000_s5139" name="Photo Editor fénykép" r:id="rId6" imgW="2104762" imgH="961905" progId="">
                      <p:embed/>
                    </p:oleObj>
                  </mc:Choice>
                  <mc:Fallback>
                    <p:oleObj name="Photo Editor fénykép" r:id="rId6" imgW="2104762" imgH="961905"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9" y="3158"/>
                            <a:ext cx="1326"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47" name="Oval 32"/>
            <p:cNvSpPr>
              <a:spLocks noChangeArrowheads="1"/>
            </p:cNvSpPr>
            <p:nvPr/>
          </p:nvSpPr>
          <p:spPr bwMode="auto">
            <a:xfrm>
              <a:off x="2326" y="2069"/>
              <a:ext cx="91" cy="91"/>
            </a:xfrm>
            <a:prstGeom prst="ellipse">
              <a:avLst/>
            </a:prstGeom>
            <a:solidFill>
              <a:srgbClr val="F52919"/>
            </a:solidFill>
            <a:ln w="9525">
              <a:solidFill>
                <a:schemeClr val="tx1"/>
              </a:solidFill>
              <a:round/>
              <a:headEnd/>
              <a:tailEnd/>
            </a:ln>
          </p:spPr>
          <p:txBody>
            <a:bodyPr wrap="none" anchor="ctr"/>
            <a:lstStyle/>
            <a:p>
              <a:endParaRPr lang="hu-HU"/>
            </a:p>
          </p:txBody>
        </p:sp>
        <p:sp>
          <p:nvSpPr>
            <p:cNvPr id="5148" name="Oval 33"/>
            <p:cNvSpPr>
              <a:spLocks noChangeArrowheads="1"/>
            </p:cNvSpPr>
            <p:nvPr/>
          </p:nvSpPr>
          <p:spPr bwMode="auto">
            <a:xfrm>
              <a:off x="2698" y="2341"/>
              <a:ext cx="91" cy="91"/>
            </a:xfrm>
            <a:prstGeom prst="ellipse">
              <a:avLst/>
            </a:prstGeom>
            <a:solidFill>
              <a:schemeClr val="tx1"/>
            </a:solidFill>
            <a:ln w="9525">
              <a:solidFill>
                <a:schemeClr val="tx1"/>
              </a:solidFill>
              <a:round/>
              <a:headEnd/>
              <a:tailEnd/>
            </a:ln>
          </p:spPr>
          <p:txBody>
            <a:bodyPr wrap="none" anchor="ctr"/>
            <a:lstStyle/>
            <a:p>
              <a:endParaRPr lang="hu-HU"/>
            </a:p>
          </p:txBody>
        </p:sp>
        <p:sp>
          <p:nvSpPr>
            <p:cNvPr id="5149" name="Line 34"/>
            <p:cNvSpPr>
              <a:spLocks noChangeShapeType="1"/>
            </p:cNvSpPr>
            <p:nvPr/>
          </p:nvSpPr>
          <p:spPr bwMode="auto">
            <a:xfrm>
              <a:off x="2371" y="2115"/>
              <a:ext cx="0" cy="454"/>
            </a:xfrm>
            <a:prstGeom prst="line">
              <a:avLst/>
            </a:prstGeom>
            <a:noFill/>
            <a:ln w="28575">
              <a:solidFill>
                <a:srgbClr val="F52919"/>
              </a:solidFill>
              <a:round/>
              <a:headEnd/>
              <a:tailEnd type="triangle" w="med" len="med"/>
            </a:ln>
          </p:spPr>
          <p:txBody>
            <a:bodyPr/>
            <a:lstStyle/>
            <a:p>
              <a:endParaRPr lang="hu-HU"/>
            </a:p>
          </p:txBody>
        </p:sp>
        <p:sp>
          <p:nvSpPr>
            <p:cNvPr id="5150" name="Line 35"/>
            <p:cNvSpPr>
              <a:spLocks noChangeShapeType="1"/>
            </p:cNvSpPr>
            <p:nvPr/>
          </p:nvSpPr>
          <p:spPr bwMode="auto">
            <a:xfrm flipV="1">
              <a:off x="2381" y="1963"/>
              <a:ext cx="726" cy="861"/>
            </a:xfrm>
            <a:prstGeom prst="line">
              <a:avLst/>
            </a:prstGeom>
            <a:noFill/>
            <a:ln w="9525">
              <a:solidFill>
                <a:schemeClr val="tx1"/>
              </a:solidFill>
              <a:prstDash val="dash"/>
              <a:round/>
              <a:headEnd/>
              <a:tailEnd/>
            </a:ln>
          </p:spPr>
          <p:txBody>
            <a:bodyPr/>
            <a:lstStyle/>
            <a:p>
              <a:endParaRPr lang="hu-HU"/>
            </a:p>
          </p:txBody>
        </p:sp>
        <p:sp>
          <p:nvSpPr>
            <p:cNvPr id="5151" name="Line 36"/>
            <p:cNvSpPr>
              <a:spLocks noChangeShapeType="1"/>
            </p:cNvSpPr>
            <p:nvPr/>
          </p:nvSpPr>
          <p:spPr bwMode="auto">
            <a:xfrm>
              <a:off x="2381" y="2125"/>
              <a:ext cx="227" cy="181"/>
            </a:xfrm>
            <a:prstGeom prst="line">
              <a:avLst/>
            </a:prstGeom>
            <a:noFill/>
            <a:ln w="28575">
              <a:solidFill>
                <a:srgbClr val="F52919"/>
              </a:solidFill>
              <a:round/>
              <a:headEnd/>
              <a:tailEnd type="triangle" w="med" len="med"/>
            </a:ln>
          </p:spPr>
          <p:txBody>
            <a:bodyPr/>
            <a:lstStyle/>
            <a:p>
              <a:endParaRPr lang="hu-HU"/>
            </a:p>
          </p:txBody>
        </p:sp>
        <p:sp>
          <p:nvSpPr>
            <p:cNvPr id="5152" name="Line 37"/>
            <p:cNvSpPr>
              <a:spLocks noChangeShapeType="1"/>
            </p:cNvSpPr>
            <p:nvPr/>
          </p:nvSpPr>
          <p:spPr bwMode="auto">
            <a:xfrm flipH="1">
              <a:off x="2154" y="2115"/>
              <a:ext cx="227" cy="272"/>
            </a:xfrm>
            <a:prstGeom prst="line">
              <a:avLst/>
            </a:prstGeom>
            <a:noFill/>
            <a:ln w="28575">
              <a:solidFill>
                <a:srgbClr val="F52919"/>
              </a:solidFill>
              <a:round/>
              <a:headEnd/>
              <a:tailEnd type="triangle" w="med" len="med"/>
            </a:ln>
          </p:spPr>
          <p:txBody>
            <a:bodyPr/>
            <a:lstStyle/>
            <a:p>
              <a:endParaRPr lang="hu-HU"/>
            </a:p>
          </p:txBody>
        </p:sp>
      </p:grpSp>
      <p:sp>
        <p:nvSpPr>
          <p:cNvPr id="5140" name="Text Box 48"/>
          <p:cNvSpPr txBox="1">
            <a:spLocks noChangeArrowheads="1"/>
          </p:cNvSpPr>
          <p:nvPr/>
        </p:nvSpPr>
        <p:spPr bwMode="auto">
          <a:xfrm>
            <a:off x="4284663" y="1562100"/>
            <a:ext cx="719137" cy="461963"/>
          </a:xfrm>
          <a:prstGeom prst="rect">
            <a:avLst/>
          </a:prstGeom>
          <a:noFill/>
          <a:ln w="9525">
            <a:noFill/>
            <a:miter lim="800000"/>
            <a:headEnd/>
            <a:tailEnd/>
          </a:ln>
        </p:spPr>
        <p:txBody>
          <a:bodyPr>
            <a:spAutoFit/>
          </a:bodyPr>
          <a:lstStyle/>
          <a:p>
            <a:r>
              <a:rPr lang="hu-HU" sz="2400" i="1" baseline="0">
                <a:solidFill>
                  <a:srgbClr val="FF0000"/>
                </a:solidFill>
              </a:rPr>
              <a:t>F</a:t>
            </a:r>
            <a:r>
              <a:rPr lang="hu-HU" sz="2400" i="1">
                <a:solidFill>
                  <a:srgbClr val="FF0000"/>
                </a:solidFill>
              </a:rPr>
              <a:t>i</a:t>
            </a:r>
            <a:endParaRPr lang="en-US" sz="2400" i="1">
              <a:solidFill>
                <a:srgbClr val="FF0000"/>
              </a:solidFill>
            </a:endParaRPr>
          </a:p>
        </p:txBody>
      </p:sp>
      <p:sp>
        <p:nvSpPr>
          <p:cNvPr id="5141" name="Text Box 49"/>
          <p:cNvSpPr txBox="1">
            <a:spLocks noChangeArrowheads="1"/>
          </p:cNvSpPr>
          <p:nvPr/>
        </p:nvSpPr>
        <p:spPr bwMode="auto">
          <a:xfrm>
            <a:off x="3132138" y="1201738"/>
            <a:ext cx="719137" cy="461962"/>
          </a:xfrm>
          <a:prstGeom prst="rect">
            <a:avLst/>
          </a:prstGeom>
          <a:noFill/>
          <a:ln w="9525">
            <a:noFill/>
            <a:miter lim="800000"/>
            <a:headEnd/>
            <a:tailEnd/>
          </a:ln>
        </p:spPr>
        <p:txBody>
          <a:bodyPr>
            <a:spAutoFit/>
          </a:bodyPr>
          <a:lstStyle/>
          <a:p>
            <a:r>
              <a:rPr lang="hu-HU" sz="2400" i="1" baseline="0">
                <a:solidFill>
                  <a:srgbClr val="FF0000"/>
                </a:solidFill>
              </a:rPr>
              <a:t>F</a:t>
            </a:r>
            <a:r>
              <a:rPr lang="hu-HU" sz="2400" i="1">
                <a:solidFill>
                  <a:srgbClr val="FF0000"/>
                </a:solidFill>
              </a:rPr>
              <a:t>iny</a:t>
            </a:r>
            <a:endParaRPr lang="en-US" sz="2400" i="1">
              <a:solidFill>
                <a:srgbClr val="FF0000"/>
              </a:solidFill>
            </a:endParaRPr>
          </a:p>
        </p:txBody>
      </p:sp>
      <p:sp>
        <p:nvSpPr>
          <p:cNvPr id="5142" name="Text Box 50"/>
          <p:cNvSpPr txBox="1">
            <a:spLocks noChangeArrowheads="1"/>
          </p:cNvSpPr>
          <p:nvPr/>
        </p:nvSpPr>
        <p:spPr bwMode="auto">
          <a:xfrm>
            <a:off x="3419475" y="2533650"/>
            <a:ext cx="719138" cy="461963"/>
          </a:xfrm>
          <a:prstGeom prst="rect">
            <a:avLst/>
          </a:prstGeom>
          <a:noFill/>
          <a:ln w="9525">
            <a:noFill/>
            <a:miter lim="800000"/>
            <a:headEnd/>
            <a:tailEnd/>
          </a:ln>
        </p:spPr>
        <p:txBody>
          <a:bodyPr>
            <a:spAutoFit/>
          </a:bodyPr>
          <a:lstStyle/>
          <a:p>
            <a:r>
              <a:rPr lang="hu-HU" sz="2400" i="1" baseline="0">
                <a:solidFill>
                  <a:srgbClr val="FF0000"/>
                </a:solidFill>
              </a:rPr>
              <a:t>F</a:t>
            </a:r>
            <a:r>
              <a:rPr lang="hu-HU" sz="2400" i="1">
                <a:solidFill>
                  <a:srgbClr val="FF0000"/>
                </a:solidFill>
              </a:rPr>
              <a:t>ik</a:t>
            </a:r>
            <a:endParaRPr lang="en-US" sz="2400" i="1">
              <a:solidFill>
                <a:srgbClr val="FF0000"/>
              </a:solidFill>
            </a:endParaRPr>
          </a:p>
        </p:txBody>
      </p:sp>
      <p:sp>
        <p:nvSpPr>
          <p:cNvPr id="5143" name="Szövegdoboz 35"/>
          <p:cNvSpPr txBox="1">
            <a:spLocks noChangeArrowheads="1"/>
          </p:cNvSpPr>
          <p:nvPr/>
        </p:nvSpPr>
        <p:spPr bwMode="auto">
          <a:xfrm>
            <a:off x="857250" y="285750"/>
            <a:ext cx="6858000" cy="400050"/>
          </a:xfrm>
          <a:prstGeom prst="rect">
            <a:avLst/>
          </a:prstGeom>
          <a:noFill/>
          <a:ln w="9525">
            <a:noFill/>
            <a:miter lim="800000"/>
            <a:headEnd/>
            <a:tailEnd/>
          </a:ln>
        </p:spPr>
        <p:txBody>
          <a:bodyPr>
            <a:spAutoFit/>
          </a:bodyPr>
          <a:lstStyle/>
          <a:p>
            <a:pPr algn="ctr"/>
            <a:r>
              <a:rPr lang="hu-HU" baseline="0">
                <a:solidFill>
                  <a:schemeClr val="tx1"/>
                </a:solidFill>
              </a:rPr>
              <a:t>Az ízületre ható összes nyomó és húzóerő</a:t>
            </a:r>
            <a:endParaRPr lang="en-GB" baseline="0">
              <a:solidFill>
                <a:schemeClr val="tx1"/>
              </a:solidFill>
            </a:endParaRPr>
          </a:p>
        </p:txBody>
      </p:sp>
      <p:sp>
        <p:nvSpPr>
          <p:cNvPr id="5144" name="Szövegdoboz 36"/>
          <p:cNvSpPr txBox="1">
            <a:spLocks noChangeArrowheads="1"/>
          </p:cNvSpPr>
          <p:nvPr/>
        </p:nvSpPr>
        <p:spPr bwMode="auto">
          <a:xfrm>
            <a:off x="500063" y="5000625"/>
            <a:ext cx="7929562" cy="923925"/>
          </a:xfrm>
          <a:prstGeom prst="rect">
            <a:avLst/>
          </a:prstGeom>
          <a:noFill/>
          <a:ln w="9525">
            <a:noFill/>
            <a:miter lim="800000"/>
            <a:headEnd/>
            <a:tailEnd/>
          </a:ln>
        </p:spPr>
        <p:txBody>
          <a:bodyPr>
            <a:spAutoFit/>
          </a:bodyPr>
          <a:lstStyle/>
          <a:p>
            <a:r>
              <a:rPr lang="hu-HU" sz="1800" b="0" baseline="0">
                <a:solidFill>
                  <a:schemeClr val="tx1"/>
                </a:solidFill>
              </a:rPr>
              <a:t>G= az alsó végtag súlyereje; Gk = a súlyerő nyomóerő (kompressziós erő); Gny = a súlyerő nyíróerő komponense; Fi = izoemrő; Fik = az izomerő nyomóerő komponense; Finy = az izomerő nyíróerő komponense. </a:t>
            </a:r>
            <a:endParaRPr lang="en-GB" sz="1800" b="0" baseline="0">
              <a:solidFill>
                <a:schemeClr val="tx1"/>
              </a:solidFill>
            </a:endParaRPr>
          </a:p>
        </p:txBody>
      </p:sp>
      <p:sp>
        <p:nvSpPr>
          <p:cNvPr id="38" name="Szövegdoboz 37"/>
          <p:cNvSpPr txBox="1"/>
          <p:nvPr/>
        </p:nvSpPr>
        <p:spPr>
          <a:xfrm>
            <a:off x="642938" y="5929313"/>
            <a:ext cx="7786687" cy="646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sz="1800" b="0" baseline="0" dirty="0">
                <a:solidFill>
                  <a:schemeClr val="tx1"/>
                </a:solidFill>
              </a:rPr>
              <a:t>Mivel  </a:t>
            </a:r>
            <a:r>
              <a:rPr lang="hu-HU" sz="1800" b="0" baseline="0" dirty="0" err="1">
                <a:solidFill>
                  <a:schemeClr val="tx1"/>
                </a:solidFill>
              </a:rPr>
              <a:t>Gny</a:t>
            </a:r>
            <a:r>
              <a:rPr lang="hu-HU" sz="1800" b="0" baseline="0" dirty="0">
                <a:solidFill>
                  <a:schemeClr val="tx1"/>
                </a:solidFill>
              </a:rPr>
              <a:t> és </a:t>
            </a:r>
            <a:r>
              <a:rPr lang="hu-HU" sz="1800" b="0" baseline="0" dirty="0" err="1">
                <a:solidFill>
                  <a:schemeClr val="tx1"/>
                </a:solidFill>
              </a:rPr>
              <a:t>Finy</a:t>
            </a:r>
            <a:r>
              <a:rPr lang="hu-HU" sz="1800" b="0" baseline="0" dirty="0">
                <a:solidFill>
                  <a:schemeClr val="tx1"/>
                </a:solidFill>
              </a:rPr>
              <a:t> ellentétes irányba mutat, a két nyíróerő kivonódik egymásból, azaz a két nyíróerő komponens csökkenti a nyíróerőt az ízületre.</a:t>
            </a:r>
            <a:endParaRPr lang="en-GB" sz="1800" b="0"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74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7468"/>
                                        </p:tgtEl>
                                        <p:attrNameLst>
                                          <p:attrName>style.visibility</p:attrName>
                                        </p:attrNameLst>
                                      </p:cBhvr>
                                      <p:to>
                                        <p:strVal val="visible"/>
                                      </p:to>
                                    </p:set>
                                    <p:animEffect transition="in" filter="box(out)">
                                      <p:cBhvr>
                                        <p:cTn id="16" dur="500"/>
                                        <p:tgtEl>
                                          <p:spTgt spid="14746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474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474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47470"/>
                                        </p:tgtEl>
                                        <p:attrNameLst>
                                          <p:attrName>style.visibility</p:attrName>
                                        </p:attrNameLst>
                                      </p:cBhvr>
                                      <p:to>
                                        <p:strVal val="visible"/>
                                      </p:to>
                                    </p:set>
                                    <p:anim calcmode="lin" valueType="num">
                                      <p:cBhvr additive="base">
                                        <p:cTn id="28" dur="500" fill="hold"/>
                                        <p:tgtEl>
                                          <p:spTgt spid="147470"/>
                                        </p:tgtEl>
                                        <p:attrNameLst>
                                          <p:attrName>ppt_x</p:attrName>
                                        </p:attrNameLst>
                                      </p:cBhvr>
                                      <p:tavLst>
                                        <p:tav tm="0">
                                          <p:val>
                                            <p:strVal val="1+#ppt_w/2"/>
                                          </p:val>
                                        </p:tav>
                                        <p:tav tm="100000">
                                          <p:val>
                                            <p:strVal val="#ppt_x"/>
                                          </p:val>
                                        </p:tav>
                                      </p:tavLst>
                                    </p:anim>
                                    <p:anim calcmode="lin" valueType="num">
                                      <p:cBhvr additive="base">
                                        <p:cTn id="29" dur="500" fill="hold"/>
                                        <p:tgtEl>
                                          <p:spTgt spid="1474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ARBRAKE.WAV"/>
                                        </p:tgtEl>
                                      </p:cMediaNode>
                                    </p:audio>
                                  </p:sub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474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474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1474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75"/>
                                  </p:iterate>
                                  <p:childTnLst>
                                    <p:set>
                                      <p:cBhvr>
                                        <p:cTn id="44" dur="1" fill="hold">
                                          <p:stCondLst>
                                            <p:cond delay="74"/>
                                          </p:stCondLst>
                                        </p:cTn>
                                        <p:tgtEl>
                                          <p:spTgt spid="1474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8"/>
                                        </p:tgtEl>
                                        <p:attrNameLst>
                                          <p:attrName>style.visibility</p:attrName>
                                        </p:attrNameLst>
                                      </p:cBhvr>
                                      <p:to>
                                        <p:strVal val="visible"/>
                                      </p:to>
                                    </p:set>
                                    <p:anim calcmode="discrete" valueType="clr">
                                      <p:cBhvr override="childStyle">
                                        <p:cTn id="49"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8"/>
                                        </p:tgtEl>
                                        <p:attrNameLst>
                                          <p:attrName>fillcolor</p:attrName>
                                        </p:attrNameLst>
                                      </p:cBhvr>
                                      <p:tavLst>
                                        <p:tav tm="0">
                                          <p:val>
                                            <p:clrVal>
                                              <a:schemeClr val="accent2"/>
                                            </p:clrVal>
                                          </p:val>
                                        </p:tav>
                                        <p:tav tm="50000">
                                          <p:val>
                                            <p:clrVal>
                                              <a:schemeClr val="hlink"/>
                                            </p:clrVal>
                                          </p:val>
                                        </p:tav>
                                      </p:tavLst>
                                    </p:anim>
                                    <p:set>
                                      <p:cBhvr>
                                        <p:cTn id="51" dur="8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animBg="1"/>
      <p:bldP spid="147470" grpId="0" animBg="1"/>
      <p:bldP spid="147474" grpId="0" autoUpdateAnimBg="0"/>
      <p:bldP spid="147475" grpId="0" autoUpdateAnimBg="0"/>
      <p:bldP spid="147476" grpId="0" animBg="1"/>
      <p:bldP spid="147478" grpId="0" animBg="1"/>
      <p:bldP spid="147479" grpId="0" animBg="1"/>
      <p:bldP spid="147480" grpId="0" autoUpdateAnimBg="0"/>
      <p:bldP spid="147481" grpId="0" autoUpdateAnimBg="0"/>
      <p:bldP spid="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20" name="Object 4"/>
          <p:cNvGraphicFramePr>
            <a:graphicFrameLocks noChangeAspect="1"/>
          </p:cNvGraphicFramePr>
          <p:nvPr/>
        </p:nvGraphicFramePr>
        <p:xfrm>
          <a:off x="1763713" y="2060575"/>
          <a:ext cx="5327650" cy="1439863"/>
        </p:xfrm>
        <a:graphic>
          <a:graphicData uri="http://schemas.openxmlformats.org/presentationml/2006/ole">
            <mc:AlternateContent xmlns:mc="http://schemas.openxmlformats.org/markup-compatibility/2006">
              <mc:Choice xmlns:v="urn:schemas-microsoft-com:vml" Requires="v">
                <p:oleObj spid="_x0000_s6154" name="Egyenlet" r:id="rId3" imgW="1549080" imgH="419040" progId="Equation.3">
                  <p:embed/>
                </p:oleObj>
              </mc:Choice>
              <mc:Fallback>
                <p:oleObj name="Egyenlet" r:id="rId3" imgW="154908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060575"/>
                        <a:ext cx="5327650" cy="14398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Szövegdoboz 2"/>
          <p:cNvSpPr txBox="1">
            <a:spLocks noChangeArrowheads="1"/>
          </p:cNvSpPr>
          <p:nvPr/>
        </p:nvSpPr>
        <p:spPr bwMode="auto">
          <a:xfrm>
            <a:off x="1331913" y="620713"/>
            <a:ext cx="7200900" cy="830262"/>
          </a:xfrm>
          <a:prstGeom prst="rect">
            <a:avLst/>
          </a:prstGeom>
          <a:noFill/>
          <a:ln w="9525">
            <a:noFill/>
            <a:miter lim="800000"/>
            <a:headEnd/>
            <a:tailEnd/>
          </a:ln>
        </p:spPr>
        <p:txBody>
          <a:bodyPr>
            <a:spAutoFit/>
          </a:bodyPr>
          <a:lstStyle/>
          <a:p>
            <a:pPr algn="ctr"/>
            <a:r>
              <a:rPr lang="hu-HU" sz="2400" baseline="0">
                <a:solidFill>
                  <a:schemeClr val="tx1"/>
                </a:solidFill>
              </a:rPr>
              <a:t>A forgatónyomaték kiszámítása dinamikus erőkifejtés során</a:t>
            </a:r>
            <a:endParaRPr lang="en-US" sz="2400" baseline="0">
              <a:solidFill>
                <a:schemeClr val="tx1"/>
              </a:solidFill>
            </a:endParaRPr>
          </a:p>
        </p:txBody>
      </p:sp>
      <p:sp>
        <p:nvSpPr>
          <p:cNvPr id="6148" name="Szövegdoboz 4"/>
          <p:cNvSpPr txBox="1">
            <a:spLocks noChangeArrowheads="1"/>
          </p:cNvSpPr>
          <p:nvPr/>
        </p:nvSpPr>
        <p:spPr bwMode="auto">
          <a:xfrm>
            <a:off x="792767" y="4862513"/>
            <a:ext cx="7715250" cy="923925"/>
          </a:xfrm>
          <a:prstGeom prst="rect">
            <a:avLst/>
          </a:prstGeom>
          <a:noFill/>
          <a:ln w="9525">
            <a:noFill/>
            <a:miter lim="800000"/>
            <a:headEnd/>
            <a:tailEnd/>
          </a:ln>
        </p:spPr>
        <p:txBody>
          <a:bodyPr>
            <a:spAutoFit/>
          </a:bodyPr>
          <a:lstStyle/>
          <a:p>
            <a:r>
              <a:rPr lang="hu-HU" sz="1800" b="0" baseline="0" dirty="0">
                <a:solidFill>
                  <a:schemeClr val="tx1"/>
                </a:solidFill>
              </a:rPr>
              <a:t>M= forgatónyomaték; m = a végtag tömege; r = a végtag tömegközéppontjának távolsága a forgástengelytől; t= a szögelfordulás ideje;  = szögsebesség;  = ízületi szög</a:t>
            </a:r>
            <a:endParaRPr lang="en-GB" sz="1800" b="0"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p:cTn id="7" dur="500" fill="hold"/>
                                        <p:tgtEl>
                                          <p:spTgt spid="162820"/>
                                        </p:tgtEl>
                                        <p:attrNameLst>
                                          <p:attrName>ppt_w</p:attrName>
                                        </p:attrNameLst>
                                      </p:cBhvr>
                                      <p:tavLst>
                                        <p:tav tm="0">
                                          <p:val>
                                            <p:fltVal val="0"/>
                                          </p:val>
                                        </p:tav>
                                        <p:tav tm="100000">
                                          <p:val>
                                            <p:strVal val="#ppt_w"/>
                                          </p:val>
                                        </p:tav>
                                      </p:tavLst>
                                    </p:anim>
                                    <p:anim calcmode="lin" valueType="num">
                                      <p:cBhvr>
                                        <p:cTn id="8" dur="500" fill="hold"/>
                                        <p:tgtEl>
                                          <p:spTgt spid="162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619250" y="2203450"/>
          <a:ext cx="1312863" cy="998538"/>
        </p:xfrm>
        <a:graphic>
          <a:graphicData uri="http://schemas.openxmlformats.org/presentationml/2006/ole">
            <mc:AlternateContent xmlns:mc="http://schemas.openxmlformats.org/markup-compatibility/2006">
              <mc:Choice xmlns:v="urn:schemas-microsoft-com:vml" Requires="v">
                <p:oleObj spid="_x0000_s7210" name="Photo Editor fénykép" r:id="rId3" imgW="1476190" imgH="1066667" progId="">
                  <p:embed/>
                </p:oleObj>
              </mc:Choice>
              <mc:Fallback>
                <p:oleObj name="Photo Editor fénykép" r:id="rId3" imgW="1476190" imgH="1066667"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03450"/>
                        <a:ext cx="1312863"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844800" y="2779713"/>
          <a:ext cx="1871663" cy="900112"/>
        </p:xfrm>
        <a:graphic>
          <a:graphicData uri="http://schemas.openxmlformats.org/presentationml/2006/ole">
            <mc:AlternateContent xmlns:mc="http://schemas.openxmlformats.org/markup-compatibility/2006">
              <mc:Choice xmlns:v="urn:schemas-microsoft-com:vml" Requires="v">
                <p:oleObj spid="_x0000_s7211" name="Photo Editor fénykép" r:id="rId5" imgW="2104762" imgH="961905" progId="">
                  <p:embed/>
                </p:oleObj>
              </mc:Choice>
              <mc:Fallback>
                <p:oleObj name="Photo Editor fénykép" r:id="rId5" imgW="2104762" imgH="961905"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2779713"/>
                        <a:ext cx="1871663"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Oval 4"/>
          <p:cNvSpPr>
            <a:spLocks noChangeArrowheads="1"/>
          </p:cNvSpPr>
          <p:nvPr/>
        </p:nvSpPr>
        <p:spPr bwMode="auto">
          <a:xfrm>
            <a:off x="2411413" y="2779713"/>
            <a:ext cx="107950" cy="92075"/>
          </a:xfrm>
          <a:prstGeom prst="ellipse">
            <a:avLst/>
          </a:prstGeom>
          <a:solidFill>
            <a:srgbClr val="F52919"/>
          </a:solidFill>
          <a:ln w="9525">
            <a:solidFill>
              <a:schemeClr val="tx1"/>
            </a:solidFill>
            <a:round/>
            <a:headEnd/>
            <a:tailEnd/>
          </a:ln>
        </p:spPr>
        <p:txBody>
          <a:bodyPr wrap="none" anchor="ctr"/>
          <a:lstStyle/>
          <a:p>
            <a:endParaRPr lang="hu-HU"/>
          </a:p>
        </p:txBody>
      </p:sp>
      <p:sp>
        <p:nvSpPr>
          <p:cNvPr id="7176" name="Oval 5"/>
          <p:cNvSpPr>
            <a:spLocks noChangeArrowheads="1"/>
          </p:cNvSpPr>
          <p:nvPr/>
        </p:nvSpPr>
        <p:spPr bwMode="auto">
          <a:xfrm>
            <a:off x="2916238" y="3067050"/>
            <a:ext cx="107950" cy="92075"/>
          </a:xfrm>
          <a:prstGeom prst="ellipse">
            <a:avLst/>
          </a:prstGeom>
          <a:solidFill>
            <a:schemeClr val="tx1"/>
          </a:solidFill>
          <a:ln w="9525">
            <a:solidFill>
              <a:schemeClr val="tx1"/>
            </a:solidFill>
            <a:round/>
            <a:headEnd/>
            <a:tailEnd/>
          </a:ln>
        </p:spPr>
        <p:txBody>
          <a:bodyPr wrap="none" anchor="ctr"/>
          <a:lstStyle/>
          <a:p>
            <a:endParaRPr lang="hu-HU"/>
          </a:p>
        </p:txBody>
      </p:sp>
      <p:sp>
        <p:nvSpPr>
          <p:cNvPr id="7177" name="Line 6"/>
          <p:cNvSpPr>
            <a:spLocks noChangeShapeType="1"/>
          </p:cNvSpPr>
          <p:nvPr/>
        </p:nvSpPr>
        <p:spPr bwMode="auto">
          <a:xfrm>
            <a:off x="1763713" y="3498850"/>
            <a:ext cx="4392612" cy="0"/>
          </a:xfrm>
          <a:prstGeom prst="line">
            <a:avLst/>
          </a:prstGeom>
          <a:noFill/>
          <a:ln w="9525">
            <a:solidFill>
              <a:schemeClr val="tx1"/>
            </a:solidFill>
            <a:round/>
            <a:headEnd/>
            <a:tailEnd/>
          </a:ln>
        </p:spPr>
        <p:txBody>
          <a:bodyPr/>
          <a:lstStyle/>
          <a:p>
            <a:endParaRPr lang="hu-HU"/>
          </a:p>
        </p:txBody>
      </p:sp>
      <p:sp>
        <p:nvSpPr>
          <p:cNvPr id="7178" name="Text Box 7"/>
          <p:cNvSpPr txBox="1">
            <a:spLocks noChangeArrowheads="1"/>
          </p:cNvSpPr>
          <p:nvPr/>
        </p:nvSpPr>
        <p:spPr bwMode="auto">
          <a:xfrm>
            <a:off x="1908175" y="333375"/>
            <a:ext cx="5256213" cy="461963"/>
          </a:xfrm>
          <a:prstGeom prst="rect">
            <a:avLst/>
          </a:prstGeom>
          <a:noFill/>
          <a:ln w="9525">
            <a:noFill/>
            <a:miter lim="800000"/>
            <a:headEnd/>
            <a:tailEnd/>
          </a:ln>
        </p:spPr>
        <p:txBody>
          <a:bodyPr>
            <a:spAutoFit/>
          </a:bodyPr>
          <a:lstStyle/>
          <a:p>
            <a:pPr algn="ctr"/>
            <a:r>
              <a:rPr lang="hu-HU" sz="2400" i="1" baseline="0">
                <a:solidFill>
                  <a:schemeClr val="tx1"/>
                </a:solidFill>
              </a:rPr>
              <a:t>Forgatónyomaték (M) számítás</a:t>
            </a:r>
            <a:endParaRPr lang="en-US" sz="2400" i="1">
              <a:solidFill>
                <a:schemeClr val="tx1"/>
              </a:solidFill>
            </a:endParaRPr>
          </a:p>
        </p:txBody>
      </p:sp>
      <p:sp>
        <p:nvSpPr>
          <p:cNvPr id="47112" name="Line 8"/>
          <p:cNvSpPr>
            <a:spLocks noChangeShapeType="1"/>
          </p:cNvSpPr>
          <p:nvPr/>
        </p:nvSpPr>
        <p:spPr bwMode="auto">
          <a:xfrm>
            <a:off x="2470150" y="2836863"/>
            <a:ext cx="0" cy="504825"/>
          </a:xfrm>
          <a:prstGeom prst="line">
            <a:avLst/>
          </a:prstGeom>
          <a:noFill/>
          <a:ln w="9525">
            <a:solidFill>
              <a:schemeClr val="tx1"/>
            </a:solidFill>
            <a:round/>
            <a:headEnd/>
            <a:tailEnd type="triangle" w="med" len="med"/>
          </a:ln>
        </p:spPr>
        <p:txBody>
          <a:bodyPr/>
          <a:lstStyle/>
          <a:p>
            <a:endParaRPr lang="hu-HU"/>
          </a:p>
        </p:txBody>
      </p:sp>
      <p:sp>
        <p:nvSpPr>
          <p:cNvPr id="47113" name="Text Box 9"/>
          <p:cNvSpPr txBox="1">
            <a:spLocks noChangeArrowheads="1"/>
          </p:cNvSpPr>
          <p:nvPr/>
        </p:nvSpPr>
        <p:spPr bwMode="auto">
          <a:xfrm>
            <a:off x="2555875" y="2274888"/>
            <a:ext cx="431800" cy="338137"/>
          </a:xfrm>
          <a:prstGeom prst="rect">
            <a:avLst/>
          </a:prstGeom>
          <a:noFill/>
          <a:ln w="9525">
            <a:noFill/>
            <a:miter lim="800000"/>
            <a:headEnd/>
            <a:tailEnd/>
          </a:ln>
        </p:spPr>
        <p:txBody>
          <a:bodyPr>
            <a:spAutoFit/>
          </a:bodyPr>
          <a:lstStyle/>
          <a:p>
            <a:r>
              <a:rPr lang="hu-HU" sz="2400" i="1">
                <a:solidFill>
                  <a:srgbClr val="FF0000"/>
                </a:solidFill>
              </a:rPr>
              <a:t>m</a:t>
            </a:r>
            <a:endParaRPr lang="en-US" sz="2400" i="1">
              <a:solidFill>
                <a:srgbClr val="FF0000"/>
              </a:solidFill>
            </a:endParaRPr>
          </a:p>
        </p:txBody>
      </p:sp>
      <p:sp>
        <p:nvSpPr>
          <p:cNvPr id="47114" name="Text Box 10"/>
          <p:cNvSpPr txBox="1">
            <a:spLocks noChangeArrowheads="1"/>
          </p:cNvSpPr>
          <p:nvPr/>
        </p:nvSpPr>
        <p:spPr bwMode="auto">
          <a:xfrm>
            <a:off x="1763713" y="2851150"/>
            <a:ext cx="792162" cy="461665"/>
          </a:xfrm>
          <a:prstGeom prst="rect">
            <a:avLst/>
          </a:prstGeom>
          <a:noFill/>
          <a:ln w="9525">
            <a:noFill/>
            <a:miter lim="800000"/>
            <a:headEnd/>
            <a:tailEnd/>
          </a:ln>
        </p:spPr>
        <p:txBody>
          <a:bodyPr wrap="square">
            <a:spAutoFit/>
          </a:bodyPr>
          <a:lstStyle/>
          <a:p>
            <a:r>
              <a:rPr lang="hu-HU" sz="2400" i="1" dirty="0">
                <a:solidFill>
                  <a:srgbClr val="FF0000"/>
                </a:solidFill>
              </a:rPr>
              <a:t>mg</a:t>
            </a:r>
            <a:endParaRPr lang="en-US" sz="2400" i="1" dirty="0">
              <a:solidFill>
                <a:srgbClr val="FF0000"/>
              </a:solidFill>
            </a:endParaRPr>
          </a:p>
        </p:txBody>
      </p:sp>
      <p:sp>
        <p:nvSpPr>
          <p:cNvPr id="47115" name="Line 11"/>
          <p:cNvSpPr>
            <a:spLocks noChangeShapeType="1"/>
          </p:cNvSpPr>
          <p:nvPr/>
        </p:nvSpPr>
        <p:spPr bwMode="auto">
          <a:xfrm>
            <a:off x="2455863" y="3124200"/>
            <a:ext cx="503237" cy="0"/>
          </a:xfrm>
          <a:prstGeom prst="line">
            <a:avLst/>
          </a:prstGeom>
          <a:noFill/>
          <a:ln w="9525">
            <a:solidFill>
              <a:schemeClr val="tx1"/>
            </a:solidFill>
            <a:round/>
            <a:headEnd type="triangle" w="med" len="med"/>
            <a:tailEnd type="triangle" w="med" len="med"/>
          </a:ln>
        </p:spPr>
        <p:txBody>
          <a:bodyPr/>
          <a:lstStyle/>
          <a:p>
            <a:endParaRPr lang="hu-HU"/>
          </a:p>
        </p:txBody>
      </p:sp>
      <p:sp>
        <p:nvSpPr>
          <p:cNvPr id="47116" name="Text Box 12"/>
          <p:cNvSpPr txBox="1">
            <a:spLocks noChangeArrowheads="1"/>
          </p:cNvSpPr>
          <p:nvPr/>
        </p:nvSpPr>
        <p:spPr bwMode="auto">
          <a:xfrm>
            <a:off x="2484438" y="3141663"/>
            <a:ext cx="431800" cy="338137"/>
          </a:xfrm>
          <a:prstGeom prst="rect">
            <a:avLst/>
          </a:prstGeom>
          <a:noFill/>
          <a:ln w="9525">
            <a:noFill/>
            <a:miter lim="800000"/>
            <a:headEnd/>
            <a:tailEnd/>
          </a:ln>
        </p:spPr>
        <p:txBody>
          <a:bodyPr>
            <a:spAutoFit/>
          </a:bodyPr>
          <a:lstStyle/>
          <a:p>
            <a:r>
              <a:rPr lang="hu-HU" sz="2400" i="1">
                <a:solidFill>
                  <a:schemeClr val="tx1"/>
                </a:solidFill>
              </a:rPr>
              <a:t>k</a:t>
            </a:r>
            <a:endParaRPr lang="en-US" sz="2400" i="1">
              <a:solidFill>
                <a:schemeClr val="tx1"/>
              </a:solidFill>
            </a:endParaRPr>
          </a:p>
        </p:txBody>
      </p:sp>
      <p:graphicFrame>
        <p:nvGraphicFramePr>
          <p:cNvPr id="47117" name="Object 13"/>
          <p:cNvGraphicFramePr>
            <a:graphicFrameLocks noChangeAspect="1"/>
          </p:cNvGraphicFramePr>
          <p:nvPr/>
        </p:nvGraphicFramePr>
        <p:xfrm>
          <a:off x="4211638" y="2203450"/>
          <a:ext cx="4464050" cy="439738"/>
        </p:xfrm>
        <a:graphic>
          <a:graphicData uri="http://schemas.openxmlformats.org/presentationml/2006/ole">
            <mc:AlternateContent xmlns:mc="http://schemas.openxmlformats.org/markup-compatibility/2006">
              <mc:Choice xmlns:v="urn:schemas-microsoft-com:vml" Requires="v">
                <p:oleObj spid="_x0000_s7212" name="Egyenlet" r:id="rId7" imgW="1955520" imgH="203040" progId="Equation.3">
                  <p:embed/>
                </p:oleObj>
              </mc:Choice>
              <mc:Fallback>
                <p:oleObj name="Egyenlet" r:id="rId7" imgW="1955520" imgH="2030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2203450"/>
                        <a:ext cx="4464050" cy="439738"/>
                      </a:xfrm>
                      <a:prstGeom prst="rect">
                        <a:avLst/>
                      </a:prstGeom>
                      <a:solidFill>
                        <a:schemeClr val="accent1"/>
                      </a:solidFill>
                    </p:spPr>
                  </p:pic>
                </p:oleObj>
              </mc:Fallback>
            </mc:AlternateContent>
          </a:graphicData>
        </a:graphic>
      </p:graphicFrame>
      <p:sp>
        <p:nvSpPr>
          <p:cNvPr id="47118" name="Text Box 14"/>
          <p:cNvSpPr txBox="1">
            <a:spLocks noChangeArrowheads="1"/>
          </p:cNvSpPr>
          <p:nvPr/>
        </p:nvSpPr>
        <p:spPr bwMode="auto">
          <a:xfrm>
            <a:off x="900113" y="3720278"/>
            <a:ext cx="7488237" cy="707886"/>
          </a:xfrm>
          <a:prstGeom prst="rect">
            <a:avLst/>
          </a:prstGeom>
          <a:noFill/>
          <a:ln w="9525">
            <a:noFill/>
            <a:miter lim="800000"/>
            <a:headEnd/>
            <a:tailEnd/>
          </a:ln>
        </p:spPr>
        <p:txBody>
          <a:bodyPr>
            <a:spAutoFit/>
          </a:bodyPr>
          <a:lstStyle/>
          <a:p>
            <a:pPr algn="ctr"/>
            <a:r>
              <a:rPr lang="hu-HU" sz="2000" i="1" dirty="0">
                <a:solidFill>
                  <a:schemeClr val="tx1"/>
                </a:solidFill>
              </a:rPr>
              <a:t>Erő(teher) kar= a forgáspontból az erő hatásvonalára bocsátott merőleges egyenes hossza</a:t>
            </a:r>
            <a:endParaRPr lang="en-US" sz="2000" i="1" dirty="0">
              <a:solidFill>
                <a:schemeClr val="tx1"/>
              </a:solidFill>
            </a:endParaRPr>
          </a:p>
        </p:txBody>
      </p:sp>
      <p:sp>
        <p:nvSpPr>
          <p:cNvPr id="7185" name="Text Box 15"/>
          <p:cNvSpPr txBox="1">
            <a:spLocks noChangeArrowheads="1"/>
          </p:cNvSpPr>
          <p:nvPr/>
        </p:nvSpPr>
        <p:spPr bwMode="auto">
          <a:xfrm>
            <a:off x="900113" y="1125538"/>
            <a:ext cx="2951162"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baseline="0" dirty="0">
                <a:solidFill>
                  <a:schemeClr val="tx1"/>
                </a:solidFill>
              </a:rPr>
              <a:t>Statikus helyzetben</a:t>
            </a:r>
            <a:endParaRPr lang="en-US" baseline="0" dirty="0">
              <a:solidFill>
                <a:schemeClr val="tx1"/>
              </a:solidFill>
            </a:endParaRPr>
          </a:p>
        </p:txBody>
      </p:sp>
      <p:sp>
        <p:nvSpPr>
          <p:cNvPr id="47120" name="Text Box 16"/>
          <p:cNvSpPr txBox="1">
            <a:spLocks noChangeArrowheads="1"/>
          </p:cNvSpPr>
          <p:nvPr/>
        </p:nvSpPr>
        <p:spPr bwMode="auto">
          <a:xfrm>
            <a:off x="1044575" y="4437112"/>
            <a:ext cx="1871663" cy="400110"/>
          </a:xfrm>
          <a:prstGeom prst="rect">
            <a:avLst/>
          </a:prstGeom>
          <a:noFill/>
          <a:ln w="9525">
            <a:noFill/>
            <a:miter lim="800000"/>
            <a:headEnd/>
            <a:tailEnd/>
          </a:ln>
        </p:spPr>
        <p:txBody>
          <a:bodyPr>
            <a:spAutoFit/>
          </a:bodyPr>
          <a:lstStyle/>
          <a:p>
            <a:r>
              <a:rPr lang="hu-HU" sz="2000" i="1" dirty="0">
                <a:solidFill>
                  <a:schemeClr val="tx1"/>
                </a:solidFill>
              </a:rPr>
              <a:t>m= 5 kg</a:t>
            </a:r>
            <a:endParaRPr lang="en-US" sz="2000" i="1" dirty="0">
              <a:solidFill>
                <a:schemeClr val="tx1"/>
              </a:solidFill>
            </a:endParaRPr>
          </a:p>
        </p:txBody>
      </p:sp>
      <p:sp>
        <p:nvSpPr>
          <p:cNvPr id="47121" name="Text Box 17"/>
          <p:cNvSpPr txBox="1">
            <a:spLocks noChangeArrowheads="1"/>
          </p:cNvSpPr>
          <p:nvPr/>
        </p:nvSpPr>
        <p:spPr bwMode="auto">
          <a:xfrm>
            <a:off x="1044575" y="4791125"/>
            <a:ext cx="1871663" cy="400110"/>
          </a:xfrm>
          <a:prstGeom prst="rect">
            <a:avLst/>
          </a:prstGeom>
          <a:noFill/>
          <a:ln w="9525">
            <a:noFill/>
            <a:miter lim="800000"/>
            <a:headEnd/>
            <a:tailEnd/>
          </a:ln>
        </p:spPr>
        <p:txBody>
          <a:bodyPr>
            <a:spAutoFit/>
          </a:bodyPr>
          <a:lstStyle/>
          <a:p>
            <a:r>
              <a:rPr lang="hu-HU" sz="2000" i="1">
                <a:solidFill>
                  <a:schemeClr val="tx1"/>
                </a:solidFill>
              </a:rPr>
              <a:t>r= 0,2 m</a:t>
            </a:r>
            <a:endParaRPr lang="en-US" sz="2000" i="1">
              <a:solidFill>
                <a:schemeClr val="tx1"/>
              </a:solidFill>
            </a:endParaRPr>
          </a:p>
        </p:txBody>
      </p:sp>
      <p:sp>
        <p:nvSpPr>
          <p:cNvPr id="47122" name="Text Box 18"/>
          <p:cNvSpPr txBox="1">
            <a:spLocks noChangeArrowheads="1"/>
          </p:cNvSpPr>
          <p:nvPr/>
        </p:nvSpPr>
        <p:spPr bwMode="auto">
          <a:xfrm>
            <a:off x="971550" y="5656312"/>
            <a:ext cx="1871663" cy="400110"/>
          </a:xfrm>
          <a:prstGeom prst="rect">
            <a:avLst/>
          </a:prstGeom>
          <a:noFill/>
          <a:ln w="9525">
            <a:noFill/>
            <a:miter lim="800000"/>
            <a:headEnd/>
            <a:tailEnd/>
          </a:ln>
        </p:spPr>
        <p:txBody>
          <a:bodyPr>
            <a:spAutoFit/>
          </a:bodyPr>
          <a:lstStyle/>
          <a:p>
            <a:r>
              <a:rPr lang="hu-HU" sz="2000" i="1">
                <a:solidFill>
                  <a:schemeClr val="tx1"/>
                </a:solidFill>
              </a:rPr>
              <a:t>k = 0,14 m</a:t>
            </a:r>
            <a:endParaRPr lang="en-US" sz="2000" i="1">
              <a:solidFill>
                <a:schemeClr val="tx1"/>
              </a:solidFill>
            </a:endParaRPr>
          </a:p>
        </p:txBody>
      </p:sp>
      <p:sp>
        <p:nvSpPr>
          <p:cNvPr id="47123" name="Text Box 19"/>
          <p:cNvSpPr txBox="1">
            <a:spLocks noChangeArrowheads="1"/>
          </p:cNvSpPr>
          <p:nvPr/>
        </p:nvSpPr>
        <p:spPr bwMode="auto">
          <a:xfrm>
            <a:off x="971550" y="5224512"/>
            <a:ext cx="2592388" cy="400110"/>
          </a:xfrm>
          <a:prstGeom prst="rect">
            <a:avLst/>
          </a:prstGeom>
          <a:noFill/>
          <a:ln w="9525">
            <a:noFill/>
            <a:miter lim="800000"/>
            <a:headEnd/>
            <a:tailEnd/>
          </a:ln>
        </p:spPr>
        <p:txBody>
          <a:bodyPr>
            <a:spAutoFit/>
          </a:bodyPr>
          <a:lstStyle/>
          <a:p>
            <a:r>
              <a:rPr lang="hu-HU" sz="2000" i="1" dirty="0" smtClean="0"/>
              <a:t>szög</a:t>
            </a:r>
            <a:r>
              <a:rPr lang="hu-HU" sz="2000" i="1" dirty="0" smtClean="0">
                <a:solidFill>
                  <a:schemeClr val="tx1"/>
                </a:solidFill>
              </a:rPr>
              <a:t> </a:t>
            </a:r>
            <a:r>
              <a:rPr lang="hu-HU" sz="2000" i="1" dirty="0">
                <a:solidFill>
                  <a:schemeClr val="tx1"/>
                </a:solidFill>
              </a:rPr>
              <a:t>= </a:t>
            </a:r>
            <a:r>
              <a:rPr lang="hu-HU" sz="2000" i="1" dirty="0" smtClean="0">
                <a:solidFill>
                  <a:schemeClr val="tx1"/>
                </a:solidFill>
              </a:rPr>
              <a:t>45</a:t>
            </a:r>
            <a:r>
              <a:rPr lang="hu-HU" sz="2000" i="1" dirty="0" smtClean="0">
                <a:solidFill>
                  <a:schemeClr val="tx1"/>
                </a:solidFill>
                <a:sym typeface="Symbol"/>
              </a:rPr>
              <a:t></a:t>
            </a:r>
            <a:r>
              <a:rPr lang="hu-HU" sz="2000" i="1" dirty="0" smtClean="0">
                <a:solidFill>
                  <a:schemeClr val="tx1"/>
                </a:solidFill>
              </a:rPr>
              <a:t> </a:t>
            </a:r>
            <a:endParaRPr lang="hu-HU" sz="2000" i="1" dirty="0">
              <a:solidFill>
                <a:schemeClr val="tx1"/>
              </a:solidFill>
            </a:endParaRPr>
          </a:p>
        </p:txBody>
      </p:sp>
      <p:graphicFrame>
        <p:nvGraphicFramePr>
          <p:cNvPr id="47124" name="Object 20"/>
          <p:cNvGraphicFramePr>
            <a:graphicFrameLocks noChangeAspect="1"/>
          </p:cNvGraphicFramePr>
          <p:nvPr>
            <p:extLst>
              <p:ext uri="{D42A27DB-BD31-4B8C-83A1-F6EECF244321}">
                <p14:modId xmlns:p14="http://schemas.microsoft.com/office/powerpoint/2010/main" val="2813153306"/>
              </p:ext>
            </p:extLst>
          </p:nvPr>
        </p:nvGraphicFramePr>
        <p:xfrm>
          <a:off x="6516216" y="5177897"/>
          <a:ext cx="1656308" cy="446402"/>
        </p:xfrm>
        <a:graphic>
          <a:graphicData uri="http://schemas.openxmlformats.org/presentationml/2006/ole">
            <mc:AlternateContent xmlns:mc="http://schemas.openxmlformats.org/markup-compatibility/2006">
              <mc:Choice xmlns:v="urn:schemas-microsoft-com:vml" Requires="v">
                <p:oleObj spid="_x0000_s7213" name="Egyenlet" r:id="rId9" imgW="660240" imgH="177480" progId="Equation.3">
                  <p:embed/>
                </p:oleObj>
              </mc:Choice>
              <mc:Fallback>
                <p:oleObj name="Egyenlet" r:id="rId9" imgW="660240" imgH="17748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5177897"/>
                        <a:ext cx="1656308" cy="446402"/>
                      </a:xfrm>
                      <a:prstGeom prst="rect">
                        <a:avLst/>
                      </a:prstGeom>
                      <a:solidFill>
                        <a:schemeClr val="hlink"/>
                      </a:solidFill>
                      <a:ln>
                        <a:noFill/>
                      </a:ln>
                      <a:effectLst/>
                    </p:spPr>
                  </p:pic>
                </p:oleObj>
              </mc:Fallback>
            </mc:AlternateContent>
          </a:graphicData>
        </a:graphic>
      </p:graphicFrame>
      <p:sp>
        <p:nvSpPr>
          <p:cNvPr id="7190" name="Line 21"/>
          <p:cNvSpPr>
            <a:spLocks noChangeShapeType="1"/>
          </p:cNvSpPr>
          <p:nvPr/>
        </p:nvSpPr>
        <p:spPr bwMode="auto">
          <a:xfrm>
            <a:off x="2411413" y="2781300"/>
            <a:ext cx="547687" cy="346075"/>
          </a:xfrm>
          <a:prstGeom prst="line">
            <a:avLst/>
          </a:prstGeom>
          <a:noFill/>
          <a:ln w="28575">
            <a:solidFill>
              <a:schemeClr val="tx1"/>
            </a:solidFill>
            <a:round/>
            <a:headEnd/>
            <a:tailEnd/>
          </a:ln>
        </p:spPr>
        <p:txBody>
          <a:bodyPr/>
          <a:lstStyle/>
          <a:p>
            <a:endParaRPr lang="hu-HU"/>
          </a:p>
        </p:txBody>
      </p:sp>
      <p:sp>
        <p:nvSpPr>
          <p:cNvPr id="47126" name="Text Box 22"/>
          <p:cNvSpPr txBox="1">
            <a:spLocks noChangeArrowheads="1"/>
          </p:cNvSpPr>
          <p:nvPr/>
        </p:nvSpPr>
        <p:spPr bwMode="auto">
          <a:xfrm>
            <a:off x="2700338" y="2565400"/>
            <a:ext cx="503237" cy="400050"/>
          </a:xfrm>
          <a:prstGeom prst="rect">
            <a:avLst/>
          </a:prstGeom>
          <a:noFill/>
          <a:ln w="9525">
            <a:noFill/>
            <a:miter lim="800000"/>
            <a:headEnd/>
            <a:tailEnd/>
          </a:ln>
        </p:spPr>
        <p:txBody>
          <a:bodyPr>
            <a:spAutoFit/>
          </a:bodyPr>
          <a:lstStyle/>
          <a:p>
            <a:r>
              <a:rPr lang="hu-HU" i="1" baseline="0">
                <a:solidFill>
                  <a:schemeClr val="tx1"/>
                </a:solidFill>
              </a:rPr>
              <a:t>r</a:t>
            </a:r>
            <a:endParaRPr lang="en-US" i="1" baseline="0">
              <a:solidFill>
                <a:schemeClr val="tx1"/>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598047135"/>
              </p:ext>
            </p:extLst>
          </p:nvPr>
        </p:nvGraphicFramePr>
        <p:xfrm>
          <a:off x="3679031" y="5598899"/>
          <a:ext cx="1714500" cy="428625"/>
        </p:xfrm>
        <a:graphic>
          <a:graphicData uri="http://schemas.openxmlformats.org/presentationml/2006/ole">
            <mc:AlternateContent xmlns:mc="http://schemas.openxmlformats.org/markup-compatibility/2006">
              <mc:Choice xmlns:v="urn:schemas-microsoft-com:vml" Requires="v">
                <p:oleObj spid="_x0000_s7214" name="Egyenlet" r:id="rId11" imgW="812520" imgH="203040" progId="Equation.3">
                  <p:embed/>
                </p:oleObj>
              </mc:Choice>
              <mc:Fallback>
                <p:oleObj name="Egyenlet" r:id="rId11" imgW="812520" imgH="203040" progId="Equation.3">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9031" y="5598899"/>
                        <a:ext cx="1714500" cy="428625"/>
                      </a:xfrm>
                      <a:prstGeom prst="rect">
                        <a:avLst/>
                      </a:prstGeom>
                      <a:solidFill>
                        <a:srgbClr val="FF9900"/>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wipe(down)">
                                      <p:cBhvr>
                                        <p:cTn id="7" dur="580">
                                          <p:stCondLst>
                                            <p:cond delay="0"/>
                                          </p:stCondLst>
                                        </p:cTn>
                                        <p:tgtEl>
                                          <p:spTgt spid="47113"/>
                                        </p:tgtEl>
                                      </p:cBhvr>
                                    </p:animEffect>
                                    <p:anim calcmode="lin" valueType="num">
                                      <p:cBhvr>
                                        <p:cTn id="8" dur="1822" tmFilter="0,0; 0.14,0.36; 0.43,0.73; 0.71,0.91; 1.0,1.0">
                                          <p:stCondLst>
                                            <p:cond delay="0"/>
                                          </p:stCondLst>
                                        </p:cTn>
                                        <p:tgtEl>
                                          <p:spTgt spid="47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47113"/>
                                        </p:tgtEl>
                                      </p:cBhvr>
                                      <p:to x="100000" y="60000"/>
                                    </p:animScale>
                                    <p:animScale>
                                      <p:cBhvr>
                                        <p:cTn id="14" dur="166" decel="50000">
                                          <p:stCondLst>
                                            <p:cond delay="676"/>
                                          </p:stCondLst>
                                        </p:cTn>
                                        <p:tgtEl>
                                          <p:spTgt spid="47113"/>
                                        </p:tgtEl>
                                      </p:cBhvr>
                                      <p:to x="100000" y="100000"/>
                                    </p:animScale>
                                    <p:animScale>
                                      <p:cBhvr>
                                        <p:cTn id="15" dur="26">
                                          <p:stCondLst>
                                            <p:cond delay="1312"/>
                                          </p:stCondLst>
                                        </p:cTn>
                                        <p:tgtEl>
                                          <p:spTgt spid="47113"/>
                                        </p:tgtEl>
                                      </p:cBhvr>
                                      <p:to x="100000" y="80000"/>
                                    </p:animScale>
                                    <p:animScale>
                                      <p:cBhvr>
                                        <p:cTn id="16" dur="166" decel="50000">
                                          <p:stCondLst>
                                            <p:cond delay="1338"/>
                                          </p:stCondLst>
                                        </p:cTn>
                                        <p:tgtEl>
                                          <p:spTgt spid="47113"/>
                                        </p:tgtEl>
                                      </p:cBhvr>
                                      <p:to x="100000" y="100000"/>
                                    </p:animScale>
                                    <p:animScale>
                                      <p:cBhvr>
                                        <p:cTn id="17" dur="26">
                                          <p:stCondLst>
                                            <p:cond delay="1642"/>
                                          </p:stCondLst>
                                        </p:cTn>
                                        <p:tgtEl>
                                          <p:spTgt spid="47113"/>
                                        </p:tgtEl>
                                      </p:cBhvr>
                                      <p:to x="100000" y="90000"/>
                                    </p:animScale>
                                    <p:animScale>
                                      <p:cBhvr>
                                        <p:cTn id="18" dur="166" decel="50000">
                                          <p:stCondLst>
                                            <p:cond delay="1668"/>
                                          </p:stCondLst>
                                        </p:cTn>
                                        <p:tgtEl>
                                          <p:spTgt spid="47113"/>
                                        </p:tgtEl>
                                      </p:cBhvr>
                                      <p:to x="100000" y="100000"/>
                                    </p:animScale>
                                    <p:animScale>
                                      <p:cBhvr>
                                        <p:cTn id="19" dur="26">
                                          <p:stCondLst>
                                            <p:cond delay="1808"/>
                                          </p:stCondLst>
                                        </p:cTn>
                                        <p:tgtEl>
                                          <p:spTgt spid="47113"/>
                                        </p:tgtEl>
                                      </p:cBhvr>
                                      <p:to x="100000" y="95000"/>
                                    </p:animScale>
                                    <p:animScale>
                                      <p:cBhvr>
                                        <p:cTn id="20" dur="166" decel="50000">
                                          <p:stCondLst>
                                            <p:cond delay="1834"/>
                                          </p:stCondLst>
                                        </p:cTn>
                                        <p:tgtEl>
                                          <p:spTgt spid="471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7126"/>
                                        </p:tgtEl>
                                        <p:attrNameLst>
                                          <p:attrName>style.visibility</p:attrName>
                                        </p:attrNameLst>
                                      </p:cBhvr>
                                      <p:to>
                                        <p:strVal val="visible"/>
                                      </p:to>
                                    </p:set>
                                    <p:animEffect transition="in" filter="wipe(down)">
                                      <p:cBhvr>
                                        <p:cTn id="25" dur="580">
                                          <p:stCondLst>
                                            <p:cond delay="0"/>
                                          </p:stCondLst>
                                        </p:cTn>
                                        <p:tgtEl>
                                          <p:spTgt spid="47126"/>
                                        </p:tgtEl>
                                      </p:cBhvr>
                                    </p:animEffect>
                                    <p:anim calcmode="lin" valueType="num">
                                      <p:cBhvr>
                                        <p:cTn id="26" dur="1822" tmFilter="0,0; 0.14,0.36; 0.43,0.73; 0.71,0.91; 1.0,1.0">
                                          <p:stCondLst>
                                            <p:cond delay="0"/>
                                          </p:stCondLst>
                                        </p:cTn>
                                        <p:tgtEl>
                                          <p:spTgt spid="471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1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71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71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7126"/>
                                        </p:tgtEl>
                                        <p:attrNameLst>
                                          <p:attrName>ppt_y</p:attrName>
                                        </p:attrNameLst>
                                      </p:cBhvr>
                                      <p:tavLst>
                                        <p:tav tm="0" fmla="#ppt_y-sin(pi*$)/81">
                                          <p:val>
                                            <p:fltVal val="0"/>
                                          </p:val>
                                        </p:tav>
                                        <p:tav tm="100000">
                                          <p:val>
                                            <p:fltVal val="1"/>
                                          </p:val>
                                        </p:tav>
                                      </p:tavLst>
                                    </p:anim>
                                    <p:animScale>
                                      <p:cBhvr>
                                        <p:cTn id="31" dur="26">
                                          <p:stCondLst>
                                            <p:cond delay="650"/>
                                          </p:stCondLst>
                                        </p:cTn>
                                        <p:tgtEl>
                                          <p:spTgt spid="47126"/>
                                        </p:tgtEl>
                                      </p:cBhvr>
                                      <p:to x="100000" y="60000"/>
                                    </p:animScale>
                                    <p:animScale>
                                      <p:cBhvr>
                                        <p:cTn id="32" dur="166" decel="50000">
                                          <p:stCondLst>
                                            <p:cond delay="676"/>
                                          </p:stCondLst>
                                        </p:cTn>
                                        <p:tgtEl>
                                          <p:spTgt spid="47126"/>
                                        </p:tgtEl>
                                      </p:cBhvr>
                                      <p:to x="100000" y="100000"/>
                                    </p:animScale>
                                    <p:animScale>
                                      <p:cBhvr>
                                        <p:cTn id="33" dur="26">
                                          <p:stCondLst>
                                            <p:cond delay="1312"/>
                                          </p:stCondLst>
                                        </p:cTn>
                                        <p:tgtEl>
                                          <p:spTgt spid="47126"/>
                                        </p:tgtEl>
                                      </p:cBhvr>
                                      <p:to x="100000" y="80000"/>
                                    </p:animScale>
                                    <p:animScale>
                                      <p:cBhvr>
                                        <p:cTn id="34" dur="166" decel="50000">
                                          <p:stCondLst>
                                            <p:cond delay="1338"/>
                                          </p:stCondLst>
                                        </p:cTn>
                                        <p:tgtEl>
                                          <p:spTgt spid="47126"/>
                                        </p:tgtEl>
                                      </p:cBhvr>
                                      <p:to x="100000" y="100000"/>
                                    </p:animScale>
                                    <p:animScale>
                                      <p:cBhvr>
                                        <p:cTn id="35" dur="26">
                                          <p:stCondLst>
                                            <p:cond delay="1642"/>
                                          </p:stCondLst>
                                        </p:cTn>
                                        <p:tgtEl>
                                          <p:spTgt spid="47126"/>
                                        </p:tgtEl>
                                      </p:cBhvr>
                                      <p:to x="100000" y="90000"/>
                                    </p:animScale>
                                    <p:animScale>
                                      <p:cBhvr>
                                        <p:cTn id="36" dur="166" decel="50000">
                                          <p:stCondLst>
                                            <p:cond delay="1668"/>
                                          </p:stCondLst>
                                        </p:cTn>
                                        <p:tgtEl>
                                          <p:spTgt spid="47126"/>
                                        </p:tgtEl>
                                      </p:cBhvr>
                                      <p:to x="100000" y="100000"/>
                                    </p:animScale>
                                    <p:animScale>
                                      <p:cBhvr>
                                        <p:cTn id="37" dur="26">
                                          <p:stCondLst>
                                            <p:cond delay="1808"/>
                                          </p:stCondLst>
                                        </p:cTn>
                                        <p:tgtEl>
                                          <p:spTgt spid="47126"/>
                                        </p:tgtEl>
                                      </p:cBhvr>
                                      <p:to x="100000" y="95000"/>
                                    </p:animScale>
                                    <p:animScale>
                                      <p:cBhvr>
                                        <p:cTn id="38" dur="166" decel="50000">
                                          <p:stCondLst>
                                            <p:cond delay="1834"/>
                                          </p:stCondLst>
                                        </p:cTn>
                                        <p:tgtEl>
                                          <p:spTgt spid="471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7112"/>
                                        </p:tgtEl>
                                        <p:attrNameLst>
                                          <p:attrName>style.visibility</p:attrName>
                                        </p:attrNameLst>
                                      </p:cBhvr>
                                      <p:to>
                                        <p:strVal val="visible"/>
                                      </p:to>
                                    </p:set>
                                    <p:anim calcmode="lin" valueType="num">
                                      <p:cBhvr additive="base">
                                        <p:cTn id="43" dur="2000" fill="hold"/>
                                        <p:tgtEl>
                                          <p:spTgt spid="47112"/>
                                        </p:tgtEl>
                                        <p:attrNameLst>
                                          <p:attrName>ppt_x</p:attrName>
                                        </p:attrNameLst>
                                      </p:cBhvr>
                                      <p:tavLst>
                                        <p:tav tm="0">
                                          <p:val>
                                            <p:strVal val="#ppt_x"/>
                                          </p:val>
                                        </p:tav>
                                        <p:tav tm="100000">
                                          <p:val>
                                            <p:strVal val="#ppt_x"/>
                                          </p:val>
                                        </p:tav>
                                      </p:tavLst>
                                    </p:anim>
                                    <p:anim calcmode="lin" valueType="num">
                                      <p:cBhvr additive="base">
                                        <p:cTn id="44" dur="2000" fill="hold"/>
                                        <p:tgtEl>
                                          <p:spTgt spid="4711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7114"/>
                                        </p:tgtEl>
                                        <p:attrNameLst>
                                          <p:attrName>style.visibility</p:attrName>
                                        </p:attrNameLst>
                                      </p:cBhvr>
                                      <p:to>
                                        <p:strVal val="visible"/>
                                      </p:to>
                                    </p:set>
                                    <p:animEffect transition="in" filter="wipe(down)">
                                      <p:cBhvr>
                                        <p:cTn id="49" dur="580">
                                          <p:stCondLst>
                                            <p:cond delay="0"/>
                                          </p:stCondLst>
                                        </p:cTn>
                                        <p:tgtEl>
                                          <p:spTgt spid="47114"/>
                                        </p:tgtEl>
                                      </p:cBhvr>
                                    </p:animEffect>
                                    <p:anim calcmode="lin" valueType="num">
                                      <p:cBhvr>
                                        <p:cTn id="50" dur="1822" tmFilter="0,0; 0.14,0.36; 0.43,0.73; 0.71,0.91; 1.0,1.0">
                                          <p:stCondLst>
                                            <p:cond delay="0"/>
                                          </p:stCondLst>
                                        </p:cTn>
                                        <p:tgtEl>
                                          <p:spTgt spid="4711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711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711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711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7114"/>
                                        </p:tgtEl>
                                        <p:attrNameLst>
                                          <p:attrName>ppt_y</p:attrName>
                                        </p:attrNameLst>
                                      </p:cBhvr>
                                      <p:tavLst>
                                        <p:tav tm="0" fmla="#ppt_y-sin(pi*$)/81">
                                          <p:val>
                                            <p:fltVal val="0"/>
                                          </p:val>
                                        </p:tav>
                                        <p:tav tm="100000">
                                          <p:val>
                                            <p:fltVal val="1"/>
                                          </p:val>
                                        </p:tav>
                                      </p:tavLst>
                                    </p:anim>
                                    <p:animScale>
                                      <p:cBhvr>
                                        <p:cTn id="55" dur="26">
                                          <p:stCondLst>
                                            <p:cond delay="650"/>
                                          </p:stCondLst>
                                        </p:cTn>
                                        <p:tgtEl>
                                          <p:spTgt spid="47114"/>
                                        </p:tgtEl>
                                      </p:cBhvr>
                                      <p:to x="100000" y="60000"/>
                                    </p:animScale>
                                    <p:animScale>
                                      <p:cBhvr>
                                        <p:cTn id="56" dur="166" decel="50000">
                                          <p:stCondLst>
                                            <p:cond delay="676"/>
                                          </p:stCondLst>
                                        </p:cTn>
                                        <p:tgtEl>
                                          <p:spTgt spid="47114"/>
                                        </p:tgtEl>
                                      </p:cBhvr>
                                      <p:to x="100000" y="100000"/>
                                    </p:animScale>
                                    <p:animScale>
                                      <p:cBhvr>
                                        <p:cTn id="57" dur="26">
                                          <p:stCondLst>
                                            <p:cond delay="1312"/>
                                          </p:stCondLst>
                                        </p:cTn>
                                        <p:tgtEl>
                                          <p:spTgt spid="47114"/>
                                        </p:tgtEl>
                                      </p:cBhvr>
                                      <p:to x="100000" y="80000"/>
                                    </p:animScale>
                                    <p:animScale>
                                      <p:cBhvr>
                                        <p:cTn id="58" dur="166" decel="50000">
                                          <p:stCondLst>
                                            <p:cond delay="1338"/>
                                          </p:stCondLst>
                                        </p:cTn>
                                        <p:tgtEl>
                                          <p:spTgt spid="47114"/>
                                        </p:tgtEl>
                                      </p:cBhvr>
                                      <p:to x="100000" y="100000"/>
                                    </p:animScale>
                                    <p:animScale>
                                      <p:cBhvr>
                                        <p:cTn id="59" dur="26">
                                          <p:stCondLst>
                                            <p:cond delay="1642"/>
                                          </p:stCondLst>
                                        </p:cTn>
                                        <p:tgtEl>
                                          <p:spTgt spid="47114"/>
                                        </p:tgtEl>
                                      </p:cBhvr>
                                      <p:to x="100000" y="90000"/>
                                    </p:animScale>
                                    <p:animScale>
                                      <p:cBhvr>
                                        <p:cTn id="60" dur="166" decel="50000">
                                          <p:stCondLst>
                                            <p:cond delay="1668"/>
                                          </p:stCondLst>
                                        </p:cTn>
                                        <p:tgtEl>
                                          <p:spTgt spid="47114"/>
                                        </p:tgtEl>
                                      </p:cBhvr>
                                      <p:to x="100000" y="100000"/>
                                    </p:animScale>
                                    <p:animScale>
                                      <p:cBhvr>
                                        <p:cTn id="61" dur="26">
                                          <p:stCondLst>
                                            <p:cond delay="1808"/>
                                          </p:stCondLst>
                                        </p:cTn>
                                        <p:tgtEl>
                                          <p:spTgt spid="47114"/>
                                        </p:tgtEl>
                                      </p:cBhvr>
                                      <p:to x="100000" y="95000"/>
                                    </p:animScale>
                                    <p:animScale>
                                      <p:cBhvr>
                                        <p:cTn id="62" dur="166" decel="50000">
                                          <p:stCondLst>
                                            <p:cond delay="1834"/>
                                          </p:stCondLst>
                                        </p:cTn>
                                        <p:tgtEl>
                                          <p:spTgt spid="4711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47115"/>
                                        </p:tgtEl>
                                        <p:attrNameLst>
                                          <p:attrName>style.visibility</p:attrName>
                                        </p:attrNameLst>
                                      </p:cBhvr>
                                      <p:to>
                                        <p:strVal val="visible"/>
                                      </p:to>
                                    </p:set>
                                    <p:anim calcmode="lin" valueType="num">
                                      <p:cBhvr>
                                        <p:cTn id="67" dur="2000" fill="hold"/>
                                        <p:tgtEl>
                                          <p:spTgt spid="47115"/>
                                        </p:tgtEl>
                                        <p:attrNameLst>
                                          <p:attrName>ppt_w</p:attrName>
                                        </p:attrNameLst>
                                      </p:cBhvr>
                                      <p:tavLst>
                                        <p:tav tm="0">
                                          <p:val>
                                            <p:fltVal val="0"/>
                                          </p:val>
                                        </p:tav>
                                        <p:tav tm="100000">
                                          <p:val>
                                            <p:strVal val="#ppt_w"/>
                                          </p:val>
                                        </p:tav>
                                      </p:tavLst>
                                    </p:anim>
                                    <p:anim calcmode="lin" valueType="num">
                                      <p:cBhvr>
                                        <p:cTn id="68" dur="2000" fill="hold"/>
                                        <p:tgtEl>
                                          <p:spTgt spid="47115"/>
                                        </p:tgtEl>
                                        <p:attrNameLst>
                                          <p:attrName>ppt_h</p:attrName>
                                        </p:attrNameLst>
                                      </p:cBhvr>
                                      <p:tavLst>
                                        <p:tav tm="0">
                                          <p:val>
                                            <p:fltVal val="0"/>
                                          </p:val>
                                        </p:tav>
                                        <p:tav tm="100000">
                                          <p:val>
                                            <p:strVal val="#ppt_h"/>
                                          </p:val>
                                        </p:tav>
                                      </p:tavLst>
                                    </p:anim>
                                    <p:anim calcmode="lin" valueType="num">
                                      <p:cBhvr>
                                        <p:cTn id="69" dur="2000" fill="hold"/>
                                        <p:tgtEl>
                                          <p:spTgt spid="47115"/>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471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7116"/>
                                        </p:tgtEl>
                                        <p:attrNameLst>
                                          <p:attrName>style.visibility</p:attrName>
                                        </p:attrNameLst>
                                      </p:cBhvr>
                                      <p:to>
                                        <p:strVal val="visible"/>
                                      </p:to>
                                    </p:set>
                                    <p:animEffect transition="in" filter="wipe(down)">
                                      <p:cBhvr>
                                        <p:cTn id="75" dur="580">
                                          <p:stCondLst>
                                            <p:cond delay="0"/>
                                          </p:stCondLst>
                                        </p:cTn>
                                        <p:tgtEl>
                                          <p:spTgt spid="47116"/>
                                        </p:tgtEl>
                                      </p:cBhvr>
                                    </p:animEffect>
                                    <p:anim calcmode="lin" valueType="num">
                                      <p:cBhvr>
                                        <p:cTn id="76" dur="1822" tmFilter="0,0; 0.14,0.36; 0.43,0.73; 0.71,0.91; 1.0,1.0">
                                          <p:stCondLst>
                                            <p:cond delay="0"/>
                                          </p:stCondLst>
                                        </p:cTn>
                                        <p:tgtEl>
                                          <p:spTgt spid="4711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711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711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711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7116"/>
                                        </p:tgtEl>
                                        <p:attrNameLst>
                                          <p:attrName>ppt_y</p:attrName>
                                        </p:attrNameLst>
                                      </p:cBhvr>
                                      <p:tavLst>
                                        <p:tav tm="0" fmla="#ppt_y-sin(pi*$)/81">
                                          <p:val>
                                            <p:fltVal val="0"/>
                                          </p:val>
                                        </p:tav>
                                        <p:tav tm="100000">
                                          <p:val>
                                            <p:fltVal val="1"/>
                                          </p:val>
                                        </p:tav>
                                      </p:tavLst>
                                    </p:anim>
                                    <p:animScale>
                                      <p:cBhvr>
                                        <p:cTn id="81" dur="26">
                                          <p:stCondLst>
                                            <p:cond delay="650"/>
                                          </p:stCondLst>
                                        </p:cTn>
                                        <p:tgtEl>
                                          <p:spTgt spid="47116"/>
                                        </p:tgtEl>
                                      </p:cBhvr>
                                      <p:to x="100000" y="60000"/>
                                    </p:animScale>
                                    <p:animScale>
                                      <p:cBhvr>
                                        <p:cTn id="82" dur="166" decel="50000">
                                          <p:stCondLst>
                                            <p:cond delay="676"/>
                                          </p:stCondLst>
                                        </p:cTn>
                                        <p:tgtEl>
                                          <p:spTgt spid="47116"/>
                                        </p:tgtEl>
                                      </p:cBhvr>
                                      <p:to x="100000" y="100000"/>
                                    </p:animScale>
                                    <p:animScale>
                                      <p:cBhvr>
                                        <p:cTn id="83" dur="26">
                                          <p:stCondLst>
                                            <p:cond delay="1312"/>
                                          </p:stCondLst>
                                        </p:cTn>
                                        <p:tgtEl>
                                          <p:spTgt spid="47116"/>
                                        </p:tgtEl>
                                      </p:cBhvr>
                                      <p:to x="100000" y="80000"/>
                                    </p:animScale>
                                    <p:animScale>
                                      <p:cBhvr>
                                        <p:cTn id="84" dur="166" decel="50000">
                                          <p:stCondLst>
                                            <p:cond delay="1338"/>
                                          </p:stCondLst>
                                        </p:cTn>
                                        <p:tgtEl>
                                          <p:spTgt spid="47116"/>
                                        </p:tgtEl>
                                      </p:cBhvr>
                                      <p:to x="100000" y="100000"/>
                                    </p:animScale>
                                    <p:animScale>
                                      <p:cBhvr>
                                        <p:cTn id="85" dur="26">
                                          <p:stCondLst>
                                            <p:cond delay="1642"/>
                                          </p:stCondLst>
                                        </p:cTn>
                                        <p:tgtEl>
                                          <p:spTgt spid="47116"/>
                                        </p:tgtEl>
                                      </p:cBhvr>
                                      <p:to x="100000" y="90000"/>
                                    </p:animScale>
                                    <p:animScale>
                                      <p:cBhvr>
                                        <p:cTn id="86" dur="166" decel="50000">
                                          <p:stCondLst>
                                            <p:cond delay="1668"/>
                                          </p:stCondLst>
                                        </p:cTn>
                                        <p:tgtEl>
                                          <p:spTgt spid="47116"/>
                                        </p:tgtEl>
                                      </p:cBhvr>
                                      <p:to x="100000" y="100000"/>
                                    </p:animScale>
                                    <p:animScale>
                                      <p:cBhvr>
                                        <p:cTn id="87" dur="26">
                                          <p:stCondLst>
                                            <p:cond delay="1808"/>
                                          </p:stCondLst>
                                        </p:cTn>
                                        <p:tgtEl>
                                          <p:spTgt spid="47116"/>
                                        </p:tgtEl>
                                      </p:cBhvr>
                                      <p:to x="100000" y="95000"/>
                                    </p:animScale>
                                    <p:animScale>
                                      <p:cBhvr>
                                        <p:cTn id="88" dur="166" decel="50000">
                                          <p:stCondLst>
                                            <p:cond delay="1834"/>
                                          </p:stCondLst>
                                        </p:cTn>
                                        <p:tgtEl>
                                          <p:spTgt spid="4711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47118"/>
                                        </p:tgtEl>
                                        <p:attrNameLst>
                                          <p:attrName>style.visibility</p:attrName>
                                        </p:attrNameLst>
                                      </p:cBhvr>
                                      <p:to>
                                        <p:strVal val="visible"/>
                                      </p:to>
                                    </p:set>
                                    <p:anim calcmode="discrete" valueType="clr">
                                      <p:cBhvr override="childStyle">
                                        <p:cTn id="93" dur="80"/>
                                        <p:tgtEl>
                                          <p:spTgt spid="47118"/>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47118"/>
                                        </p:tgtEl>
                                        <p:attrNameLst>
                                          <p:attrName>fillcolor</p:attrName>
                                        </p:attrNameLst>
                                      </p:cBhvr>
                                      <p:tavLst>
                                        <p:tav tm="0">
                                          <p:val>
                                            <p:clrVal>
                                              <a:schemeClr val="accent2"/>
                                            </p:clrVal>
                                          </p:val>
                                        </p:tav>
                                        <p:tav tm="50000">
                                          <p:val>
                                            <p:clrVal>
                                              <a:schemeClr val="hlink"/>
                                            </p:clrVal>
                                          </p:val>
                                        </p:tav>
                                      </p:tavLst>
                                    </p:anim>
                                    <p:set>
                                      <p:cBhvr>
                                        <p:cTn id="95" dur="80"/>
                                        <p:tgtEl>
                                          <p:spTgt spid="47118"/>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nodeType="clickEffect">
                                  <p:stCondLst>
                                    <p:cond delay="0"/>
                                  </p:stCondLst>
                                  <p:childTnLst>
                                    <p:set>
                                      <p:cBhvr>
                                        <p:cTn id="99" dur="1" fill="hold">
                                          <p:stCondLst>
                                            <p:cond delay="0"/>
                                          </p:stCondLst>
                                        </p:cTn>
                                        <p:tgtEl>
                                          <p:spTgt spid="47117"/>
                                        </p:tgtEl>
                                        <p:attrNameLst>
                                          <p:attrName>style.visibility</p:attrName>
                                        </p:attrNameLst>
                                      </p:cBhvr>
                                      <p:to>
                                        <p:strVal val="visible"/>
                                      </p:to>
                                    </p:set>
                                    <p:anim calcmode="lin" valueType="num">
                                      <p:cBhvr>
                                        <p:cTn id="100" dur="1000" fill="hold"/>
                                        <p:tgtEl>
                                          <p:spTgt spid="47117"/>
                                        </p:tgtEl>
                                        <p:attrNameLst>
                                          <p:attrName>ppt_x</p:attrName>
                                        </p:attrNameLst>
                                      </p:cBhvr>
                                      <p:tavLst>
                                        <p:tav tm="0">
                                          <p:val>
                                            <p:strVal val="#ppt_x-.2"/>
                                          </p:val>
                                        </p:tav>
                                        <p:tav tm="100000">
                                          <p:val>
                                            <p:strVal val="#ppt_x"/>
                                          </p:val>
                                        </p:tav>
                                      </p:tavLst>
                                    </p:anim>
                                    <p:anim calcmode="lin" valueType="num">
                                      <p:cBhvr>
                                        <p:cTn id="101" dur="1000" fill="hold"/>
                                        <p:tgtEl>
                                          <p:spTgt spid="47117"/>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7117"/>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120"/>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47121"/>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4712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712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5" presetClass="entr" presetSubtype="0" fill="hold" nodeType="clickEffect">
                                  <p:stCondLst>
                                    <p:cond delay="0"/>
                                  </p:stCondLst>
                                  <p:childTnLst>
                                    <p:set>
                                      <p:cBhvr>
                                        <p:cTn id="120" dur="1" fill="hold">
                                          <p:stCondLst>
                                            <p:cond delay="0"/>
                                          </p:stCondLst>
                                        </p:cTn>
                                        <p:tgtEl>
                                          <p:spTgt spid="47124"/>
                                        </p:tgtEl>
                                        <p:attrNameLst>
                                          <p:attrName>style.visibility</p:attrName>
                                        </p:attrNameLst>
                                      </p:cBhvr>
                                      <p:to>
                                        <p:strVal val="visible"/>
                                      </p:to>
                                    </p:set>
                                    <p:anim calcmode="lin" valueType="num">
                                      <p:cBhvr>
                                        <p:cTn id="121" dur="3000" fill="hold"/>
                                        <p:tgtEl>
                                          <p:spTgt spid="47124"/>
                                        </p:tgtEl>
                                        <p:attrNameLst>
                                          <p:attrName>ppt_w</p:attrName>
                                        </p:attrNameLst>
                                      </p:cBhvr>
                                      <p:tavLst>
                                        <p:tav tm="0">
                                          <p:val>
                                            <p:fltVal val="0"/>
                                          </p:val>
                                        </p:tav>
                                        <p:tav tm="100000">
                                          <p:val>
                                            <p:strVal val="#ppt_w"/>
                                          </p:val>
                                        </p:tav>
                                      </p:tavLst>
                                    </p:anim>
                                    <p:anim calcmode="lin" valueType="num">
                                      <p:cBhvr>
                                        <p:cTn id="122" dur="3000" fill="hold"/>
                                        <p:tgtEl>
                                          <p:spTgt spid="47124"/>
                                        </p:tgtEl>
                                        <p:attrNameLst>
                                          <p:attrName>ppt_h</p:attrName>
                                        </p:attrNameLst>
                                      </p:cBhvr>
                                      <p:tavLst>
                                        <p:tav tm="0">
                                          <p:val>
                                            <p:fltVal val="0"/>
                                          </p:val>
                                        </p:tav>
                                        <p:tav tm="100000">
                                          <p:val>
                                            <p:strVal val="#ppt_h"/>
                                          </p:val>
                                        </p:tav>
                                      </p:tavLst>
                                    </p:anim>
                                    <p:anim calcmode="lin" valueType="num">
                                      <p:cBhvr>
                                        <p:cTn id="123" dur="3000" fill="hold"/>
                                        <p:tgtEl>
                                          <p:spTgt spid="47124"/>
                                        </p:tgtEl>
                                        <p:attrNameLst>
                                          <p:attrName>ppt_x</p:attrName>
                                        </p:attrNameLst>
                                      </p:cBhvr>
                                      <p:tavLst>
                                        <p:tav tm="0" fmla="#ppt_x+(cos(-2*pi*(1-$))*-#ppt_x-sin(-2*pi*(1-$))*(1-#ppt_y))*(1-$)">
                                          <p:val>
                                            <p:fltVal val="0"/>
                                          </p:val>
                                        </p:tav>
                                        <p:tav tm="100000">
                                          <p:val>
                                            <p:fltVal val="1"/>
                                          </p:val>
                                        </p:tav>
                                      </p:tavLst>
                                    </p:anim>
                                    <p:anim calcmode="lin" valueType="num">
                                      <p:cBhvr>
                                        <p:cTn id="124" dur="3000" fill="hold"/>
                                        <p:tgtEl>
                                          <p:spTgt spid="471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47113" grpId="0"/>
      <p:bldP spid="47114" grpId="0"/>
      <p:bldP spid="47115" grpId="0" animBg="1"/>
      <p:bldP spid="47116" grpId="0"/>
      <p:bldP spid="47118" grpId="0"/>
      <p:bldP spid="47120" grpId="0"/>
      <p:bldP spid="47121" grpId="0"/>
      <p:bldP spid="47122" grpId="0"/>
      <p:bldP spid="47123" grpId="0"/>
      <p:bldP spid="471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306001909"/>
              </p:ext>
            </p:extLst>
          </p:nvPr>
        </p:nvGraphicFramePr>
        <p:xfrm>
          <a:off x="1619250" y="1927820"/>
          <a:ext cx="1312863" cy="998538"/>
        </p:xfrm>
        <a:graphic>
          <a:graphicData uri="http://schemas.openxmlformats.org/presentationml/2006/ole">
            <mc:AlternateContent xmlns:mc="http://schemas.openxmlformats.org/markup-compatibility/2006">
              <mc:Choice xmlns:v="urn:schemas-microsoft-com:vml" Requires="v">
                <p:oleObj spid="_x0000_s8258" name="Photo Editor fénykép" r:id="rId3" imgW="1476190" imgH="1066667" progId="">
                  <p:embed/>
                </p:oleObj>
              </mc:Choice>
              <mc:Fallback>
                <p:oleObj name="Photo Editor fénykép" r:id="rId3" imgW="1476190" imgH="1066667"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927820"/>
                        <a:ext cx="1312863"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729653974"/>
              </p:ext>
            </p:extLst>
          </p:nvPr>
        </p:nvGraphicFramePr>
        <p:xfrm>
          <a:off x="2844800" y="2504083"/>
          <a:ext cx="1871663" cy="900112"/>
        </p:xfrm>
        <a:graphic>
          <a:graphicData uri="http://schemas.openxmlformats.org/presentationml/2006/ole">
            <mc:AlternateContent xmlns:mc="http://schemas.openxmlformats.org/markup-compatibility/2006">
              <mc:Choice xmlns:v="urn:schemas-microsoft-com:vml" Requires="v">
                <p:oleObj spid="_x0000_s8259" name="Photo Editor fénykép" r:id="rId5" imgW="2104762" imgH="961905" progId="">
                  <p:embed/>
                </p:oleObj>
              </mc:Choice>
              <mc:Fallback>
                <p:oleObj name="Photo Editor fénykép" r:id="rId5" imgW="2104762" imgH="961905"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2504083"/>
                        <a:ext cx="1871663"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Oval 4"/>
          <p:cNvSpPr>
            <a:spLocks noChangeArrowheads="1"/>
          </p:cNvSpPr>
          <p:nvPr/>
        </p:nvSpPr>
        <p:spPr bwMode="auto">
          <a:xfrm>
            <a:off x="2411413" y="2504083"/>
            <a:ext cx="107950" cy="92075"/>
          </a:xfrm>
          <a:prstGeom prst="ellipse">
            <a:avLst/>
          </a:prstGeom>
          <a:solidFill>
            <a:srgbClr val="F52919"/>
          </a:solidFill>
          <a:ln w="9525">
            <a:solidFill>
              <a:schemeClr val="tx1"/>
            </a:solidFill>
            <a:round/>
            <a:headEnd/>
            <a:tailEnd/>
          </a:ln>
        </p:spPr>
        <p:txBody>
          <a:bodyPr wrap="none" anchor="ctr"/>
          <a:lstStyle/>
          <a:p>
            <a:endParaRPr lang="hu-HU"/>
          </a:p>
        </p:txBody>
      </p:sp>
      <p:sp>
        <p:nvSpPr>
          <p:cNvPr id="8203" name="Oval 5"/>
          <p:cNvSpPr>
            <a:spLocks noChangeArrowheads="1"/>
          </p:cNvSpPr>
          <p:nvPr/>
        </p:nvSpPr>
        <p:spPr bwMode="auto">
          <a:xfrm>
            <a:off x="2879725" y="2816820"/>
            <a:ext cx="107950" cy="92075"/>
          </a:xfrm>
          <a:prstGeom prst="ellipse">
            <a:avLst/>
          </a:prstGeom>
          <a:solidFill>
            <a:schemeClr val="tx1"/>
          </a:solidFill>
          <a:ln w="9525">
            <a:solidFill>
              <a:schemeClr val="tx1"/>
            </a:solidFill>
            <a:round/>
            <a:headEnd/>
            <a:tailEnd/>
          </a:ln>
        </p:spPr>
        <p:txBody>
          <a:bodyPr wrap="none" anchor="ctr"/>
          <a:lstStyle/>
          <a:p>
            <a:endParaRPr lang="hu-HU"/>
          </a:p>
        </p:txBody>
      </p:sp>
      <p:sp>
        <p:nvSpPr>
          <p:cNvPr id="48134" name="Arc 6"/>
          <p:cNvSpPr>
            <a:spLocks/>
          </p:cNvSpPr>
          <p:nvPr/>
        </p:nvSpPr>
        <p:spPr bwMode="auto">
          <a:xfrm rot="10555237" flipV="1">
            <a:off x="1730375" y="1424583"/>
            <a:ext cx="1231900" cy="1439862"/>
          </a:xfrm>
          <a:custGeom>
            <a:avLst/>
            <a:gdLst>
              <a:gd name="T0" fmla="*/ 0 w 18484"/>
              <a:gd name="T1" fmla="*/ 2147483647 h 21600"/>
              <a:gd name="T2" fmla="*/ 2147483647 w 18484"/>
              <a:gd name="T3" fmla="*/ 2147483647 h 21600"/>
              <a:gd name="T4" fmla="*/ 2147483647 w 18484"/>
              <a:gd name="T5" fmla="*/ 2147483647 h 21600"/>
              <a:gd name="T6" fmla="*/ 0 60000 65536"/>
              <a:gd name="T7" fmla="*/ 0 60000 65536"/>
              <a:gd name="T8" fmla="*/ 0 60000 65536"/>
              <a:gd name="T9" fmla="*/ 0 w 18484"/>
              <a:gd name="T10" fmla="*/ 0 h 21600"/>
              <a:gd name="T11" fmla="*/ 18484 w 18484"/>
              <a:gd name="T12" fmla="*/ 21600 h 21600"/>
            </a:gdLst>
            <a:ahLst/>
            <a:cxnLst>
              <a:cxn ang="T6">
                <a:pos x="T0" y="T1"/>
              </a:cxn>
              <a:cxn ang="T7">
                <a:pos x="T2" y="T3"/>
              </a:cxn>
              <a:cxn ang="T8">
                <a:pos x="T4" y="T5"/>
              </a:cxn>
            </a:cxnLst>
            <a:rect l="T9" t="T10" r="T11" b="T12"/>
            <a:pathLst>
              <a:path w="18484" h="21600" fill="none" extrusionOk="0">
                <a:moveTo>
                  <a:pt x="0" y="40"/>
                </a:moveTo>
                <a:cubicBezTo>
                  <a:pt x="437" y="13"/>
                  <a:pt x="876" y="-1"/>
                  <a:pt x="1315" y="0"/>
                </a:cubicBezTo>
                <a:cubicBezTo>
                  <a:pt x="8048" y="0"/>
                  <a:pt x="14397" y="3140"/>
                  <a:pt x="18483" y="8493"/>
                </a:cubicBezTo>
              </a:path>
              <a:path w="18484" h="21600" stroke="0" extrusionOk="0">
                <a:moveTo>
                  <a:pt x="0" y="40"/>
                </a:moveTo>
                <a:cubicBezTo>
                  <a:pt x="437" y="13"/>
                  <a:pt x="876" y="-1"/>
                  <a:pt x="1315" y="0"/>
                </a:cubicBezTo>
                <a:cubicBezTo>
                  <a:pt x="8048" y="0"/>
                  <a:pt x="14397" y="3140"/>
                  <a:pt x="18483" y="8493"/>
                </a:cubicBezTo>
                <a:lnTo>
                  <a:pt x="1315" y="21600"/>
                </a:lnTo>
                <a:close/>
              </a:path>
            </a:pathLst>
          </a:custGeom>
          <a:gradFill rotWithShape="1">
            <a:gsLst>
              <a:gs pos="0">
                <a:srgbClr val="FF66CC">
                  <a:alpha val="50998"/>
                </a:srgbClr>
              </a:gs>
              <a:gs pos="100000">
                <a:srgbClr val="FF77D2">
                  <a:alpha val="49001"/>
                </a:srgbClr>
              </a:gs>
            </a:gsLst>
            <a:lin ang="5400000" scaled="1"/>
          </a:gradFill>
          <a:ln w="9525">
            <a:solidFill>
              <a:schemeClr val="tx1"/>
            </a:solidFill>
            <a:round/>
            <a:headEnd/>
            <a:tailEnd/>
          </a:ln>
        </p:spPr>
        <p:txBody>
          <a:bodyPr wrap="none" anchor="ctr"/>
          <a:lstStyle/>
          <a:p>
            <a:endParaRPr lang="hu-HU"/>
          </a:p>
        </p:txBody>
      </p:sp>
      <p:sp>
        <p:nvSpPr>
          <p:cNvPr id="8205" name="Line 7"/>
          <p:cNvSpPr>
            <a:spLocks noChangeShapeType="1"/>
          </p:cNvSpPr>
          <p:nvPr/>
        </p:nvSpPr>
        <p:spPr bwMode="auto">
          <a:xfrm>
            <a:off x="2411413" y="2505670"/>
            <a:ext cx="504825" cy="360363"/>
          </a:xfrm>
          <a:prstGeom prst="line">
            <a:avLst/>
          </a:prstGeom>
          <a:noFill/>
          <a:ln w="28575">
            <a:solidFill>
              <a:schemeClr val="tx1"/>
            </a:solidFill>
            <a:round/>
            <a:headEnd/>
            <a:tailEnd/>
          </a:ln>
        </p:spPr>
        <p:txBody>
          <a:bodyPr/>
          <a:lstStyle/>
          <a:p>
            <a:endParaRPr lang="hu-HU"/>
          </a:p>
        </p:txBody>
      </p:sp>
      <p:sp>
        <p:nvSpPr>
          <p:cNvPr id="8206" name="Text Box 8"/>
          <p:cNvSpPr txBox="1">
            <a:spLocks noChangeArrowheads="1"/>
          </p:cNvSpPr>
          <p:nvPr/>
        </p:nvSpPr>
        <p:spPr bwMode="auto">
          <a:xfrm>
            <a:off x="2411413" y="2866033"/>
            <a:ext cx="504825" cy="400050"/>
          </a:xfrm>
          <a:prstGeom prst="rect">
            <a:avLst/>
          </a:prstGeom>
          <a:noFill/>
          <a:ln w="9525">
            <a:noFill/>
            <a:miter lim="800000"/>
            <a:headEnd/>
            <a:tailEnd/>
          </a:ln>
        </p:spPr>
        <p:txBody>
          <a:bodyPr>
            <a:spAutoFit/>
          </a:bodyPr>
          <a:lstStyle/>
          <a:p>
            <a:r>
              <a:rPr lang="hu-HU" i="1" baseline="0">
                <a:solidFill>
                  <a:schemeClr val="tx1"/>
                </a:solidFill>
              </a:rPr>
              <a:t>r</a:t>
            </a:r>
            <a:endParaRPr lang="en-US" i="1" baseline="0">
              <a:solidFill>
                <a:schemeClr val="tx1"/>
              </a:solidFill>
            </a:endParaRPr>
          </a:p>
        </p:txBody>
      </p:sp>
      <p:sp>
        <p:nvSpPr>
          <p:cNvPr id="8207" name="Text Box 9"/>
          <p:cNvSpPr txBox="1">
            <a:spLocks noChangeArrowheads="1"/>
          </p:cNvSpPr>
          <p:nvPr/>
        </p:nvSpPr>
        <p:spPr bwMode="auto">
          <a:xfrm>
            <a:off x="1979613" y="2432645"/>
            <a:ext cx="504825" cy="400050"/>
          </a:xfrm>
          <a:prstGeom prst="rect">
            <a:avLst/>
          </a:prstGeom>
          <a:noFill/>
          <a:ln w="9525">
            <a:noFill/>
            <a:miter lim="800000"/>
            <a:headEnd/>
            <a:tailEnd/>
          </a:ln>
        </p:spPr>
        <p:txBody>
          <a:bodyPr>
            <a:spAutoFit/>
          </a:bodyPr>
          <a:lstStyle/>
          <a:p>
            <a:r>
              <a:rPr lang="hu-HU" i="1" baseline="0">
                <a:solidFill>
                  <a:schemeClr val="tx1"/>
                </a:solidFill>
              </a:rPr>
              <a:t>m</a:t>
            </a:r>
            <a:endParaRPr lang="en-US" i="1" baseline="0">
              <a:solidFill>
                <a:schemeClr val="tx1"/>
              </a:solidFill>
            </a:endParaRPr>
          </a:p>
        </p:txBody>
      </p:sp>
      <p:graphicFrame>
        <p:nvGraphicFramePr>
          <p:cNvPr id="48138" name="Object 10"/>
          <p:cNvGraphicFramePr>
            <a:graphicFrameLocks noChangeAspect="1"/>
          </p:cNvGraphicFramePr>
          <p:nvPr>
            <p:extLst>
              <p:ext uri="{D42A27DB-BD31-4B8C-83A1-F6EECF244321}">
                <p14:modId xmlns:p14="http://schemas.microsoft.com/office/powerpoint/2010/main" val="2787793462"/>
              </p:ext>
            </p:extLst>
          </p:nvPr>
        </p:nvGraphicFramePr>
        <p:xfrm>
          <a:off x="1168400" y="3658195"/>
          <a:ext cx="1927225" cy="630238"/>
        </p:xfrm>
        <a:graphic>
          <a:graphicData uri="http://schemas.openxmlformats.org/presentationml/2006/ole">
            <mc:AlternateContent xmlns:mc="http://schemas.openxmlformats.org/markup-compatibility/2006">
              <mc:Choice xmlns:v="urn:schemas-microsoft-com:vml" Requires="v">
                <p:oleObj spid="_x0000_s8260" name="Egyenlet" r:id="rId7" imgW="622080" imgH="203040" progId="Equation.3">
                  <p:embed/>
                </p:oleObj>
              </mc:Choice>
              <mc:Fallback>
                <p:oleObj name="Egyenlet" r:id="rId7" imgW="622080" imgH="203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658195"/>
                        <a:ext cx="192722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9" name="Object 11"/>
          <p:cNvGraphicFramePr>
            <a:graphicFrameLocks noChangeAspect="1"/>
          </p:cNvGraphicFramePr>
          <p:nvPr>
            <p:extLst>
              <p:ext uri="{D42A27DB-BD31-4B8C-83A1-F6EECF244321}">
                <p14:modId xmlns:p14="http://schemas.microsoft.com/office/powerpoint/2010/main" val="2303886846"/>
              </p:ext>
            </p:extLst>
          </p:nvPr>
        </p:nvGraphicFramePr>
        <p:xfrm>
          <a:off x="1238250" y="4305895"/>
          <a:ext cx="1697038" cy="577850"/>
        </p:xfrm>
        <a:graphic>
          <a:graphicData uri="http://schemas.openxmlformats.org/presentationml/2006/ole">
            <mc:AlternateContent xmlns:mc="http://schemas.openxmlformats.org/markup-compatibility/2006">
              <mc:Choice xmlns:v="urn:schemas-microsoft-com:vml" Requires="v">
                <p:oleObj spid="_x0000_s8261" name="Egyenlet" r:id="rId9" imgW="596880" imgH="203040" progId="Equation.3">
                  <p:embed/>
                </p:oleObj>
              </mc:Choice>
              <mc:Fallback>
                <p:oleObj name="Egyenlet" r:id="rId9" imgW="596880" imgH="20304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8250" y="4305895"/>
                        <a:ext cx="169703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0" name="Object 12"/>
          <p:cNvGraphicFramePr>
            <a:graphicFrameLocks noChangeAspect="1"/>
          </p:cNvGraphicFramePr>
          <p:nvPr>
            <p:extLst>
              <p:ext uri="{D42A27DB-BD31-4B8C-83A1-F6EECF244321}">
                <p14:modId xmlns:p14="http://schemas.microsoft.com/office/powerpoint/2010/main" val="1206897621"/>
              </p:ext>
            </p:extLst>
          </p:nvPr>
        </p:nvGraphicFramePr>
        <p:xfrm>
          <a:off x="879475" y="5025033"/>
          <a:ext cx="2201863" cy="657225"/>
        </p:xfrm>
        <a:graphic>
          <a:graphicData uri="http://schemas.openxmlformats.org/presentationml/2006/ole">
            <mc:AlternateContent xmlns:mc="http://schemas.openxmlformats.org/markup-compatibility/2006">
              <mc:Choice xmlns:v="urn:schemas-microsoft-com:vml" Requires="v">
                <p:oleObj spid="_x0000_s8262" name="Egyenlet" r:id="rId11" imgW="723600" imgH="215640" progId="Equation.3">
                  <p:embed/>
                </p:oleObj>
              </mc:Choice>
              <mc:Fallback>
                <p:oleObj name="Egyenlet" r:id="rId11" imgW="723600" imgH="21564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9475" y="5025033"/>
                        <a:ext cx="220186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1" name="Object 13"/>
          <p:cNvGraphicFramePr>
            <a:graphicFrameLocks noChangeAspect="1"/>
          </p:cNvGraphicFramePr>
          <p:nvPr>
            <p:extLst>
              <p:ext uri="{D42A27DB-BD31-4B8C-83A1-F6EECF244321}">
                <p14:modId xmlns:p14="http://schemas.microsoft.com/office/powerpoint/2010/main" val="3730769256"/>
              </p:ext>
            </p:extLst>
          </p:nvPr>
        </p:nvGraphicFramePr>
        <p:xfrm>
          <a:off x="5510213" y="2599333"/>
          <a:ext cx="2074862" cy="1006475"/>
        </p:xfrm>
        <a:graphic>
          <a:graphicData uri="http://schemas.openxmlformats.org/presentationml/2006/ole">
            <mc:AlternateContent xmlns:mc="http://schemas.openxmlformats.org/markup-compatibility/2006">
              <mc:Choice xmlns:v="urn:schemas-microsoft-com:vml" Requires="v">
                <p:oleObj spid="_x0000_s8263" name="Equation" r:id="rId13" imgW="863280" imgH="419040" progId="Equation.3">
                  <p:embed/>
                </p:oleObj>
              </mc:Choice>
              <mc:Fallback>
                <p:oleObj name="Equation" r:id="rId13" imgW="863280" imgH="41904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0213" y="2599333"/>
                        <a:ext cx="2074862"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2" name="Text Box 14"/>
          <p:cNvSpPr txBox="1">
            <a:spLocks noChangeArrowheads="1"/>
          </p:cNvSpPr>
          <p:nvPr/>
        </p:nvSpPr>
        <p:spPr bwMode="auto">
          <a:xfrm>
            <a:off x="4859338" y="914995"/>
            <a:ext cx="1152525" cy="369332"/>
          </a:xfrm>
          <a:prstGeom prst="rect">
            <a:avLst/>
          </a:prstGeom>
          <a:noFill/>
          <a:ln w="9525">
            <a:noFill/>
            <a:miter lim="800000"/>
            <a:headEnd/>
            <a:tailEnd/>
          </a:ln>
        </p:spPr>
        <p:txBody>
          <a:bodyPr>
            <a:spAutoFit/>
          </a:bodyPr>
          <a:lstStyle/>
          <a:p>
            <a:r>
              <a:rPr lang="hu-HU" i="1" dirty="0">
                <a:solidFill>
                  <a:schemeClr val="tx1"/>
                </a:solidFill>
              </a:rPr>
              <a:t>m= 5 kg</a:t>
            </a:r>
            <a:endParaRPr lang="en-US" i="1" dirty="0">
              <a:solidFill>
                <a:schemeClr val="tx1"/>
              </a:solidFill>
            </a:endParaRPr>
          </a:p>
        </p:txBody>
      </p:sp>
      <p:sp>
        <p:nvSpPr>
          <p:cNvPr id="48143" name="Text Box 15"/>
          <p:cNvSpPr txBox="1">
            <a:spLocks noChangeArrowheads="1"/>
          </p:cNvSpPr>
          <p:nvPr/>
        </p:nvSpPr>
        <p:spPr bwMode="auto">
          <a:xfrm>
            <a:off x="6300788" y="914995"/>
            <a:ext cx="1871662" cy="369332"/>
          </a:xfrm>
          <a:prstGeom prst="rect">
            <a:avLst/>
          </a:prstGeom>
          <a:noFill/>
          <a:ln w="9525">
            <a:noFill/>
            <a:miter lim="800000"/>
            <a:headEnd/>
            <a:tailEnd/>
          </a:ln>
        </p:spPr>
        <p:txBody>
          <a:bodyPr>
            <a:spAutoFit/>
          </a:bodyPr>
          <a:lstStyle/>
          <a:p>
            <a:r>
              <a:rPr lang="hu-HU" i="1">
                <a:solidFill>
                  <a:schemeClr val="tx1"/>
                </a:solidFill>
              </a:rPr>
              <a:t>r= 0,2 m</a:t>
            </a:r>
            <a:endParaRPr lang="en-US" i="1">
              <a:solidFill>
                <a:schemeClr val="tx1"/>
              </a:solidFill>
            </a:endParaRPr>
          </a:p>
        </p:txBody>
      </p:sp>
      <p:sp>
        <p:nvSpPr>
          <p:cNvPr id="48144" name="Text Box 16"/>
          <p:cNvSpPr txBox="1">
            <a:spLocks noChangeArrowheads="1"/>
          </p:cNvSpPr>
          <p:nvPr/>
        </p:nvSpPr>
        <p:spPr bwMode="auto">
          <a:xfrm>
            <a:off x="4932363" y="1346795"/>
            <a:ext cx="1295400" cy="369332"/>
          </a:xfrm>
          <a:prstGeom prst="rect">
            <a:avLst/>
          </a:prstGeom>
          <a:noFill/>
          <a:ln w="9525">
            <a:noFill/>
            <a:miter lim="800000"/>
            <a:headEnd/>
            <a:tailEnd/>
          </a:ln>
        </p:spPr>
        <p:txBody>
          <a:bodyPr>
            <a:spAutoFit/>
          </a:bodyPr>
          <a:lstStyle/>
          <a:p>
            <a:r>
              <a:rPr lang="hu-HU" i="1">
                <a:solidFill>
                  <a:schemeClr val="tx1"/>
                </a:solidFill>
              </a:rPr>
              <a:t>t= 0,05 s</a:t>
            </a:r>
            <a:endParaRPr lang="en-US" i="1">
              <a:solidFill>
                <a:schemeClr val="tx1"/>
              </a:solidFill>
            </a:endParaRPr>
          </a:p>
        </p:txBody>
      </p:sp>
      <p:sp>
        <p:nvSpPr>
          <p:cNvPr id="48145" name="Text Box 17"/>
          <p:cNvSpPr txBox="1">
            <a:spLocks noChangeArrowheads="1"/>
          </p:cNvSpPr>
          <p:nvPr/>
        </p:nvSpPr>
        <p:spPr bwMode="auto">
          <a:xfrm>
            <a:off x="6227763" y="1346795"/>
            <a:ext cx="2592387" cy="369332"/>
          </a:xfrm>
          <a:prstGeom prst="rect">
            <a:avLst/>
          </a:prstGeom>
          <a:noFill/>
          <a:ln w="9525">
            <a:noFill/>
            <a:miter lim="800000"/>
            <a:headEnd/>
            <a:tailEnd/>
          </a:ln>
        </p:spPr>
        <p:txBody>
          <a:bodyPr>
            <a:spAutoFit/>
          </a:bodyPr>
          <a:lstStyle/>
          <a:p>
            <a:r>
              <a:rPr lang="hu-HU" i="1" dirty="0">
                <a:sym typeface="Symbol"/>
              </a:rPr>
              <a:t></a:t>
            </a:r>
            <a:r>
              <a:rPr lang="hu-HU" i="1" dirty="0" smtClean="0">
                <a:solidFill>
                  <a:schemeClr val="tx1"/>
                </a:solidFill>
              </a:rPr>
              <a:t> </a:t>
            </a:r>
            <a:r>
              <a:rPr lang="hu-HU" i="1" dirty="0">
                <a:solidFill>
                  <a:schemeClr val="tx1"/>
                </a:solidFill>
              </a:rPr>
              <a:t>= </a:t>
            </a:r>
            <a:r>
              <a:rPr lang="hu-HU" i="1" dirty="0" smtClean="0">
                <a:solidFill>
                  <a:schemeClr val="tx1"/>
                </a:solidFill>
              </a:rPr>
              <a:t>45</a:t>
            </a:r>
            <a:r>
              <a:rPr lang="hu-HU" i="1" dirty="0" smtClean="0">
                <a:solidFill>
                  <a:schemeClr val="tx1"/>
                </a:solidFill>
                <a:sym typeface="Symbol"/>
              </a:rPr>
              <a:t></a:t>
            </a:r>
            <a:r>
              <a:rPr lang="hu-HU" i="1" dirty="0" smtClean="0">
                <a:solidFill>
                  <a:schemeClr val="tx1"/>
                </a:solidFill>
              </a:rPr>
              <a:t> </a:t>
            </a:r>
            <a:r>
              <a:rPr lang="hu-HU" i="1" dirty="0">
                <a:solidFill>
                  <a:schemeClr val="tx1"/>
                </a:solidFill>
              </a:rPr>
              <a:t>= 0,785 </a:t>
            </a:r>
            <a:r>
              <a:rPr lang="hu-HU" i="1" dirty="0" err="1">
                <a:solidFill>
                  <a:schemeClr val="tx1"/>
                </a:solidFill>
              </a:rPr>
              <a:t>rad</a:t>
            </a:r>
            <a:endParaRPr lang="hu-HU" i="1" dirty="0">
              <a:solidFill>
                <a:schemeClr val="tx1"/>
              </a:solidFill>
            </a:endParaRPr>
          </a:p>
        </p:txBody>
      </p:sp>
      <p:graphicFrame>
        <p:nvGraphicFramePr>
          <p:cNvPr id="48146" name="Object 18"/>
          <p:cNvGraphicFramePr>
            <a:graphicFrameLocks noChangeAspect="1"/>
          </p:cNvGraphicFramePr>
          <p:nvPr>
            <p:extLst>
              <p:ext uri="{D42A27DB-BD31-4B8C-83A1-F6EECF244321}">
                <p14:modId xmlns:p14="http://schemas.microsoft.com/office/powerpoint/2010/main" val="2048894665"/>
              </p:ext>
            </p:extLst>
          </p:nvPr>
        </p:nvGraphicFramePr>
        <p:xfrm>
          <a:off x="4284663" y="3801070"/>
          <a:ext cx="2973387" cy="1106488"/>
        </p:xfrm>
        <a:graphic>
          <a:graphicData uri="http://schemas.openxmlformats.org/presentationml/2006/ole">
            <mc:AlternateContent xmlns:mc="http://schemas.openxmlformats.org/markup-compatibility/2006">
              <mc:Choice xmlns:v="urn:schemas-microsoft-com:vml" Requires="v">
                <p:oleObj spid="_x0000_s8264" name="Egyenlet" r:id="rId15" imgW="1193760" imgH="444240" progId="Equation.3">
                  <p:embed/>
                </p:oleObj>
              </mc:Choice>
              <mc:Fallback>
                <p:oleObj name="Egyenlet" r:id="rId15" imgW="1193760" imgH="44424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4663" y="3801070"/>
                        <a:ext cx="2973387"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7" name="Object 19"/>
          <p:cNvGraphicFramePr>
            <a:graphicFrameLocks noChangeAspect="1"/>
          </p:cNvGraphicFramePr>
          <p:nvPr>
            <p:extLst>
              <p:ext uri="{D42A27DB-BD31-4B8C-83A1-F6EECF244321}">
                <p14:modId xmlns:p14="http://schemas.microsoft.com/office/powerpoint/2010/main" val="397994736"/>
              </p:ext>
            </p:extLst>
          </p:nvPr>
        </p:nvGraphicFramePr>
        <p:xfrm>
          <a:off x="4857750" y="4939308"/>
          <a:ext cx="2810594" cy="680945"/>
        </p:xfrm>
        <a:graphic>
          <a:graphicData uri="http://schemas.openxmlformats.org/presentationml/2006/ole">
            <mc:AlternateContent xmlns:mc="http://schemas.openxmlformats.org/markup-compatibility/2006">
              <mc:Choice xmlns:v="urn:schemas-microsoft-com:vml" Requires="v">
                <p:oleObj spid="_x0000_s8265" name="Egyenlet" r:id="rId17" imgW="838080" imgH="203040" progId="Equation.3">
                  <p:embed/>
                </p:oleObj>
              </mc:Choice>
              <mc:Fallback>
                <p:oleObj name="Egyenlet" r:id="rId17" imgW="838080" imgH="203040" progId="Equation.3">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0" y="4939308"/>
                        <a:ext cx="2810594" cy="680945"/>
                      </a:xfrm>
                      <a:prstGeom prst="rect">
                        <a:avLst/>
                      </a:prstGeom>
                      <a:solidFill>
                        <a:schemeClr val="hlink"/>
                      </a:solidFill>
                      <a:ln>
                        <a:noFill/>
                      </a:ln>
                      <a:effectLst/>
                    </p:spPr>
                  </p:pic>
                </p:oleObj>
              </mc:Fallback>
            </mc:AlternateContent>
          </a:graphicData>
        </a:graphic>
      </p:graphicFrame>
      <p:sp>
        <p:nvSpPr>
          <p:cNvPr id="48148" name="Text Box 20"/>
          <p:cNvSpPr txBox="1">
            <a:spLocks noChangeArrowheads="1"/>
          </p:cNvSpPr>
          <p:nvPr/>
        </p:nvSpPr>
        <p:spPr bwMode="auto">
          <a:xfrm>
            <a:off x="5364163" y="1857970"/>
            <a:ext cx="2592387" cy="369332"/>
          </a:xfrm>
          <a:prstGeom prst="rect">
            <a:avLst/>
          </a:prstGeom>
          <a:noFill/>
          <a:ln w="9525">
            <a:noFill/>
            <a:miter lim="800000"/>
            <a:headEnd/>
            <a:tailEnd/>
          </a:ln>
        </p:spPr>
        <p:txBody>
          <a:bodyPr>
            <a:spAutoFit/>
          </a:bodyPr>
          <a:lstStyle/>
          <a:p>
            <a:r>
              <a:rPr lang="hu-HU" i="1" dirty="0">
                <a:sym typeface="Symbol"/>
              </a:rPr>
              <a:t></a:t>
            </a:r>
            <a:r>
              <a:rPr lang="hu-HU" i="1" dirty="0" smtClean="0">
                <a:solidFill>
                  <a:schemeClr val="tx1"/>
                </a:solidFill>
              </a:rPr>
              <a:t> </a:t>
            </a:r>
            <a:r>
              <a:rPr lang="hu-HU" i="1" dirty="0">
                <a:solidFill>
                  <a:schemeClr val="tx1"/>
                </a:solidFill>
              </a:rPr>
              <a:t>= </a:t>
            </a:r>
            <a:r>
              <a:rPr lang="hu-HU" i="1" dirty="0" smtClean="0">
                <a:solidFill>
                  <a:schemeClr val="tx1"/>
                </a:solidFill>
              </a:rPr>
              <a:t>900</a:t>
            </a:r>
            <a:r>
              <a:rPr lang="hu-HU" i="1" dirty="0" smtClean="0">
                <a:solidFill>
                  <a:schemeClr val="tx1"/>
                </a:solidFill>
                <a:sym typeface="Symbol"/>
              </a:rPr>
              <a:t></a:t>
            </a:r>
            <a:r>
              <a:rPr lang="hu-HU" i="1" dirty="0" smtClean="0">
                <a:solidFill>
                  <a:schemeClr val="tx1"/>
                </a:solidFill>
              </a:rPr>
              <a:t>/s </a:t>
            </a:r>
            <a:r>
              <a:rPr lang="hu-HU" i="1" dirty="0">
                <a:solidFill>
                  <a:schemeClr val="tx1"/>
                </a:solidFill>
              </a:rPr>
              <a:t>= 15,7 </a:t>
            </a:r>
            <a:r>
              <a:rPr lang="hu-HU" i="1" dirty="0" err="1">
                <a:solidFill>
                  <a:schemeClr val="tx1"/>
                </a:solidFill>
              </a:rPr>
              <a:t>rad</a:t>
            </a:r>
            <a:r>
              <a:rPr lang="hu-HU" i="1" dirty="0">
                <a:solidFill>
                  <a:schemeClr val="tx1"/>
                </a:solidFill>
              </a:rPr>
              <a:t>/s</a:t>
            </a:r>
          </a:p>
        </p:txBody>
      </p:sp>
      <p:sp>
        <p:nvSpPr>
          <p:cNvPr id="8213" name="Text Box 21"/>
          <p:cNvSpPr txBox="1">
            <a:spLocks noChangeArrowheads="1"/>
          </p:cNvSpPr>
          <p:nvPr/>
        </p:nvSpPr>
        <p:spPr bwMode="auto">
          <a:xfrm>
            <a:off x="1908175" y="-86717"/>
            <a:ext cx="5254625" cy="461962"/>
          </a:xfrm>
          <a:prstGeom prst="rect">
            <a:avLst/>
          </a:prstGeom>
          <a:noFill/>
          <a:ln w="9525">
            <a:noFill/>
            <a:miter lim="800000"/>
            <a:headEnd/>
            <a:tailEnd/>
          </a:ln>
        </p:spPr>
        <p:txBody>
          <a:bodyPr>
            <a:spAutoFit/>
          </a:bodyPr>
          <a:lstStyle/>
          <a:p>
            <a:pPr algn="ctr"/>
            <a:r>
              <a:rPr lang="hu-HU" sz="2400" i="1" baseline="0">
                <a:solidFill>
                  <a:schemeClr val="tx1"/>
                </a:solidFill>
              </a:rPr>
              <a:t>Forgatónyomaték (M) számítás</a:t>
            </a:r>
            <a:endParaRPr lang="en-US" sz="2400" i="1" baseline="0">
              <a:solidFill>
                <a:schemeClr val="tx1"/>
              </a:solidFill>
            </a:endParaRPr>
          </a:p>
        </p:txBody>
      </p:sp>
      <p:sp>
        <p:nvSpPr>
          <p:cNvPr id="8214" name="Text Box 22"/>
          <p:cNvSpPr txBox="1">
            <a:spLocks noChangeArrowheads="1"/>
          </p:cNvSpPr>
          <p:nvPr/>
        </p:nvSpPr>
        <p:spPr bwMode="auto">
          <a:xfrm>
            <a:off x="500063" y="510183"/>
            <a:ext cx="3600450"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baseline="0">
                <a:solidFill>
                  <a:schemeClr val="tx1"/>
                </a:solidFill>
              </a:rPr>
              <a:t>Dinamikus körülményben</a:t>
            </a:r>
            <a:endParaRPr lang="en-US" baseline="0">
              <a:solidFill>
                <a:schemeClr val="tx1"/>
              </a:solidFill>
            </a:endParaRPr>
          </a:p>
        </p:txBody>
      </p:sp>
      <p:sp>
        <p:nvSpPr>
          <p:cNvPr id="8215" name="Szövegdoboz 22"/>
          <p:cNvSpPr txBox="1">
            <a:spLocks noChangeArrowheads="1"/>
          </p:cNvSpPr>
          <p:nvPr/>
        </p:nvSpPr>
        <p:spPr bwMode="auto">
          <a:xfrm>
            <a:off x="571500" y="5733256"/>
            <a:ext cx="8215313" cy="369887"/>
          </a:xfrm>
          <a:prstGeom prst="rect">
            <a:avLst/>
          </a:prstGeom>
          <a:noFill/>
          <a:ln w="9525">
            <a:noFill/>
            <a:miter lim="800000"/>
            <a:headEnd/>
            <a:tailEnd/>
          </a:ln>
        </p:spPr>
        <p:txBody>
          <a:bodyPr>
            <a:spAutoFit/>
          </a:bodyPr>
          <a:lstStyle/>
          <a:p>
            <a:r>
              <a:rPr lang="en-GB" dirty="0">
                <a:sym typeface="Symbol"/>
              </a:rPr>
              <a:t></a:t>
            </a:r>
            <a:r>
              <a:rPr lang="hu-HU" sz="1800" b="0" baseline="0" dirty="0" smtClean="0">
                <a:solidFill>
                  <a:schemeClr val="tx1"/>
                </a:solidFill>
              </a:rPr>
              <a:t> </a:t>
            </a:r>
            <a:r>
              <a:rPr lang="hu-HU" sz="1800" b="0" baseline="0" dirty="0">
                <a:solidFill>
                  <a:schemeClr val="tx1"/>
                </a:solidFill>
              </a:rPr>
              <a:t>=tehetetlenségi nyomaték (</a:t>
            </a:r>
            <a:r>
              <a:rPr lang="hu-HU" sz="1800" b="0" baseline="0" dirty="0" smtClean="0">
                <a:solidFill>
                  <a:schemeClr val="tx1"/>
                </a:solidFill>
              </a:rPr>
              <a:t>mr</a:t>
            </a:r>
            <a:r>
              <a:rPr lang="hu-HU" sz="1800" b="0" baseline="30000" dirty="0" smtClean="0">
                <a:solidFill>
                  <a:schemeClr val="tx1"/>
                </a:solidFill>
              </a:rPr>
              <a:t>2</a:t>
            </a:r>
            <a:r>
              <a:rPr lang="hu-HU" sz="1800" b="0" baseline="0" dirty="0">
                <a:solidFill>
                  <a:schemeClr val="tx1"/>
                </a:solidFill>
              </a:rPr>
              <a:t>); </a:t>
            </a:r>
            <a:r>
              <a:rPr lang="el-GR" sz="1800" b="0" baseline="0" dirty="0">
                <a:solidFill>
                  <a:schemeClr val="tx1"/>
                </a:solidFill>
              </a:rPr>
              <a:t>β</a:t>
            </a:r>
            <a:r>
              <a:rPr lang="hu-HU" sz="1800" b="0" baseline="0" dirty="0">
                <a:solidFill>
                  <a:schemeClr val="tx1"/>
                </a:solidFill>
              </a:rPr>
              <a:t> = szöggyorsulás; </a:t>
            </a:r>
            <a:r>
              <a:rPr lang="el-GR" dirty="0">
                <a:sym typeface="Symbol"/>
              </a:rPr>
              <a:t></a:t>
            </a:r>
            <a:r>
              <a:rPr lang="hu-HU" sz="1800" b="0" baseline="0" dirty="0" smtClean="0">
                <a:solidFill>
                  <a:schemeClr val="tx1"/>
                </a:solidFill>
              </a:rPr>
              <a:t>= </a:t>
            </a:r>
            <a:r>
              <a:rPr lang="hu-HU" sz="1800" b="0" baseline="0" dirty="0">
                <a:solidFill>
                  <a:schemeClr val="tx1"/>
                </a:solidFill>
              </a:rPr>
              <a:t>szögsebesség</a:t>
            </a:r>
            <a:endParaRPr lang="en-GB" sz="1800" b="0"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8139"/>
                                        </p:tgtEl>
                                        <p:attrNameLst>
                                          <p:attrName>style.visibility</p:attrName>
                                        </p:attrNameLst>
                                      </p:cBhvr>
                                      <p:to>
                                        <p:strVal val="visible"/>
                                      </p:to>
                                    </p:set>
                                    <p:anim calcmode="lin" valueType="num">
                                      <p:cBhvr>
                                        <p:cTn id="7" dur="1000" fill="hold"/>
                                        <p:tgtEl>
                                          <p:spTgt spid="48139"/>
                                        </p:tgtEl>
                                        <p:attrNameLst>
                                          <p:attrName>ppt_x</p:attrName>
                                        </p:attrNameLst>
                                      </p:cBhvr>
                                      <p:tavLst>
                                        <p:tav tm="0">
                                          <p:val>
                                            <p:strVal val="#ppt_x-.2"/>
                                          </p:val>
                                        </p:tav>
                                        <p:tav tm="100000">
                                          <p:val>
                                            <p:strVal val="#ppt_x"/>
                                          </p:val>
                                        </p:tav>
                                      </p:tavLst>
                                    </p:anim>
                                    <p:anim calcmode="lin" valueType="num">
                                      <p:cBhvr>
                                        <p:cTn id="8" dur="1000" fill="hold"/>
                                        <p:tgtEl>
                                          <p:spTgt spid="481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dissolve">
                                      <p:cBhvr>
                                        <p:cTn id="14" dur="500"/>
                                        <p:tgtEl>
                                          <p:spTgt spid="4813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8138"/>
                                        </p:tgtEl>
                                        <p:attrNameLst>
                                          <p:attrName>style.visibility</p:attrName>
                                        </p:attrNameLst>
                                      </p:cBhvr>
                                      <p:to>
                                        <p:strVal val="visible"/>
                                      </p:to>
                                    </p:set>
                                    <p:anim calcmode="lin" valueType="num">
                                      <p:cBhvr>
                                        <p:cTn id="19" dur="1000" fill="hold"/>
                                        <p:tgtEl>
                                          <p:spTgt spid="48138"/>
                                        </p:tgtEl>
                                        <p:attrNameLst>
                                          <p:attrName>ppt_x</p:attrName>
                                        </p:attrNameLst>
                                      </p:cBhvr>
                                      <p:tavLst>
                                        <p:tav tm="0">
                                          <p:val>
                                            <p:strVal val="#ppt_x-.2"/>
                                          </p:val>
                                        </p:tav>
                                        <p:tav tm="100000">
                                          <p:val>
                                            <p:strVal val="#ppt_x"/>
                                          </p:val>
                                        </p:tav>
                                      </p:tavLst>
                                    </p:anim>
                                    <p:anim calcmode="lin" valueType="num">
                                      <p:cBhvr>
                                        <p:cTn id="20" dur="1000" fill="hold"/>
                                        <p:tgtEl>
                                          <p:spTgt spid="4813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13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8140"/>
                                        </p:tgtEl>
                                        <p:attrNameLst>
                                          <p:attrName>style.visibility</p:attrName>
                                        </p:attrNameLst>
                                      </p:cBhvr>
                                      <p:to>
                                        <p:strVal val="visible"/>
                                      </p:to>
                                    </p:set>
                                    <p:anim calcmode="lin" valueType="num">
                                      <p:cBhvr>
                                        <p:cTn id="26" dur="1000" fill="hold"/>
                                        <p:tgtEl>
                                          <p:spTgt spid="48140"/>
                                        </p:tgtEl>
                                        <p:attrNameLst>
                                          <p:attrName>ppt_x</p:attrName>
                                        </p:attrNameLst>
                                      </p:cBhvr>
                                      <p:tavLst>
                                        <p:tav tm="0">
                                          <p:val>
                                            <p:strVal val="#ppt_x-.2"/>
                                          </p:val>
                                        </p:tav>
                                        <p:tav tm="100000">
                                          <p:val>
                                            <p:strVal val="#ppt_x"/>
                                          </p:val>
                                        </p:tav>
                                      </p:tavLst>
                                    </p:anim>
                                    <p:anim calcmode="lin" valueType="num">
                                      <p:cBhvr>
                                        <p:cTn id="27" dur="1000" fill="hold"/>
                                        <p:tgtEl>
                                          <p:spTgt spid="4814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814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48141"/>
                                        </p:tgtEl>
                                        <p:attrNameLst>
                                          <p:attrName>style.visibility</p:attrName>
                                        </p:attrNameLst>
                                      </p:cBhvr>
                                      <p:to>
                                        <p:strVal val="visible"/>
                                      </p:to>
                                    </p:set>
                                    <p:anim calcmode="lin" valueType="num">
                                      <p:cBhvr>
                                        <p:cTn id="33" dur="500" fill="hold"/>
                                        <p:tgtEl>
                                          <p:spTgt spid="48141"/>
                                        </p:tgtEl>
                                        <p:attrNameLst>
                                          <p:attrName>ppt_w</p:attrName>
                                        </p:attrNameLst>
                                      </p:cBhvr>
                                      <p:tavLst>
                                        <p:tav tm="0">
                                          <p:val>
                                            <p:fltVal val="0"/>
                                          </p:val>
                                        </p:tav>
                                        <p:tav tm="100000">
                                          <p:val>
                                            <p:strVal val="#ppt_w"/>
                                          </p:val>
                                        </p:tav>
                                      </p:tavLst>
                                    </p:anim>
                                    <p:anim calcmode="lin" valueType="num">
                                      <p:cBhvr>
                                        <p:cTn id="34" dur="500" fill="hold"/>
                                        <p:tgtEl>
                                          <p:spTgt spid="4814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48144"/>
                                        </p:tgtEl>
                                        <p:attrNameLst>
                                          <p:attrName>style.visibility</p:attrName>
                                        </p:attrNameLst>
                                      </p:cBhvr>
                                      <p:to>
                                        <p:strVal val="visible"/>
                                      </p:to>
                                    </p:set>
                                    <p:anim calcmode="discrete" valueType="clr">
                                      <p:cBhvr override="childStyle">
                                        <p:cTn id="47" dur="80"/>
                                        <p:tgtEl>
                                          <p:spTgt spid="4814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8144"/>
                                        </p:tgtEl>
                                        <p:attrNameLst>
                                          <p:attrName>fillcolor</p:attrName>
                                        </p:attrNameLst>
                                      </p:cBhvr>
                                      <p:tavLst>
                                        <p:tav tm="0">
                                          <p:val>
                                            <p:clrVal>
                                              <a:schemeClr val="accent2"/>
                                            </p:clrVal>
                                          </p:val>
                                        </p:tav>
                                        <p:tav tm="50000">
                                          <p:val>
                                            <p:clrVal>
                                              <a:schemeClr val="hlink"/>
                                            </p:clrVal>
                                          </p:val>
                                        </p:tav>
                                      </p:tavLst>
                                    </p:anim>
                                    <p:set>
                                      <p:cBhvr>
                                        <p:cTn id="49" dur="80"/>
                                        <p:tgtEl>
                                          <p:spTgt spid="48144"/>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48145"/>
                                        </p:tgtEl>
                                        <p:attrNameLst>
                                          <p:attrName>style.visibility</p:attrName>
                                        </p:attrNameLst>
                                      </p:cBhvr>
                                      <p:to>
                                        <p:strVal val="visible"/>
                                      </p:to>
                                    </p:set>
                                    <p:anim calcmode="discrete" valueType="clr">
                                      <p:cBhvr override="childStyle">
                                        <p:cTn id="54" dur="80"/>
                                        <p:tgtEl>
                                          <p:spTgt spid="48145"/>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8145"/>
                                        </p:tgtEl>
                                        <p:attrNameLst>
                                          <p:attrName>fillcolor</p:attrName>
                                        </p:attrNameLst>
                                      </p:cBhvr>
                                      <p:tavLst>
                                        <p:tav tm="0">
                                          <p:val>
                                            <p:clrVal>
                                              <a:schemeClr val="accent2"/>
                                            </p:clrVal>
                                          </p:val>
                                        </p:tav>
                                        <p:tav tm="50000">
                                          <p:val>
                                            <p:clrVal>
                                              <a:schemeClr val="hlink"/>
                                            </p:clrVal>
                                          </p:val>
                                        </p:tav>
                                      </p:tavLst>
                                    </p:anim>
                                    <p:set>
                                      <p:cBhvr>
                                        <p:cTn id="56" dur="80"/>
                                        <p:tgtEl>
                                          <p:spTgt spid="48145"/>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48148"/>
                                        </p:tgtEl>
                                        <p:attrNameLst>
                                          <p:attrName>style.visibility</p:attrName>
                                        </p:attrNameLst>
                                      </p:cBhvr>
                                      <p:to>
                                        <p:strVal val="visible"/>
                                      </p:to>
                                    </p:set>
                                    <p:anim calcmode="discrete" valueType="clr">
                                      <p:cBhvr override="childStyle">
                                        <p:cTn id="61" dur="80"/>
                                        <p:tgtEl>
                                          <p:spTgt spid="4814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8148"/>
                                        </p:tgtEl>
                                        <p:attrNameLst>
                                          <p:attrName>fillcolor</p:attrName>
                                        </p:attrNameLst>
                                      </p:cBhvr>
                                      <p:tavLst>
                                        <p:tav tm="0">
                                          <p:val>
                                            <p:clrVal>
                                              <a:schemeClr val="accent2"/>
                                            </p:clrVal>
                                          </p:val>
                                        </p:tav>
                                        <p:tav tm="50000">
                                          <p:val>
                                            <p:clrVal>
                                              <a:schemeClr val="hlink"/>
                                            </p:clrVal>
                                          </p:val>
                                        </p:tav>
                                      </p:tavLst>
                                    </p:anim>
                                    <p:set>
                                      <p:cBhvr>
                                        <p:cTn id="63" dur="80"/>
                                        <p:tgtEl>
                                          <p:spTgt spid="48148"/>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48146"/>
                                        </p:tgtEl>
                                        <p:attrNameLst>
                                          <p:attrName>style.visibility</p:attrName>
                                        </p:attrNameLst>
                                      </p:cBhvr>
                                      <p:to>
                                        <p:strVal val="visible"/>
                                      </p:to>
                                    </p:set>
                                    <p:anim calcmode="lin" valueType="num">
                                      <p:cBhvr>
                                        <p:cTn id="68" dur="500" fill="hold"/>
                                        <p:tgtEl>
                                          <p:spTgt spid="48146"/>
                                        </p:tgtEl>
                                        <p:attrNameLst>
                                          <p:attrName>ppt_w</p:attrName>
                                        </p:attrNameLst>
                                      </p:cBhvr>
                                      <p:tavLst>
                                        <p:tav tm="0">
                                          <p:val>
                                            <p:fltVal val="0"/>
                                          </p:val>
                                        </p:tav>
                                        <p:tav tm="100000">
                                          <p:val>
                                            <p:strVal val="#ppt_w"/>
                                          </p:val>
                                        </p:tav>
                                      </p:tavLst>
                                    </p:anim>
                                    <p:anim calcmode="lin" valueType="num">
                                      <p:cBhvr>
                                        <p:cTn id="69" dur="500" fill="hold"/>
                                        <p:tgtEl>
                                          <p:spTgt spid="48146"/>
                                        </p:tgtEl>
                                        <p:attrNameLst>
                                          <p:attrName>ppt_h</p:attrName>
                                        </p:attrNameLst>
                                      </p:cBhvr>
                                      <p:tavLst>
                                        <p:tav tm="0">
                                          <p:val>
                                            <p:fltVal val="0"/>
                                          </p:val>
                                        </p:tav>
                                        <p:tav tm="100000">
                                          <p:val>
                                            <p:strVal val="#ppt_h"/>
                                          </p:val>
                                        </p:tav>
                                      </p:tavLst>
                                    </p:anim>
                                    <p:anim calcmode="lin" valueType="num">
                                      <p:cBhvr>
                                        <p:cTn id="70" dur="500" fill="hold"/>
                                        <p:tgtEl>
                                          <p:spTgt spid="48146"/>
                                        </p:tgtEl>
                                        <p:attrNameLst>
                                          <p:attrName>style.rotation</p:attrName>
                                        </p:attrNameLst>
                                      </p:cBhvr>
                                      <p:tavLst>
                                        <p:tav tm="0">
                                          <p:val>
                                            <p:fltVal val="360"/>
                                          </p:val>
                                        </p:tav>
                                        <p:tav tm="100000">
                                          <p:val>
                                            <p:fltVal val="0"/>
                                          </p:val>
                                        </p:tav>
                                      </p:tavLst>
                                    </p:anim>
                                    <p:animEffect transition="in" filter="fade">
                                      <p:cBhvr>
                                        <p:cTn id="71" dur="500"/>
                                        <p:tgtEl>
                                          <p:spTgt spid="48146"/>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nodeType="clickEffect">
                                  <p:stCondLst>
                                    <p:cond delay="0"/>
                                  </p:stCondLst>
                                  <p:childTnLst>
                                    <p:set>
                                      <p:cBhvr>
                                        <p:cTn id="75" dur="1" fill="hold">
                                          <p:stCondLst>
                                            <p:cond delay="0"/>
                                          </p:stCondLst>
                                        </p:cTn>
                                        <p:tgtEl>
                                          <p:spTgt spid="48147"/>
                                        </p:tgtEl>
                                        <p:attrNameLst>
                                          <p:attrName>style.visibility</p:attrName>
                                        </p:attrNameLst>
                                      </p:cBhvr>
                                      <p:to>
                                        <p:strVal val="visible"/>
                                      </p:to>
                                    </p:set>
                                    <p:anim calcmode="lin" valueType="num">
                                      <p:cBhvr>
                                        <p:cTn id="76" dur="3000" fill="hold"/>
                                        <p:tgtEl>
                                          <p:spTgt spid="48147"/>
                                        </p:tgtEl>
                                        <p:attrNameLst>
                                          <p:attrName>ppt_w</p:attrName>
                                        </p:attrNameLst>
                                      </p:cBhvr>
                                      <p:tavLst>
                                        <p:tav tm="0">
                                          <p:val>
                                            <p:fltVal val="0"/>
                                          </p:val>
                                        </p:tav>
                                        <p:tav tm="100000">
                                          <p:val>
                                            <p:strVal val="#ppt_w"/>
                                          </p:val>
                                        </p:tav>
                                      </p:tavLst>
                                    </p:anim>
                                    <p:anim calcmode="lin" valueType="num">
                                      <p:cBhvr>
                                        <p:cTn id="77" dur="3000" fill="hold"/>
                                        <p:tgtEl>
                                          <p:spTgt spid="48147"/>
                                        </p:tgtEl>
                                        <p:attrNameLst>
                                          <p:attrName>ppt_h</p:attrName>
                                        </p:attrNameLst>
                                      </p:cBhvr>
                                      <p:tavLst>
                                        <p:tav tm="0">
                                          <p:val>
                                            <p:fltVal val="0"/>
                                          </p:val>
                                        </p:tav>
                                        <p:tav tm="100000">
                                          <p:val>
                                            <p:strVal val="#ppt_h"/>
                                          </p:val>
                                        </p:tav>
                                      </p:tavLst>
                                    </p:anim>
                                    <p:anim calcmode="lin" valueType="num">
                                      <p:cBhvr>
                                        <p:cTn id="78" dur="3000" fill="hold"/>
                                        <p:tgtEl>
                                          <p:spTgt spid="48147"/>
                                        </p:tgtEl>
                                        <p:attrNameLst>
                                          <p:attrName>ppt_x</p:attrName>
                                        </p:attrNameLst>
                                      </p:cBhvr>
                                      <p:tavLst>
                                        <p:tav tm="0" fmla="#ppt_x+(cos(-2*pi*(1-$))*-#ppt_x-sin(-2*pi*(1-$))*(1-#ppt_y))*(1-$)">
                                          <p:val>
                                            <p:fltVal val="0"/>
                                          </p:val>
                                        </p:tav>
                                        <p:tav tm="100000">
                                          <p:val>
                                            <p:fltVal val="1"/>
                                          </p:val>
                                        </p:tav>
                                      </p:tavLst>
                                    </p:anim>
                                    <p:anim calcmode="lin" valueType="num">
                                      <p:cBhvr>
                                        <p:cTn id="79" dur="3000" fill="hold"/>
                                        <p:tgtEl>
                                          <p:spTgt spid="481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42" grpId="0"/>
      <p:bldP spid="48143" grpId="0"/>
      <p:bldP spid="48144" grpId="0"/>
      <p:bldP spid="48145" grpId="0"/>
      <p:bldP spid="4814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UT0020"/>
          <p:cNvPicPr>
            <a:picLocks noChangeAspect="1" noChangeArrowheads="1"/>
          </p:cNvPicPr>
          <p:nvPr/>
        </p:nvPicPr>
        <p:blipFill>
          <a:blip r:embed="rId7" cstate="print"/>
          <a:srcRect/>
          <a:stretch>
            <a:fillRect/>
          </a:stretch>
        </p:blipFill>
        <p:spPr bwMode="auto">
          <a:xfrm>
            <a:off x="609600" y="1143000"/>
            <a:ext cx="3810000" cy="3336925"/>
          </a:xfrm>
          <a:prstGeom prst="rect">
            <a:avLst/>
          </a:prstGeom>
          <a:noFill/>
          <a:ln w="9525">
            <a:noFill/>
            <a:miter lim="800000"/>
            <a:headEnd/>
            <a:tailEnd/>
          </a:ln>
        </p:spPr>
      </p:pic>
      <p:sp>
        <p:nvSpPr>
          <p:cNvPr id="71683" name="Oval 3"/>
          <p:cNvSpPr>
            <a:spLocks noChangeArrowheads="1"/>
          </p:cNvSpPr>
          <p:nvPr/>
        </p:nvSpPr>
        <p:spPr bwMode="auto">
          <a:xfrm>
            <a:off x="3124200" y="3946525"/>
            <a:ext cx="152400" cy="152400"/>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23556" name="Line 4"/>
          <p:cNvSpPr>
            <a:spLocks noChangeShapeType="1"/>
          </p:cNvSpPr>
          <p:nvPr/>
        </p:nvSpPr>
        <p:spPr bwMode="auto">
          <a:xfrm flipV="1">
            <a:off x="2819400" y="1965325"/>
            <a:ext cx="228600" cy="1981200"/>
          </a:xfrm>
          <a:prstGeom prst="line">
            <a:avLst/>
          </a:prstGeom>
          <a:noFill/>
          <a:ln w="57150">
            <a:solidFill>
              <a:srgbClr val="FF3300"/>
            </a:solidFill>
            <a:round/>
            <a:headEnd/>
            <a:tailEnd type="triangle" w="med" len="med"/>
          </a:ln>
        </p:spPr>
        <p:txBody>
          <a:bodyPr wrap="none"/>
          <a:lstStyle/>
          <a:p>
            <a:endParaRPr lang="hu-HU"/>
          </a:p>
        </p:txBody>
      </p:sp>
      <p:sp>
        <p:nvSpPr>
          <p:cNvPr id="71685" name="Rectangle 5"/>
          <p:cNvSpPr>
            <a:spLocks noChangeArrowheads="1"/>
          </p:cNvSpPr>
          <p:nvPr/>
        </p:nvSpPr>
        <p:spPr bwMode="auto">
          <a:xfrm>
            <a:off x="1524000" y="3860800"/>
            <a:ext cx="228600" cy="406400"/>
          </a:xfrm>
          <a:prstGeom prst="rect">
            <a:avLst/>
          </a:prstGeom>
          <a:solidFill>
            <a:schemeClr val="bg2"/>
          </a:solidFill>
          <a:ln w="9525">
            <a:solidFill>
              <a:schemeClr val="tx1"/>
            </a:solidFill>
            <a:miter lim="800000"/>
            <a:headEnd/>
            <a:tailEnd/>
          </a:ln>
        </p:spPr>
        <p:txBody>
          <a:bodyPr wrap="none" anchor="ctr"/>
          <a:lstStyle/>
          <a:p>
            <a:endParaRPr lang="hu-HU"/>
          </a:p>
        </p:txBody>
      </p:sp>
      <p:sp>
        <p:nvSpPr>
          <p:cNvPr id="23558" name="Line 6"/>
          <p:cNvSpPr>
            <a:spLocks noChangeShapeType="1"/>
          </p:cNvSpPr>
          <p:nvPr/>
        </p:nvSpPr>
        <p:spPr bwMode="auto">
          <a:xfrm flipH="1">
            <a:off x="1752600" y="4038600"/>
            <a:ext cx="1447800" cy="0"/>
          </a:xfrm>
          <a:prstGeom prst="line">
            <a:avLst/>
          </a:prstGeom>
          <a:noFill/>
          <a:ln w="38100">
            <a:solidFill>
              <a:schemeClr val="tx1"/>
            </a:solidFill>
            <a:prstDash val="sysDot"/>
            <a:round/>
            <a:headEnd/>
            <a:tailEnd/>
          </a:ln>
        </p:spPr>
        <p:txBody>
          <a:bodyPr wrap="none"/>
          <a:lstStyle/>
          <a:p>
            <a:endParaRPr lang="hu-HU"/>
          </a:p>
        </p:txBody>
      </p:sp>
      <p:sp>
        <p:nvSpPr>
          <p:cNvPr id="71687" name="Text Box 7"/>
          <p:cNvSpPr txBox="1">
            <a:spLocks noChangeArrowheads="1"/>
          </p:cNvSpPr>
          <p:nvPr/>
        </p:nvSpPr>
        <p:spPr bwMode="auto">
          <a:xfrm>
            <a:off x="838200" y="304800"/>
            <a:ext cx="7805738" cy="708025"/>
          </a:xfrm>
          <a:prstGeom prst="rect">
            <a:avLst/>
          </a:prstGeom>
          <a:noFill/>
          <a:ln w="9525">
            <a:noFill/>
            <a:miter lim="800000"/>
            <a:headEnd/>
            <a:tailEnd/>
          </a:ln>
        </p:spPr>
        <p:txBody>
          <a:bodyPr>
            <a:spAutoFit/>
          </a:bodyPr>
          <a:lstStyle/>
          <a:p>
            <a:pPr algn="ctr"/>
            <a:r>
              <a:rPr lang="hu-HU" baseline="0">
                <a:solidFill>
                  <a:schemeClr val="tx1"/>
                </a:solidFill>
              </a:rPr>
              <a:t>Erőmérés könyökhajlítók példáján és a forgatónyomatékok kiszámítása</a:t>
            </a:r>
            <a:endParaRPr lang="en-GB" baseline="0">
              <a:solidFill>
                <a:schemeClr val="tx1"/>
              </a:solidFill>
            </a:endParaRPr>
          </a:p>
        </p:txBody>
      </p:sp>
      <p:sp>
        <p:nvSpPr>
          <p:cNvPr id="71688" name="Text Box 8"/>
          <p:cNvSpPr txBox="1">
            <a:spLocks noChangeArrowheads="1"/>
          </p:cNvSpPr>
          <p:nvPr/>
        </p:nvSpPr>
        <p:spPr bwMode="auto">
          <a:xfrm>
            <a:off x="5786438" y="1214438"/>
            <a:ext cx="2470150" cy="400050"/>
          </a:xfrm>
          <a:prstGeom prst="rect">
            <a:avLst/>
          </a:prstGeom>
          <a:noFill/>
          <a:ln w="9525">
            <a:noFill/>
            <a:miter lim="800000"/>
            <a:headEnd/>
            <a:tailEnd/>
          </a:ln>
        </p:spPr>
        <p:txBody>
          <a:bodyPr>
            <a:spAutoFit/>
          </a:bodyPr>
          <a:lstStyle/>
          <a:p>
            <a:r>
              <a:rPr lang="hu-HU" baseline="0">
                <a:solidFill>
                  <a:schemeClr val="tx1"/>
                </a:solidFill>
              </a:rPr>
              <a:t>M = F</a:t>
            </a:r>
            <a:r>
              <a:rPr lang="hu-HU">
                <a:solidFill>
                  <a:schemeClr val="tx1"/>
                </a:solidFill>
              </a:rPr>
              <a:t>mért</a:t>
            </a:r>
            <a:r>
              <a:rPr lang="hu-HU" baseline="0">
                <a:solidFill>
                  <a:schemeClr val="tx1"/>
                </a:solidFill>
              </a:rPr>
              <a:t> </a:t>
            </a:r>
            <a:r>
              <a:rPr lang="hu-HU" baseline="0">
                <a:solidFill>
                  <a:schemeClr val="tx1"/>
                </a:solidFill>
                <a:cs typeface="Times New Roman" pitchFamily="18" charset="0"/>
              </a:rPr>
              <a:t>•</a:t>
            </a:r>
            <a:r>
              <a:rPr lang="hu-HU" baseline="0">
                <a:solidFill>
                  <a:schemeClr val="tx1"/>
                </a:solidFill>
              </a:rPr>
              <a:t> k</a:t>
            </a:r>
            <a:endParaRPr lang="en-GB" baseline="0">
              <a:solidFill>
                <a:schemeClr val="tx1"/>
              </a:solidFill>
            </a:endParaRPr>
          </a:p>
        </p:txBody>
      </p:sp>
      <p:sp>
        <p:nvSpPr>
          <p:cNvPr id="23561" name="Line 9"/>
          <p:cNvSpPr>
            <a:spLocks noChangeShapeType="1"/>
          </p:cNvSpPr>
          <p:nvPr/>
        </p:nvSpPr>
        <p:spPr bwMode="auto">
          <a:xfrm flipH="1" flipV="1">
            <a:off x="2819400" y="3962400"/>
            <a:ext cx="304800" cy="76200"/>
          </a:xfrm>
          <a:prstGeom prst="line">
            <a:avLst/>
          </a:prstGeom>
          <a:noFill/>
          <a:ln w="38100">
            <a:solidFill>
              <a:srgbClr val="FF3300"/>
            </a:solidFill>
            <a:prstDash val="sysDot"/>
            <a:round/>
            <a:headEnd/>
            <a:tailEnd/>
          </a:ln>
        </p:spPr>
        <p:txBody>
          <a:bodyPr wrap="none"/>
          <a:lstStyle/>
          <a:p>
            <a:endParaRPr lang="hu-HU"/>
          </a:p>
        </p:txBody>
      </p:sp>
      <p:sp>
        <p:nvSpPr>
          <p:cNvPr id="23562" name="Text Box 10"/>
          <p:cNvSpPr txBox="1">
            <a:spLocks noChangeArrowheads="1"/>
          </p:cNvSpPr>
          <p:nvPr/>
        </p:nvSpPr>
        <p:spPr bwMode="auto">
          <a:xfrm>
            <a:off x="2362200" y="2438400"/>
            <a:ext cx="685800" cy="457200"/>
          </a:xfrm>
          <a:prstGeom prst="rect">
            <a:avLst/>
          </a:prstGeom>
          <a:noFill/>
          <a:ln w="9525">
            <a:noFill/>
            <a:miter lim="800000"/>
            <a:headEnd/>
            <a:tailEnd/>
          </a:ln>
        </p:spPr>
        <p:txBody>
          <a:bodyPr>
            <a:spAutoFit/>
          </a:bodyPr>
          <a:lstStyle/>
          <a:p>
            <a:r>
              <a:rPr lang="hu-HU" sz="2400" baseline="0">
                <a:solidFill>
                  <a:srgbClr val="FF3300"/>
                </a:solidFill>
              </a:rPr>
              <a:t>F</a:t>
            </a:r>
            <a:r>
              <a:rPr lang="hu-HU" sz="2400">
                <a:solidFill>
                  <a:srgbClr val="FF3300"/>
                </a:solidFill>
              </a:rPr>
              <a:t>i</a:t>
            </a:r>
            <a:endParaRPr lang="en-GB" sz="2400">
              <a:solidFill>
                <a:srgbClr val="FF3300"/>
              </a:solidFill>
            </a:endParaRPr>
          </a:p>
        </p:txBody>
      </p:sp>
      <p:sp>
        <p:nvSpPr>
          <p:cNvPr id="23563" name="Text Box 11"/>
          <p:cNvSpPr txBox="1">
            <a:spLocks noChangeArrowheads="1"/>
          </p:cNvSpPr>
          <p:nvPr/>
        </p:nvSpPr>
        <p:spPr bwMode="auto">
          <a:xfrm>
            <a:off x="500063" y="5143500"/>
            <a:ext cx="1573212" cy="461963"/>
          </a:xfrm>
          <a:prstGeom prst="rect">
            <a:avLst/>
          </a:prstGeom>
          <a:noFill/>
          <a:ln w="9525">
            <a:noFill/>
            <a:miter lim="800000"/>
            <a:headEnd/>
            <a:tailEnd/>
          </a:ln>
        </p:spPr>
        <p:txBody>
          <a:bodyPr>
            <a:spAutoFit/>
          </a:bodyPr>
          <a:lstStyle/>
          <a:p>
            <a:r>
              <a:rPr lang="hu-HU" sz="2400" baseline="0">
                <a:solidFill>
                  <a:schemeClr val="tx1"/>
                </a:solidFill>
              </a:rPr>
              <a:t>F</a:t>
            </a:r>
            <a:r>
              <a:rPr lang="hu-HU" sz="2400">
                <a:solidFill>
                  <a:schemeClr val="tx1"/>
                </a:solidFill>
              </a:rPr>
              <a:t>mért</a:t>
            </a:r>
            <a:endParaRPr lang="en-GB" sz="2400">
              <a:solidFill>
                <a:schemeClr val="tx1"/>
              </a:solidFill>
            </a:endParaRPr>
          </a:p>
        </p:txBody>
      </p:sp>
      <p:sp>
        <p:nvSpPr>
          <p:cNvPr id="23564" name="Text Box 12"/>
          <p:cNvSpPr txBox="1">
            <a:spLocks noChangeArrowheads="1"/>
          </p:cNvSpPr>
          <p:nvPr/>
        </p:nvSpPr>
        <p:spPr bwMode="auto">
          <a:xfrm>
            <a:off x="2819400" y="3505200"/>
            <a:ext cx="457200" cy="369888"/>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hu-HU" sz="1800" baseline="0" dirty="0">
                <a:solidFill>
                  <a:schemeClr val="tx1"/>
                </a:solidFill>
              </a:rPr>
              <a:t>k</a:t>
            </a:r>
            <a:r>
              <a:rPr lang="hu-HU" sz="1800" dirty="0">
                <a:solidFill>
                  <a:schemeClr val="tx1"/>
                </a:solidFill>
              </a:rPr>
              <a:t>i</a:t>
            </a:r>
            <a:endParaRPr lang="en-GB" sz="1800" dirty="0">
              <a:solidFill>
                <a:schemeClr val="tx1"/>
              </a:solidFill>
            </a:endParaRPr>
          </a:p>
        </p:txBody>
      </p:sp>
      <p:sp>
        <p:nvSpPr>
          <p:cNvPr id="23565" name="Text Box 13"/>
          <p:cNvSpPr txBox="1">
            <a:spLocks noChangeArrowheads="1"/>
          </p:cNvSpPr>
          <p:nvPr/>
        </p:nvSpPr>
        <p:spPr bwMode="auto">
          <a:xfrm>
            <a:off x="5429250" y="2500313"/>
            <a:ext cx="2895600" cy="400050"/>
          </a:xfrm>
          <a:prstGeom prst="rect">
            <a:avLst/>
          </a:prstGeom>
          <a:noFill/>
          <a:ln w="9525">
            <a:noFill/>
            <a:miter lim="800000"/>
            <a:headEnd/>
            <a:tailEnd/>
          </a:ln>
        </p:spPr>
        <p:txBody>
          <a:bodyPr>
            <a:spAutoFit/>
          </a:bodyPr>
          <a:lstStyle/>
          <a:p>
            <a:r>
              <a:rPr lang="hu-HU" baseline="0">
                <a:solidFill>
                  <a:schemeClr val="tx1"/>
                </a:solidFill>
              </a:rPr>
              <a:t> F</a:t>
            </a:r>
            <a:r>
              <a:rPr lang="hu-HU">
                <a:solidFill>
                  <a:schemeClr val="tx1"/>
                </a:solidFill>
              </a:rPr>
              <a:t>mért</a:t>
            </a:r>
            <a:r>
              <a:rPr lang="hu-HU" baseline="0">
                <a:solidFill>
                  <a:schemeClr val="tx1"/>
                </a:solidFill>
              </a:rPr>
              <a:t> </a:t>
            </a:r>
            <a:r>
              <a:rPr lang="hu-HU" baseline="0">
                <a:solidFill>
                  <a:schemeClr val="tx1"/>
                </a:solidFill>
                <a:cs typeface="Times New Roman" pitchFamily="18" charset="0"/>
              </a:rPr>
              <a:t>•</a:t>
            </a:r>
            <a:r>
              <a:rPr lang="hu-HU" baseline="0">
                <a:solidFill>
                  <a:schemeClr val="tx1"/>
                </a:solidFill>
              </a:rPr>
              <a:t> k = F</a:t>
            </a:r>
            <a:r>
              <a:rPr lang="hu-HU">
                <a:solidFill>
                  <a:schemeClr val="tx1"/>
                </a:solidFill>
              </a:rPr>
              <a:t>i </a:t>
            </a:r>
            <a:r>
              <a:rPr lang="hu-HU" baseline="0">
                <a:solidFill>
                  <a:schemeClr val="tx1"/>
                </a:solidFill>
                <a:cs typeface="Times New Roman" pitchFamily="18" charset="0"/>
              </a:rPr>
              <a:t>•</a:t>
            </a:r>
            <a:r>
              <a:rPr lang="hu-HU" baseline="0">
                <a:solidFill>
                  <a:schemeClr val="tx1"/>
                </a:solidFill>
              </a:rPr>
              <a:t> k</a:t>
            </a:r>
            <a:r>
              <a:rPr lang="hu-HU">
                <a:solidFill>
                  <a:schemeClr val="tx1"/>
                </a:solidFill>
              </a:rPr>
              <a:t>i</a:t>
            </a:r>
            <a:endParaRPr lang="en-GB">
              <a:solidFill>
                <a:schemeClr val="tx1"/>
              </a:solidFill>
            </a:endParaRPr>
          </a:p>
        </p:txBody>
      </p:sp>
      <p:sp>
        <p:nvSpPr>
          <p:cNvPr id="23566" name="Text Box 14"/>
          <p:cNvSpPr txBox="1">
            <a:spLocks noChangeArrowheads="1"/>
          </p:cNvSpPr>
          <p:nvPr/>
        </p:nvSpPr>
        <p:spPr bwMode="auto">
          <a:xfrm>
            <a:off x="5715000" y="3429000"/>
            <a:ext cx="2643188" cy="400050"/>
          </a:xfrm>
          <a:prstGeom prst="rect">
            <a:avLst/>
          </a:prstGeom>
          <a:noFill/>
          <a:ln w="9525">
            <a:noFill/>
            <a:miter lim="800000"/>
            <a:headEnd/>
            <a:tailEnd/>
          </a:ln>
        </p:spPr>
        <p:txBody>
          <a:bodyPr>
            <a:spAutoFit/>
          </a:bodyPr>
          <a:lstStyle/>
          <a:p>
            <a:r>
              <a:rPr lang="hu-HU" baseline="0">
                <a:solidFill>
                  <a:schemeClr val="tx1"/>
                </a:solidFill>
              </a:rPr>
              <a:t> F</a:t>
            </a:r>
            <a:r>
              <a:rPr lang="hu-HU">
                <a:solidFill>
                  <a:schemeClr val="tx1"/>
                </a:solidFill>
              </a:rPr>
              <a:t>i</a:t>
            </a:r>
            <a:r>
              <a:rPr lang="hu-HU" baseline="0">
                <a:solidFill>
                  <a:schemeClr val="tx1"/>
                </a:solidFill>
              </a:rPr>
              <a:t> = F</a:t>
            </a:r>
            <a:r>
              <a:rPr lang="hu-HU">
                <a:solidFill>
                  <a:schemeClr val="tx1"/>
                </a:solidFill>
              </a:rPr>
              <a:t>mért</a:t>
            </a:r>
            <a:r>
              <a:rPr lang="hu-HU" baseline="0">
                <a:solidFill>
                  <a:schemeClr val="tx1"/>
                </a:solidFill>
              </a:rPr>
              <a:t> </a:t>
            </a:r>
            <a:r>
              <a:rPr lang="hu-HU" baseline="0">
                <a:solidFill>
                  <a:schemeClr val="tx1"/>
                </a:solidFill>
                <a:cs typeface="Times New Roman" pitchFamily="18" charset="0"/>
              </a:rPr>
              <a:t>•</a:t>
            </a:r>
            <a:r>
              <a:rPr lang="hu-HU" baseline="0">
                <a:solidFill>
                  <a:schemeClr val="tx1"/>
                </a:solidFill>
              </a:rPr>
              <a:t> k / k</a:t>
            </a:r>
            <a:r>
              <a:rPr lang="hu-HU">
                <a:solidFill>
                  <a:schemeClr val="tx1"/>
                </a:solidFill>
              </a:rPr>
              <a:t>i</a:t>
            </a:r>
            <a:endParaRPr lang="en-GB">
              <a:solidFill>
                <a:schemeClr val="tx1"/>
              </a:solidFill>
            </a:endParaRPr>
          </a:p>
        </p:txBody>
      </p:sp>
      <p:sp>
        <p:nvSpPr>
          <p:cNvPr id="23567" name="Text Box 15"/>
          <p:cNvSpPr txBox="1">
            <a:spLocks noChangeArrowheads="1"/>
          </p:cNvSpPr>
          <p:nvPr/>
        </p:nvSpPr>
        <p:spPr bwMode="auto">
          <a:xfrm>
            <a:off x="2133600" y="4038600"/>
            <a:ext cx="638175" cy="457200"/>
          </a:xfrm>
          <a:prstGeom prst="rect">
            <a:avLst/>
          </a:prstGeom>
          <a:noFill/>
          <a:ln w="9525">
            <a:noFill/>
            <a:miter lim="800000"/>
            <a:headEnd/>
            <a:tailEnd/>
          </a:ln>
        </p:spPr>
        <p:txBody>
          <a:bodyPr>
            <a:spAutoFit/>
          </a:bodyPr>
          <a:lstStyle/>
          <a:p>
            <a:r>
              <a:rPr lang="hu-HU" sz="2400" baseline="0">
                <a:solidFill>
                  <a:schemeClr val="tx1"/>
                </a:solidFill>
              </a:rPr>
              <a:t>k</a:t>
            </a:r>
            <a:endParaRPr lang="en-GB" sz="2400" baseline="0">
              <a:solidFill>
                <a:schemeClr val="tx1"/>
              </a:solidFill>
            </a:endParaRPr>
          </a:p>
        </p:txBody>
      </p:sp>
      <p:sp>
        <p:nvSpPr>
          <p:cNvPr id="23568" name="Text Box 16"/>
          <p:cNvSpPr txBox="1">
            <a:spLocks noChangeArrowheads="1"/>
          </p:cNvSpPr>
          <p:nvPr/>
        </p:nvSpPr>
        <p:spPr bwMode="auto">
          <a:xfrm>
            <a:off x="5643563" y="1857375"/>
            <a:ext cx="2209800" cy="400050"/>
          </a:xfrm>
          <a:prstGeom prst="rect">
            <a:avLst/>
          </a:prstGeom>
          <a:noFill/>
          <a:ln w="9525">
            <a:noFill/>
            <a:miter lim="800000"/>
            <a:headEnd/>
            <a:tailEnd/>
          </a:ln>
        </p:spPr>
        <p:txBody>
          <a:bodyPr>
            <a:spAutoFit/>
          </a:bodyPr>
          <a:lstStyle/>
          <a:p>
            <a:r>
              <a:rPr lang="hu-HU" baseline="0">
                <a:solidFill>
                  <a:srgbClr val="FF0000"/>
                </a:solidFill>
              </a:rPr>
              <a:t>M</a:t>
            </a:r>
            <a:r>
              <a:rPr lang="hu-HU">
                <a:solidFill>
                  <a:srgbClr val="FF0000"/>
                </a:solidFill>
              </a:rPr>
              <a:t>i</a:t>
            </a:r>
            <a:r>
              <a:rPr lang="hu-HU" baseline="0">
                <a:solidFill>
                  <a:srgbClr val="FF0000"/>
                </a:solidFill>
              </a:rPr>
              <a:t> = F</a:t>
            </a:r>
            <a:r>
              <a:rPr lang="hu-HU">
                <a:solidFill>
                  <a:srgbClr val="FF0000"/>
                </a:solidFill>
              </a:rPr>
              <a:t>i</a:t>
            </a:r>
            <a:r>
              <a:rPr lang="hu-HU" baseline="0">
                <a:solidFill>
                  <a:srgbClr val="FF0000"/>
                </a:solidFill>
              </a:rPr>
              <a:t> </a:t>
            </a:r>
            <a:r>
              <a:rPr lang="hu-HU" baseline="0">
                <a:solidFill>
                  <a:srgbClr val="FF0000"/>
                </a:solidFill>
                <a:cs typeface="Times New Roman" pitchFamily="18" charset="0"/>
              </a:rPr>
              <a:t>•</a:t>
            </a:r>
            <a:r>
              <a:rPr lang="hu-HU" baseline="0">
                <a:solidFill>
                  <a:srgbClr val="FF0000"/>
                </a:solidFill>
              </a:rPr>
              <a:t> k</a:t>
            </a:r>
            <a:r>
              <a:rPr lang="hu-HU">
                <a:solidFill>
                  <a:srgbClr val="FF0000"/>
                </a:solidFill>
              </a:rPr>
              <a:t>i</a:t>
            </a:r>
            <a:endParaRPr lang="en-GB">
              <a:solidFill>
                <a:srgbClr val="FF0000"/>
              </a:solidFill>
            </a:endParaRPr>
          </a:p>
        </p:txBody>
      </p:sp>
      <p:grpSp>
        <p:nvGrpSpPr>
          <p:cNvPr id="2" name="Group 17"/>
          <p:cNvGrpSpPr>
            <a:grpSpLocks/>
          </p:cNvGrpSpPr>
          <p:nvPr/>
        </p:nvGrpSpPr>
        <p:grpSpPr bwMode="auto">
          <a:xfrm>
            <a:off x="1473200" y="4267200"/>
            <a:ext cx="381000" cy="2085975"/>
            <a:chOff x="928" y="2688"/>
            <a:chExt cx="240" cy="1314"/>
          </a:xfrm>
        </p:grpSpPr>
        <p:grpSp>
          <p:nvGrpSpPr>
            <p:cNvPr id="3" name="Group 18"/>
            <p:cNvGrpSpPr>
              <a:grpSpLocks/>
            </p:cNvGrpSpPr>
            <p:nvPr/>
          </p:nvGrpSpPr>
          <p:grpSpPr bwMode="auto">
            <a:xfrm>
              <a:off x="928" y="2688"/>
              <a:ext cx="240" cy="816"/>
              <a:chOff x="928" y="2688"/>
              <a:chExt cx="240" cy="816"/>
            </a:xfrm>
          </p:grpSpPr>
          <p:sp>
            <p:nvSpPr>
              <p:cNvPr id="71724" name="Line 19"/>
              <p:cNvSpPr>
                <a:spLocks noChangeShapeType="1"/>
              </p:cNvSpPr>
              <p:nvPr/>
            </p:nvSpPr>
            <p:spPr bwMode="auto">
              <a:xfrm>
                <a:off x="1040" y="2688"/>
                <a:ext cx="0" cy="576"/>
              </a:xfrm>
              <a:prstGeom prst="line">
                <a:avLst/>
              </a:prstGeom>
              <a:noFill/>
              <a:ln w="28575">
                <a:solidFill>
                  <a:srgbClr val="FF3300"/>
                </a:solidFill>
                <a:round/>
                <a:headEnd/>
                <a:tailEnd/>
              </a:ln>
            </p:spPr>
            <p:txBody>
              <a:bodyPr wrap="none"/>
              <a:lstStyle/>
              <a:p>
                <a:endParaRPr lang="hu-HU"/>
              </a:p>
            </p:txBody>
          </p:sp>
          <p:sp>
            <p:nvSpPr>
              <p:cNvPr id="71725" name="Oval 20"/>
              <p:cNvSpPr>
                <a:spLocks noChangeArrowheads="1"/>
              </p:cNvSpPr>
              <p:nvPr/>
            </p:nvSpPr>
            <p:spPr bwMode="auto">
              <a:xfrm>
                <a:off x="928" y="3264"/>
                <a:ext cx="240" cy="240"/>
              </a:xfrm>
              <a:prstGeom prst="ellipse">
                <a:avLst/>
              </a:prstGeom>
              <a:solidFill>
                <a:schemeClr val="accent2"/>
              </a:solidFill>
              <a:ln w="9525">
                <a:noFill/>
                <a:round/>
                <a:headEnd/>
                <a:tailEnd/>
              </a:ln>
            </p:spPr>
            <p:txBody>
              <a:bodyPr wrap="none" anchor="ctr"/>
              <a:lstStyle/>
              <a:p>
                <a:endParaRPr lang="hu-HU"/>
              </a:p>
            </p:txBody>
          </p:sp>
        </p:grpSp>
        <p:sp>
          <p:nvSpPr>
            <p:cNvPr id="71723" name="Line 21"/>
            <p:cNvSpPr>
              <a:spLocks noChangeShapeType="1"/>
            </p:cNvSpPr>
            <p:nvPr/>
          </p:nvSpPr>
          <p:spPr bwMode="auto">
            <a:xfrm>
              <a:off x="1038" y="3503"/>
              <a:ext cx="0" cy="499"/>
            </a:xfrm>
            <a:prstGeom prst="line">
              <a:avLst/>
            </a:prstGeom>
            <a:noFill/>
            <a:ln w="28575">
              <a:solidFill>
                <a:srgbClr val="FF0000"/>
              </a:solidFill>
              <a:round/>
              <a:headEnd/>
              <a:tailEnd/>
            </a:ln>
          </p:spPr>
          <p:txBody>
            <a:bodyPr/>
            <a:lstStyle/>
            <a:p>
              <a:endParaRPr lang="hu-HU"/>
            </a:p>
          </p:txBody>
        </p:sp>
      </p:grpSp>
      <p:grpSp>
        <p:nvGrpSpPr>
          <p:cNvPr id="4" name="Csoportba foglalás 21"/>
          <p:cNvGrpSpPr>
            <a:grpSpLocks/>
          </p:cNvGrpSpPr>
          <p:nvPr/>
        </p:nvGrpSpPr>
        <p:grpSpPr bwMode="auto">
          <a:xfrm>
            <a:off x="971550" y="6381750"/>
            <a:ext cx="1439863" cy="142875"/>
            <a:chOff x="179512" y="4797152"/>
            <a:chExt cx="1440160" cy="144016"/>
          </a:xfrm>
        </p:grpSpPr>
        <p:cxnSp>
          <p:nvCxnSpPr>
            <p:cNvPr id="71712" name="Egyenes összekötő 22"/>
            <p:cNvCxnSpPr>
              <a:cxnSpLocks noChangeShapeType="1"/>
            </p:cNvCxnSpPr>
            <p:nvPr/>
          </p:nvCxnSpPr>
          <p:spPr bwMode="auto">
            <a:xfrm>
              <a:off x="251520" y="4797152"/>
              <a:ext cx="1368152" cy="0"/>
            </a:xfrm>
            <a:prstGeom prst="line">
              <a:avLst/>
            </a:prstGeom>
            <a:noFill/>
            <a:ln w="53975" algn="ctr">
              <a:solidFill>
                <a:schemeClr val="tx1"/>
              </a:solidFill>
              <a:round/>
              <a:headEnd/>
              <a:tailEnd/>
            </a:ln>
          </p:spPr>
        </p:cxnSp>
        <p:cxnSp>
          <p:nvCxnSpPr>
            <p:cNvPr id="71713" name="Egyenes összekötő 23"/>
            <p:cNvCxnSpPr>
              <a:cxnSpLocks noChangeShapeType="1"/>
            </p:cNvCxnSpPr>
            <p:nvPr/>
          </p:nvCxnSpPr>
          <p:spPr bwMode="auto">
            <a:xfrm rot="5400000">
              <a:off x="179512" y="4797152"/>
              <a:ext cx="144016" cy="144016"/>
            </a:xfrm>
            <a:prstGeom prst="line">
              <a:avLst/>
            </a:prstGeom>
            <a:noFill/>
            <a:ln w="12700" algn="ctr">
              <a:solidFill>
                <a:schemeClr val="tx1"/>
              </a:solidFill>
              <a:round/>
              <a:headEnd/>
              <a:tailEnd/>
            </a:ln>
          </p:spPr>
        </p:cxnSp>
        <p:cxnSp>
          <p:nvCxnSpPr>
            <p:cNvPr id="71714" name="Egyenes összekötő 24"/>
            <p:cNvCxnSpPr>
              <a:cxnSpLocks noChangeShapeType="1"/>
            </p:cNvCxnSpPr>
            <p:nvPr/>
          </p:nvCxnSpPr>
          <p:spPr bwMode="auto">
            <a:xfrm rot="5400000">
              <a:off x="331912" y="4797152"/>
              <a:ext cx="144016" cy="144016"/>
            </a:xfrm>
            <a:prstGeom prst="line">
              <a:avLst/>
            </a:prstGeom>
            <a:noFill/>
            <a:ln w="12700" algn="ctr">
              <a:solidFill>
                <a:schemeClr val="tx1"/>
              </a:solidFill>
              <a:round/>
              <a:headEnd/>
              <a:tailEnd/>
            </a:ln>
          </p:spPr>
        </p:cxnSp>
        <p:cxnSp>
          <p:nvCxnSpPr>
            <p:cNvPr id="71715" name="Egyenes összekötő 25"/>
            <p:cNvCxnSpPr>
              <a:cxnSpLocks noChangeShapeType="1"/>
            </p:cNvCxnSpPr>
            <p:nvPr/>
          </p:nvCxnSpPr>
          <p:spPr bwMode="auto">
            <a:xfrm rot="5400000">
              <a:off x="484312" y="4797152"/>
              <a:ext cx="144016" cy="144016"/>
            </a:xfrm>
            <a:prstGeom prst="line">
              <a:avLst/>
            </a:prstGeom>
            <a:noFill/>
            <a:ln w="12700" algn="ctr">
              <a:solidFill>
                <a:schemeClr val="tx1"/>
              </a:solidFill>
              <a:round/>
              <a:headEnd/>
              <a:tailEnd/>
            </a:ln>
          </p:spPr>
        </p:cxnSp>
        <p:cxnSp>
          <p:nvCxnSpPr>
            <p:cNvPr id="71716" name="Egyenes összekötő 26"/>
            <p:cNvCxnSpPr>
              <a:cxnSpLocks noChangeShapeType="1"/>
            </p:cNvCxnSpPr>
            <p:nvPr/>
          </p:nvCxnSpPr>
          <p:spPr bwMode="auto">
            <a:xfrm rot="5400000">
              <a:off x="636712" y="4797152"/>
              <a:ext cx="144016" cy="144016"/>
            </a:xfrm>
            <a:prstGeom prst="line">
              <a:avLst/>
            </a:prstGeom>
            <a:noFill/>
            <a:ln w="12700" algn="ctr">
              <a:solidFill>
                <a:schemeClr val="tx1"/>
              </a:solidFill>
              <a:round/>
              <a:headEnd/>
              <a:tailEnd/>
            </a:ln>
          </p:spPr>
        </p:cxnSp>
        <p:cxnSp>
          <p:nvCxnSpPr>
            <p:cNvPr id="71717" name="Egyenes összekötő 27"/>
            <p:cNvCxnSpPr>
              <a:cxnSpLocks noChangeShapeType="1"/>
            </p:cNvCxnSpPr>
            <p:nvPr/>
          </p:nvCxnSpPr>
          <p:spPr bwMode="auto">
            <a:xfrm rot="5400000">
              <a:off x="789112" y="4797152"/>
              <a:ext cx="144016" cy="144016"/>
            </a:xfrm>
            <a:prstGeom prst="line">
              <a:avLst/>
            </a:prstGeom>
            <a:noFill/>
            <a:ln w="12700" algn="ctr">
              <a:solidFill>
                <a:schemeClr val="tx1"/>
              </a:solidFill>
              <a:round/>
              <a:headEnd/>
              <a:tailEnd/>
            </a:ln>
          </p:spPr>
        </p:cxnSp>
        <p:cxnSp>
          <p:nvCxnSpPr>
            <p:cNvPr id="71718" name="Egyenes összekötő 28"/>
            <p:cNvCxnSpPr>
              <a:cxnSpLocks noChangeShapeType="1"/>
            </p:cNvCxnSpPr>
            <p:nvPr/>
          </p:nvCxnSpPr>
          <p:spPr bwMode="auto">
            <a:xfrm rot="5400000">
              <a:off x="941512" y="4797152"/>
              <a:ext cx="144016" cy="144016"/>
            </a:xfrm>
            <a:prstGeom prst="line">
              <a:avLst/>
            </a:prstGeom>
            <a:noFill/>
            <a:ln w="12700" algn="ctr">
              <a:solidFill>
                <a:schemeClr val="tx1"/>
              </a:solidFill>
              <a:round/>
              <a:headEnd/>
              <a:tailEnd/>
            </a:ln>
          </p:spPr>
        </p:cxnSp>
        <p:cxnSp>
          <p:nvCxnSpPr>
            <p:cNvPr id="71719" name="Egyenes összekötő 29"/>
            <p:cNvCxnSpPr>
              <a:cxnSpLocks noChangeShapeType="1"/>
            </p:cNvCxnSpPr>
            <p:nvPr/>
          </p:nvCxnSpPr>
          <p:spPr bwMode="auto">
            <a:xfrm rot="5400000">
              <a:off x="1093912" y="4797152"/>
              <a:ext cx="144016" cy="144016"/>
            </a:xfrm>
            <a:prstGeom prst="line">
              <a:avLst/>
            </a:prstGeom>
            <a:noFill/>
            <a:ln w="12700" algn="ctr">
              <a:solidFill>
                <a:schemeClr val="tx1"/>
              </a:solidFill>
              <a:round/>
              <a:headEnd/>
              <a:tailEnd/>
            </a:ln>
          </p:spPr>
        </p:cxnSp>
        <p:cxnSp>
          <p:nvCxnSpPr>
            <p:cNvPr id="71720" name="Egyenes összekötő 30"/>
            <p:cNvCxnSpPr>
              <a:cxnSpLocks noChangeShapeType="1"/>
            </p:cNvCxnSpPr>
            <p:nvPr/>
          </p:nvCxnSpPr>
          <p:spPr bwMode="auto">
            <a:xfrm rot="5400000">
              <a:off x="1246312" y="4797152"/>
              <a:ext cx="144016" cy="144016"/>
            </a:xfrm>
            <a:prstGeom prst="line">
              <a:avLst/>
            </a:prstGeom>
            <a:noFill/>
            <a:ln w="12700" algn="ctr">
              <a:solidFill>
                <a:schemeClr val="tx1"/>
              </a:solidFill>
              <a:round/>
              <a:headEnd/>
              <a:tailEnd/>
            </a:ln>
          </p:spPr>
        </p:cxnSp>
        <p:cxnSp>
          <p:nvCxnSpPr>
            <p:cNvPr id="71721" name="Egyenes összekötő 31"/>
            <p:cNvCxnSpPr>
              <a:cxnSpLocks noChangeShapeType="1"/>
            </p:cNvCxnSpPr>
            <p:nvPr/>
          </p:nvCxnSpPr>
          <p:spPr bwMode="auto">
            <a:xfrm rot="5400000">
              <a:off x="1398712" y="4797152"/>
              <a:ext cx="144016" cy="144016"/>
            </a:xfrm>
            <a:prstGeom prst="line">
              <a:avLst/>
            </a:prstGeom>
            <a:noFill/>
            <a:ln w="12700" algn="ctr">
              <a:solidFill>
                <a:schemeClr val="tx1"/>
              </a:solidFill>
              <a:round/>
              <a:headEnd/>
              <a:tailEnd/>
            </a:ln>
          </p:spPr>
        </p:cxnSp>
      </p:grpSp>
      <p:sp>
        <p:nvSpPr>
          <p:cNvPr id="33" name="Szövegdoboz 32"/>
          <p:cNvSpPr txBox="1"/>
          <p:nvPr/>
        </p:nvSpPr>
        <p:spPr>
          <a:xfrm>
            <a:off x="642938" y="1285875"/>
            <a:ext cx="1571625" cy="3381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sz="1600" b="0" baseline="0" dirty="0" err="1">
                <a:solidFill>
                  <a:schemeClr val="tx1"/>
                </a:solidFill>
              </a:rPr>
              <a:t>Biceps</a:t>
            </a:r>
            <a:r>
              <a:rPr lang="hu-HU" sz="1600" b="0" baseline="0" dirty="0">
                <a:solidFill>
                  <a:schemeClr val="tx1"/>
                </a:solidFill>
              </a:rPr>
              <a:t> </a:t>
            </a:r>
            <a:r>
              <a:rPr lang="hu-HU" sz="1600" b="0" baseline="0" dirty="0" err="1">
                <a:solidFill>
                  <a:schemeClr val="tx1"/>
                </a:solidFill>
              </a:rPr>
              <a:t>brachii</a:t>
            </a:r>
            <a:endParaRPr lang="en-GB" sz="1600" b="0" baseline="0" dirty="0">
              <a:solidFill>
                <a:schemeClr val="tx1"/>
              </a:solidFill>
            </a:endParaRPr>
          </a:p>
        </p:txBody>
      </p:sp>
      <p:sp>
        <p:nvSpPr>
          <p:cNvPr id="34" name="Szövegdoboz 33"/>
          <p:cNvSpPr txBox="1"/>
          <p:nvPr/>
        </p:nvSpPr>
        <p:spPr>
          <a:xfrm>
            <a:off x="642938" y="2805113"/>
            <a:ext cx="1571625" cy="33813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sz="1600" b="0" baseline="0" dirty="0" err="1">
                <a:solidFill>
                  <a:schemeClr val="tx1"/>
                </a:solidFill>
              </a:rPr>
              <a:t>Brachioradialis</a:t>
            </a:r>
            <a:endParaRPr lang="en-GB" sz="1600" b="0" baseline="0" dirty="0">
              <a:solidFill>
                <a:schemeClr val="tx1"/>
              </a:solidFill>
            </a:endParaRPr>
          </a:p>
        </p:txBody>
      </p:sp>
      <p:sp>
        <p:nvSpPr>
          <p:cNvPr id="35" name="Szövegdoboz 34"/>
          <p:cNvSpPr txBox="1"/>
          <p:nvPr/>
        </p:nvSpPr>
        <p:spPr>
          <a:xfrm>
            <a:off x="642938" y="2162175"/>
            <a:ext cx="1571625" cy="3381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sz="1600" b="0" baseline="0" dirty="0" err="1">
                <a:solidFill>
                  <a:schemeClr val="tx1"/>
                </a:solidFill>
              </a:rPr>
              <a:t>Brachialis</a:t>
            </a:r>
            <a:endParaRPr lang="en-GB" sz="1600" b="0" baseline="0" dirty="0">
              <a:solidFill>
                <a:schemeClr val="tx1"/>
              </a:solidFill>
            </a:endParaRPr>
          </a:p>
        </p:txBody>
      </p:sp>
      <p:cxnSp>
        <p:nvCxnSpPr>
          <p:cNvPr id="71702" name="Egyenes összekötő nyíllal 36"/>
          <p:cNvCxnSpPr>
            <a:cxnSpLocks noChangeShapeType="1"/>
            <a:stCxn id="33" idx="3"/>
          </p:cNvCxnSpPr>
          <p:nvPr/>
        </p:nvCxnSpPr>
        <p:spPr bwMode="auto">
          <a:xfrm>
            <a:off x="2214563" y="1455738"/>
            <a:ext cx="642937" cy="901700"/>
          </a:xfrm>
          <a:prstGeom prst="straightConnector1">
            <a:avLst/>
          </a:prstGeom>
          <a:noFill/>
          <a:ln w="19050" algn="ctr">
            <a:solidFill>
              <a:schemeClr val="tx1"/>
            </a:solidFill>
            <a:round/>
            <a:headEnd/>
            <a:tailEnd type="arrow" w="med" len="med"/>
          </a:ln>
        </p:spPr>
      </p:cxnSp>
      <p:cxnSp>
        <p:nvCxnSpPr>
          <p:cNvPr id="71703" name="Egyenes összekötő nyíllal 37"/>
          <p:cNvCxnSpPr>
            <a:cxnSpLocks noChangeShapeType="1"/>
          </p:cNvCxnSpPr>
          <p:nvPr/>
        </p:nvCxnSpPr>
        <p:spPr bwMode="auto">
          <a:xfrm rot="16200000" flipH="1">
            <a:off x="2178844" y="2393157"/>
            <a:ext cx="1000125" cy="928687"/>
          </a:xfrm>
          <a:prstGeom prst="straightConnector1">
            <a:avLst/>
          </a:prstGeom>
          <a:noFill/>
          <a:ln w="19050" algn="ctr">
            <a:solidFill>
              <a:schemeClr val="tx1"/>
            </a:solidFill>
            <a:round/>
            <a:headEnd/>
            <a:tailEnd type="arrow" w="med" len="med"/>
          </a:ln>
        </p:spPr>
      </p:cxnSp>
      <p:cxnSp>
        <p:nvCxnSpPr>
          <p:cNvPr id="71704" name="Egyenes összekötő nyíllal 40"/>
          <p:cNvCxnSpPr>
            <a:cxnSpLocks noChangeShapeType="1"/>
          </p:cNvCxnSpPr>
          <p:nvPr/>
        </p:nvCxnSpPr>
        <p:spPr bwMode="auto">
          <a:xfrm rot="16200000" flipH="1">
            <a:off x="1357313" y="3214687"/>
            <a:ext cx="571500" cy="428625"/>
          </a:xfrm>
          <a:prstGeom prst="straightConnector1">
            <a:avLst/>
          </a:prstGeom>
          <a:noFill/>
          <a:ln w="19050" algn="ctr">
            <a:solidFill>
              <a:schemeClr val="tx1"/>
            </a:solidFill>
            <a:round/>
            <a:headEnd/>
            <a:tailEnd type="arrow" w="med" len="med"/>
          </a:ln>
        </p:spPr>
      </p:cxnSp>
      <p:sp>
        <p:nvSpPr>
          <p:cNvPr id="71705" name="Szövegdoboz 42"/>
          <p:cNvSpPr txBox="1">
            <a:spLocks noChangeArrowheads="1"/>
          </p:cNvSpPr>
          <p:nvPr/>
        </p:nvSpPr>
        <p:spPr bwMode="auto">
          <a:xfrm>
            <a:off x="2000250" y="5214938"/>
            <a:ext cx="1214438" cy="400050"/>
          </a:xfrm>
          <a:prstGeom prst="rect">
            <a:avLst/>
          </a:prstGeom>
          <a:noFill/>
          <a:ln w="9525">
            <a:noFill/>
            <a:miter lim="800000"/>
            <a:headEnd/>
            <a:tailEnd/>
          </a:ln>
        </p:spPr>
        <p:txBody>
          <a:bodyPr>
            <a:spAutoFit/>
          </a:bodyPr>
          <a:lstStyle/>
          <a:p>
            <a:r>
              <a:rPr lang="hu-HU" b="0" baseline="0">
                <a:solidFill>
                  <a:schemeClr val="tx1"/>
                </a:solidFill>
              </a:rPr>
              <a:t>Erőmérő</a:t>
            </a:r>
            <a:endParaRPr lang="en-GB" b="0" baseline="0">
              <a:solidFill>
                <a:schemeClr val="tx1"/>
              </a:solidFill>
            </a:endParaRPr>
          </a:p>
        </p:txBody>
      </p:sp>
      <p:sp>
        <p:nvSpPr>
          <p:cNvPr id="44" name="Szövegdoboz 43"/>
          <p:cNvSpPr txBox="1"/>
          <p:nvPr/>
        </p:nvSpPr>
        <p:spPr>
          <a:xfrm>
            <a:off x="4357688" y="4000500"/>
            <a:ext cx="4572000" cy="1477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hu-HU" sz="1800" b="0" baseline="0" dirty="0">
                <a:solidFill>
                  <a:schemeClr val="tx1"/>
                </a:solidFill>
              </a:rPr>
              <a:t>Amennyiben az erőmérő huzalát merőleges az alkar hosszúsági tengelyére, akkor a mért erő erőkarja egyenlő a rögzítés helye és az ízületi forgástengely közötti távolsággal, mivel a két egyenes merőleges egymásra.</a:t>
            </a:r>
            <a:endParaRPr lang="en-GB" sz="1800" b="0" baseline="0" dirty="0">
              <a:solidFill>
                <a:schemeClr val="tx1"/>
              </a:solidFill>
            </a:endParaRPr>
          </a:p>
        </p:txBody>
      </p:sp>
      <p:sp>
        <p:nvSpPr>
          <p:cNvPr id="71707" name="Szövegdoboz 44"/>
          <p:cNvSpPr txBox="1">
            <a:spLocks noChangeArrowheads="1"/>
          </p:cNvSpPr>
          <p:nvPr/>
        </p:nvSpPr>
        <p:spPr bwMode="auto">
          <a:xfrm>
            <a:off x="3286125" y="5643563"/>
            <a:ext cx="5500688" cy="830262"/>
          </a:xfrm>
          <a:prstGeom prst="rect">
            <a:avLst/>
          </a:prstGeom>
          <a:noFill/>
          <a:ln w="9525">
            <a:noFill/>
            <a:miter lim="800000"/>
            <a:headEnd/>
            <a:tailEnd/>
          </a:ln>
        </p:spPr>
        <p:txBody>
          <a:bodyPr>
            <a:spAutoFit/>
          </a:bodyPr>
          <a:lstStyle/>
          <a:p>
            <a:r>
              <a:rPr lang="hu-HU" sz="1600" b="0" baseline="0">
                <a:solidFill>
                  <a:schemeClr val="tx1"/>
                </a:solidFill>
              </a:rPr>
              <a:t>Fmért = az erőmérő eszköz által mért erő; k= a mért erő erőkarja; Fi = a biceps brachii ereje; ki = a biceps brachii erőkarja; </a:t>
            </a:r>
            <a:endParaRPr lang="en-GB" sz="1600" b="0" baseline="0">
              <a:solidFill>
                <a:schemeClr val="tx1"/>
              </a:solidFill>
            </a:endParaRPr>
          </a:p>
        </p:txBody>
      </p:sp>
      <p:sp>
        <p:nvSpPr>
          <p:cNvPr id="71708" name="Szövegdoboz 45"/>
          <p:cNvSpPr txBox="1">
            <a:spLocks noChangeArrowheads="1"/>
          </p:cNvSpPr>
          <p:nvPr/>
        </p:nvSpPr>
        <p:spPr bwMode="auto">
          <a:xfrm>
            <a:off x="4929188" y="1000125"/>
            <a:ext cx="3143250" cy="338138"/>
          </a:xfrm>
          <a:prstGeom prst="rect">
            <a:avLst/>
          </a:prstGeom>
          <a:noFill/>
          <a:ln w="9525">
            <a:noFill/>
            <a:miter lim="800000"/>
            <a:headEnd/>
            <a:tailEnd/>
          </a:ln>
        </p:spPr>
        <p:txBody>
          <a:bodyPr>
            <a:spAutoFit/>
          </a:bodyPr>
          <a:lstStyle/>
          <a:p>
            <a:pPr algn="ctr"/>
            <a:r>
              <a:rPr lang="hu-HU" sz="1600" b="0" baseline="0">
                <a:solidFill>
                  <a:schemeClr val="tx1"/>
                </a:solidFill>
              </a:rPr>
              <a:t>A mért erő forgatónyomatéka</a:t>
            </a:r>
            <a:endParaRPr lang="en-GB" sz="1600" b="0" baseline="0">
              <a:solidFill>
                <a:schemeClr val="tx1"/>
              </a:solidFill>
            </a:endParaRPr>
          </a:p>
        </p:txBody>
      </p:sp>
      <p:sp>
        <p:nvSpPr>
          <p:cNvPr id="71709" name="Szövegdoboz 46"/>
          <p:cNvSpPr txBox="1">
            <a:spLocks noChangeArrowheads="1"/>
          </p:cNvSpPr>
          <p:nvPr/>
        </p:nvSpPr>
        <p:spPr bwMode="auto">
          <a:xfrm>
            <a:off x="4929188" y="1571625"/>
            <a:ext cx="3143250" cy="338138"/>
          </a:xfrm>
          <a:prstGeom prst="rect">
            <a:avLst/>
          </a:prstGeom>
          <a:noFill/>
          <a:ln w="9525">
            <a:noFill/>
            <a:miter lim="800000"/>
            <a:headEnd/>
            <a:tailEnd/>
          </a:ln>
        </p:spPr>
        <p:txBody>
          <a:bodyPr>
            <a:spAutoFit/>
          </a:bodyPr>
          <a:lstStyle/>
          <a:p>
            <a:pPr algn="ctr"/>
            <a:r>
              <a:rPr lang="hu-HU" sz="1600" b="0" baseline="0">
                <a:solidFill>
                  <a:schemeClr val="tx1"/>
                </a:solidFill>
              </a:rPr>
              <a:t>A z izom forgatónyomatéka</a:t>
            </a:r>
            <a:endParaRPr lang="en-GB" sz="1600" b="0" baseline="0">
              <a:solidFill>
                <a:schemeClr val="tx1"/>
              </a:solidFill>
            </a:endParaRPr>
          </a:p>
        </p:txBody>
      </p:sp>
      <p:sp>
        <p:nvSpPr>
          <p:cNvPr id="71710" name="Szövegdoboz 47"/>
          <p:cNvSpPr txBox="1">
            <a:spLocks noChangeArrowheads="1"/>
          </p:cNvSpPr>
          <p:nvPr/>
        </p:nvSpPr>
        <p:spPr bwMode="auto">
          <a:xfrm>
            <a:off x="4929188" y="2233613"/>
            <a:ext cx="3143250" cy="338137"/>
          </a:xfrm>
          <a:prstGeom prst="rect">
            <a:avLst/>
          </a:prstGeom>
          <a:noFill/>
          <a:ln w="9525">
            <a:noFill/>
            <a:miter lim="800000"/>
            <a:headEnd/>
            <a:tailEnd/>
          </a:ln>
        </p:spPr>
        <p:txBody>
          <a:bodyPr>
            <a:spAutoFit/>
          </a:bodyPr>
          <a:lstStyle/>
          <a:p>
            <a:pPr algn="ctr"/>
            <a:r>
              <a:rPr lang="hu-HU" sz="1600" b="0" baseline="0">
                <a:solidFill>
                  <a:schemeClr val="tx1"/>
                </a:solidFill>
              </a:rPr>
              <a:t>A forgatónyomatékok egyensúlya</a:t>
            </a:r>
            <a:endParaRPr lang="en-GB" sz="1600" b="0" baseline="0">
              <a:solidFill>
                <a:schemeClr val="tx1"/>
              </a:solidFill>
            </a:endParaRPr>
          </a:p>
        </p:txBody>
      </p:sp>
      <p:sp>
        <p:nvSpPr>
          <p:cNvPr id="49" name="Szövegdoboz 48"/>
          <p:cNvSpPr txBox="1"/>
          <p:nvPr/>
        </p:nvSpPr>
        <p:spPr>
          <a:xfrm>
            <a:off x="4929188" y="2947988"/>
            <a:ext cx="3500437"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hu-HU" sz="1800" i="1" baseline="0" dirty="0">
                <a:solidFill>
                  <a:schemeClr val="tx1"/>
                </a:solidFill>
              </a:rPr>
              <a:t>Az izom által kifejtett erő</a:t>
            </a:r>
            <a:endParaRPr lang="en-GB" sz="1800" i="1"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5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5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box(out)">
                                      <p:cBhvr>
                                        <p:cTn id="29" dur="500"/>
                                        <p:tgtEl>
                                          <p:spTgt spid="23556"/>
                                        </p:tgtEl>
                                      </p:cBhvr>
                                    </p:animEffect>
                                  </p:childTnLst>
                                  <p:subTnLst>
                                    <p:audio>
                                      <p:cMediaNode>
                                        <p:cTn display="0" masterRel="sameClick">
                                          <p:stCondLst>
                                            <p:cond evt="begin" delay="0">
                                              <p:tn val="27"/>
                                            </p:cond>
                                          </p:stCondLst>
                                          <p:endCondLst>
                                            <p:cond evt="onStopAudio" delay="0">
                                              <p:tgtEl>
                                                <p:sldTgt/>
                                              </p:tgtEl>
                                            </p:cond>
                                          </p:endCondLst>
                                        </p:cTn>
                                        <p:tgtEl>
                                          <p:sndTgt r:embed="rId4" name="CAMERA.WAV"/>
                                        </p:tgtEl>
                                      </p:cMediaNode>
                                    </p:audio>
                                  </p:sub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23562">
                                            <p:txEl>
                                              <p:pRg st="0" end="0"/>
                                            </p:txEl>
                                          </p:spTgt>
                                        </p:tgtEl>
                                        <p:attrNameLst>
                                          <p:attrName>style.visibility</p:attrName>
                                        </p:attrNameLst>
                                      </p:cBhvr>
                                      <p:to>
                                        <p:strVal val="visible"/>
                                      </p:to>
                                    </p:set>
                                    <p:animEffect transition="in" filter="box(out)">
                                      <p:cBhvr>
                                        <p:cTn id="33" dur="500"/>
                                        <p:tgtEl>
                                          <p:spTgt spid="2356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3561"/>
                                        </p:tgtEl>
                                        <p:attrNameLst>
                                          <p:attrName>style.visibility</p:attrName>
                                        </p:attrNameLst>
                                      </p:cBhvr>
                                      <p:to>
                                        <p:strVal val="visible"/>
                                      </p:to>
                                    </p:set>
                                    <p:anim calcmode="lin" valueType="num">
                                      <p:cBhvr additive="base">
                                        <p:cTn id="38" dur="500" fill="hold"/>
                                        <p:tgtEl>
                                          <p:spTgt spid="23561"/>
                                        </p:tgtEl>
                                        <p:attrNameLst>
                                          <p:attrName>ppt_x</p:attrName>
                                        </p:attrNameLst>
                                      </p:cBhvr>
                                      <p:tavLst>
                                        <p:tav tm="0">
                                          <p:val>
                                            <p:strVal val="0-#ppt_w/2"/>
                                          </p:val>
                                        </p:tav>
                                        <p:tav tm="100000">
                                          <p:val>
                                            <p:strVal val="#ppt_x"/>
                                          </p:val>
                                        </p:tav>
                                      </p:tavLst>
                                    </p:anim>
                                    <p:anim calcmode="lin" valueType="num">
                                      <p:cBhvr additive="base">
                                        <p:cTn id="39" dur="500" fill="hold"/>
                                        <p:tgtEl>
                                          <p:spTgt spid="235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par>
                          <p:cTn id="40" fill="hold">
                            <p:stCondLst>
                              <p:cond delay="500"/>
                            </p:stCondLst>
                            <p:childTnLst>
                              <p:par>
                                <p:cTn id="41" presetID="22" presetClass="entr" presetSubtype="1" fill="hold" grpId="0" nodeType="afterEffect">
                                  <p:stCondLst>
                                    <p:cond delay="0"/>
                                  </p:stCondLst>
                                  <p:iterate type="lt">
                                    <p:tmPct val="100000"/>
                                  </p:iterate>
                                  <p:childTnLst>
                                    <p:set>
                                      <p:cBhvr>
                                        <p:cTn id="42" dur="1" fill="hold">
                                          <p:stCondLst>
                                            <p:cond delay="0"/>
                                          </p:stCondLst>
                                        </p:cTn>
                                        <p:tgtEl>
                                          <p:spTgt spid="23564">
                                            <p:txEl>
                                              <p:pRg st="0" end="0"/>
                                            </p:txEl>
                                          </p:spTgt>
                                        </p:tgtEl>
                                        <p:attrNameLst>
                                          <p:attrName>style.visibility</p:attrName>
                                        </p:attrNameLst>
                                      </p:cBhvr>
                                      <p:to>
                                        <p:strVal val="visible"/>
                                      </p:to>
                                    </p:set>
                                    <p:animEffect transition="in" filter="wipe(up)">
                                      <p:cBhvr>
                                        <p:cTn id="43" dur="75"/>
                                        <p:tgtEl>
                                          <p:spTgt spid="23564">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6" name="TYPE.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iterate type="lt">
                                    <p:tmPct val="100000"/>
                                  </p:iterate>
                                  <p:childTnLst>
                                    <p:set>
                                      <p:cBhvr>
                                        <p:cTn id="47" dur="1" fill="hold">
                                          <p:stCondLst>
                                            <p:cond delay="0"/>
                                          </p:stCondLst>
                                        </p:cTn>
                                        <p:tgtEl>
                                          <p:spTgt spid="23568">
                                            <p:txEl>
                                              <p:pRg st="0" end="0"/>
                                            </p:txEl>
                                          </p:spTgt>
                                        </p:tgtEl>
                                        <p:attrNameLst>
                                          <p:attrName>style.visibility</p:attrName>
                                        </p:attrNameLst>
                                      </p:cBhvr>
                                      <p:to>
                                        <p:strVal val="visible"/>
                                      </p:to>
                                    </p:set>
                                    <p:animEffect transition="in" filter="wipe(up)">
                                      <p:cBhvr>
                                        <p:cTn id="48" dur="75"/>
                                        <p:tgtEl>
                                          <p:spTgt spid="23568">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6" name="TYPE.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iterate type="lt">
                                    <p:tmPct val="100000"/>
                                  </p:iterate>
                                  <p:childTnLst>
                                    <p:set>
                                      <p:cBhvr>
                                        <p:cTn id="52" dur="1" fill="hold">
                                          <p:stCondLst>
                                            <p:cond delay="0"/>
                                          </p:stCondLst>
                                        </p:cTn>
                                        <p:tgtEl>
                                          <p:spTgt spid="23565">
                                            <p:txEl>
                                              <p:pRg st="0" end="0"/>
                                            </p:txEl>
                                          </p:spTgt>
                                        </p:tgtEl>
                                        <p:attrNameLst>
                                          <p:attrName>style.visibility</p:attrName>
                                        </p:attrNameLst>
                                      </p:cBhvr>
                                      <p:to>
                                        <p:strVal val="visible"/>
                                      </p:to>
                                    </p:set>
                                    <p:animEffect transition="in" filter="wipe(up)">
                                      <p:cBhvr>
                                        <p:cTn id="53" dur="75"/>
                                        <p:tgtEl>
                                          <p:spTgt spid="23565">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6" name="TYPE.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iterate type="lt">
                                    <p:tmPct val="100000"/>
                                  </p:iterate>
                                  <p:childTnLst>
                                    <p:set>
                                      <p:cBhvr>
                                        <p:cTn id="57" dur="1" fill="hold">
                                          <p:stCondLst>
                                            <p:cond delay="0"/>
                                          </p:stCondLst>
                                        </p:cTn>
                                        <p:tgtEl>
                                          <p:spTgt spid="23566">
                                            <p:txEl>
                                              <p:pRg st="0" end="0"/>
                                            </p:txEl>
                                          </p:spTgt>
                                        </p:tgtEl>
                                        <p:attrNameLst>
                                          <p:attrName>style.visibility</p:attrName>
                                        </p:attrNameLst>
                                      </p:cBhvr>
                                      <p:to>
                                        <p:strVal val="visible"/>
                                      </p:to>
                                    </p:set>
                                    <p:animEffect transition="in" filter="wipe(up)">
                                      <p:cBhvr>
                                        <p:cTn id="58" dur="75"/>
                                        <p:tgtEl>
                                          <p:spTgt spid="23566">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8" grpId="0" animBg="1"/>
      <p:bldP spid="23561" grpId="0" animBg="1"/>
      <p:bldP spid="23562" grpId="0" build="p" autoUpdateAnimBg="0" advAuto="0"/>
      <p:bldP spid="23563" grpId="0" autoUpdateAnimBg="0"/>
      <p:bldP spid="23564" grpId="0" build="p" autoUpdateAnimBg="0" advAuto="0"/>
      <p:bldP spid="23565" grpId="0" build="p" autoUpdateAnimBg="0"/>
      <p:bldP spid="23566" grpId="0" build="p" autoUpdateAnimBg="0"/>
      <p:bldP spid="23567" grpId="0" autoUpdateAnimBg="0"/>
      <p:bldP spid="2356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82838" y="2593975"/>
            <a:ext cx="5618162" cy="1825625"/>
            <a:chOff x="1501" y="1634"/>
            <a:chExt cx="3539" cy="1150"/>
          </a:xfrm>
        </p:grpSpPr>
        <p:sp>
          <p:nvSpPr>
            <p:cNvPr id="72732" name="Oval 4"/>
            <p:cNvSpPr>
              <a:spLocks noChangeArrowheads="1"/>
            </p:cNvSpPr>
            <p:nvPr/>
          </p:nvSpPr>
          <p:spPr bwMode="auto">
            <a:xfrm>
              <a:off x="4169" y="1645"/>
              <a:ext cx="208" cy="207"/>
            </a:xfrm>
            <a:prstGeom prst="ellipse">
              <a:avLst/>
            </a:prstGeom>
            <a:noFill/>
            <a:ln w="12700">
              <a:noFill/>
              <a:round/>
              <a:headEnd/>
              <a:tailEnd/>
            </a:ln>
          </p:spPr>
          <p:txBody>
            <a:bodyPr wrap="none" anchor="ctr"/>
            <a:lstStyle/>
            <a:p>
              <a:endParaRPr lang="hu-HU" baseline="0">
                <a:solidFill>
                  <a:schemeClr val="tx1"/>
                </a:solidFill>
              </a:endParaRPr>
            </a:p>
          </p:txBody>
        </p:sp>
        <p:sp>
          <p:nvSpPr>
            <p:cNvPr id="72733"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baseline="0">
                <a:solidFill>
                  <a:schemeClr val="tx1"/>
                </a:solidFill>
              </a:endParaRPr>
            </a:p>
          </p:txBody>
        </p:sp>
        <p:sp>
          <p:nvSpPr>
            <p:cNvPr id="72734"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baseline="0">
                <a:solidFill>
                  <a:schemeClr val="tx1"/>
                </a:solidFill>
              </a:endParaRPr>
            </a:p>
          </p:txBody>
        </p:sp>
        <p:sp>
          <p:nvSpPr>
            <p:cNvPr id="72735"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2736" name="Line 8"/>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119817" name="Line 9"/>
          <p:cNvSpPr>
            <a:spLocks noChangeShapeType="1"/>
          </p:cNvSpPr>
          <p:nvPr/>
        </p:nvSpPr>
        <p:spPr bwMode="auto">
          <a:xfrm flipH="1">
            <a:off x="3221038" y="3810000"/>
            <a:ext cx="13509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19818" name="Line 10"/>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2709" name="Rectangle 11"/>
          <p:cNvSpPr>
            <a:spLocks noChangeArrowheads="1"/>
          </p:cNvSpPr>
          <p:nvPr/>
        </p:nvSpPr>
        <p:spPr bwMode="auto">
          <a:xfrm>
            <a:off x="381000" y="152400"/>
            <a:ext cx="8191500" cy="461963"/>
          </a:xfrm>
          <a:prstGeom prst="rect">
            <a:avLst/>
          </a:prstGeom>
          <a:noFill/>
          <a:ln w="9525">
            <a:noFill/>
            <a:miter lim="800000"/>
            <a:headEnd/>
            <a:tailEnd/>
          </a:ln>
        </p:spPr>
        <p:txBody>
          <a:bodyPr lIns="92075" tIns="46038" rIns="92075" bIns="46038">
            <a:spAutoFit/>
          </a:bodyPr>
          <a:lstStyle/>
          <a:p>
            <a:pPr algn="ctr"/>
            <a:r>
              <a:rPr lang="hu-HU" sz="2400" baseline="0">
                <a:solidFill>
                  <a:schemeClr val="tx1"/>
                </a:solidFill>
                <a:cs typeface="Times New Roman" pitchFamily="18" charset="0"/>
              </a:rPr>
              <a:t>Az izomerő (</a:t>
            </a:r>
            <a:r>
              <a:rPr lang="en-GB" sz="2400" baseline="0">
                <a:solidFill>
                  <a:schemeClr val="tx1"/>
                </a:solidFill>
                <a:cs typeface="Times New Roman" pitchFamily="18" charset="0"/>
              </a:rPr>
              <a:t>F</a:t>
            </a:r>
            <a:r>
              <a:rPr lang="hu-HU" sz="2400" baseline="0">
                <a:solidFill>
                  <a:schemeClr val="tx1"/>
                </a:solidFill>
                <a:cs typeface="Times New Roman" pitchFamily="18" charset="0"/>
              </a:rPr>
              <a:t>i) kiszámítása térdfeszítő izom példáján</a:t>
            </a:r>
            <a:endParaRPr lang="en-GB" sz="2400" baseline="0">
              <a:solidFill>
                <a:schemeClr val="tx1"/>
              </a:solidFill>
              <a:cs typeface="Times New Roman" pitchFamily="18" charset="0"/>
            </a:endParaRPr>
          </a:p>
        </p:txBody>
      </p:sp>
      <p:sp>
        <p:nvSpPr>
          <p:cNvPr id="119820" name="Rectangle 12"/>
          <p:cNvSpPr>
            <a:spLocks noChangeArrowheads="1"/>
          </p:cNvSpPr>
          <p:nvPr/>
        </p:nvSpPr>
        <p:spPr bwMode="auto">
          <a:xfrm>
            <a:off x="2514600" y="4129088"/>
            <a:ext cx="762000" cy="523875"/>
          </a:xfrm>
          <a:prstGeom prst="rect">
            <a:avLst/>
          </a:prstGeom>
          <a:noFill/>
          <a:ln w="9525">
            <a:noFill/>
            <a:miter lim="800000"/>
            <a:headEnd/>
            <a:tailEnd/>
          </a:ln>
        </p:spPr>
        <p:txBody>
          <a:bodyPr lIns="92075" tIns="46038" rIns="92075" bIns="46038">
            <a:spAutoFit/>
          </a:bodyPr>
          <a:lstStyle/>
          <a:p>
            <a:r>
              <a:rPr lang="hu-HU" sz="2800" i="1" baseline="0">
                <a:solidFill>
                  <a:schemeClr val="tx1"/>
                </a:solidFill>
              </a:rPr>
              <a:t>G</a:t>
            </a:r>
            <a:endParaRPr lang="en-GB" sz="2800" i="1" baseline="0">
              <a:solidFill>
                <a:schemeClr val="tx1"/>
              </a:solidFill>
            </a:endParaRPr>
          </a:p>
        </p:txBody>
      </p:sp>
      <p:sp>
        <p:nvSpPr>
          <p:cNvPr id="119821" name="Line 13"/>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119822" name="Line 14"/>
          <p:cNvSpPr>
            <a:spLocks noChangeShapeType="1"/>
          </p:cNvSpPr>
          <p:nvPr/>
        </p:nvSpPr>
        <p:spPr bwMode="auto">
          <a:xfrm>
            <a:off x="4572000" y="2763838"/>
            <a:ext cx="0" cy="10461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19823" name="Rectangle 15"/>
          <p:cNvSpPr>
            <a:spLocks noChangeArrowheads="1"/>
          </p:cNvSpPr>
          <p:nvPr/>
        </p:nvSpPr>
        <p:spPr bwMode="auto">
          <a:xfrm>
            <a:off x="3581400" y="3886200"/>
            <a:ext cx="914400" cy="523875"/>
          </a:xfrm>
          <a:prstGeom prst="rect">
            <a:avLst/>
          </a:prstGeom>
          <a:noFill/>
          <a:ln w="9525">
            <a:noFill/>
            <a:miter lim="800000"/>
            <a:headEnd/>
            <a:tailEnd/>
          </a:ln>
        </p:spPr>
        <p:txBody>
          <a:bodyPr lIns="92075" tIns="46038" rIns="92075" bIns="46038">
            <a:spAutoFit/>
          </a:bodyPr>
          <a:lstStyle/>
          <a:p>
            <a:r>
              <a:rPr lang="hu-HU" sz="2800" i="1" baseline="0">
                <a:solidFill>
                  <a:schemeClr val="tx1"/>
                </a:solidFill>
              </a:rPr>
              <a:t>k</a:t>
            </a:r>
            <a:r>
              <a:rPr lang="en-GB" sz="2800" i="1">
                <a:solidFill>
                  <a:schemeClr val="tx1"/>
                </a:solidFill>
              </a:rPr>
              <a:t>G</a:t>
            </a:r>
          </a:p>
        </p:txBody>
      </p:sp>
      <p:sp>
        <p:nvSpPr>
          <p:cNvPr id="119824" name="Rectangle 16"/>
          <p:cNvSpPr>
            <a:spLocks noChangeArrowheads="1"/>
          </p:cNvSpPr>
          <p:nvPr/>
        </p:nvSpPr>
        <p:spPr bwMode="auto">
          <a:xfrm>
            <a:off x="4787900" y="1196975"/>
            <a:ext cx="609600" cy="519113"/>
          </a:xfrm>
          <a:prstGeom prst="rect">
            <a:avLst/>
          </a:prstGeom>
          <a:noFill/>
          <a:ln w="9525">
            <a:noFill/>
            <a:miter lim="800000"/>
            <a:headEnd/>
            <a:tailEnd/>
          </a:ln>
        </p:spPr>
        <p:txBody>
          <a:bodyPr lIns="92075" tIns="46038" rIns="92075" bIns="46038">
            <a:spAutoFit/>
          </a:bodyPr>
          <a:lstStyle/>
          <a:p>
            <a:r>
              <a:rPr lang="en-GB" sz="2800" i="1" baseline="0">
                <a:solidFill>
                  <a:schemeClr val="tx1"/>
                </a:solidFill>
              </a:rPr>
              <a:t>F</a:t>
            </a:r>
            <a:r>
              <a:rPr lang="hu-HU" sz="2800" i="1" baseline="0">
                <a:solidFill>
                  <a:schemeClr val="tx1"/>
                </a:solidFill>
              </a:rPr>
              <a:t>i</a:t>
            </a:r>
            <a:endParaRPr lang="en-GB" sz="2800" i="1" baseline="0">
              <a:solidFill>
                <a:schemeClr val="tx1"/>
              </a:solidFill>
            </a:endParaRPr>
          </a:p>
        </p:txBody>
      </p:sp>
      <p:sp>
        <p:nvSpPr>
          <p:cNvPr id="119825" name="Line 17"/>
          <p:cNvSpPr>
            <a:spLocks noChangeShapeType="1"/>
          </p:cNvSpPr>
          <p:nvPr/>
        </p:nvSpPr>
        <p:spPr bwMode="auto">
          <a:xfrm flipH="1" flipV="1">
            <a:off x="4354513" y="2601913"/>
            <a:ext cx="207962" cy="131762"/>
          </a:xfrm>
          <a:prstGeom prst="line">
            <a:avLst/>
          </a:prstGeom>
          <a:noFill/>
          <a:ln w="12700">
            <a:solidFill>
              <a:srgbClr val="FF0000"/>
            </a:solidFill>
            <a:round/>
            <a:headEnd type="none" w="sm" len="sm"/>
            <a:tailEnd type="none" w="sm" len="sm"/>
          </a:ln>
        </p:spPr>
        <p:txBody>
          <a:bodyPr wrap="none" anchor="ctr"/>
          <a:lstStyle/>
          <a:p>
            <a:endParaRPr lang="hu-HU"/>
          </a:p>
        </p:txBody>
      </p:sp>
      <p:sp>
        <p:nvSpPr>
          <p:cNvPr id="119826" name="Rectangle 18"/>
          <p:cNvSpPr>
            <a:spLocks noChangeArrowheads="1"/>
          </p:cNvSpPr>
          <p:nvPr/>
        </p:nvSpPr>
        <p:spPr bwMode="auto">
          <a:xfrm>
            <a:off x="4343400" y="2071688"/>
            <a:ext cx="804863" cy="523875"/>
          </a:xfrm>
          <a:prstGeom prst="rect">
            <a:avLst/>
          </a:prstGeom>
          <a:noFill/>
          <a:ln w="9525">
            <a:noFill/>
            <a:miter lim="800000"/>
            <a:headEnd/>
            <a:tailEnd/>
          </a:ln>
        </p:spPr>
        <p:txBody>
          <a:bodyPr lIns="92075" tIns="46038" rIns="92075" bIns="46038">
            <a:spAutoFit/>
          </a:bodyPr>
          <a:lstStyle/>
          <a:p>
            <a:pPr algn="ctr"/>
            <a:r>
              <a:rPr lang="hu-HU" sz="2800" i="1" baseline="0">
                <a:solidFill>
                  <a:schemeClr val="tx1"/>
                </a:solidFill>
              </a:rPr>
              <a:t>ki</a:t>
            </a:r>
            <a:endParaRPr lang="en-GB" sz="2800" i="1" baseline="0">
              <a:solidFill>
                <a:schemeClr val="tx1"/>
              </a:solidFill>
            </a:endParaRPr>
          </a:p>
        </p:txBody>
      </p:sp>
      <p:sp>
        <p:nvSpPr>
          <p:cNvPr id="119827" name="Rectangle 19"/>
          <p:cNvSpPr>
            <a:spLocks noChangeArrowheads="1"/>
          </p:cNvSpPr>
          <p:nvPr/>
        </p:nvSpPr>
        <p:spPr bwMode="auto">
          <a:xfrm>
            <a:off x="457200" y="914400"/>
            <a:ext cx="2667000" cy="519113"/>
          </a:xfrm>
          <a:prstGeom prst="rect">
            <a:avLst/>
          </a:prstGeom>
          <a:noFill/>
          <a:ln w="9525">
            <a:noFill/>
            <a:miter lim="800000"/>
            <a:headEnd/>
            <a:tailEnd/>
          </a:ln>
        </p:spPr>
        <p:txBody>
          <a:bodyPr lIns="92075" tIns="46038" rIns="92075" bIns="46038">
            <a:spAutoFit/>
          </a:bodyPr>
          <a:lstStyle/>
          <a:p>
            <a:r>
              <a:rPr lang="en-GB" sz="2400" i="1" baseline="0">
                <a:solidFill>
                  <a:schemeClr val="tx1"/>
                </a:solidFill>
              </a:rPr>
              <a:t> </a:t>
            </a:r>
            <a:r>
              <a:rPr lang="hu-HU" sz="2800" i="1" baseline="0">
                <a:solidFill>
                  <a:schemeClr val="tx1"/>
                </a:solidFill>
              </a:rPr>
              <a:t>G </a:t>
            </a:r>
            <a:r>
              <a:rPr lang="en-US" sz="2800" i="1" baseline="0">
                <a:solidFill>
                  <a:schemeClr val="tx1"/>
                </a:solidFill>
                <a:cs typeface="Times New Roman" pitchFamily="18" charset="0"/>
              </a:rPr>
              <a:t>·</a:t>
            </a:r>
            <a:r>
              <a:rPr lang="hu-HU" sz="2800" i="1" baseline="0">
                <a:solidFill>
                  <a:schemeClr val="tx1"/>
                </a:solidFill>
                <a:cs typeface="Times New Roman" pitchFamily="18" charset="0"/>
              </a:rPr>
              <a:t> k</a:t>
            </a:r>
            <a:r>
              <a:rPr lang="hu-HU" sz="2800" i="1">
                <a:solidFill>
                  <a:schemeClr val="tx1"/>
                </a:solidFill>
                <a:cs typeface="Times New Roman" pitchFamily="18" charset="0"/>
              </a:rPr>
              <a:t>G</a:t>
            </a:r>
            <a:r>
              <a:rPr lang="en-GB" sz="2400" i="1" baseline="0">
                <a:solidFill>
                  <a:schemeClr val="tx1"/>
                </a:solidFill>
              </a:rPr>
              <a:t> = </a:t>
            </a:r>
            <a:r>
              <a:rPr lang="hu-HU" sz="2800" i="1" baseline="0">
                <a:solidFill>
                  <a:schemeClr val="tx1"/>
                </a:solidFill>
              </a:rPr>
              <a:t>Fi </a:t>
            </a:r>
            <a:r>
              <a:rPr lang="en-US" sz="2800" i="1" baseline="0">
                <a:solidFill>
                  <a:schemeClr val="tx1"/>
                </a:solidFill>
                <a:cs typeface="Times New Roman" pitchFamily="18" charset="0"/>
              </a:rPr>
              <a:t>·</a:t>
            </a:r>
            <a:r>
              <a:rPr lang="hu-HU" sz="2800" i="1" baseline="0">
                <a:solidFill>
                  <a:schemeClr val="tx1"/>
                </a:solidFill>
                <a:cs typeface="Times New Roman" pitchFamily="18" charset="0"/>
              </a:rPr>
              <a:t> </a:t>
            </a:r>
            <a:r>
              <a:rPr lang="hu-HU" sz="2800" i="1" baseline="0">
                <a:solidFill>
                  <a:schemeClr val="tx1"/>
                </a:solidFill>
              </a:rPr>
              <a:t>ki</a:t>
            </a:r>
            <a:r>
              <a:rPr lang="en-GB" sz="2800" i="1" baseline="0">
                <a:solidFill>
                  <a:schemeClr val="tx1"/>
                </a:solidFill>
              </a:rPr>
              <a:t> </a:t>
            </a:r>
            <a:r>
              <a:rPr lang="en-GB" sz="2400" i="1" baseline="0">
                <a:solidFill>
                  <a:schemeClr val="tx1"/>
                </a:solidFill>
              </a:rPr>
              <a:t> </a:t>
            </a:r>
          </a:p>
        </p:txBody>
      </p:sp>
      <p:sp>
        <p:nvSpPr>
          <p:cNvPr id="119828" name="Rectangle 20"/>
          <p:cNvSpPr>
            <a:spLocks noChangeArrowheads="1"/>
          </p:cNvSpPr>
          <p:nvPr/>
        </p:nvSpPr>
        <p:spPr bwMode="auto">
          <a:xfrm>
            <a:off x="381000" y="1524000"/>
            <a:ext cx="2971800" cy="519113"/>
          </a:xfrm>
          <a:prstGeom prst="rect">
            <a:avLst/>
          </a:prstGeom>
          <a:noFill/>
          <a:ln w="9525">
            <a:noFill/>
            <a:miter lim="800000"/>
            <a:headEnd/>
            <a:tailEnd/>
          </a:ln>
        </p:spPr>
        <p:txBody>
          <a:bodyPr lIns="92075" tIns="46038" rIns="92075" bIns="46038">
            <a:spAutoFit/>
          </a:bodyPr>
          <a:lstStyle/>
          <a:p>
            <a:r>
              <a:rPr lang="en-GB" sz="2400" i="1" baseline="0">
                <a:solidFill>
                  <a:schemeClr val="tx1"/>
                </a:solidFill>
              </a:rPr>
              <a:t> </a:t>
            </a:r>
            <a:r>
              <a:rPr lang="en-GB" sz="2800" i="1" baseline="0">
                <a:solidFill>
                  <a:schemeClr val="tx1"/>
                </a:solidFill>
              </a:rPr>
              <a:t>F</a:t>
            </a:r>
            <a:r>
              <a:rPr lang="hu-HU" sz="2800" i="1" baseline="0">
                <a:solidFill>
                  <a:schemeClr val="tx1"/>
                </a:solidFill>
              </a:rPr>
              <a:t>i</a:t>
            </a:r>
            <a:r>
              <a:rPr lang="en-GB" sz="2800" i="1" baseline="0">
                <a:solidFill>
                  <a:schemeClr val="tx1"/>
                </a:solidFill>
              </a:rPr>
              <a:t> </a:t>
            </a:r>
            <a:r>
              <a:rPr lang="en-GB" sz="2400" i="1" baseline="0">
                <a:solidFill>
                  <a:schemeClr val="tx1"/>
                </a:solidFill>
              </a:rPr>
              <a:t> = </a:t>
            </a:r>
            <a:r>
              <a:rPr lang="hu-HU" sz="2800" i="1" baseline="0">
                <a:solidFill>
                  <a:schemeClr val="tx1"/>
                </a:solidFill>
              </a:rPr>
              <a:t>G </a:t>
            </a:r>
            <a:r>
              <a:rPr lang="en-US" sz="2800" i="1" baseline="0">
                <a:solidFill>
                  <a:schemeClr val="tx1"/>
                </a:solidFill>
                <a:cs typeface="Times New Roman" pitchFamily="18" charset="0"/>
              </a:rPr>
              <a:t>·</a:t>
            </a:r>
            <a:r>
              <a:rPr lang="en-GB" sz="2800" i="1" baseline="0">
                <a:solidFill>
                  <a:schemeClr val="tx1"/>
                </a:solidFill>
              </a:rPr>
              <a:t>  </a:t>
            </a:r>
            <a:r>
              <a:rPr lang="hu-HU" sz="2800" i="1" baseline="0">
                <a:solidFill>
                  <a:schemeClr val="tx1"/>
                </a:solidFill>
              </a:rPr>
              <a:t>k</a:t>
            </a:r>
            <a:r>
              <a:rPr lang="en-GB" sz="2800" i="1">
                <a:solidFill>
                  <a:schemeClr val="tx1"/>
                </a:solidFill>
              </a:rPr>
              <a:t>G</a:t>
            </a:r>
            <a:r>
              <a:rPr lang="en-GB" sz="2400" i="1" baseline="0">
                <a:solidFill>
                  <a:schemeClr val="tx1"/>
                </a:solidFill>
              </a:rPr>
              <a:t> </a:t>
            </a:r>
            <a:r>
              <a:rPr lang="en-GB" sz="2800" i="1" baseline="0">
                <a:solidFill>
                  <a:schemeClr val="tx1"/>
                </a:solidFill>
              </a:rPr>
              <a:t>/ </a:t>
            </a:r>
            <a:r>
              <a:rPr lang="hu-HU" sz="2800" i="1" baseline="0">
                <a:solidFill>
                  <a:schemeClr val="tx1"/>
                </a:solidFill>
              </a:rPr>
              <a:t>ki</a:t>
            </a:r>
            <a:r>
              <a:rPr lang="en-GB" sz="2400" i="1" baseline="0">
                <a:solidFill>
                  <a:schemeClr val="tx1"/>
                </a:solidFill>
              </a:rPr>
              <a:t> </a:t>
            </a:r>
          </a:p>
        </p:txBody>
      </p:sp>
      <p:grpSp>
        <p:nvGrpSpPr>
          <p:cNvPr id="3" name="Group 21"/>
          <p:cNvGrpSpPr>
            <a:grpSpLocks/>
          </p:cNvGrpSpPr>
          <p:nvPr/>
        </p:nvGrpSpPr>
        <p:grpSpPr bwMode="auto">
          <a:xfrm>
            <a:off x="5364163" y="3571875"/>
            <a:ext cx="3603625" cy="1479550"/>
            <a:chOff x="3470" y="2679"/>
            <a:chExt cx="2270" cy="932"/>
          </a:xfrm>
        </p:grpSpPr>
        <p:sp>
          <p:nvSpPr>
            <p:cNvPr id="72725" name="Line 22"/>
            <p:cNvSpPr>
              <a:spLocks noChangeShapeType="1"/>
            </p:cNvSpPr>
            <p:nvPr/>
          </p:nvSpPr>
          <p:spPr bwMode="auto">
            <a:xfrm>
              <a:off x="4241" y="2795"/>
              <a:ext cx="453" cy="0"/>
            </a:xfrm>
            <a:prstGeom prst="line">
              <a:avLst/>
            </a:prstGeom>
            <a:noFill/>
            <a:ln w="76200">
              <a:solidFill>
                <a:srgbClr val="FFFF00"/>
              </a:solidFill>
              <a:round/>
              <a:headEnd/>
              <a:tailEnd/>
            </a:ln>
          </p:spPr>
          <p:txBody>
            <a:bodyPr/>
            <a:lstStyle/>
            <a:p>
              <a:endParaRPr lang="hu-HU"/>
            </a:p>
          </p:txBody>
        </p:sp>
        <p:sp>
          <p:nvSpPr>
            <p:cNvPr id="72726" name="Line 23"/>
            <p:cNvSpPr>
              <a:spLocks noChangeShapeType="1"/>
            </p:cNvSpPr>
            <p:nvPr/>
          </p:nvSpPr>
          <p:spPr bwMode="auto">
            <a:xfrm flipV="1">
              <a:off x="3742" y="2976"/>
              <a:ext cx="272" cy="227"/>
            </a:xfrm>
            <a:prstGeom prst="line">
              <a:avLst/>
            </a:prstGeom>
            <a:noFill/>
            <a:ln w="76200">
              <a:solidFill>
                <a:srgbClr val="FFFF00"/>
              </a:solidFill>
              <a:round/>
              <a:headEnd/>
              <a:tailEnd/>
            </a:ln>
          </p:spPr>
          <p:txBody>
            <a:bodyPr/>
            <a:lstStyle/>
            <a:p>
              <a:endParaRPr lang="hu-HU"/>
            </a:p>
          </p:txBody>
        </p:sp>
        <p:grpSp>
          <p:nvGrpSpPr>
            <p:cNvPr id="4" name="Group 24"/>
            <p:cNvGrpSpPr>
              <a:grpSpLocks/>
            </p:cNvGrpSpPr>
            <p:nvPr/>
          </p:nvGrpSpPr>
          <p:grpSpPr bwMode="auto">
            <a:xfrm rot="3405222">
              <a:off x="3787" y="2568"/>
              <a:ext cx="726" cy="1360"/>
              <a:chOff x="1973" y="1344"/>
              <a:chExt cx="1103" cy="2298"/>
            </a:xfrm>
          </p:grpSpPr>
          <p:sp>
            <p:nvSpPr>
              <p:cNvPr id="72729" name="Freeform 25"/>
              <p:cNvSpPr>
                <a:spLocks/>
              </p:cNvSpPr>
              <p:nvPr/>
            </p:nvSpPr>
            <p:spPr bwMode="auto">
              <a:xfrm rot="1254528">
                <a:off x="2199" y="1344"/>
                <a:ext cx="877" cy="1179"/>
              </a:xfrm>
              <a:custGeom>
                <a:avLst/>
                <a:gdLst>
                  <a:gd name="T0" fmla="*/ 409 w 877"/>
                  <a:gd name="T1" fmla="*/ 30 h 1179"/>
                  <a:gd name="T2" fmla="*/ 318 w 877"/>
                  <a:gd name="T3" fmla="*/ 211 h 1179"/>
                  <a:gd name="T4" fmla="*/ 227 w 877"/>
                  <a:gd name="T5" fmla="*/ 347 h 1179"/>
                  <a:gd name="T6" fmla="*/ 46 w 877"/>
                  <a:gd name="T7" fmla="*/ 438 h 1179"/>
                  <a:gd name="T8" fmla="*/ 0 w 877"/>
                  <a:gd name="T9" fmla="*/ 710 h 1179"/>
                  <a:gd name="T10" fmla="*/ 46 w 877"/>
                  <a:gd name="T11" fmla="*/ 891 h 1179"/>
                  <a:gd name="T12" fmla="*/ 136 w 877"/>
                  <a:gd name="T13" fmla="*/ 982 h 1179"/>
                  <a:gd name="T14" fmla="*/ 272 w 877"/>
                  <a:gd name="T15" fmla="*/ 1073 h 1179"/>
                  <a:gd name="T16" fmla="*/ 454 w 877"/>
                  <a:gd name="T17" fmla="*/ 1164 h 1179"/>
                  <a:gd name="T18" fmla="*/ 635 w 877"/>
                  <a:gd name="T19" fmla="*/ 1164 h 1179"/>
                  <a:gd name="T20" fmla="*/ 726 w 877"/>
                  <a:gd name="T21" fmla="*/ 1118 h 1179"/>
                  <a:gd name="T22" fmla="*/ 817 w 877"/>
                  <a:gd name="T23" fmla="*/ 1028 h 1179"/>
                  <a:gd name="T24" fmla="*/ 862 w 877"/>
                  <a:gd name="T25" fmla="*/ 937 h 1179"/>
                  <a:gd name="T26" fmla="*/ 817 w 877"/>
                  <a:gd name="T27" fmla="*/ 801 h 1179"/>
                  <a:gd name="T28" fmla="*/ 771 w 877"/>
                  <a:gd name="T29" fmla="*/ 710 h 1179"/>
                  <a:gd name="T30" fmla="*/ 726 w 877"/>
                  <a:gd name="T31" fmla="*/ 574 h 1179"/>
                  <a:gd name="T32" fmla="*/ 726 w 877"/>
                  <a:gd name="T33" fmla="*/ 438 h 1179"/>
                  <a:gd name="T34" fmla="*/ 771 w 877"/>
                  <a:gd name="T35" fmla="*/ 256 h 1179"/>
                  <a:gd name="T36" fmla="*/ 771 w 877"/>
                  <a:gd name="T37" fmla="*/ 166 h 1179"/>
                  <a:gd name="T38" fmla="*/ 817 w 877"/>
                  <a:gd name="T39" fmla="*/ 30 h 1179"/>
                  <a:gd name="T40" fmla="*/ 409 w 877"/>
                  <a:gd name="T41" fmla="*/ 30 h 1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7"/>
                  <a:gd name="T64" fmla="*/ 0 h 1179"/>
                  <a:gd name="T65" fmla="*/ 877 w 877"/>
                  <a:gd name="T66" fmla="*/ 1179 h 1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7" h="1179">
                    <a:moveTo>
                      <a:pt x="409" y="30"/>
                    </a:moveTo>
                    <a:cubicBezTo>
                      <a:pt x="326" y="60"/>
                      <a:pt x="348" y="158"/>
                      <a:pt x="318" y="211"/>
                    </a:cubicBezTo>
                    <a:cubicBezTo>
                      <a:pt x="288" y="264"/>
                      <a:pt x="272" y="309"/>
                      <a:pt x="227" y="347"/>
                    </a:cubicBezTo>
                    <a:cubicBezTo>
                      <a:pt x="182" y="385"/>
                      <a:pt x="84" y="378"/>
                      <a:pt x="46" y="438"/>
                    </a:cubicBezTo>
                    <a:cubicBezTo>
                      <a:pt x="8" y="498"/>
                      <a:pt x="0" y="635"/>
                      <a:pt x="0" y="710"/>
                    </a:cubicBezTo>
                    <a:cubicBezTo>
                      <a:pt x="0" y="785"/>
                      <a:pt x="23" y="846"/>
                      <a:pt x="46" y="891"/>
                    </a:cubicBezTo>
                    <a:cubicBezTo>
                      <a:pt x="69" y="936"/>
                      <a:pt x="99" y="952"/>
                      <a:pt x="136" y="982"/>
                    </a:cubicBezTo>
                    <a:cubicBezTo>
                      <a:pt x="173" y="1012"/>
                      <a:pt x="219" y="1043"/>
                      <a:pt x="272" y="1073"/>
                    </a:cubicBezTo>
                    <a:cubicBezTo>
                      <a:pt x="325" y="1103"/>
                      <a:pt x="394" y="1149"/>
                      <a:pt x="454" y="1164"/>
                    </a:cubicBezTo>
                    <a:cubicBezTo>
                      <a:pt x="514" y="1179"/>
                      <a:pt x="590" y="1172"/>
                      <a:pt x="635" y="1164"/>
                    </a:cubicBezTo>
                    <a:cubicBezTo>
                      <a:pt x="680" y="1156"/>
                      <a:pt x="696" y="1141"/>
                      <a:pt x="726" y="1118"/>
                    </a:cubicBezTo>
                    <a:cubicBezTo>
                      <a:pt x="756" y="1095"/>
                      <a:pt x="794" y="1058"/>
                      <a:pt x="817" y="1028"/>
                    </a:cubicBezTo>
                    <a:cubicBezTo>
                      <a:pt x="840" y="998"/>
                      <a:pt x="862" y="975"/>
                      <a:pt x="862" y="937"/>
                    </a:cubicBezTo>
                    <a:cubicBezTo>
                      <a:pt x="862" y="899"/>
                      <a:pt x="832" y="839"/>
                      <a:pt x="817" y="801"/>
                    </a:cubicBezTo>
                    <a:cubicBezTo>
                      <a:pt x="802" y="763"/>
                      <a:pt x="786" y="748"/>
                      <a:pt x="771" y="710"/>
                    </a:cubicBezTo>
                    <a:cubicBezTo>
                      <a:pt x="756" y="672"/>
                      <a:pt x="733" y="619"/>
                      <a:pt x="726" y="574"/>
                    </a:cubicBezTo>
                    <a:cubicBezTo>
                      <a:pt x="719" y="529"/>
                      <a:pt x="719" y="491"/>
                      <a:pt x="726" y="438"/>
                    </a:cubicBezTo>
                    <a:cubicBezTo>
                      <a:pt x="733" y="385"/>
                      <a:pt x="764" y="301"/>
                      <a:pt x="771" y="256"/>
                    </a:cubicBezTo>
                    <a:cubicBezTo>
                      <a:pt x="778" y="211"/>
                      <a:pt x="763" y="204"/>
                      <a:pt x="771" y="166"/>
                    </a:cubicBezTo>
                    <a:cubicBezTo>
                      <a:pt x="779" y="128"/>
                      <a:pt x="877" y="53"/>
                      <a:pt x="817" y="30"/>
                    </a:cubicBezTo>
                    <a:cubicBezTo>
                      <a:pt x="757" y="7"/>
                      <a:pt x="492" y="0"/>
                      <a:pt x="409" y="30"/>
                    </a:cubicBezTo>
                    <a:close/>
                  </a:path>
                </a:pathLst>
              </a:custGeom>
              <a:solidFill>
                <a:schemeClr val="accent1"/>
              </a:solidFill>
              <a:ln w="9525">
                <a:solidFill>
                  <a:schemeClr val="tx1"/>
                </a:solidFill>
                <a:round/>
                <a:headEnd/>
                <a:tailEnd/>
              </a:ln>
            </p:spPr>
            <p:txBody>
              <a:bodyPr/>
              <a:lstStyle/>
              <a:p>
                <a:endParaRPr lang="hu-HU"/>
              </a:p>
            </p:txBody>
          </p:sp>
          <p:sp>
            <p:nvSpPr>
              <p:cNvPr id="72730" name="Freeform 26"/>
              <p:cNvSpPr>
                <a:spLocks/>
              </p:cNvSpPr>
              <p:nvPr/>
            </p:nvSpPr>
            <p:spPr bwMode="auto">
              <a:xfrm rot="693615">
                <a:off x="2071" y="2508"/>
                <a:ext cx="673" cy="1134"/>
              </a:xfrm>
              <a:custGeom>
                <a:avLst/>
                <a:gdLst>
                  <a:gd name="T0" fmla="*/ 620 w 673"/>
                  <a:gd name="T1" fmla="*/ 1059 h 1134"/>
                  <a:gd name="T2" fmla="*/ 574 w 673"/>
                  <a:gd name="T3" fmla="*/ 786 h 1134"/>
                  <a:gd name="T4" fmla="*/ 574 w 673"/>
                  <a:gd name="T5" fmla="*/ 514 h 1134"/>
                  <a:gd name="T6" fmla="*/ 574 w 673"/>
                  <a:gd name="T7" fmla="*/ 333 h 1134"/>
                  <a:gd name="T8" fmla="*/ 620 w 673"/>
                  <a:gd name="T9" fmla="*/ 242 h 1134"/>
                  <a:gd name="T10" fmla="*/ 665 w 673"/>
                  <a:gd name="T11" fmla="*/ 106 h 1134"/>
                  <a:gd name="T12" fmla="*/ 574 w 673"/>
                  <a:gd name="T13" fmla="*/ 15 h 1134"/>
                  <a:gd name="T14" fmla="*/ 393 w 673"/>
                  <a:gd name="T15" fmla="*/ 15 h 1134"/>
                  <a:gd name="T16" fmla="*/ 257 w 673"/>
                  <a:gd name="T17" fmla="*/ 61 h 1134"/>
                  <a:gd name="T18" fmla="*/ 166 w 673"/>
                  <a:gd name="T19" fmla="*/ 151 h 1134"/>
                  <a:gd name="T20" fmla="*/ 76 w 673"/>
                  <a:gd name="T21" fmla="*/ 242 h 1134"/>
                  <a:gd name="T22" fmla="*/ 30 w 673"/>
                  <a:gd name="T23" fmla="*/ 424 h 1134"/>
                  <a:gd name="T24" fmla="*/ 30 w 673"/>
                  <a:gd name="T25" fmla="*/ 605 h 1134"/>
                  <a:gd name="T26" fmla="*/ 212 w 673"/>
                  <a:gd name="T27" fmla="*/ 922 h 1134"/>
                  <a:gd name="T28" fmla="*/ 302 w 673"/>
                  <a:gd name="T29" fmla="*/ 1104 h 1134"/>
                  <a:gd name="T30" fmla="*/ 620 w 673"/>
                  <a:gd name="T31" fmla="*/ 1059 h 1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3"/>
                  <a:gd name="T49" fmla="*/ 0 h 1134"/>
                  <a:gd name="T50" fmla="*/ 673 w 673"/>
                  <a:gd name="T51" fmla="*/ 1134 h 11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3" h="1134">
                    <a:moveTo>
                      <a:pt x="620" y="1059"/>
                    </a:moveTo>
                    <a:cubicBezTo>
                      <a:pt x="665" y="1006"/>
                      <a:pt x="582" y="877"/>
                      <a:pt x="574" y="786"/>
                    </a:cubicBezTo>
                    <a:cubicBezTo>
                      <a:pt x="566" y="695"/>
                      <a:pt x="574" y="589"/>
                      <a:pt x="574" y="514"/>
                    </a:cubicBezTo>
                    <a:cubicBezTo>
                      <a:pt x="574" y="439"/>
                      <a:pt x="566" y="378"/>
                      <a:pt x="574" y="333"/>
                    </a:cubicBezTo>
                    <a:cubicBezTo>
                      <a:pt x="582" y="288"/>
                      <a:pt x="605" y="280"/>
                      <a:pt x="620" y="242"/>
                    </a:cubicBezTo>
                    <a:cubicBezTo>
                      <a:pt x="635" y="204"/>
                      <a:pt x="673" y="144"/>
                      <a:pt x="665" y="106"/>
                    </a:cubicBezTo>
                    <a:cubicBezTo>
                      <a:pt x="657" y="68"/>
                      <a:pt x="619" y="30"/>
                      <a:pt x="574" y="15"/>
                    </a:cubicBezTo>
                    <a:cubicBezTo>
                      <a:pt x="529" y="0"/>
                      <a:pt x="446" y="7"/>
                      <a:pt x="393" y="15"/>
                    </a:cubicBezTo>
                    <a:cubicBezTo>
                      <a:pt x="340" y="23"/>
                      <a:pt x="295" y="38"/>
                      <a:pt x="257" y="61"/>
                    </a:cubicBezTo>
                    <a:cubicBezTo>
                      <a:pt x="219" y="84"/>
                      <a:pt x="196" y="121"/>
                      <a:pt x="166" y="151"/>
                    </a:cubicBezTo>
                    <a:cubicBezTo>
                      <a:pt x="136" y="181"/>
                      <a:pt x="99" y="196"/>
                      <a:pt x="76" y="242"/>
                    </a:cubicBezTo>
                    <a:cubicBezTo>
                      <a:pt x="53" y="288"/>
                      <a:pt x="38" y="364"/>
                      <a:pt x="30" y="424"/>
                    </a:cubicBezTo>
                    <a:cubicBezTo>
                      <a:pt x="22" y="484"/>
                      <a:pt x="0" y="522"/>
                      <a:pt x="30" y="605"/>
                    </a:cubicBezTo>
                    <a:cubicBezTo>
                      <a:pt x="60" y="688"/>
                      <a:pt x="167" y="839"/>
                      <a:pt x="212" y="922"/>
                    </a:cubicBezTo>
                    <a:cubicBezTo>
                      <a:pt x="257" y="1005"/>
                      <a:pt x="234" y="1074"/>
                      <a:pt x="302" y="1104"/>
                    </a:cubicBezTo>
                    <a:cubicBezTo>
                      <a:pt x="370" y="1134"/>
                      <a:pt x="575" y="1112"/>
                      <a:pt x="620" y="1059"/>
                    </a:cubicBezTo>
                    <a:close/>
                  </a:path>
                </a:pathLst>
              </a:custGeom>
              <a:solidFill>
                <a:schemeClr val="accent1"/>
              </a:solidFill>
              <a:ln w="9525">
                <a:solidFill>
                  <a:schemeClr val="tx1"/>
                </a:solidFill>
                <a:round/>
                <a:headEnd/>
                <a:tailEnd/>
              </a:ln>
            </p:spPr>
            <p:txBody>
              <a:bodyPr/>
              <a:lstStyle/>
              <a:p>
                <a:endParaRPr lang="hu-HU"/>
              </a:p>
            </p:txBody>
          </p:sp>
          <p:sp>
            <p:nvSpPr>
              <p:cNvPr id="72731" name="Freeform 27"/>
              <p:cNvSpPr>
                <a:spLocks/>
              </p:cNvSpPr>
              <p:nvPr/>
            </p:nvSpPr>
            <p:spPr bwMode="auto">
              <a:xfrm>
                <a:off x="1973" y="1888"/>
                <a:ext cx="241" cy="597"/>
              </a:xfrm>
              <a:custGeom>
                <a:avLst/>
                <a:gdLst>
                  <a:gd name="T0" fmla="*/ 60 w 241"/>
                  <a:gd name="T1" fmla="*/ 23 h 597"/>
                  <a:gd name="T2" fmla="*/ 151 w 241"/>
                  <a:gd name="T3" fmla="*/ 23 h 597"/>
                  <a:gd name="T4" fmla="*/ 151 w 241"/>
                  <a:gd name="T5" fmla="*/ 159 h 597"/>
                  <a:gd name="T6" fmla="*/ 196 w 241"/>
                  <a:gd name="T7" fmla="*/ 295 h 597"/>
                  <a:gd name="T8" fmla="*/ 241 w 241"/>
                  <a:gd name="T9" fmla="*/ 431 h 597"/>
                  <a:gd name="T10" fmla="*/ 196 w 241"/>
                  <a:gd name="T11" fmla="*/ 522 h 597"/>
                  <a:gd name="T12" fmla="*/ 105 w 241"/>
                  <a:gd name="T13" fmla="*/ 567 h 597"/>
                  <a:gd name="T14" fmla="*/ 15 w 241"/>
                  <a:gd name="T15" fmla="*/ 341 h 597"/>
                  <a:gd name="T16" fmla="*/ 15 w 241"/>
                  <a:gd name="T17" fmla="*/ 204 h 597"/>
                  <a:gd name="T18" fmla="*/ 15 w 241"/>
                  <a:gd name="T19" fmla="*/ 114 h 597"/>
                  <a:gd name="T20" fmla="*/ 60 w 241"/>
                  <a:gd name="T21" fmla="*/ 23 h 5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597"/>
                  <a:gd name="T35" fmla="*/ 241 w 241"/>
                  <a:gd name="T36" fmla="*/ 597 h 5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597">
                    <a:moveTo>
                      <a:pt x="60" y="23"/>
                    </a:moveTo>
                    <a:cubicBezTo>
                      <a:pt x="83" y="8"/>
                      <a:pt x="136" y="0"/>
                      <a:pt x="151" y="23"/>
                    </a:cubicBezTo>
                    <a:cubicBezTo>
                      <a:pt x="166" y="46"/>
                      <a:pt x="144" y="114"/>
                      <a:pt x="151" y="159"/>
                    </a:cubicBezTo>
                    <a:cubicBezTo>
                      <a:pt x="158" y="204"/>
                      <a:pt x="181" y="250"/>
                      <a:pt x="196" y="295"/>
                    </a:cubicBezTo>
                    <a:cubicBezTo>
                      <a:pt x="211" y="340"/>
                      <a:pt x="241" y="393"/>
                      <a:pt x="241" y="431"/>
                    </a:cubicBezTo>
                    <a:cubicBezTo>
                      <a:pt x="241" y="469"/>
                      <a:pt x="219" y="499"/>
                      <a:pt x="196" y="522"/>
                    </a:cubicBezTo>
                    <a:cubicBezTo>
                      <a:pt x="173" y="545"/>
                      <a:pt x="135" y="597"/>
                      <a:pt x="105" y="567"/>
                    </a:cubicBezTo>
                    <a:cubicBezTo>
                      <a:pt x="75" y="537"/>
                      <a:pt x="30" y="401"/>
                      <a:pt x="15" y="341"/>
                    </a:cubicBezTo>
                    <a:cubicBezTo>
                      <a:pt x="0" y="281"/>
                      <a:pt x="15" y="242"/>
                      <a:pt x="15" y="204"/>
                    </a:cubicBezTo>
                    <a:cubicBezTo>
                      <a:pt x="15" y="166"/>
                      <a:pt x="8" y="144"/>
                      <a:pt x="15" y="114"/>
                    </a:cubicBezTo>
                    <a:cubicBezTo>
                      <a:pt x="22" y="84"/>
                      <a:pt x="37" y="38"/>
                      <a:pt x="60" y="23"/>
                    </a:cubicBezTo>
                    <a:close/>
                  </a:path>
                </a:pathLst>
              </a:custGeom>
              <a:solidFill>
                <a:schemeClr val="accent1"/>
              </a:solidFill>
              <a:ln w="9525">
                <a:solidFill>
                  <a:schemeClr val="tx1"/>
                </a:solidFill>
                <a:round/>
                <a:headEnd/>
                <a:tailEnd/>
              </a:ln>
            </p:spPr>
            <p:txBody>
              <a:bodyPr/>
              <a:lstStyle/>
              <a:p>
                <a:endParaRPr lang="hu-HU"/>
              </a:p>
            </p:txBody>
          </p:sp>
        </p:grpSp>
        <p:sp>
          <p:nvSpPr>
            <p:cNvPr id="72728" name="Oval 28"/>
            <p:cNvSpPr>
              <a:spLocks noChangeArrowheads="1"/>
            </p:cNvSpPr>
            <p:nvPr/>
          </p:nvSpPr>
          <p:spPr bwMode="auto">
            <a:xfrm>
              <a:off x="4584" y="2679"/>
              <a:ext cx="1156" cy="227"/>
            </a:xfrm>
            <a:prstGeom prst="ellipse">
              <a:avLst/>
            </a:prstGeom>
            <a:solidFill>
              <a:srgbClr val="FF0000"/>
            </a:solidFill>
            <a:ln w="9525">
              <a:solidFill>
                <a:srgbClr val="FF0000"/>
              </a:solidFill>
              <a:round/>
              <a:headEnd/>
              <a:tailEnd/>
            </a:ln>
          </p:spPr>
          <p:txBody>
            <a:bodyPr wrap="none" anchor="ctr"/>
            <a:lstStyle/>
            <a:p>
              <a:endParaRPr lang="hu-HU" baseline="0">
                <a:solidFill>
                  <a:schemeClr val="tx1"/>
                </a:solidFill>
              </a:endParaRPr>
            </a:p>
          </p:txBody>
        </p:sp>
      </p:grpSp>
      <p:sp>
        <p:nvSpPr>
          <p:cNvPr id="29" name="Szövegdoboz 28"/>
          <p:cNvSpPr txBox="1"/>
          <p:nvPr/>
        </p:nvSpPr>
        <p:spPr>
          <a:xfrm>
            <a:off x="5357813" y="3357563"/>
            <a:ext cx="1214437"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hu-HU" sz="1800" b="0" baseline="0" dirty="0" err="1">
                <a:solidFill>
                  <a:schemeClr val="tx1"/>
                </a:solidFill>
              </a:rPr>
              <a:t>Patella</a:t>
            </a:r>
            <a:r>
              <a:rPr lang="hu-HU" sz="1800" b="0" baseline="0" dirty="0">
                <a:solidFill>
                  <a:schemeClr val="tx1"/>
                </a:solidFill>
              </a:rPr>
              <a:t> ín</a:t>
            </a:r>
            <a:endParaRPr lang="en-GB" sz="1800" b="0" baseline="0" dirty="0">
              <a:solidFill>
                <a:schemeClr val="tx1"/>
              </a:solidFill>
            </a:endParaRPr>
          </a:p>
        </p:txBody>
      </p:sp>
      <p:cxnSp>
        <p:nvCxnSpPr>
          <p:cNvPr id="72721" name="Egyenes összekötő nyíllal 30"/>
          <p:cNvCxnSpPr>
            <a:cxnSpLocks noChangeShapeType="1"/>
            <a:stCxn id="29" idx="2"/>
          </p:cNvCxnSpPr>
          <p:nvPr/>
        </p:nvCxnSpPr>
        <p:spPr bwMode="auto">
          <a:xfrm rot="16200000" flipH="1">
            <a:off x="5775325" y="3917950"/>
            <a:ext cx="415925" cy="34925"/>
          </a:xfrm>
          <a:prstGeom prst="straightConnector1">
            <a:avLst/>
          </a:prstGeom>
          <a:noFill/>
          <a:ln w="19050" algn="ctr">
            <a:solidFill>
              <a:schemeClr val="tx1"/>
            </a:solidFill>
            <a:round/>
            <a:headEnd/>
            <a:tailEnd type="arrow" w="med" len="med"/>
          </a:ln>
        </p:spPr>
      </p:cxnSp>
      <p:sp>
        <p:nvSpPr>
          <p:cNvPr id="32" name="Szövegdoboz 31"/>
          <p:cNvSpPr txBox="1"/>
          <p:nvPr/>
        </p:nvSpPr>
        <p:spPr>
          <a:xfrm>
            <a:off x="6786563" y="2857500"/>
            <a:ext cx="2143125" cy="3698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hu-HU" sz="1800" b="0" baseline="0" dirty="0" err="1">
                <a:solidFill>
                  <a:schemeClr val="tx1"/>
                </a:solidFill>
              </a:rPr>
              <a:t>Quadriceps</a:t>
            </a:r>
            <a:r>
              <a:rPr lang="hu-HU" sz="1800" b="0" baseline="0" dirty="0">
                <a:solidFill>
                  <a:schemeClr val="tx1"/>
                </a:solidFill>
              </a:rPr>
              <a:t> </a:t>
            </a:r>
            <a:r>
              <a:rPr lang="hu-HU" sz="1800" b="0" baseline="0" dirty="0" err="1">
                <a:solidFill>
                  <a:schemeClr val="tx1"/>
                </a:solidFill>
              </a:rPr>
              <a:t>femoris</a:t>
            </a:r>
            <a:endParaRPr lang="en-GB" sz="1800" b="0" baseline="0" dirty="0">
              <a:solidFill>
                <a:schemeClr val="tx1"/>
              </a:solidFill>
            </a:endParaRPr>
          </a:p>
        </p:txBody>
      </p:sp>
      <p:cxnSp>
        <p:nvCxnSpPr>
          <p:cNvPr id="72723" name="Egyenes összekötő nyíllal 32"/>
          <p:cNvCxnSpPr>
            <a:cxnSpLocks noChangeShapeType="1"/>
            <a:stCxn id="32" idx="2"/>
          </p:cNvCxnSpPr>
          <p:nvPr/>
        </p:nvCxnSpPr>
        <p:spPr bwMode="auto">
          <a:xfrm rot="16200000" flipH="1">
            <a:off x="7685881" y="3399632"/>
            <a:ext cx="415925" cy="71438"/>
          </a:xfrm>
          <a:prstGeom prst="straightConnector1">
            <a:avLst/>
          </a:prstGeom>
          <a:noFill/>
          <a:ln w="19050" algn="ctr">
            <a:solidFill>
              <a:schemeClr val="tx1"/>
            </a:solidFill>
            <a:round/>
            <a:headEnd/>
            <a:tailEnd type="arrow" w="med" len="med"/>
          </a:ln>
        </p:spPr>
      </p:cxnSp>
      <p:sp>
        <p:nvSpPr>
          <p:cNvPr id="36" name="Szövegdoboz 35"/>
          <p:cNvSpPr txBox="1"/>
          <p:nvPr/>
        </p:nvSpPr>
        <p:spPr>
          <a:xfrm>
            <a:off x="500063" y="5357813"/>
            <a:ext cx="8143875"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hu-HU" sz="1800" b="0" baseline="0" dirty="0">
                <a:solidFill>
                  <a:schemeClr val="tx1"/>
                </a:solidFill>
              </a:rPr>
              <a:t>45 fokos térdszögben az alsó végtag (+ lábfej) súlyerejének az erőkarja nagyobb, mint a térdfeszítő izomfejek erőkarja. Ebből következik, hogy az izomnak nagyobb erőt kell kifejteni, mint a súlyerő.</a:t>
            </a:r>
            <a:endParaRPr lang="en-GB" sz="1800" b="0" baseline="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19818"/>
                                        </p:tgtEl>
                                        <p:attrNameLst>
                                          <p:attrName>style.visibility</p:attrName>
                                        </p:attrNameLst>
                                      </p:cBhvr>
                                      <p:to>
                                        <p:strVal val="visible"/>
                                      </p:to>
                                    </p:set>
                                    <p:animEffect transition="in" filter="box(out)">
                                      <p:cBhvr>
                                        <p:cTn id="13" dur="500"/>
                                        <p:tgtEl>
                                          <p:spTgt spid="119818"/>
                                        </p:tgtEl>
                                      </p:cBhvr>
                                    </p:animEffect>
                                  </p:childTnLst>
                                </p:cTn>
                              </p:par>
                            </p:childTnLst>
                          </p:cTn>
                        </p:par>
                        <p:par>
                          <p:cTn id="14" fill="hold">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19820">
                                            <p:txEl>
                                              <p:pRg st="0" end="0"/>
                                            </p:txEl>
                                          </p:spTgt>
                                        </p:tgtEl>
                                        <p:attrNameLst>
                                          <p:attrName>style.visibility</p:attrName>
                                        </p:attrNameLst>
                                      </p:cBhvr>
                                      <p:to>
                                        <p:strVal val="visible"/>
                                      </p:to>
                                    </p:set>
                                    <p:animEffect transition="in" filter="box(out)">
                                      <p:cBhvr>
                                        <p:cTn id="17" dur="500"/>
                                        <p:tgtEl>
                                          <p:spTgt spid="119820">
                                            <p:txEl>
                                              <p:pRg st="0" end="0"/>
                                            </p:txEl>
                                          </p:spTgt>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19817"/>
                                        </p:tgtEl>
                                        <p:attrNameLst>
                                          <p:attrName>style.visibility</p:attrName>
                                        </p:attrNameLst>
                                      </p:cBhvr>
                                      <p:to>
                                        <p:strVal val="visible"/>
                                      </p:to>
                                    </p:set>
                                    <p:anim calcmode="lin" valueType="num">
                                      <p:cBhvr additive="base">
                                        <p:cTn id="21" dur="500" fill="hold"/>
                                        <p:tgtEl>
                                          <p:spTgt spid="119817"/>
                                        </p:tgtEl>
                                        <p:attrNameLst>
                                          <p:attrName>ppt_x</p:attrName>
                                        </p:attrNameLst>
                                      </p:cBhvr>
                                      <p:tavLst>
                                        <p:tav tm="0">
                                          <p:val>
                                            <p:strVal val="1+#ppt_w/2"/>
                                          </p:val>
                                        </p:tav>
                                        <p:tav tm="100000">
                                          <p:val>
                                            <p:strVal val="#ppt_x"/>
                                          </p:val>
                                        </p:tav>
                                      </p:tavLst>
                                    </p:anim>
                                    <p:anim calcmode="lin" valueType="num">
                                      <p:cBhvr additive="base">
                                        <p:cTn id="22" dur="500" fill="hold"/>
                                        <p:tgtEl>
                                          <p:spTgt spid="119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RBRAKE.WAV"/>
                                        </p:tgtEl>
                                      </p:cMediaNode>
                                    </p:audio>
                                  </p:sub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19822"/>
                                        </p:tgtEl>
                                        <p:attrNameLst>
                                          <p:attrName>style.visibility</p:attrName>
                                        </p:attrNameLst>
                                      </p:cBhvr>
                                      <p:to>
                                        <p:strVal val="visible"/>
                                      </p:to>
                                    </p:set>
                                    <p:anim calcmode="lin" valueType="num">
                                      <p:cBhvr additive="base">
                                        <p:cTn id="26" dur="500" fill="hold"/>
                                        <p:tgtEl>
                                          <p:spTgt spid="119822"/>
                                        </p:tgtEl>
                                        <p:attrNameLst>
                                          <p:attrName>ppt_x</p:attrName>
                                        </p:attrNameLst>
                                      </p:cBhvr>
                                      <p:tavLst>
                                        <p:tav tm="0">
                                          <p:val>
                                            <p:strVal val="#ppt_x"/>
                                          </p:val>
                                        </p:tav>
                                        <p:tav tm="100000">
                                          <p:val>
                                            <p:strVal val="#ppt_x"/>
                                          </p:val>
                                        </p:tav>
                                      </p:tavLst>
                                    </p:anim>
                                    <p:anim calcmode="lin" valueType="num">
                                      <p:cBhvr additive="base">
                                        <p:cTn id="27" dur="500" fill="hold"/>
                                        <p:tgtEl>
                                          <p:spTgt spid="11982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119823">
                                            <p:txEl>
                                              <p:pRg st="0" end="0"/>
                                            </p:txEl>
                                          </p:spTgt>
                                        </p:tgtEl>
                                        <p:attrNameLst>
                                          <p:attrName>style.visibility</p:attrName>
                                        </p:attrNameLst>
                                      </p:cBhvr>
                                      <p:to>
                                        <p:strVal val="visible"/>
                                      </p:to>
                                    </p:set>
                                    <p:animEffect transition="in" filter="box(out)">
                                      <p:cBhvr>
                                        <p:cTn id="31" dur="500"/>
                                        <p:tgtEl>
                                          <p:spTgt spid="1198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1198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19821"/>
                                        </p:tgtEl>
                                        <p:attrNameLst>
                                          <p:attrName>style.visibility</p:attrName>
                                        </p:attrNameLst>
                                      </p:cBhvr>
                                      <p:to>
                                        <p:strVal val="visible"/>
                                      </p:to>
                                    </p:set>
                                    <p:anim calcmode="lin" valueType="num">
                                      <p:cBhvr>
                                        <p:cTn id="40" dur="500" fill="hold"/>
                                        <p:tgtEl>
                                          <p:spTgt spid="119821"/>
                                        </p:tgtEl>
                                        <p:attrNameLst>
                                          <p:attrName>ppt_w</p:attrName>
                                        </p:attrNameLst>
                                      </p:cBhvr>
                                      <p:tavLst>
                                        <p:tav tm="0">
                                          <p:val>
                                            <p:fltVal val="0"/>
                                          </p:val>
                                        </p:tav>
                                        <p:tav tm="100000">
                                          <p:val>
                                            <p:strVal val="#ppt_w"/>
                                          </p:val>
                                        </p:tav>
                                      </p:tavLst>
                                    </p:anim>
                                    <p:anim calcmode="lin" valueType="num">
                                      <p:cBhvr>
                                        <p:cTn id="41" dur="500" fill="hold"/>
                                        <p:tgtEl>
                                          <p:spTgt spid="119821"/>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4" presetClass="entr" presetSubtype="32" fill="hold" grpId="0" nodeType="afterEffect">
                                  <p:stCondLst>
                                    <p:cond delay="0"/>
                                  </p:stCondLst>
                                  <p:childTnLst>
                                    <p:set>
                                      <p:cBhvr>
                                        <p:cTn id="44" dur="1" fill="hold">
                                          <p:stCondLst>
                                            <p:cond delay="0"/>
                                          </p:stCondLst>
                                        </p:cTn>
                                        <p:tgtEl>
                                          <p:spTgt spid="119824">
                                            <p:txEl>
                                              <p:pRg st="0" end="0"/>
                                            </p:txEl>
                                          </p:spTgt>
                                        </p:tgtEl>
                                        <p:attrNameLst>
                                          <p:attrName>style.visibility</p:attrName>
                                        </p:attrNameLst>
                                      </p:cBhvr>
                                      <p:to>
                                        <p:strVal val="visible"/>
                                      </p:to>
                                    </p:set>
                                    <p:animEffect transition="in" filter="box(out)">
                                      <p:cBhvr>
                                        <p:cTn id="45" dur="500"/>
                                        <p:tgtEl>
                                          <p:spTgt spid="119824">
                                            <p:txEl>
                                              <p:pRg st="0" end="0"/>
                                            </p:txEl>
                                          </p:spTgt>
                                        </p:tgtEl>
                                      </p:cBhvr>
                                    </p:animEffec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499"/>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19825"/>
                                        </p:tgtEl>
                                        <p:attrNameLst>
                                          <p:attrName>style.visibility</p:attrName>
                                        </p:attrNameLst>
                                      </p:cBhvr>
                                      <p:to>
                                        <p:strVal val="visible"/>
                                      </p:to>
                                    </p:set>
                                    <p:anim calcmode="lin" valueType="num">
                                      <p:cBhvr>
                                        <p:cTn id="53" dur="500" fill="hold"/>
                                        <p:tgtEl>
                                          <p:spTgt spid="119825"/>
                                        </p:tgtEl>
                                        <p:attrNameLst>
                                          <p:attrName>ppt_w</p:attrName>
                                        </p:attrNameLst>
                                      </p:cBhvr>
                                      <p:tavLst>
                                        <p:tav tm="0">
                                          <p:val>
                                            <p:fltVal val="0"/>
                                          </p:val>
                                        </p:tav>
                                        <p:tav tm="100000">
                                          <p:val>
                                            <p:strVal val="#ppt_w"/>
                                          </p:val>
                                        </p:tav>
                                      </p:tavLst>
                                    </p:anim>
                                    <p:anim calcmode="lin" valueType="num">
                                      <p:cBhvr>
                                        <p:cTn id="54" dur="500" fill="hold"/>
                                        <p:tgtEl>
                                          <p:spTgt spid="119825"/>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4" presetClass="entr" presetSubtype="32" fill="hold" grpId="0" nodeType="afterEffect">
                                  <p:stCondLst>
                                    <p:cond delay="0"/>
                                  </p:stCondLst>
                                  <p:childTnLst>
                                    <p:set>
                                      <p:cBhvr>
                                        <p:cTn id="57" dur="1" fill="hold">
                                          <p:stCondLst>
                                            <p:cond delay="0"/>
                                          </p:stCondLst>
                                        </p:cTn>
                                        <p:tgtEl>
                                          <p:spTgt spid="119826">
                                            <p:txEl>
                                              <p:pRg st="0" end="0"/>
                                            </p:txEl>
                                          </p:spTgt>
                                        </p:tgtEl>
                                        <p:attrNameLst>
                                          <p:attrName>style.visibility</p:attrName>
                                        </p:attrNameLst>
                                      </p:cBhvr>
                                      <p:to>
                                        <p:strVal val="visible"/>
                                      </p:to>
                                    </p:set>
                                    <p:animEffect transition="in" filter="box(out)">
                                      <p:cBhvr>
                                        <p:cTn id="58" dur="500"/>
                                        <p:tgtEl>
                                          <p:spTgt spid="11982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lt">
                                    <p:tmAbs val="75"/>
                                  </p:iterate>
                                  <p:childTnLst>
                                    <p:set>
                                      <p:cBhvr>
                                        <p:cTn id="62" dur="1" fill="hold">
                                          <p:stCondLst>
                                            <p:cond delay="74"/>
                                          </p:stCondLst>
                                        </p:cTn>
                                        <p:tgtEl>
                                          <p:spTgt spid="119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nimBg="1"/>
      <p:bldP spid="119818" grpId="0" animBg="1"/>
      <p:bldP spid="119820" grpId="0" build="p" autoUpdateAnimBg="0" advAuto="0"/>
      <p:bldP spid="119821" grpId="0" animBg="1"/>
      <p:bldP spid="119822" grpId="0" animBg="1"/>
      <p:bldP spid="119823" grpId="0" build="p" autoUpdateAnimBg="0" advAuto="0"/>
      <p:bldP spid="119824" grpId="0" build="p" autoUpdateAnimBg="0" advAuto="0"/>
      <p:bldP spid="119825" grpId="0" animBg="1"/>
      <p:bldP spid="119826" grpId="0" build="p" autoUpdateAnimBg="0" advAuto="0"/>
      <p:bldP spid="119827" grpId="0" autoUpdateAnimBg="0"/>
      <p:bldP spid="11982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82838" y="3284538"/>
            <a:ext cx="5618162" cy="1825625"/>
            <a:chOff x="1501" y="1634"/>
            <a:chExt cx="3539" cy="1150"/>
          </a:xfrm>
        </p:grpSpPr>
        <p:sp>
          <p:nvSpPr>
            <p:cNvPr id="73746"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3747"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73748"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3749" name="Line 8"/>
            <p:cNvSpPr>
              <a:spLocks noChangeShapeType="1"/>
            </p:cNvSpPr>
            <p:nvPr/>
          </p:nvSpPr>
          <p:spPr bwMode="auto">
            <a:xfrm>
              <a:off x="2893" y="1728"/>
              <a:ext cx="2147" cy="0"/>
            </a:xfrm>
            <a:prstGeom prst="line">
              <a:avLst/>
            </a:prstGeom>
            <a:noFill/>
            <a:ln w="38100">
              <a:solidFill>
                <a:schemeClr val="tx1"/>
              </a:solidFill>
              <a:prstDash val="sysDot"/>
              <a:round/>
              <a:headEnd type="none" w="sm" len="sm"/>
              <a:tailEnd type="none" w="sm" len="sm"/>
            </a:ln>
          </p:spPr>
          <p:txBody>
            <a:bodyPr wrap="none" anchor="ctr"/>
            <a:lstStyle/>
            <a:p>
              <a:endParaRPr lang="hu-HU"/>
            </a:p>
          </p:txBody>
        </p:sp>
      </p:grpSp>
      <p:sp>
        <p:nvSpPr>
          <p:cNvPr id="121865" name="Line 9"/>
          <p:cNvSpPr>
            <a:spLocks noChangeShapeType="1"/>
          </p:cNvSpPr>
          <p:nvPr/>
        </p:nvSpPr>
        <p:spPr bwMode="auto">
          <a:xfrm>
            <a:off x="3124200" y="4521200"/>
            <a:ext cx="0" cy="1122363"/>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3732" name="Rectangle 10"/>
          <p:cNvSpPr>
            <a:spLocks noChangeArrowheads="1"/>
          </p:cNvSpPr>
          <p:nvPr/>
        </p:nvSpPr>
        <p:spPr bwMode="auto">
          <a:xfrm>
            <a:off x="381000" y="476250"/>
            <a:ext cx="80010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cs typeface="Times New Roman" pitchFamily="18" charset="0"/>
              </a:rPr>
              <a:t>Az </a:t>
            </a:r>
            <a:r>
              <a:rPr lang="en-GB" sz="2800" baseline="0">
                <a:solidFill>
                  <a:schemeClr val="tx1"/>
                </a:solidFill>
                <a:cs typeface="Times New Roman" pitchFamily="18" charset="0"/>
              </a:rPr>
              <a:t>F</a:t>
            </a:r>
            <a:r>
              <a:rPr lang="hu-HU" sz="2800" baseline="0">
                <a:solidFill>
                  <a:schemeClr val="tx1"/>
                </a:solidFill>
                <a:cs typeface="Times New Roman" pitchFamily="18" charset="0"/>
              </a:rPr>
              <a:t>i erő nyomó- és nyíróerő komponens értékek kiszámítása</a:t>
            </a:r>
            <a:endParaRPr lang="en-GB" sz="2800" baseline="0">
              <a:solidFill>
                <a:schemeClr val="tx1"/>
              </a:solidFill>
              <a:cs typeface="Times New Roman" pitchFamily="18" charset="0"/>
            </a:endParaRPr>
          </a:p>
        </p:txBody>
      </p:sp>
      <p:sp>
        <p:nvSpPr>
          <p:cNvPr id="121867" name="Rectangle 11"/>
          <p:cNvSpPr>
            <a:spLocks noChangeArrowheads="1"/>
          </p:cNvSpPr>
          <p:nvPr/>
        </p:nvSpPr>
        <p:spPr bwMode="auto">
          <a:xfrm>
            <a:off x="2514600" y="4819650"/>
            <a:ext cx="833438"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a:t>
            </a:r>
            <a:endParaRPr lang="en-GB" sz="2800" baseline="0">
              <a:solidFill>
                <a:schemeClr val="tx1"/>
              </a:solidFill>
            </a:endParaRPr>
          </a:p>
        </p:txBody>
      </p:sp>
      <p:sp>
        <p:nvSpPr>
          <p:cNvPr id="121868" name="Line 12"/>
          <p:cNvSpPr>
            <a:spLocks noChangeShapeType="1"/>
          </p:cNvSpPr>
          <p:nvPr/>
        </p:nvSpPr>
        <p:spPr bwMode="auto">
          <a:xfrm flipV="1">
            <a:off x="3973513" y="2378075"/>
            <a:ext cx="817562" cy="1503363"/>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121869" name="Rectangle 13"/>
          <p:cNvSpPr>
            <a:spLocks noChangeArrowheads="1"/>
          </p:cNvSpPr>
          <p:nvPr/>
        </p:nvSpPr>
        <p:spPr bwMode="auto">
          <a:xfrm>
            <a:off x="4724400" y="1985963"/>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baseline="0">
                <a:solidFill>
                  <a:schemeClr val="tx1"/>
                </a:solidFill>
              </a:rPr>
              <a:t>i</a:t>
            </a:r>
            <a:endParaRPr lang="en-GB" sz="2800" baseline="0">
              <a:solidFill>
                <a:schemeClr val="tx1"/>
              </a:solidFill>
            </a:endParaRPr>
          </a:p>
        </p:txBody>
      </p:sp>
      <p:sp>
        <p:nvSpPr>
          <p:cNvPr id="73736" name="Rectangle 14"/>
          <p:cNvSpPr>
            <a:spLocks noChangeArrowheads="1"/>
          </p:cNvSpPr>
          <p:nvPr/>
        </p:nvSpPr>
        <p:spPr bwMode="auto">
          <a:xfrm>
            <a:off x="381000" y="1833563"/>
            <a:ext cx="2971800" cy="519112"/>
          </a:xfrm>
          <a:prstGeom prst="rect">
            <a:avLst/>
          </a:prstGeom>
          <a:noFill/>
          <a:ln w="9525">
            <a:noFill/>
            <a:miter lim="800000"/>
            <a:headEnd/>
            <a:tailEnd/>
          </a:ln>
        </p:spPr>
        <p:txBody>
          <a:bodyPr lIns="92075" tIns="46038" rIns="92075" bIns="46038">
            <a:spAutoFit/>
          </a:bodyPr>
          <a:lstStyle/>
          <a:p>
            <a:r>
              <a:rPr lang="en-GB" sz="2400" i="1" baseline="0">
                <a:solidFill>
                  <a:schemeClr val="tx1"/>
                </a:solidFill>
              </a:rPr>
              <a:t> </a:t>
            </a:r>
            <a:r>
              <a:rPr lang="en-GB" sz="2800" i="1" baseline="0">
                <a:solidFill>
                  <a:schemeClr val="tx1"/>
                </a:solidFill>
              </a:rPr>
              <a:t>F</a:t>
            </a:r>
            <a:r>
              <a:rPr lang="hu-HU" sz="2800" i="1" baseline="0">
                <a:solidFill>
                  <a:schemeClr val="tx1"/>
                </a:solidFill>
              </a:rPr>
              <a:t>i</a:t>
            </a:r>
            <a:r>
              <a:rPr lang="en-GB" sz="2800" i="1" baseline="0">
                <a:solidFill>
                  <a:schemeClr val="tx1"/>
                </a:solidFill>
              </a:rPr>
              <a:t> </a:t>
            </a:r>
            <a:r>
              <a:rPr lang="en-GB" sz="2400" i="1" baseline="0">
                <a:solidFill>
                  <a:schemeClr val="tx1"/>
                </a:solidFill>
              </a:rPr>
              <a:t> = </a:t>
            </a:r>
            <a:r>
              <a:rPr lang="hu-HU" sz="2800" i="1" baseline="0">
                <a:solidFill>
                  <a:schemeClr val="tx1"/>
                </a:solidFill>
              </a:rPr>
              <a:t>F</a:t>
            </a:r>
            <a:r>
              <a:rPr lang="hu-HU" sz="2800" i="1">
                <a:solidFill>
                  <a:schemeClr val="tx1"/>
                </a:solidFill>
              </a:rPr>
              <a:t>G </a:t>
            </a:r>
            <a:r>
              <a:rPr lang="en-US" sz="2800" i="1" baseline="0">
                <a:solidFill>
                  <a:schemeClr val="tx1"/>
                </a:solidFill>
                <a:cs typeface="Times New Roman" pitchFamily="18" charset="0"/>
              </a:rPr>
              <a:t>·</a:t>
            </a:r>
            <a:r>
              <a:rPr lang="en-GB" sz="2800" i="1" baseline="0">
                <a:solidFill>
                  <a:schemeClr val="tx1"/>
                </a:solidFill>
              </a:rPr>
              <a:t>  </a:t>
            </a:r>
            <a:r>
              <a:rPr lang="hu-HU" sz="2800" i="1" baseline="0">
                <a:solidFill>
                  <a:schemeClr val="tx1"/>
                </a:solidFill>
              </a:rPr>
              <a:t>k</a:t>
            </a:r>
            <a:r>
              <a:rPr lang="en-GB" sz="2800" i="1">
                <a:solidFill>
                  <a:schemeClr val="tx1"/>
                </a:solidFill>
              </a:rPr>
              <a:t>G</a:t>
            </a:r>
            <a:r>
              <a:rPr lang="en-GB" sz="2400" i="1" baseline="0">
                <a:solidFill>
                  <a:schemeClr val="tx1"/>
                </a:solidFill>
              </a:rPr>
              <a:t> </a:t>
            </a:r>
            <a:r>
              <a:rPr lang="en-GB" sz="2800" i="1" baseline="0">
                <a:solidFill>
                  <a:schemeClr val="tx1"/>
                </a:solidFill>
              </a:rPr>
              <a:t>/ </a:t>
            </a:r>
            <a:r>
              <a:rPr lang="hu-HU" sz="2800" i="1" baseline="0">
                <a:solidFill>
                  <a:schemeClr val="tx1"/>
                </a:solidFill>
              </a:rPr>
              <a:t>ki</a:t>
            </a:r>
            <a:r>
              <a:rPr lang="en-GB" sz="2800" i="1" baseline="0">
                <a:solidFill>
                  <a:schemeClr val="tx1"/>
                </a:solidFill>
              </a:rPr>
              <a:t> </a:t>
            </a:r>
            <a:r>
              <a:rPr lang="en-GB" sz="2400" i="1" baseline="0">
                <a:solidFill>
                  <a:schemeClr val="tx1"/>
                </a:solidFill>
              </a:rPr>
              <a:t> </a:t>
            </a:r>
          </a:p>
        </p:txBody>
      </p:sp>
      <p:sp>
        <p:nvSpPr>
          <p:cNvPr id="121871" name="Line 15"/>
          <p:cNvSpPr>
            <a:spLocks noChangeShapeType="1"/>
          </p:cNvSpPr>
          <p:nvPr/>
        </p:nvSpPr>
        <p:spPr bwMode="auto">
          <a:xfrm flipH="1" flipV="1">
            <a:off x="3592513" y="3368675"/>
            <a:ext cx="360362" cy="512763"/>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121872" name="Rectangle 16"/>
          <p:cNvSpPr>
            <a:spLocks noChangeArrowheads="1"/>
          </p:cNvSpPr>
          <p:nvPr/>
        </p:nvSpPr>
        <p:spPr bwMode="auto">
          <a:xfrm>
            <a:off x="5181600" y="2595563"/>
            <a:ext cx="8382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ik</a:t>
            </a:r>
            <a:endParaRPr lang="en-GB" sz="2800">
              <a:solidFill>
                <a:schemeClr val="tx1"/>
              </a:solidFill>
            </a:endParaRPr>
          </a:p>
        </p:txBody>
      </p:sp>
      <p:sp>
        <p:nvSpPr>
          <p:cNvPr id="121873" name="Arc 17"/>
          <p:cNvSpPr>
            <a:spLocks/>
          </p:cNvSpPr>
          <p:nvPr/>
        </p:nvSpPr>
        <p:spPr bwMode="auto">
          <a:xfrm rot="10800000">
            <a:off x="3968750" y="3325813"/>
            <a:ext cx="514350" cy="555625"/>
          </a:xfrm>
          <a:custGeom>
            <a:avLst/>
            <a:gdLst>
              <a:gd name="T0" fmla="*/ 2147483647 w 18245"/>
              <a:gd name="T1" fmla="*/ 2147483647 h 18173"/>
              <a:gd name="T2" fmla="*/ 0 w 18245"/>
              <a:gd name="T3" fmla="*/ 2147483647 h 18173"/>
              <a:gd name="T4" fmla="*/ 2147483647 w 18245"/>
              <a:gd name="T5" fmla="*/ 0 h 18173"/>
              <a:gd name="T6" fmla="*/ 0 60000 65536"/>
              <a:gd name="T7" fmla="*/ 0 60000 65536"/>
              <a:gd name="T8" fmla="*/ 0 60000 65536"/>
              <a:gd name="T9" fmla="*/ 0 w 18245"/>
              <a:gd name="T10" fmla="*/ 0 h 18173"/>
              <a:gd name="T11" fmla="*/ 18245 w 18245"/>
              <a:gd name="T12" fmla="*/ 18173 h 18173"/>
            </a:gdLst>
            <a:ahLst/>
            <a:cxnLst>
              <a:cxn ang="T6">
                <a:pos x="T0" y="T1"/>
              </a:cxn>
              <a:cxn ang="T7">
                <a:pos x="T2" y="T3"/>
              </a:cxn>
              <a:cxn ang="T8">
                <a:pos x="T4" y="T5"/>
              </a:cxn>
            </a:cxnLst>
            <a:rect l="T9" t="T10" r="T11" b="T12"/>
            <a:pathLst>
              <a:path w="18245" h="18173" fill="none" extrusionOk="0">
                <a:moveTo>
                  <a:pt x="6570" y="18173"/>
                </a:moveTo>
                <a:cubicBezTo>
                  <a:pt x="3925" y="16474"/>
                  <a:pt x="1682" y="14217"/>
                  <a:pt x="-1" y="11562"/>
                </a:cubicBezTo>
              </a:path>
              <a:path w="18245" h="18173" stroke="0" extrusionOk="0">
                <a:moveTo>
                  <a:pt x="6570" y="18173"/>
                </a:moveTo>
                <a:cubicBezTo>
                  <a:pt x="3925" y="16474"/>
                  <a:pt x="1682" y="14217"/>
                  <a:pt x="-1" y="11562"/>
                </a:cubicBezTo>
                <a:lnTo>
                  <a:pt x="18245"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121874" name="Line 18"/>
          <p:cNvSpPr>
            <a:spLocks noChangeShapeType="1"/>
          </p:cNvSpPr>
          <p:nvPr/>
        </p:nvSpPr>
        <p:spPr bwMode="auto">
          <a:xfrm flipV="1">
            <a:off x="3973513" y="2911475"/>
            <a:ext cx="1274762" cy="969963"/>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121875" name="Rectangle 19"/>
          <p:cNvSpPr>
            <a:spLocks noChangeArrowheads="1"/>
          </p:cNvSpPr>
          <p:nvPr/>
        </p:nvSpPr>
        <p:spPr bwMode="auto">
          <a:xfrm>
            <a:off x="4191000" y="3586163"/>
            <a:ext cx="457200" cy="461962"/>
          </a:xfrm>
          <a:prstGeom prst="rect">
            <a:avLst/>
          </a:prstGeom>
          <a:noFill/>
          <a:ln w="9525">
            <a:noFill/>
            <a:miter lim="800000"/>
            <a:headEnd/>
            <a:tailEnd/>
          </a:ln>
        </p:spPr>
        <p:txBody>
          <a:bodyPr lIns="92075" tIns="46038" rIns="92075" bIns="46038">
            <a:spAutoFit/>
          </a:bodyPr>
          <a:lstStyle/>
          <a:p>
            <a:r>
              <a:rPr lang="en-GB" sz="2400" baseline="0">
                <a:solidFill>
                  <a:schemeClr val="tx1"/>
                </a:solidFill>
                <a:latin typeface="Symbol" pitchFamily="18" charset="2"/>
              </a:rPr>
              <a:t>a</a:t>
            </a:r>
          </a:p>
        </p:txBody>
      </p:sp>
      <p:sp>
        <p:nvSpPr>
          <p:cNvPr id="121876" name="Rectangle 20"/>
          <p:cNvSpPr>
            <a:spLocks noChangeArrowheads="1"/>
          </p:cNvSpPr>
          <p:nvPr/>
        </p:nvSpPr>
        <p:spPr bwMode="auto">
          <a:xfrm>
            <a:off x="3276600" y="2824163"/>
            <a:ext cx="10795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iny</a:t>
            </a:r>
            <a:endParaRPr lang="en-GB" sz="2800">
              <a:solidFill>
                <a:schemeClr val="tx1"/>
              </a:solidFill>
            </a:endParaRPr>
          </a:p>
        </p:txBody>
      </p:sp>
      <p:sp>
        <p:nvSpPr>
          <p:cNvPr id="121877" name="Rectangle 21"/>
          <p:cNvSpPr>
            <a:spLocks noChangeArrowheads="1"/>
          </p:cNvSpPr>
          <p:nvPr/>
        </p:nvSpPr>
        <p:spPr bwMode="auto">
          <a:xfrm>
            <a:off x="533400" y="2443163"/>
            <a:ext cx="2362200" cy="519112"/>
          </a:xfrm>
          <a:prstGeom prst="rect">
            <a:avLst/>
          </a:prstGeom>
          <a:noFill/>
          <a:ln w="9525">
            <a:noFill/>
            <a:miter lim="800000"/>
            <a:headEnd/>
            <a:tailEnd/>
          </a:ln>
        </p:spPr>
        <p:txBody>
          <a:bodyPr lIns="92075" tIns="46038" rIns="92075" bIns="46038">
            <a:spAutoFit/>
          </a:bodyPr>
          <a:lstStyle/>
          <a:p>
            <a:r>
              <a:rPr lang="en-GB" sz="2800" i="1" baseline="0">
                <a:solidFill>
                  <a:schemeClr val="tx1"/>
                </a:solidFill>
              </a:rPr>
              <a:t>F</a:t>
            </a:r>
            <a:r>
              <a:rPr lang="hu-HU" sz="2800" i="1">
                <a:solidFill>
                  <a:schemeClr val="tx1"/>
                </a:solidFill>
              </a:rPr>
              <a:t>ik</a:t>
            </a:r>
            <a:r>
              <a:rPr lang="en-GB" sz="2800" i="1" baseline="0">
                <a:solidFill>
                  <a:schemeClr val="tx1"/>
                </a:solidFill>
              </a:rPr>
              <a:t> = </a:t>
            </a:r>
            <a:r>
              <a:rPr lang="hu-HU" sz="2800" i="1" baseline="0">
                <a:solidFill>
                  <a:schemeClr val="tx1"/>
                </a:solidFill>
              </a:rPr>
              <a:t>Fi </a:t>
            </a:r>
            <a:r>
              <a:rPr lang="en-US" sz="2800" i="1" baseline="0">
                <a:solidFill>
                  <a:schemeClr val="tx1"/>
                </a:solidFill>
                <a:cs typeface="Times New Roman" pitchFamily="18" charset="0"/>
              </a:rPr>
              <a:t>·</a:t>
            </a:r>
            <a:r>
              <a:rPr lang="en-GB" sz="2800" i="1" baseline="0">
                <a:solidFill>
                  <a:schemeClr val="tx1"/>
                </a:solidFill>
              </a:rPr>
              <a:t> cos</a:t>
            </a:r>
            <a:r>
              <a:rPr lang="en-GB" sz="2400" i="1" baseline="0">
                <a:solidFill>
                  <a:schemeClr val="tx1"/>
                </a:solidFill>
                <a:latin typeface="Symbol" pitchFamily="18" charset="2"/>
              </a:rPr>
              <a:t>a</a:t>
            </a:r>
            <a:r>
              <a:rPr lang="en-GB" sz="2800" i="1" baseline="0">
                <a:solidFill>
                  <a:schemeClr val="tx1"/>
                </a:solidFill>
              </a:rPr>
              <a:t> </a:t>
            </a:r>
          </a:p>
        </p:txBody>
      </p:sp>
      <p:sp>
        <p:nvSpPr>
          <p:cNvPr id="121878" name="Rectangle 22"/>
          <p:cNvSpPr>
            <a:spLocks noChangeArrowheads="1"/>
          </p:cNvSpPr>
          <p:nvPr/>
        </p:nvSpPr>
        <p:spPr bwMode="auto">
          <a:xfrm>
            <a:off x="533400" y="3052763"/>
            <a:ext cx="2670175" cy="523875"/>
          </a:xfrm>
          <a:prstGeom prst="rect">
            <a:avLst/>
          </a:prstGeom>
          <a:noFill/>
          <a:ln w="9525">
            <a:noFill/>
            <a:miter lim="800000"/>
            <a:headEnd/>
            <a:tailEnd/>
          </a:ln>
        </p:spPr>
        <p:txBody>
          <a:bodyPr lIns="92075" tIns="46038" rIns="92075" bIns="46038">
            <a:spAutoFit/>
          </a:bodyPr>
          <a:lstStyle/>
          <a:p>
            <a:r>
              <a:rPr lang="en-GB" sz="2800" i="1" baseline="0">
                <a:solidFill>
                  <a:schemeClr val="tx1"/>
                </a:solidFill>
              </a:rPr>
              <a:t>F</a:t>
            </a:r>
            <a:r>
              <a:rPr lang="hu-HU" sz="2800" i="1">
                <a:solidFill>
                  <a:schemeClr val="tx1"/>
                </a:solidFill>
              </a:rPr>
              <a:t>iny</a:t>
            </a:r>
            <a:r>
              <a:rPr lang="en-GB" sz="2800" i="1" baseline="0">
                <a:solidFill>
                  <a:schemeClr val="tx1"/>
                </a:solidFill>
              </a:rPr>
              <a:t> = </a:t>
            </a:r>
            <a:r>
              <a:rPr lang="hu-HU" sz="2800" i="1" baseline="0">
                <a:solidFill>
                  <a:schemeClr val="tx1"/>
                </a:solidFill>
              </a:rPr>
              <a:t>Fi </a:t>
            </a:r>
            <a:r>
              <a:rPr lang="en-US" sz="2800" i="1" baseline="0">
                <a:solidFill>
                  <a:schemeClr val="tx1"/>
                </a:solidFill>
                <a:cs typeface="Times New Roman" pitchFamily="18" charset="0"/>
              </a:rPr>
              <a:t>·</a:t>
            </a:r>
            <a:r>
              <a:rPr lang="en-GB" sz="2800" i="1" baseline="0">
                <a:solidFill>
                  <a:schemeClr val="tx1"/>
                </a:solidFill>
              </a:rPr>
              <a:t> sin </a:t>
            </a:r>
            <a:r>
              <a:rPr lang="en-GB" sz="2400" i="1" baseline="0">
                <a:solidFill>
                  <a:schemeClr val="tx1"/>
                </a:solidFill>
                <a:latin typeface="Symbol" pitchFamily="18" charset="2"/>
              </a:rPr>
              <a:t>a</a:t>
            </a:r>
          </a:p>
        </p:txBody>
      </p:sp>
      <p:sp>
        <p:nvSpPr>
          <p:cNvPr id="73745" name="Szövegdoboz 21"/>
          <p:cNvSpPr txBox="1">
            <a:spLocks noChangeArrowheads="1"/>
          </p:cNvSpPr>
          <p:nvPr/>
        </p:nvSpPr>
        <p:spPr bwMode="auto">
          <a:xfrm>
            <a:off x="4429125" y="5143500"/>
            <a:ext cx="4143375" cy="646113"/>
          </a:xfrm>
          <a:prstGeom prst="rect">
            <a:avLst/>
          </a:prstGeom>
          <a:noFill/>
          <a:ln w="9525">
            <a:noFill/>
            <a:miter lim="800000"/>
            <a:headEnd/>
            <a:tailEnd/>
          </a:ln>
        </p:spPr>
        <p:txBody>
          <a:bodyPr>
            <a:spAutoFit/>
          </a:bodyPr>
          <a:lstStyle/>
          <a:p>
            <a:r>
              <a:rPr lang="hu-HU" sz="1200" baseline="0">
                <a:solidFill>
                  <a:schemeClr val="tx1"/>
                </a:solidFill>
              </a:rPr>
              <a:t>Fik – az izom által kifejtett erő nyomó vagy kompressziós (k) erő komponense; Finy - az izom által kifejtett erő nyíróerő (ny)  komponense</a:t>
            </a:r>
            <a:endParaRPr lang="en-US" sz="1200" baseline="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box(out)">
                                      <p:cBhvr>
                                        <p:cTn id="7" dur="500"/>
                                        <p:tgtEl>
                                          <p:spTgt spid="12186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1867">
                                            <p:txEl>
                                              <p:pRg st="0" end="0"/>
                                            </p:txEl>
                                          </p:spTgt>
                                        </p:tgtEl>
                                        <p:attrNameLst>
                                          <p:attrName>style.visibility</p:attrName>
                                        </p:attrNameLst>
                                      </p:cBhvr>
                                      <p:to>
                                        <p:strVal val="visible"/>
                                      </p:to>
                                    </p:set>
                                    <p:animEffect transition="in" filter="box(out)">
                                      <p:cBhvr>
                                        <p:cTn id="11" dur="500"/>
                                        <p:tgtEl>
                                          <p:spTgt spid="1218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1868"/>
                                        </p:tgtEl>
                                        <p:attrNameLst>
                                          <p:attrName>style.visibility</p:attrName>
                                        </p:attrNameLst>
                                      </p:cBhvr>
                                      <p:to>
                                        <p:strVal val="visible"/>
                                      </p:to>
                                    </p:set>
                                    <p:animEffect transition="in" filter="box(out)">
                                      <p:cBhvr>
                                        <p:cTn id="16" dur="500"/>
                                        <p:tgtEl>
                                          <p:spTgt spid="121868"/>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21869">
                                            <p:txEl>
                                              <p:pRg st="0" end="0"/>
                                            </p:txEl>
                                          </p:spTgt>
                                        </p:tgtEl>
                                        <p:attrNameLst>
                                          <p:attrName>style.visibility</p:attrName>
                                        </p:attrNameLst>
                                      </p:cBhvr>
                                      <p:to>
                                        <p:strVal val="visible"/>
                                      </p:to>
                                    </p:set>
                                    <p:animEffect transition="in" filter="box(out)">
                                      <p:cBhvr>
                                        <p:cTn id="20" dur="500"/>
                                        <p:tgtEl>
                                          <p:spTgt spid="12186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74"/>
                                        </p:tgtEl>
                                        <p:attrNameLst>
                                          <p:attrName>style.visibility</p:attrName>
                                        </p:attrNameLst>
                                      </p:cBhvr>
                                      <p:to>
                                        <p:strVal val="visible"/>
                                      </p:to>
                                    </p:set>
                                    <p:anim calcmode="lin" valueType="num">
                                      <p:cBhvr additive="base">
                                        <p:cTn id="25" dur="500" fill="hold"/>
                                        <p:tgtEl>
                                          <p:spTgt spid="121874"/>
                                        </p:tgtEl>
                                        <p:attrNameLst>
                                          <p:attrName>ppt_x</p:attrName>
                                        </p:attrNameLst>
                                      </p:cBhvr>
                                      <p:tavLst>
                                        <p:tav tm="0">
                                          <p:val>
                                            <p:strVal val="0-#ppt_w/2"/>
                                          </p:val>
                                        </p:tav>
                                        <p:tav tm="100000">
                                          <p:val>
                                            <p:strVal val="#ppt_x"/>
                                          </p:val>
                                        </p:tav>
                                      </p:tavLst>
                                    </p:anim>
                                    <p:anim calcmode="lin" valueType="num">
                                      <p:cBhvr additive="base">
                                        <p:cTn id="26" dur="500" fill="hold"/>
                                        <p:tgtEl>
                                          <p:spTgt spid="1218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par>
                          <p:cTn id="27" fill="hold">
                            <p:stCondLst>
                              <p:cond delay="500"/>
                            </p:stCondLst>
                            <p:childTnLst>
                              <p:par>
                                <p:cTn id="28" presetID="4" presetClass="entr" presetSubtype="32" fill="hold" grpId="0" nodeType="afterEffect">
                                  <p:stCondLst>
                                    <p:cond delay="0"/>
                                  </p:stCondLst>
                                  <p:childTnLst>
                                    <p:set>
                                      <p:cBhvr>
                                        <p:cTn id="29" dur="1" fill="hold">
                                          <p:stCondLst>
                                            <p:cond delay="0"/>
                                          </p:stCondLst>
                                        </p:cTn>
                                        <p:tgtEl>
                                          <p:spTgt spid="121872">
                                            <p:txEl>
                                              <p:pRg st="0" end="0"/>
                                            </p:txEl>
                                          </p:spTgt>
                                        </p:tgtEl>
                                        <p:attrNameLst>
                                          <p:attrName>style.visibility</p:attrName>
                                        </p:attrNameLst>
                                      </p:cBhvr>
                                      <p:to>
                                        <p:strVal val="visible"/>
                                      </p:to>
                                    </p:set>
                                    <p:animEffect transition="in" filter="box(out)">
                                      <p:cBhvr>
                                        <p:cTn id="30" dur="500"/>
                                        <p:tgtEl>
                                          <p:spTgt spid="12187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1871"/>
                                        </p:tgtEl>
                                        <p:attrNameLst>
                                          <p:attrName>style.visibility</p:attrName>
                                        </p:attrNameLst>
                                      </p:cBhvr>
                                      <p:to>
                                        <p:strVal val="visible"/>
                                      </p:to>
                                    </p:set>
                                    <p:anim calcmode="lin" valueType="num">
                                      <p:cBhvr additive="base">
                                        <p:cTn id="35" dur="500" fill="hold"/>
                                        <p:tgtEl>
                                          <p:spTgt spid="121871"/>
                                        </p:tgtEl>
                                        <p:attrNameLst>
                                          <p:attrName>ppt_x</p:attrName>
                                        </p:attrNameLst>
                                      </p:cBhvr>
                                      <p:tavLst>
                                        <p:tav tm="0">
                                          <p:val>
                                            <p:strVal val="1+#ppt_w/2"/>
                                          </p:val>
                                        </p:tav>
                                        <p:tav tm="100000">
                                          <p:val>
                                            <p:strVal val="#ppt_x"/>
                                          </p:val>
                                        </p:tav>
                                      </p:tavLst>
                                    </p:anim>
                                    <p:anim calcmode="lin" valueType="num">
                                      <p:cBhvr additive="base">
                                        <p:cTn id="36" dur="500" fill="hold"/>
                                        <p:tgtEl>
                                          <p:spTgt spid="1218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ARBRAKE.WAV"/>
                                        </p:tgtEl>
                                      </p:cMediaNode>
                                    </p:audio>
                                  </p:sub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121876">
                                            <p:txEl>
                                              <p:pRg st="0" end="0"/>
                                            </p:txEl>
                                          </p:spTgt>
                                        </p:tgtEl>
                                        <p:attrNameLst>
                                          <p:attrName>style.visibility</p:attrName>
                                        </p:attrNameLst>
                                      </p:cBhvr>
                                      <p:to>
                                        <p:strVal val="visible"/>
                                      </p:to>
                                    </p:set>
                                    <p:animEffect transition="in" filter="box(out)">
                                      <p:cBhvr>
                                        <p:cTn id="40" dur="500"/>
                                        <p:tgtEl>
                                          <p:spTgt spid="12187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21873"/>
                                        </p:tgtEl>
                                        <p:attrNameLst>
                                          <p:attrName>style.visibility</p:attrName>
                                        </p:attrNameLst>
                                      </p:cBhvr>
                                      <p:to>
                                        <p:strVal val="visible"/>
                                      </p:to>
                                    </p:set>
                                    <p:animEffect transition="in" filter="box(out)">
                                      <p:cBhvr>
                                        <p:cTn id="45" dur="500"/>
                                        <p:tgtEl>
                                          <p:spTgt spid="12187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21875">
                                            <p:txEl>
                                              <p:pRg st="0" end="0"/>
                                            </p:txEl>
                                          </p:spTgt>
                                        </p:tgtEl>
                                        <p:attrNameLst>
                                          <p:attrName>style.visibility</p:attrName>
                                        </p:attrNameLst>
                                      </p:cBhvr>
                                      <p:to>
                                        <p:strVal val="visible"/>
                                      </p:to>
                                    </p:set>
                                    <p:animEffect transition="in" filter="box(out)">
                                      <p:cBhvr>
                                        <p:cTn id="50" dur="500"/>
                                        <p:tgtEl>
                                          <p:spTgt spid="12187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iterate type="lt">
                                    <p:tmPct val="100000"/>
                                  </p:iterate>
                                  <p:childTnLst>
                                    <p:set>
                                      <p:cBhvr>
                                        <p:cTn id="54" dur="1" fill="hold">
                                          <p:stCondLst>
                                            <p:cond delay="0"/>
                                          </p:stCondLst>
                                        </p:cTn>
                                        <p:tgtEl>
                                          <p:spTgt spid="121877">
                                            <p:txEl>
                                              <p:pRg st="0" end="0"/>
                                            </p:txEl>
                                          </p:spTgt>
                                        </p:tgtEl>
                                        <p:attrNameLst>
                                          <p:attrName>style.visibility</p:attrName>
                                        </p:attrNameLst>
                                      </p:cBhvr>
                                      <p:to>
                                        <p:strVal val="visible"/>
                                      </p:to>
                                    </p:set>
                                    <p:anim calcmode="lin" valueType="num">
                                      <p:cBhvr additive="base">
                                        <p:cTn id="55" dur="75" fill="hold"/>
                                        <p:tgtEl>
                                          <p:spTgt spid="121877">
                                            <p:txEl>
                                              <p:pRg st="0" end="0"/>
                                            </p:txEl>
                                          </p:spTgt>
                                        </p:tgtEl>
                                        <p:attrNameLst>
                                          <p:attrName>ppt_x</p:attrName>
                                        </p:attrNameLst>
                                      </p:cBhvr>
                                      <p:tavLst>
                                        <p:tav tm="0">
                                          <p:val>
                                            <p:strVal val="1+#ppt_w/2"/>
                                          </p:val>
                                        </p:tav>
                                        <p:tav tm="100000">
                                          <p:val>
                                            <p:strVal val="#ppt_x"/>
                                          </p:val>
                                        </p:tav>
                                      </p:tavLst>
                                    </p:anim>
                                    <p:anim calcmode="lin" valueType="num">
                                      <p:cBhvr additive="base">
                                        <p:cTn id="56" dur="75" fill="hold"/>
                                        <p:tgtEl>
                                          <p:spTgt spid="12187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LASER.WAV"/>
                                        </p:tgtEl>
                                      </p:cMediaNode>
                                    </p:audio>
                                  </p:subTnLst>
                                </p:cTn>
                              </p:par>
                            </p:childTnLst>
                          </p:cTn>
                        </p:par>
                        <p:par>
                          <p:cTn id="57" fill="hold">
                            <p:stCondLst>
                              <p:cond delay="825"/>
                            </p:stCondLst>
                            <p:childTnLst>
                              <p:par>
                                <p:cTn id="58" presetID="2" presetClass="entr" presetSubtype="1" fill="hold" grpId="0" nodeType="afterEffect">
                                  <p:stCondLst>
                                    <p:cond delay="0"/>
                                  </p:stCondLst>
                                  <p:iterate type="wd">
                                    <p:tmPct val="100000"/>
                                  </p:iterate>
                                  <p:childTnLst>
                                    <p:set>
                                      <p:cBhvr>
                                        <p:cTn id="59" dur="1" fill="hold">
                                          <p:stCondLst>
                                            <p:cond delay="0"/>
                                          </p:stCondLst>
                                        </p:cTn>
                                        <p:tgtEl>
                                          <p:spTgt spid="121878">
                                            <p:txEl>
                                              <p:pRg st="0" end="0"/>
                                            </p:txEl>
                                          </p:spTgt>
                                        </p:tgtEl>
                                        <p:attrNameLst>
                                          <p:attrName>style.visibility</p:attrName>
                                        </p:attrNameLst>
                                      </p:cBhvr>
                                      <p:to>
                                        <p:strVal val="visible"/>
                                      </p:to>
                                    </p:set>
                                    <p:anim calcmode="lin" valueType="num">
                                      <p:cBhvr additive="base">
                                        <p:cTn id="60" dur="300" fill="hold"/>
                                        <p:tgtEl>
                                          <p:spTgt spid="121878">
                                            <p:txEl>
                                              <p:pRg st="0" end="0"/>
                                            </p:txEl>
                                          </p:spTgt>
                                        </p:tgtEl>
                                        <p:attrNameLst>
                                          <p:attrName>ppt_x</p:attrName>
                                        </p:attrNameLst>
                                      </p:cBhvr>
                                      <p:tavLst>
                                        <p:tav tm="0">
                                          <p:val>
                                            <p:strVal val="#ppt_x"/>
                                          </p:val>
                                        </p:tav>
                                        <p:tav tm="100000">
                                          <p:val>
                                            <p:strVal val="#ppt_x"/>
                                          </p:val>
                                        </p:tav>
                                      </p:tavLst>
                                    </p:anim>
                                    <p:anim calcmode="lin" valueType="num">
                                      <p:cBhvr additive="base">
                                        <p:cTn id="61" dur="300" fill="hold"/>
                                        <p:tgtEl>
                                          <p:spTgt spid="12187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animBg="1"/>
      <p:bldP spid="121867" grpId="0" build="p" autoUpdateAnimBg="0" advAuto="0"/>
      <p:bldP spid="121868" grpId="0" animBg="1"/>
      <p:bldP spid="121869" grpId="0" build="p" autoUpdateAnimBg="0" advAuto="0"/>
      <p:bldP spid="121871" grpId="0" animBg="1"/>
      <p:bldP spid="121872" grpId="0" build="p" autoUpdateAnimBg="0" advAuto="0"/>
      <p:bldP spid="121873" grpId="0" animBg="1"/>
      <p:bldP spid="121874" grpId="0" animBg="1"/>
      <p:bldP spid="121875" grpId="0" build="p" autoUpdateAnimBg="0"/>
      <p:bldP spid="121876" grpId="0" build="p" autoUpdateAnimBg="0" advAuto="0"/>
      <p:bldP spid="121877" grpId="0" build="p" autoUpdateAnimBg="0"/>
      <p:bldP spid="121878"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AutoShape 3"/>
          <p:cNvSpPr>
            <a:spLocks noChangeArrowheads="1"/>
          </p:cNvSpPr>
          <p:nvPr/>
        </p:nvSpPr>
        <p:spPr bwMode="auto">
          <a:xfrm>
            <a:off x="382588" y="944563"/>
            <a:ext cx="2749550" cy="2587625"/>
          </a:xfrm>
          <a:prstGeom prst="roundRect">
            <a:avLst>
              <a:gd name="adj" fmla="val 16569"/>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hu-HU" dirty="0">
              <a:solidFill>
                <a:schemeClr val="tx1"/>
              </a:solidFill>
            </a:endParaRPr>
          </a:p>
        </p:txBody>
      </p:sp>
      <p:grpSp>
        <p:nvGrpSpPr>
          <p:cNvPr id="2" name="Group 4"/>
          <p:cNvGrpSpPr>
            <a:grpSpLocks/>
          </p:cNvGrpSpPr>
          <p:nvPr/>
        </p:nvGrpSpPr>
        <p:grpSpPr bwMode="auto">
          <a:xfrm>
            <a:off x="2382838" y="2698750"/>
            <a:ext cx="5618162" cy="1825625"/>
            <a:chOff x="1501" y="1634"/>
            <a:chExt cx="3539" cy="1150"/>
          </a:xfrm>
        </p:grpSpPr>
        <p:sp>
          <p:nvSpPr>
            <p:cNvPr id="74781" name="Oval 6"/>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4782" name="Oval 7"/>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74783" name="Line 8"/>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4784" name="Line 9"/>
            <p:cNvSpPr>
              <a:spLocks noChangeShapeType="1"/>
            </p:cNvSpPr>
            <p:nvPr/>
          </p:nvSpPr>
          <p:spPr bwMode="auto">
            <a:xfrm>
              <a:off x="2893" y="1728"/>
              <a:ext cx="2147" cy="0"/>
            </a:xfrm>
            <a:prstGeom prst="line">
              <a:avLst/>
            </a:prstGeom>
            <a:noFill/>
            <a:ln w="38100">
              <a:solidFill>
                <a:schemeClr val="tx1"/>
              </a:solidFill>
              <a:prstDash val="sysDot"/>
              <a:round/>
              <a:headEnd type="none" w="sm" len="sm"/>
              <a:tailEnd type="none" w="sm" len="sm"/>
            </a:ln>
          </p:spPr>
          <p:txBody>
            <a:bodyPr wrap="none" anchor="ctr"/>
            <a:lstStyle/>
            <a:p>
              <a:endParaRPr lang="hu-HU"/>
            </a:p>
          </p:txBody>
        </p:sp>
      </p:grpSp>
      <p:sp>
        <p:nvSpPr>
          <p:cNvPr id="123914" name="Line 10"/>
          <p:cNvSpPr>
            <a:spLocks noChangeShapeType="1"/>
          </p:cNvSpPr>
          <p:nvPr/>
        </p:nvSpPr>
        <p:spPr bwMode="auto">
          <a:xfrm>
            <a:off x="3124200" y="3935413"/>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4757" name="Rectangle 11"/>
          <p:cNvSpPr>
            <a:spLocks noChangeArrowheads="1"/>
          </p:cNvSpPr>
          <p:nvPr/>
        </p:nvSpPr>
        <p:spPr bwMode="auto">
          <a:xfrm>
            <a:off x="642938" y="214313"/>
            <a:ext cx="8305800" cy="461962"/>
          </a:xfrm>
          <a:prstGeom prst="rect">
            <a:avLst/>
          </a:prstGeom>
          <a:noFill/>
          <a:ln w="9525">
            <a:noFill/>
            <a:miter lim="800000"/>
            <a:headEnd/>
            <a:tailEnd/>
          </a:ln>
        </p:spPr>
        <p:txBody>
          <a:bodyPr lIns="92075" tIns="46038" rIns="92075" bIns="46038">
            <a:spAutoFit/>
          </a:bodyPr>
          <a:lstStyle/>
          <a:p>
            <a:pPr algn="ctr"/>
            <a:r>
              <a:rPr lang="hu-HU" sz="2400" baseline="0">
                <a:solidFill>
                  <a:schemeClr val="tx1"/>
                </a:solidFill>
                <a:cs typeface="Times New Roman" pitchFamily="18" charset="0"/>
              </a:rPr>
              <a:t>A térdízületre ható összes nyomó- és nyíróerő kiszámítása</a:t>
            </a:r>
            <a:endParaRPr lang="en-GB" sz="2400" baseline="0">
              <a:solidFill>
                <a:schemeClr val="tx1"/>
              </a:solidFill>
              <a:cs typeface="Times New Roman" pitchFamily="18" charset="0"/>
            </a:endParaRPr>
          </a:p>
        </p:txBody>
      </p:sp>
      <p:sp>
        <p:nvSpPr>
          <p:cNvPr id="123916" name="Rectangle 12"/>
          <p:cNvSpPr>
            <a:spLocks noChangeArrowheads="1"/>
          </p:cNvSpPr>
          <p:nvPr/>
        </p:nvSpPr>
        <p:spPr bwMode="auto">
          <a:xfrm>
            <a:off x="2571750" y="4500563"/>
            <a:ext cx="609600" cy="461962"/>
          </a:xfrm>
          <a:prstGeom prst="rect">
            <a:avLst/>
          </a:prstGeom>
          <a:noFill/>
          <a:ln w="9525">
            <a:noFill/>
            <a:miter lim="800000"/>
            <a:headEnd/>
            <a:tailEnd/>
          </a:ln>
        </p:spPr>
        <p:txBody>
          <a:bodyPr lIns="92075" tIns="46038" rIns="92075" bIns="46038">
            <a:spAutoFit/>
          </a:bodyPr>
          <a:lstStyle/>
          <a:p>
            <a:r>
              <a:rPr lang="hu-HU" sz="2400" baseline="0"/>
              <a:t>G</a:t>
            </a:r>
            <a:endParaRPr lang="en-GB" sz="2400" baseline="0"/>
          </a:p>
        </p:txBody>
      </p:sp>
      <p:sp>
        <p:nvSpPr>
          <p:cNvPr id="123917" name="Line 13"/>
          <p:cNvSpPr>
            <a:spLocks noChangeShapeType="1"/>
          </p:cNvSpPr>
          <p:nvPr/>
        </p:nvSpPr>
        <p:spPr bwMode="auto">
          <a:xfrm flipV="1">
            <a:off x="3973513" y="1792288"/>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123918" name="Rectangle 14"/>
          <p:cNvSpPr>
            <a:spLocks noChangeArrowheads="1"/>
          </p:cNvSpPr>
          <p:nvPr/>
        </p:nvSpPr>
        <p:spPr bwMode="auto">
          <a:xfrm>
            <a:off x="4724400" y="1400175"/>
            <a:ext cx="609600" cy="585788"/>
          </a:xfrm>
          <a:prstGeom prst="rect">
            <a:avLst/>
          </a:prstGeom>
          <a:noFill/>
          <a:ln w="9525">
            <a:noFill/>
            <a:miter lim="800000"/>
            <a:headEnd/>
            <a:tailEnd/>
          </a:ln>
        </p:spPr>
        <p:txBody>
          <a:bodyPr lIns="92075" tIns="46038" rIns="92075" bIns="46038">
            <a:spAutoFit/>
          </a:bodyPr>
          <a:lstStyle/>
          <a:p>
            <a:r>
              <a:rPr lang="en-GB" sz="3200" baseline="0"/>
              <a:t>F</a:t>
            </a:r>
            <a:r>
              <a:rPr lang="hu-HU" sz="3200" baseline="0"/>
              <a:t>i</a:t>
            </a:r>
            <a:endParaRPr lang="en-GB" sz="3200" baseline="0"/>
          </a:p>
        </p:txBody>
      </p:sp>
      <p:sp>
        <p:nvSpPr>
          <p:cNvPr id="123919" name="Line 15"/>
          <p:cNvSpPr>
            <a:spLocks noChangeShapeType="1"/>
          </p:cNvSpPr>
          <p:nvPr/>
        </p:nvSpPr>
        <p:spPr bwMode="auto">
          <a:xfrm flipH="1" flipV="1">
            <a:off x="3592513" y="2782888"/>
            <a:ext cx="360362" cy="512762"/>
          </a:xfrm>
          <a:prstGeom prst="line">
            <a:avLst/>
          </a:prstGeom>
          <a:noFill/>
          <a:ln w="25400">
            <a:solidFill>
              <a:srgbClr val="000066"/>
            </a:solidFill>
            <a:round/>
            <a:headEnd type="none" w="sm" len="sm"/>
            <a:tailEnd type="stealth" w="med" len="med"/>
          </a:ln>
        </p:spPr>
        <p:txBody>
          <a:bodyPr wrap="none" anchor="ctr"/>
          <a:lstStyle/>
          <a:p>
            <a:endParaRPr lang="hu-HU"/>
          </a:p>
        </p:txBody>
      </p:sp>
      <p:sp>
        <p:nvSpPr>
          <p:cNvPr id="123920" name="Rectangle 16"/>
          <p:cNvSpPr>
            <a:spLocks noChangeArrowheads="1"/>
          </p:cNvSpPr>
          <p:nvPr/>
        </p:nvSpPr>
        <p:spPr bwMode="auto">
          <a:xfrm>
            <a:off x="5181600" y="2009775"/>
            <a:ext cx="838200" cy="519113"/>
          </a:xfrm>
          <a:prstGeom prst="rect">
            <a:avLst/>
          </a:prstGeom>
          <a:noFill/>
          <a:ln w="9525">
            <a:noFill/>
            <a:miter lim="800000"/>
            <a:headEnd/>
            <a:tailEnd/>
          </a:ln>
        </p:spPr>
        <p:txBody>
          <a:bodyPr lIns="92075" tIns="46038" rIns="92075" bIns="46038">
            <a:spAutoFit/>
          </a:bodyPr>
          <a:lstStyle/>
          <a:p>
            <a:r>
              <a:rPr lang="en-GB" sz="2800" baseline="0"/>
              <a:t>F</a:t>
            </a:r>
            <a:r>
              <a:rPr lang="hu-HU" sz="2800" baseline="-12000"/>
              <a:t>ik</a:t>
            </a:r>
            <a:endParaRPr lang="en-GB" sz="2800" baseline="-12000"/>
          </a:p>
        </p:txBody>
      </p:sp>
      <p:sp>
        <p:nvSpPr>
          <p:cNvPr id="123921" name="Line 17"/>
          <p:cNvSpPr>
            <a:spLocks noChangeShapeType="1"/>
          </p:cNvSpPr>
          <p:nvPr/>
        </p:nvSpPr>
        <p:spPr bwMode="auto">
          <a:xfrm flipV="1">
            <a:off x="3973513" y="2325688"/>
            <a:ext cx="1274762" cy="969962"/>
          </a:xfrm>
          <a:prstGeom prst="line">
            <a:avLst/>
          </a:prstGeom>
          <a:noFill/>
          <a:ln w="25400">
            <a:solidFill>
              <a:srgbClr val="000066"/>
            </a:solidFill>
            <a:round/>
            <a:headEnd type="none" w="sm" len="sm"/>
            <a:tailEnd type="stealth" w="med" len="med"/>
          </a:ln>
        </p:spPr>
        <p:txBody>
          <a:bodyPr wrap="none" anchor="ctr"/>
          <a:lstStyle/>
          <a:p>
            <a:endParaRPr lang="hu-HU"/>
          </a:p>
        </p:txBody>
      </p:sp>
      <p:sp>
        <p:nvSpPr>
          <p:cNvPr id="123922" name="Rectangle 18"/>
          <p:cNvSpPr>
            <a:spLocks noChangeArrowheads="1"/>
          </p:cNvSpPr>
          <p:nvPr/>
        </p:nvSpPr>
        <p:spPr bwMode="auto">
          <a:xfrm>
            <a:off x="3276600" y="2238375"/>
            <a:ext cx="1008063" cy="523875"/>
          </a:xfrm>
          <a:prstGeom prst="rect">
            <a:avLst/>
          </a:prstGeom>
          <a:noFill/>
          <a:ln w="9525">
            <a:noFill/>
            <a:miter lim="800000"/>
            <a:headEnd/>
            <a:tailEnd/>
          </a:ln>
        </p:spPr>
        <p:txBody>
          <a:bodyPr lIns="92075" tIns="46038" rIns="92075" bIns="46038">
            <a:spAutoFit/>
          </a:bodyPr>
          <a:lstStyle/>
          <a:p>
            <a:r>
              <a:rPr lang="en-GB" sz="2800" baseline="0"/>
              <a:t>F</a:t>
            </a:r>
            <a:r>
              <a:rPr lang="hu-HU" sz="2800" baseline="-12000"/>
              <a:t>iny</a:t>
            </a:r>
            <a:endParaRPr lang="en-GB" sz="2800" baseline="-12000"/>
          </a:p>
        </p:txBody>
      </p:sp>
      <p:sp>
        <p:nvSpPr>
          <p:cNvPr id="123923" name="Rectangle 19"/>
          <p:cNvSpPr>
            <a:spLocks noChangeArrowheads="1"/>
          </p:cNvSpPr>
          <p:nvPr/>
        </p:nvSpPr>
        <p:spPr bwMode="auto">
          <a:xfrm>
            <a:off x="457200" y="1628775"/>
            <a:ext cx="2674938" cy="523875"/>
          </a:xfrm>
          <a:prstGeom prst="rect">
            <a:avLst/>
          </a:prstGeom>
          <a:noFill/>
          <a:ln w="9525">
            <a:noFill/>
            <a:miter lim="800000"/>
            <a:headEnd/>
            <a:tailEnd/>
          </a:ln>
        </p:spPr>
        <p:txBody>
          <a:bodyPr lIns="92075" tIns="46038" rIns="92075" bIns="46038">
            <a:spAutoFit/>
          </a:bodyPr>
          <a:lstStyle/>
          <a:p>
            <a:r>
              <a:rPr lang="en-GB" sz="2800" i="1" baseline="0"/>
              <a:t>F</a:t>
            </a:r>
            <a:r>
              <a:rPr lang="hu-HU" sz="2800" i="1"/>
              <a:t>ik</a:t>
            </a:r>
            <a:r>
              <a:rPr lang="en-GB" sz="2800" i="1" baseline="0"/>
              <a:t> = </a:t>
            </a:r>
            <a:r>
              <a:rPr lang="hu-HU" sz="2800" i="1" baseline="0"/>
              <a:t>Fi </a:t>
            </a:r>
            <a:r>
              <a:rPr lang="en-US" sz="2800" i="1" baseline="0">
                <a:cs typeface="Times New Roman" pitchFamily="18" charset="0"/>
              </a:rPr>
              <a:t>·</a:t>
            </a:r>
            <a:r>
              <a:rPr lang="en-GB" sz="2800" i="1" baseline="0"/>
              <a:t> cos </a:t>
            </a:r>
            <a:r>
              <a:rPr lang="en-GB" sz="2400" i="1" baseline="0">
                <a:latin typeface="Symbol" pitchFamily="18" charset="2"/>
              </a:rPr>
              <a:t>a</a:t>
            </a:r>
            <a:r>
              <a:rPr lang="en-GB" sz="2800" i="1" baseline="0"/>
              <a:t> </a:t>
            </a:r>
          </a:p>
        </p:txBody>
      </p:sp>
      <p:sp>
        <p:nvSpPr>
          <p:cNvPr id="123924" name="Rectangle 20"/>
          <p:cNvSpPr>
            <a:spLocks noChangeArrowheads="1"/>
          </p:cNvSpPr>
          <p:nvPr/>
        </p:nvSpPr>
        <p:spPr bwMode="auto">
          <a:xfrm>
            <a:off x="457200" y="1019175"/>
            <a:ext cx="2674938" cy="523875"/>
          </a:xfrm>
          <a:prstGeom prst="rect">
            <a:avLst/>
          </a:prstGeom>
          <a:noFill/>
          <a:ln w="9525">
            <a:noFill/>
            <a:miter lim="800000"/>
            <a:headEnd/>
            <a:tailEnd/>
          </a:ln>
        </p:spPr>
        <p:txBody>
          <a:bodyPr lIns="92075" tIns="46038" rIns="92075" bIns="46038">
            <a:spAutoFit/>
          </a:bodyPr>
          <a:lstStyle/>
          <a:p>
            <a:r>
              <a:rPr lang="en-GB" sz="2800" i="1" baseline="0"/>
              <a:t>F</a:t>
            </a:r>
            <a:r>
              <a:rPr lang="hu-HU" sz="2800" i="1"/>
              <a:t>iny</a:t>
            </a:r>
            <a:r>
              <a:rPr lang="en-GB" sz="2800" i="1"/>
              <a:t> </a:t>
            </a:r>
            <a:r>
              <a:rPr lang="en-GB" sz="2800" i="1" baseline="0"/>
              <a:t>= </a:t>
            </a:r>
            <a:r>
              <a:rPr lang="hu-HU" sz="2800" i="1" baseline="0"/>
              <a:t>Fi </a:t>
            </a:r>
            <a:r>
              <a:rPr lang="en-US" sz="2800" i="1" baseline="0">
                <a:cs typeface="Times New Roman" pitchFamily="18" charset="0"/>
              </a:rPr>
              <a:t>·</a:t>
            </a:r>
            <a:r>
              <a:rPr lang="en-GB" sz="2800" i="1" baseline="0"/>
              <a:t> sin </a:t>
            </a:r>
            <a:r>
              <a:rPr lang="en-GB" sz="2400" i="1" baseline="0">
                <a:latin typeface="Symbol" pitchFamily="18" charset="2"/>
              </a:rPr>
              <a:t>a</a:t>
            </a:r>
          </a:p>
        </p:txBody>
      </p:sp>
      <p:sp>
        <p:nvSpPr>
          <p:cNvPr id="123925" name="Line 21"/>
          <p:cNvSpPr>
            <a:spLocks noChangeShapeType="1"/>
          </p:cNvSpPr>
          <p:nvPr/>
        </p:nvSpPr>
        <p:spPr bwMode="auto">
          <a:xfrm>
            <a:off x="3144838" y="3935413"/>
            <a:ext cx="498475" cy="708025"/>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3926" name="Rectangle 22"/>
          <p:cNvSpPr>
            <a:spLocks noChangeArrowheads="1"/>
          </p:cNvSpPr>
          <p:nvPr/>
        </p:nvSpPr>
        <p:spPr bwMode="auto">
          <a:xfrm>
            <a:off x="3733800" y="3990975"/>
            <a:ext cx="766763" cy="523875"/>
          </a:xfrm>
          <a:prstGeom prst="rect">
            <a:avLst/>
          </a:prstGeom>
          <a:noFill/>
          <a:ln w="9525">
            <a:noFill/>
            <a:miter lim="800000"/>
            <a:headEnd/>
            <a:tailEnd/>
          </a:ln>
        </p:spPr>
        <p:txBody>
          <a:bodyPr lIns="92075" tIns="46038" rIns="92075" bIns="46038">
            <a:spAutoFit/>
          </a:bodyPr>
          <a:lstStyle/>
          <a:p>
            <a:r>
              <a:rPr lang="hu-HU" sz="2800" baseline="0"/>
              <a:t>G</a:t>
            </a:r>
            <a:r>
              <a:rPr lang="hu-HU" sz="2800"/>
              <a:t>ny</a:t>
            </a:r>
            <a:endParaRPr lang="en-GB" sz="2800"/>
          </a:p>
        </p:txBody>
      </p:sp>
      <p:sp>
        <p:nvSpPr>
          <p:cNvPr id="123927" name="Rectangle 23"/>
          <p:cNvSpPr>
            <a:spLocks noChangeArrowheads="1"/>
          </p:cNvSpPr>
          <p:nvPr/>
        </p:nvSpPr>
        <p:spPr bwMode="auto">
          <a:xfrm>
            <a:off x="2286000" y="3857625"/>
            <a:ext cx="628650" cy="461963"/>
          </a:xfrm>
          <a:prstGeom prst="rect">
            <a:avLst/>
          </a:prstGeom>
          <a:noFill/>
          <a:ln w="9525">
            <a:noFill/>
            <a:miter lim="800000"/>
            <a:headEnd/>
            <a:tailEnd/>
          </a:ln>
        </p:spPr>
        <p:txBody>
          <a:bodyPr lIns="92075" tIns="46038" rIns="92075" bIns="46038">
            <a:spAutoFit/>
          </a:bodyPr>
          <a:lstStyle/>
          <a:p>
            <a:r>
              <a:rPr lang="hu-HU" sz="2400" baseline="0"/>
              <a:t>G</a:t>
            </a:r>
            <a:r>
              <a:rPr lang="hu-HU" sz="2400"/>
              <a:t>h</a:t>
            </a:r>
            <a:endParaRPr lang="en-GB" sz="2400"/>
          </a:p>
        </p:txBody>
      </p:sp>
      <p:sp>
        <p:nvSpPr>
          <p:cNvPr id="123928" name="Line 24"/>
          <p:cNvSpPr>
            <a:spLocks noChangeShapeType="1"/>
          </p:cNvSpPr>
          <p:nvPr/>
        </p:nvSpPr>
        <p:spPr bwMode="auto">
          <a:xfrm flipH="1">
            <a:off x="2611438" y="3935413"/>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3929" name="Rectangle 25"/>
          <p:cNvSpPr>
            <a:spLocks noChangeArrowheads="1"/>
          </p:cNvSpPr>
          <p:nvPr/>
        </p:nvSpPr>
        <p:spPr bwMode="auto">
          <a:xfrm>
            <a:off x="457200" y="2238375"/>
            <a:ext cx="2946400" cy="523875"/>
          </a:xfrm>
          <a:prstGeom prst="rect">
            <a:avLst/>
          </a:prstGeom>
          <a:noFill/>
          <a:ln w="9525">
            <a:noFill/>
            <a:miter lim="800000"/>
            <a:headEnd/>
            <a:tailEnd/>
          </a:ln>
        </p:spPr>
        <p:txBody>
          <a:bodyPr lIns="92075" tIns="46038" rIns="92075" bIns="46038">
            <a:spAutoFit/>
          </a:bodyPr>
          <a:lstStyle/>
          <a:p>
            <a:r>
              <a:rPr lang="hu-HU" sz="2800" i="1" baseline="0"/>
              <a:t>Gny</a:t>
            </a:r>
            <a:r>
              <a:rPr lang="en-GB" sz="2800" i="1" baseline="0"/>
              <a:t> = </a:t>
            </a:r>
            <a:r>
              <a:rPr lang="hu-HU" sz="2800" i="1" baseline="0"/>
              <a:t>G </a:t>
            </a:r>
            <a:r>
              <a:rPr lang="en-US" sz="2800" i="1" baseline="0">
                <a:cs typeface="Times New Roman" pitchFamily="18" charset="0"/>
              </a:rPr>
              <a:t>·</a:t>
            </a:r>
            <a:r>
              <a:rPr lang="en-GB" sz="2800" i="1" baseline="0"/>
              <a:t> cos </a:t>
            </a:r>
            <a:r>
              <a:rPr lang="en-GB" sz="2800" i="1" baseline="0">
                <a:latin typeface="Symbol" pitchFamily="18" charset="2"/>
              </a:rPr>
              <a:t></a:t>
            </a:r>
          </a:p>
        </p:txBody>
      </p:sp>
      <p:sp>
        <p:nvSpPr>
          <p:cNvPr id="123930" name="Rectangle 26"/>
          <p:cNvSpPr>
            <a:spLocks noChangeArrowheads="1"/>
          </p:cNvSpPr>
          <p:nvPr/>
        </p:nvSpPr>
        <p:spPr bwMode="auto">
          <a:xfrm>
            <a:off x="381000" y="2847975"/>
            <a:ext cx="3032125" cy="523875"/>
          </a:xfrm>
          <a:prstGeom prst="rect">
            <a:avLst/>
          </a:prstGeom>
          <a:noFill/>
          <a:ln w="9525">
            <a:noFill/>
            <a:miter lim="800000"/>
            <a:headEnd/>
            <a:tailEnd/>
          </a:ln>
        </p:spPr>
        <p:txBody>
          <a:bodyPr lIns="92075" tIns="46038" rIns="92075" bIns="46038">
            <a:spAutoFit/>
          </a:bodyPr>
          <a:lstStyle/>
          <a:p>
            <a:r>
              <a:rPr lang="en-GB" sz="2800" i="1" baseline="0"/>
              <a:t> </a:t>
            </a:r>
            <a:r>
              <a:rPr lang="hu-HU" sz="2800" i="1" baseline="0"/>
              <a:t>Gh</a:t>
            </a:r>
            <a:r>
              <a:rPr lang="en-GB" sz="2800" i="1" baseline="0"/>
              <a:t>= </a:t>
            </a:r>
            <a:r>
              <a:rPr lang="hu-HU" sz="2800" i="1" baseline="0"/>
              <a:t>G </a:t>
            </a:r>
            <a:r>
              <a:rPr lang="en-US" sz="2800" i="1" baseline="0">
                <a:cs typeface="Times New Roman" pitchFamily="18" charset="0"/>
              </a:rPr>
              <a:t>·</a:t>
            </a:r>
            <a:r>
              <a:rPr lang="en-GB" sz="2800" i="1" baseline="0"/>
              <a:t> sin </a:t>
            </a:r>
            <a:r>
              <a:rPr lang="en-GB" sz="2800" i="1" baseline="0">
                <a:latin typeface="Symbol" pitchFamily="18" charset="2"/>
              </a:rPr>
              <a:t></a:t>
            </a:r>
          </a:p>
        </p:txBody>
      </p:sp>
      <p:sp>
        <p:nvSpPr>
          <p:cNvPr id="123931" name="Rectangle 27"/>
          <p:cNvSpPr>
            <a:spLocks noChangeArrowheads="1"/>
          </p:cNvSpPr>
          <p:nvPr/>
        </p:nvSpPr>
        <p:spPr bwMode="auto">
          <a:xfrm>
            <a:off x="5257800" y="3381375"/>
            <a:ext cx="3417888"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å</a:t>
            </a:r>
            <a:r>
              <a:rPr lang="en-GB" sz="2800" baseline="0">
                <a:solidFill>
                  <a:schemeClr val="tx1"/>
                </a:solidFill>
              </a:rPr>
              <a:t>F</a:t>
            </a:r>
            <a:r>
              <a:rPr lang="hu-HU" sz="2800">
                <a:solidFill>
                  <a:schemeClr val="tx1"/>
                </a:solidFill>
              </a:rPr>
              <a:t>ny</a:t>
            </a:r>
            <a:r>
              <a:rPr lang="en-GB" sz="2800">
                <a:solidFill>
                  <a:schemeClr val="tx1"/>
                </a:solidFill>
              </a:rPr>
              <a:t> = </a:t>
            </a:r>
            <a:r>
              <a:rPr lang="en-GB" sz="2800" baseline="0">
                <a:solidFill>
                  <a:schemeClr val="tx1"/>
                </a:solidFill>
              </a:rPr>
              <a:t>F</a:t>
            </a:r>
            <a:r>
              <a:rPr lang="hu-HU" sz="2800">
                <a:solidFill>
                  <a:schemeClr val="tx1"/>
                </a:solidFill>
              </a:rPr>
              <a:t>iny</a:t>
            </a:r>
            <a:r>
              <a:rPr lang="en-GB" sz="2800" baseline="0">
                <a:solidFill>
                  <a:schemeClr val="tx1"/>
                </a:solidFill>
              </a:rPr>
              <a:t> +(- </a:t>
            </a:r>
            <a:r>
              <a:rPr lang="hu-HU" sz="2800" baseline="0">
                <a:solidFill>
                  <a:schemeClr val="tx1"/>
                </a:solidFill>
              </a:rPr>
              <a:t>G</a:t>
            </a:r>
            <a:r>
              <a:rPr lang="hu-HU" sz="2800">
                <a:solidFill>
                  <a:schemeClr val="tx1"/>
                </a:solidFill>
              </a:rPr>
              <a:t>ny)</a:t>
            </a:r>
            <a:endParaRPr lang="en-GB" sz="2800">
              <a:solidFill>
                <a:schemeClr val="tx1"/>
              </a:solidFill>
            </a:endParaRPr>
          </a:p>
        </p:txBody>
      </p:sp>
      <p:sp>
        <p:nvSpPr>
          <p:cNvPr id="123932" name="Rectangle 28"/>
          <p:cNvSpPr>
            <a:spLocks noChangeArrowheads="1"/>
          </p:cNvSpPr>
          <p:nvPr/>
        </p:nvSpPr>
        <p:spPr bwMode="auto">
          <a:xfrm>
            <a:off x="5257800" y="3990975"/>
            <a:ext cx="3048000"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å</a:t>
            </a:r>
            <a:r>
              <a:rPr lang="en-GB" sz="2800" baseline="0">
                <a:solidFill>
                  <a:schemeClr val="tx1"/>
                </a:solidFill>
              </a:rPr>
              <a:t>F</a:t>
            </a:r>
            <a:r>
              <a:rPr lang="hu-HU" sz="2800">
                <a:solidFill>
                  <a:schemeClr val="tx1"/>
                </a:solidFill>
              </a:rPr>
              <a:t>k</a:t>
            </a:r>
            <a:r>
              <a:rPr lang="en-GB" sz="2800">
                <a:solidFill>
                  <a:schemeClr val="tx1"/>
                </a:solidFill>
              </a:rPr>
              <a:t> = </a:t>
            </a:r>
            <a:r>
              <a:rPr lang="en-GB" sz="2800" baseline="0">
                <a:solidFill>
                  <a:schemeClr val="tx1"/>
                </a:solidFill>
              </a:rPr>
              <a:t>F</a:t>
            </a:r>
            <a:r>
              <a:rPr lang="hu-HU" sz="2800">
                <a:solidFill>
                  <a:schemeClr val="tx1"/>
                </a:solidFill>
              </a:rPr>
              <a:t>ik</a:t>
            </a:r>
            <a:r>
              <a:rPr lang="en-GB" sz="2800">
                <a:solidFill>
                  <a:schemeClr val="tx1"/>
                </a:solidFill>
              </a:rPr>
              <a:t> </a:t>
            </a:r>
            <a:r>
              <a:rPr lang="en-GB" sz="2800" baseline="0">
                <a:solidFill>
                  <a:schemeClr val="tx1"/>
                </a:solidFill>
              </a:rPr>
              <a:t>+ (- </a:t>
            </a:r>
            <a:r>
              <a:rPr lang="hu-HU" sz="2800" baseline="0">
                <a:solidFill>
                  <a:schemeClr val="tx1"/>
                </a:solidFill>
              </a:rPr>
              <a:t>G</a:t>
            </a:r>
            <a:r>
              <a:rPr lang="hu-HU" sz="2800">
                <a:solidFill>
                  <a:schemeClr val="tx1"/>
                </a:solidFill>
              </a:rPr>
              <a:t>h</a:t>
            </a:r>
            <a:r>
              <a:rPr lang="en-GB" sz="2800">
                <a:solidFill>
                  <a:schemeClr val="tx1"/>
                </a:solidFill>
              </a:rPr>
              <a:t>) </a:t>
            </a:r>
          </a:p>
        </p:txBody>
      </p:sp>
      <p:sp>
        <p:nvSpPr>
          <p:cNvPr id="74775" name="Line 29"/>
          <p:cNvSpPr>
            <a:spLocks noChangeShapeType="1"/>
          </p:cNvSpPr>
          <p:nvPr/>
        </p:nvSpPr>
        <p:spPr bwMode="auto">
          <a:xfrm>
            <a:off x="3898900" y="1870075"/>
            <a:ext cx="1435100" cy="2197100"/>
          </a:xfrm>
          <a:prstGeom prst="line">
            <a:avLst/>
          </a:prstGeom>
          <a:noFill/>
          <a:ln w="12700">
            <a:solidFill>
              <a:schemeClr val="tx1"/>
            </a:solidFill>
            <a:prstDash val="dash"/>
            <a:round/>
            <a:headEnd type="none" w="sm" len="sm"/>
            <a:tailEnd type="none" w="sm" len="sm"/>
          </a:ln>
        </p:spPr>
        <p:txBody>
          <a:bodyPr wrap="none" anchor="ctr"/>
          <a:lstStyle/>
          <a:p>
            <a:endParaRPr lang="hu-HU"/>
          </a:p>
        </p:txBody>
      </p:sp>
      <p:sp>
        <p:nvSpPr>
          <p:cNvPr id="123934" name="Arc 30"/>
          <p:cNvSpPr>
            <a:spLocks/>
          </p:cNvSpPr>
          <p:nvPr/>
        </p:nvSpPr>
        <p:spPr bwMode="auto">
          <a:xfrm rot="-5400000">
            <a:off x="3005932" y="4047331"/>
            <a:ext cx="611188"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123935" name="Rectangle 31"/>
          <p:cNvSpPr>
            <a:spLocks noChangeArrowheads="1"/>
          </p:cNvSpPr>
          <p:nvPr/>
        </p:nvSpPr>
        <p:spPr bwMode="auto">
          <a:xfrm>
            <a:off x="3059113" y="4038600"/>
            <a:ext cx="609600" cy="523875"/>
          </a:xfrm>
          <a:prstGeom prst="rect">
            <a:avLst/>
          </a:prstGeom>
          <a:noFill/>
          <a:ln w="9525">
            <a:noFill/>
            <a:miter lim="800000"/>
            <a:headEnd/>
            <a:tailEnd/>
          </a:ln>
        </p:spPr>
        <p:txBody>
          <a:bodyPr lIns="92075" tIns="46038" rIns="92075" bIns="46038">
            <a:spAutoFit/>
          </a:bodyPr>
          <a:lstStyle/>
          <a:p>
            <a:r>
              <a:rPr lang="en-GB" sz="2800" baseline="0" dirty="0">
                <a:latin typeface="Symbol" pitchFamily="18" charset="2"/>
              </a:rPr>
              <a:t></a:t>
            </a:r>
            <a:endParaRPr lang="en-US" baseline="0" dirty="0"/>
          </a:p>
        </p:txBody>
      </p:sp>
      <p:sp>
        <p:nvSpPr>
          <p:cNvPr id="123936" name="Arc 32"/>
          <p:cNvSpPr>
            <a:spLocks/>
          </p:cNvSpPr>
          <p:nvPr/>
        </p:nvSpPr>
        <p:spPr bwMode="auto">
          <a:xfrm rot="10800000">
            <a:off x="3968750" y="2741613"/>
            <a:ext cx="514350" cy="555625"/>
          </a:xfrm>
          <a:custGeom>
            <a:avLst/>
            <a:gdLst>
              <a:gd name="T0" fmla="*/ 2147483647 w 18245"/>
              <a:gd name="T1" fmla="*/ 2147483647 h 18173"/>
              <a:gd name="T2" fmla="*/ 0 w 18245"/>
              <a:gd name="T3" fmla="*/ 2147483647 h 18173"/>
              <a:gd name="T4" fmla="*/ 2147483647 w 18245"/>
              <a:gd name="T5" fmla="*/ 0 h 18173"/>
              <a:gd name="T6" fmla="*/ 0 60000 65536"/>
              <a:gd name="T7" fmla="*/ 0 60000 65536"/>
              <a:gd name="T8" fmla="*/ 0 60000 65536"/>
              <a:gd name="T9" fmla="*/ 0 w 18245"/>
              <a:gd name="T10" fmla="*/ 0 h 18173"/>
              <a:gd name="T11" fmla="*/ 18245 w 18245"/>
              <a:gd name="T12" fmla="*/ 18173 h 18173"/>
            </a:gdLst>
            <a:ahLst/>
            <a:cxnLst>
              <a:cxn ang="T6">
                <a:pos x="T0" y="T1"/>
              </a:cxn>
              <a:cxn ang="T7">
                <a:pos x="T2" y="T3"/>
              </a:cxn>
              <a:cxn ang="T8">
                <a:pos x="T4" y="T5"/>
              </a:cxn>
            </a:cxnLst>
            <a:rect l="T9" t="T10" r="T11" b="T12"/>
            <a:pathLst>
              <a:path w="18245" h="18173" fill="none" extrusionOk="0">
                <a:moveTo>
                  <a:pt x="6570" y="18173"/>
                </a:moveTo>
                <a:cubicBezTo>
                  <a:pt x="3925" y="16474"/>
                  <a:pt x="1682" y="14217"/>
                  <a:pt x="-1" y="11562"/>
                </a:cubicBezTo>
              </a:path>
              <a:path w="18245" h="18173" stroke="0" extrusionOk="0">
                <a:moveTo>
                  <a:pt x="6570" y="18173"/>
                </a:moveTo>
                <a:cubicBezTo>
                  <a:pt x="3925" y="16474"/>
                  <a:pt x="1682" y="14217"/>
                  <a:pt x="-1" y="11562"/>
                </a:cubicBezTo>
                <a:lnTo>
                  <a:pt x="18245"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123937" name="Rectangle 33"/>
          <p:cNvSpPr>
            <a:spLocks noChangeArrowheads="1"/>
          </p:cNvSpPr>
          <p:nvPr/>
        </p:nvSpPr>
        <p:spPr bwMode="auto">
          <a:xfrm>
            <a:off x="4114800" y="2670175"/>
            <a:ext cx="457200" cy="461963"/>
          </a:xfrm>
          <a:prstGeom prst="rect">
            <a:avLst/>
          </a:prstGeom>
          <a:noFill/>
          <a:ln w="9525">
            <a:noFill/>
            <a:miter lim="800000"/>
            <a:headEnd/>
            <a:tailEnd/>
          </a:ln>
        </p:spPr>
        <p:txBody>
          <a:bodyPr lIns="92075" tIns="46038" rIns="92075" bIns="46038">
            <a:spAutoFit/>
          </a:bodyPr>
          <a:lstStyle/>
          <a:p>
            <a:r>
              <a:rPr lang="en-GB" sz="2400" baseline="0">
                <a:latin typeface="Symbol" pitchFamily="18" charset="2"/>
              </a:rPr>
              <a:t>a</a:t>
            </a:r>
            <a:endParaRPr lang="en-US" baseline="0"/>
          </a:p>
        </p:txBody>
      </p:sp>
      <p:sp>
        <p:nvSpPr>
          <p:cNvPr id="74780" name="Szövegdoboz 31"/>
          <p:cNvSpPr txBox="1">
            <a:spLocks noChangeArrowheads="1"/>
          </p:cNvSpPr>
          <p:nvPr/>
        </p:nvSpPr>
        <p:spPr bwMode="auto">
          <a:xfrm>
            <a:off x="457200" y="5074083"/>
            <a:ext cx="8208962" cy="1077912"/>
          </a:xfrm>
          <a:prstGeom prst="rect">
            <a:avLst/>
          </a:prstGeom>
          <a:noFill/>
          <a:ln w="9525">
            <a:noFill/>
            <a:miter lim="800000"/>
            <a:headEnd/>
            <a:tailEnd/>
          </a:ln>
        </p:spPr>
        <p:txBody>
          <a:bodyPr>
            <a:spAutoFit/>
          </a:bodyPr>
          <a:lstStyle/>
          <a:p>
            <a:r>
              <a:rPr lang="hu-HU" sz="1600" b="0" baseline="0" dirty="0"/>
              <a:t>F</a:t>
            </a:r>
            <a:r>
              <a:rPr lang="hu-HU" sz="1600" b="0" dirty="0"/>
              <a:t>i </a:t>
            </a:r>
            <a:r>
              <a:rPr lang="hu-HU" sz="1600" b="0" baseline="0" dirty="0"/>
              <a:t>– a térdfeszítő ereje,  Fik – a térdfeszítők nyomóerő komponense, </a:t>
            </a:r>
            <a:r>
              <a:rPr lang="hu-HU" sz="1600" b="0" baseline="0" dirty="0" err="1"/>
              <a:t>Finy</a:t>
            </a:r>
            <a:r>
              <a:rPr lang="hu-HU" sz="1600" b="0" baseline="0" dirty="0"/>
              <a:t> – a térdfeszítők nyíróerő komponense,  G. az alsó tag súlyereje, </a:t>
            </a:r>
            <a:r>
              <a:rPr lang="hu-HU" sz="1600" b="0" baseline="0" dirty="0" err="1"/>
              <a:t>Gk</a:t>
            </a:r>
            <a:r>
              <a:rPr lang="hu-HU" sz="1600" b="0" baseline="0" dirty="0"/>
              <a:t> – súlyerő nyomóerő komponense, </a:t>
            </a:r>
            <a:r>
              <a:rPr lang="hu-HU" sz="1600" b="0" baseline="0" dirty="0" err="1"/>
              <a:t>Gny</a:t>
            </a:r>
            <a:r>
              <a:rPr lang="hu-HU" sz="1600" b="0" baseline="0" dirty="0"/>
              <a:t> – a súlyerő nyíróerő komponense,  - az izom húzásának iránya és </a:t>
            </a:r>
            <a:r>
              <a:rPr lang="hu-HU" sz="1600" b="0" baseline="0" dirty="0" smtClean="0"/>
              <a:t>alsó </a:t>
            </a:r>
            <a:r>
              <a:rPr lang="hu-HU" sz="1600" b="0" baseline="0" dirty="0"/>
              <a:t>tag hosszúsági </a:t>
            </a:r>
            <a:r>
              <a:rPr lang="hu-HU" sz="1600" b="0" baseline="0" dirty="0" smtClean="0"/>
              <a:t>tengelye </a:t>
            </a:r>
            <a:r>
              <a:rPr lang="hu-HU" sz="1600" b="0" baseline="0" dirty="0"/>
              <a:t>által bezárt szög, </a:t>
            </a:r>
            <a:r>
              <a:rPr lang="el-GR" sz="1600" b="0" baseline="0" dirty="0"/>
              <a:t>γ</a:t>
            </a:r>
            <a:r>
              <a:rPr lang="hu-HU" sz="1600" b="0" baseline="0" dirty="0"/>
              <a:t> – a súlyerő vonala és a nyírerő iránya által bezárt szög.</a:t>
            </a:r>
            <a:endParaRPr lang="hu-HU"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3914"/>
                                        </p:tgtEl>
                                        <p:attrNameLst>
                                          <p:attrName>style.visibility</p:attrName>
                                        </p:attrNameLst>
                                      </p:cBhvr>
                                      <p:to>
                                        <p:strVal val="visible"/>
                                      </p:to>
                                    </p:set>
                                    <p:animEffect transition="in" filter="box(out)">
                                      <p:cBhvr>
                                        <p:cTn id="7" dur="500"/>
                                        <p:tgtEl>
                                          <p:spTgt spid="123914"/>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3916">
                                            <p:txEl>
                                              <p:pRg st="0" end="0"/>
                                            </p:txEl>
                                          </p:spTgt>
                                        </p:tgtEl>
                                        <p:attrNameLst>
                                          <p:attrName>style.visibility</p:attrName>
                                        </p:attrNameLst>
                                      </p:cBhvr>
                                      <p:to>
                                        <p:strVal val="visible"/>
                                      </p:to>
                                    </p:set>
                                    <p:animEffect transition="in" filter="box(out)">
                                      <p:cBhvr>
                                        <p:cTn id="11" dur="500"/>
                                        <p:tgtEl>
                                          <p:spTgt spid="1239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3917"/>
                                        </p:tgtEl>
                                        <p:attrNameLst>
                                          <p:attrName>style.visibility</p:attrName>
                                        </p:attrNameLst>
                                      </p:cBhvr>
                                      <p:to>
                                        <p:strVal val="visible"/>
                                      </p:to>
                                    </p:set>
                                    <p:animEffect transition="in" filter="box(out)">
                                      <p:cBhvr>
                                        <p:cTn id="16" dur="500"/>
                                        <p:tgtEl>
                                          <p:spTgt spid="123917"/>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23918">
                                            <p:txEl>
                                              <p:pRg st="0" end="0"/>
                                            </p:txEl>
                                          </p:spTgt>
                                        </p:tgtEl>
                                        <p:attrNameLst>
                                          <p:attrName>style.visibility</p:attrName>
                                        </p:attrNameLst>
                                      </p:cBhvr>
                                      <p:to>
                                        <p:strVal val="visible"/>
                                      </p:to>
                                    </p:set>
                                    <p:animEffect transition="in" filter="box(out)">
                                      <p:cBhvr>
                                        <p:cTn id="20" dur="500"/>
                                        <p:tgtEl>
                                          <p:spTgt spid="1239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23936"/>
                                        </p:tgtEl>
                                        <p:attrNameLst>
                                          <p:attrName>style.visibility</p:attrName>
                                        </p:attrNameLst>
                                      </p:cBhvr>
                                      <p:to>
                                        <p:strVal val="visible"/>
                                      </p:to>
                                    </p:set>
                                    <p:animEffect transition="in" filter="box(out)">
                                      <p:cBhvr>
                                        <p:cTn id="25" dur="500"/>
                                        <p:tgtEl>
                                          <p:spTgt spid="12393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239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23925"/>
                                        </p:tgtEl>
                                        <p:attrNameLst>
                                          <p:attrName>style.visibility</p:attrName>
                                        </p:attrNameLst>
                                      </p:cBhvr>
                                      <p:to>
                                        <p:strVal val="visible"/>
                                      </p:to>
                                    </p:set>
                                    <p:animEffect transition="in" filter="box(out)">
                                      <p:cBhvr>
                                        <p:cTn id="34" dur="500"/>
                                        <p:tgtEl>
                                          <p:spTgt spid="123925"/>
                                        </p:tgtEl>
                                      </p:cBhvr>
                                    </p:animEffect>
                                  </p:childTnLst>
                                </p:cTn>
                              </p:par>
                            </p:childTnLst>
                          </p:cTn>
                        </p:par>
                        <p:par>
                          <p:cTn id="35" fill="hold">
                            <p:stCondLst>
                              <p:cond delay="500"/>
                            </p:stCondLst>
                            <p:childTnLst>
                              <p:par>
                                <p:cTn id="36" presetID="4" presetClass="entr" presetSubtype="32" fill="hold" grpId="0" nodeType="afterEffect">
                                  <p:stCondLst>
                                    <p:cond delay="0"/>
                                  </p:stCondLst>
                                  <p:childTnLst>
                                    <p:set>
                                      <p:cBhvr>
                                        <p:cTn id="37" dur="1" fill="hold">
                                          <p:stCondLst>
                                            <p:cond delay="0"/>
                                          </p:stCondLst>
                                        </p:cTn>
                                        <p:tgtEl>
                                          <p:spTgt spid="123926">
                                            <p:txEl>
                                              <p:pRg st="0" end="0"/>
                                            </p:txEl>
                                          </p:spTgt>
                                        </p:tgtEl>
                                        <p:attrNameLst>
                                          <p:attrName>style.visibility</p:attrName>
                                        </p:attrNameLst>
                                      </p:cBhvr>
                                      <p:to>
                                        <p:strVal val="visible"/>
                                      </p:to>
                                    </p:set>
                                    <p:animEffect transition="in" filter="box(out)">
                                      <p:cBhvr>
                                        <p:cTn id="38" dur="500"/>
                                        <p:tgtEl>
                                          <p:spTgt spid="1239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3934"/>
                                        </p:tgtEl>
                                        <p:attrNameLst>
                                          <p:attrName>style.visibility</p:attrName>
                                        </p:attrNameLst>
                                      </p:cBhvr>
                                      <p:to>
                                        <p:strVal val="visible"/>
                                      </p:to>
                                    </p:set>
                                    <p:anim calcmode="lin" valueType="num">
                                      <p:cBhvr additive="base">
                                        <p:cTn id="43" dur="500" fill="hold"/>
                                        <p:tgtEl>
                                          <p:spTgt spid="123934"/>
                                        </p:tgtEl>
                                        <p:attrNameLst>
                                          <p:attrName>ppt_x</p:attrName>
                                        </p:attrNameLst>
                                      </p:cBhvr>
                                      <p:tavLst>
                                        <p:tav tm="0">
                                          <p:val>
                                            <p:strVal val="1+#ppt_w/2"/>
                                          </p:val>
                                        </p:tav>
                                        <p:tav tm="100000">
                                          <p:val>
                                            <p:strVal val="#ppt_x"/>
                                          </p:val>
                                        </p:tav>
                                      </p:tavLst>
                                    </p:anim>
                                    <p:anim calcmode="lin" valueType="num">
                                      <p:cBhvr additive="base">
                                        <p:cTn id="44" dur="500" fill="hold"/>
                                        <p:tgtEl>
                                          <p:spTgt spid="1239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Screeching Brakes"/>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239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3919"/>
                                        </p:tgtEl>
                                        <p:attrNameLst>
                                          <p:attrName>style.visibility</p:attrName>
                                        </p:attrNameLst>
                                      </p:cBhvr>
                                      <p:to>
                                        <p:strVal val="visible"/>
                                      </p:to>
                                    </p:set>
                                    <p:anim calcmode="lin" valueType="num">
                                      <p:cBhvr additive="base">
                                        <p:cTn id="53" dur="500" fill="hold"/>
                                        <p:tgtEl>
                                          <p:spTgt spid="123919"/>
                                        </p:tgtEl>
                                        <p:attrNameLst>
                                          <p:attrName>ppt_x</p:attrName>
                                        </p:attrNameLst>
                                      </p:cBhvr>
                                      <p:tavLst>
                                        <p:tav tm="0">
                                          <p:val>
                                            <p:strVal val="1+#ppt_w/2"/>
                                          </p:val>
                                        </p:tav>
                                        <p:tav tm="100000">
                                          <p:val>
                                            <p:strVal val="#ppt_x"/>
                                          </p:val>
                                        </p:tav>
                                      </p:tavLst>
                                    </p:anim>
                                    <p:anim calcmode="lin" valueType="num">
                                      <p:cBhvr additive="base">
                                        <p:cTn id="54" dur="500" fill="hold"/>
                                        <p:tgtEl>
                                          <p:spTgt spid="123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CARBRAKE.WAV"/>
                                        </p:tgtEl>
                                      </p:cMediaNode>
                                    </p:audio>
                                  </p:subTnLst>
                                </p:cTn>
                              </p:par>
                            </p:childTnLst>
                          </p:cTn>
                        </p:par>
                        <p:par>
                          <p:cTn id="55" fill="hold">
                            <p:stCondLst>
                              <p:cond delay="500"/>
                            </p:stCondLst>
                            <p:childTnLst>
                              <p:par>
                                <p:cTn id="56" presetID="4" presetClass="entr" presetSubtype="32" fill="hold" grpId="0" nodeType="afterEffect">
                                  <p:stCondLst>
                                    <p:cond delay="0"/>
                                  </p:stCondLst>
                                  <p:childTnLst>
                                    <p:set>
                                      <p:cBhvr>
                                        <p:cTn id="57" dur="1" fill="hold">
                                          <p:stCondLst>
                                            <p:cond delay="0"/>
                                          </p:stCondLst>
                                        </p:cTn>
                                        <p:tgtEl>
                                          <p:spTgt spid="123922">
                                            <p:txEl>
                                              <p:pRg st="0" end="0"/>
                                            </p:txEl>
                                          </p:spTgt>
                                        </p:tgtEl>
                                        <p:attrNameLst>
                                          <p:attrName>style.visibility</p:attrName>
                                        </p:attrNameLst>
                                      </p:cBhvr>
                                      <p:to>
                                        <p:strVal val="visible"/>
                                      </p:to>
                                    </p:set>
                                    <p:animEffect transition="in" filter="box(out)">
                                      <p:cBhvr>
                                        <p:cTn id="58" dur="500"/>
                                        <p:tgtEl>
                                          <p:spTgt spid="12392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23921"/>
                                        </p:tgtEl>
                                        <p:attrNameLst>
                                          <p:attrName>style.visibility</p:attrName>
                                        </p:attrNameLst>
                                      </p:cBhvr>
                                      <p:to>
                                        <p:strVal val="visible"/>
                                      </p:to>
                                    </p:set>
                                    <p:anim calcmode="lin" valueType="num">
                                      <p:cBhvr additive="base">
                                        <p:cTn id="63" dur="500" fill="hold"/>
                                        <p:tgtEl>
                                          <p:spTgt spid="123921"/>
                                        </p:tgtEl>
                                        <p:attrNameLst>
                                          <p:attrName>ppt_x</p:attrName>
                                        </p:attrNameLst>
                                      </p:cBhvr>
                                      <p:tavLst>
                                        <p:tav tm="0">
                                          <p:val>
                                            <p:strVal val="0-#ppt_w/2"/>
                                          </p:val>
                                        </p:tav>
                                        <p:tav tm="100000">
                                          <p:val>
                                            <p:strVal val="#ppt_x"/>
                                          </p:val>
                                        </p:tav>
                                      </p:tavLst>
                                    </p:anim>
                                    <p:anim calcmode="lin" valueType="num">
                                      <p:cBhvr additive="base">
                                        <p:cTn id="64" dur="500" fill="hold"/>
                                        <p:tgtEl>
                                          <p:spTgt spid="1239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WHOOSH.WAV"/>
                                        </p:tgtEl>
                                      </p:cMediaNode>
                                    </p:audio>
                                  </p:subTnLst>
                                </p:cTn>
                              </p:par>
                            </p:childTnLst>
                          </p:cTn>
                        </p:par>
                        <p:par>
                          <p:cTn id="65" fill="hold">
                            <p:stCondLst>
                              <p:cond delay="500"/>
                            </p:stCondLst>
                            <p:childTnLst>
                              <p:par>
                                <p:cTn id="66" presetID="4" presetClass="entr" presetSubtype="32" fill="hold" grpId="0" nodeType="afterEffect">
                                  <p:stCondLst>
                                    <p:cond delay="0"/>
                                  </p:stCondLst>
                                  <p:childTnLst>
                                    <p:set>
                                      <p:cBhvr>
                                        <p:cTn id="67" dur="1" fill="hold">
                                          <p:stCondLst>
                                            <p:cond delay="0"/>
                                          </p:stCondLst>
                                        </p:cTn>
                                        <p:tgtEl>
                                          <p:spTgt spid="123920">
                                            <p:txEl>
                                              <p:pRg st="0" end="0"/>
                                            </p:txEl>
                                          </p:spTgt>
                                        </p:tgtEl>
                                        <p:attrNameLst>
                                          <p:attrName>style.visibility</p:attrName>
                                        </p:attrNameLst>
                                      </p:cBhvr>
                                      <p:to>
                                        <p:strVal val="visible"/>
                                      </p:to>
                                    </p:set>
                                    <p:animEffect transition="in" filter="box(out)">
                                      <p:cBhvr>
                                        <p:cTn id="68" dur="500"/>
                                        <p:tgtEl>
                                          <p:spTgt spid="12392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23928"/>
                                        </p:tgtEl>
                                        <p:attrNameLst>
                                          <p:attrName>style.visibility</p:attrName>
                                        </p:attrNameLst>
                                      </p:cBhvr>
                                      <p:to>
                                        <p:strVal val="visible"/>
                                      </p:to>
                                    </p:set>
                                    <p:anim calcmode="lin" valueType="num">
                                      <p:cBhvr additive="base">
                                        <p:cTn id="73" dur="500" fill="hold"/>
                                        <p:tgtEl>
                                          <p:spTgt spid="123928"/>
                                        </p:tgtEl>
                                        <p:attrNameLst>
                                          <p:attrName>ppt_x</p:attrName>
                                        </p:attrNameLst>
                                      </p:cBhvr>
                                      <p:tavLst>
                                        <p:tav tm="0">
                                          <p:val>
                                            <p:strVal val="1+#ppt_w/2"/>
                                          </p:val>
                                        </p:tav>
                                        <p:tav tm="100000">
                                          <p:val>
                                            <p:strVal val="#ppt_x"/>
                                          </p:val>
                                        </p:tav>
                                      </p:tavLst>
                                    </p:anim>
                                    <p:anim calcmode="lin" valueType="num">
                                      <p:cBhvr additive="base">
                                        <p:cTn id="74" dur="500" fill="hold"/>
                                        <p:tgtEl>
                                          <p:spTgt spid="123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CARBRAKE.WAV"/>
                                        </p:tgtEl>
                                      </p:cMediaNode>
                                    </p:audio>
                                  </p:subTnLst>
                                </p:cTn>
                              </p:par>
                            </p:childTnLst>
                          </p:cTn>
                        </p:par>
                        <p:par>
                          <p:cTn id="75" fill="hold">
                            <p:stCondLst>
                              <p:cond delay="500"/>
                            </p:stCondLst>
                            <p:childTnLst>
                              <p:par>
                                <p:cTn id="76" presetID="4" presetClass="entr" presetSubtype="32" fill="hold" grpId="0" nodeType="afterEffect">
                                  <p:stCondLst>
                                    <p:cond delay="0"/>
                                  </p:stCondLst>
                                  <p:childTnLst>
                                    <p:set>
                                      <p:cBhvr>
                                        <p:cTn id="77" dur="1" fill="hold">
                                          <p:stCondLst>
                                            <p:cond delay="0"/>
                                          </p:stCondLst>
                                        </p:cTn>
                                        <p:tgtEl>
                                          <p:spTgt spid="123927">
                                            <p:txEl>
                                              <p:pRg st="0" end="0"/>
                                            </p:txEl>
                                          </p:spTgt>
                                        </p:tgtEl>
                                        <p:attrNameLst>
                                          <p:attrName>style.visibility</p:attrName>
                                        </p:attrNameLst>
                                      </p:cBhvr>
                                      <p:to>
                                        <p:strVal val="visible"/>
                                      </p:to>
                                    </p:set>
                                    <p:animEffect transition="in" filter="box(out)">
                                      <p:cBhvr>
                                        <p:cTn id="78" dur="500"/>
                                        <p:tgtEl>
                                          <p:spTgt spid="123927">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123907"/>
                                        </p:tgtEl>
                                        <p:attrNameLst>
                                          <p:attrName>style.visibility</p:attrName>
                                        </p:attrNameLst>
                                      </p:cBhvr>
                                      <p:to>
                                        <p:strVal val="visible"/>
                                      </p:to>
                                    </p:set>
                                    <p:animEffect transition="in" filter="box(out)">
                                      <p:cBhvr>
                                        <p:cTn id="83" dur="500"/>
                                        <p:tgtEl>
                                          <p:spTgt spid="123907"/>
                                        </p:tgtEl>
                                      </p:cBhvr>
                                    </p:animEffect>
                                  </p:childTnLst>
                                </p:cTn>
                              </p:par>
                            </p:childTnLst>
                          </p:cTn>
                        </p:par>
                        <p:par>
                          <p:cTn id="84" fill="hold">
                            <p:stCondLst>
                              <p:cond delay="500"/>
                            </p:stCondLst>
                            <p:childTnLst>
                              <p:par>
                                <p:cTn id="85" presetID="2" presetClass="entr" presetSubtype="1" fill="hold" grpId="0" nodeType="afterEffect">
                                  <p:stCondLst>
                                    <p:cond delay="0"/>
                                  </p:stCondLst>
                                  <p:iterate type="wd">
                                    <p:tmPct val="100000"/>
                                  </p:iterate>
                                  <p:childTnLst>
                                    <p:set>
                                      <p:cBhvr>
                                        <p:cTn id="86" dur="1" fill="hold">
                                          <p:stCondLst>
                                            <p:cond delay="0"/>
                                          </p:stCondLst>
                                        </p:cTn>
                                        <p:tgtEl>
                                          <p:spTgt spid="123924">
                                            <p:txEl>
                                              <p:pRg st="0" end="0"/>
                                            </p:txEl>
                                          </p:spTgt>
                                        </p:tgtEl>
                                        <p:attrNameLst>
                                          <p:attrName>style.visibility</p:attrName>
                                        </p:attrNameLst>
                                      </p:cBhvr>
                                      <p:to>
                                        <p:strVal val="visible"/>
                                      </p:to>
                                    </p:set>
                                    <p:anim calcmode="lin" valueType="num">
                                      <p:cBhvr additive="base">
                                        <p:cTn id="87" dur="300" fill="hold"/>
                                        <p:tgtEl>
                                          <p:spTgt spid="123924">
                                            <p:txEl>
                                              <p:pRg st="0" end="0"/>
                                            </p:txEl>
                                          </p:spTgt>
                                        </p:tgtEl>
                                        <p:attrNameLst>
                                          <p:attrName>ppt_x</p:attrName>
                                        </p:attrNameLst>
                                      </p:cBhvr>
                                      <p:tavLst>
                                        <p:tav tm="0">
                                          <p:val>
                                            <p:strVal val="#ppt_x"/>
                                          </p:val>
                                        </p:tav>
                                        <p:tav tm="100000">
                                          <p:val>
                                            <p:strVal val="#ppt_x"/>
                                          </p:val>
                                        </p:tav>
                                      </p:tavLst>
                                    </p:anim>
                                    <p:anim calcmode="lin" valueType="num">
                                      <p:cBhvr additive="base">
                                        <p:cTn id="88" dur="300" fill="hold"/>
                                        <p:tgtEl>
                                          <p:spTgt spid="123924">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2600"/>
                            </p:stCondLst>
                            <p:childTnLst>
                              <p:par>
                                <p:cTn id="90" presetID="2" presetClass="entr" presetSubtype="3" fill="hold" grpId="0" nodeType="afterEffect">
                                  <p:stCondLst>
                                    <p:cond delay="0"/>
                                  </p:stCondLst>
                                  <p:iterate type="lt">
                                    <p:tmPct val="100000"/>
                                  </p:iterate>
                                  <p:childTnLst>
                                    <p:set>
                                      <p:cBhvr>
                                        <p:cTn id="91" dur="1" fill="hold">
                                          <p:stCondLst>
                                            <p:cond delay="0"/>
                                          </p:stCondLst>
                                        </p:cTn>
                                        <p:tgtEl>
                                          <p:spTgt spid="123923">
                                            <p:txEl>
                                              <p:pRg st="0" end="0"/>
                                            </p:txEl>
                                          </p:spTgt>
                                        </p:tgtEl>
                                        <p:attrNameLst>
                                          <p:attrName>style.visibility</p:attrName>
                                        </p:attrNameLst>
                                      </p:cBhvr>
                                      <p:to>
                                        <p:strVal val="visible"/>
                                      </p:to>
                                    </p:set>
                                    <p:anim calcmode="lin" valueType="num">
                                      <p:cBhvr additive="base">
                                        <p:cTn id="92" dur="75" fill="hold"/>
                                        <p:tgtEl>
                                          <p:spTgt spid="123923">
                                            <p:txEl>
                                              <p:pRg st="0" end="0"/>
                                            </p:txEl>
                                          </p:spTgt>
                                        </p:tgtEl>
                                        <p:attrNameLst>
                                          <p:attrName>ppt_x</p:attrName>
                                        </p:attrNameLst>
                                      </p:cBhvr>
                                      <p:tavLst>
                                        <p:tav tm="0">
                                          <p:val>
                                            <p:strVal val="1+#ppt_w/2"/>
                                          </p:val>
                                        </p:tav>
                                        <p:tav tm="100000">
                                          <p:val>
                                            <p:strVal val="#ppt_x"/>
                                          </p:val>
                                        </p:tav>
                                      </p:tavLst>
                                    </p:anim>
                                    <p:anim calcmode="lin" valueType="num">
                                      <p:cBhvr additive="base">
                                        <p:cTn id="93" dur="75" fill="hold"/>
                                        <p:tgtEl>
                                          <p:spTgt spid="12392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LASER.WAV"/>
                                        </p:tgtEl>
                                      </p:cMediaNode>
                                    </p:audio>
                                  </p:subTnLst>
                                </p:cTn>
                              </p:par>
                            </p:childTnLst>
                          </p:cTn>
                        </p:par>
                        <p:par>
                          <p:cTn id="94" fill="hold">
                            <p:stCondLst>
                              <p:cond delay="3425"/>
                            </p:stCondLst>
                            <p:childTnLst>
                              <p:par>
                                <p:cTn id="95" presetID="2" presetClass="entr" presetSubtype="1" fill="hold" grpId="0" nodeType="afterEffect">
                                  <p:stCondLst>
                                    <p:cond delay="0"/>
                                  </p:stCondLst>
                                  <p:iterate type="wd">
                                    <p:tmPct val="100000"/>
                                  </p:iterate>
                                  <p:childTnLst>
                                    <p:set>
                                      <p:cBhvr>
                                        <p:cTn id="96" dur="1" fill="hold">
                                          <p:stCondLst>
                                            <p:cond delay="0"/>
                                          </p:stCondLst>
                                        </p:cTn>
                                        <p:tgtEl>
                                          <p:spTgt spid="123929">
                                            <p:txEl>
                                              <p:pRg st="0" end="0"/>
                                            </p:txEl>
                                          </p:spTgt>
                                        </p:tgtEl>
                                        <p:attrNameLst>
                                          <p:attrName>style.visibility</p:attrName>
                                        </p:attrNameLst>
                                      </p:cBhvr>
                                      <p:to>
                                        <p:strVal val="visible"/>
                                      </p:to>
                                    </p:set>
                                    <p:anim calcmode="lin" valueType="num">
                                      <p:cBhvr additive="base">
                                        <p:cTn id="97" dur="300" fill="hold"/>
                                        <p:tgtEl>
                                          <p:spTgt spid="123929">
                                            <p:txEl>
                                              <p:pRg st="0" end="0"/>
                                            </p:txEl>
                                          </p:spTgt>
                                        </p:tgtEl>
                                        <p:attrNameLst>
                                          <p:attrName>ppt_x</p:attrName>
                                        </p:attrNameLst>
                                      </p:cBhvr>
                                      <p:tavLst>
                                        <p:tav tm="0">
                                          <p:val>
                                            <p:strVal val="#ppt_x"/>
                                          </p:val>
                                        </p:tav>
                                        <p:tav tm="100000">
                                          <p:val>
                                            <p:strVal val="#ppt_x"/>
                                          </p:val>
                                        </p:tav>
                                      </p:tavLst>
                                    </p:anim>
                                    <p:anim calcmode="lin" valueType="num">
                                      <p:cBhvr additive="base">
                                        <p:cTn id="98" dur="300" fill="hold"/>
                                        <p:tgtEl>
                                          <p:spTgt spid="123929">
                                            <p:txEl>
                                              <p:pRg st="0" end="0"/>
                                            </p:txEl>
                                          </p:spTgt>
                                        </p:tgtEl>
                                        <p:attrNameLst>
                                          <p:attrName>ppt_y</p:attrName>
                                        </p:attrNameLst>
                                      </p:cBhvr>
                                      <p:tavLst>
                                        <p:tav tm="0">
                                          <p:val>
                                            <p:strVal val="0-#ppt_h/2"/>
                                          </p:val>
                                        </p:tav>
                                        <p:tav tm="100000">
                                          <p:val>
                                            <p:strVal val="#ppt_y"/>
                                          </p:val>
                                        </p:tav>
                                      </p:tavLst>
                                    </p:anim>
                                  </p:childTnLst>
                                </p:cTn>
                              </p:par>
                            </p:childTnLst>
                          </p:cTn>
                        </p:par>
                        <p:par>
                          <p:cTn id="99" fill="hold">
                            <p:stCondLst>
                              <p:cond delay="5225"/>
                            </p:stCondLst>
                            <p:childTnLst>
                              <p:par>
                                <p:cTn id="100" presetID="2" presetClass="entr" presetSubtype="3" fill="hold" grpId="0" nodeType="afterEffect">
                                  <p:stCondLst>
                                    <p:cond delay="0"/>
                                  </p:stCondLst>
                                  <p:iterate type="lt">
                                    <p:tmPct val="100000"/>
                                  </p:iterate>
                                  <p:childTnLst>
                                    <p:set>
                                      <p:cBhvr>
                                        <p:cTn id="101" dur="1" fill="hold">
                                          <p:stCondLst>
                                            <p:cond delay="0"/>
                                          </p:stCondLst>
                                        </p:cTn>
                                        <p:tgtEl>
                                          <p:spTgt spid="123930">
                                            <p:txEl>
                                              <p:pRg st="0" end="0"/>
                                            </p:txEl>
                                          </p:spTgt>
                                        </p:tgtEl>
                                        <p:attrNameLst>
                                          <p:attrName>style.visibility</p:attrName>
                                        </p:attrNameLst>
                                      </p:cBhvr>
                                      <p:to>
                                        <p:strVal val="visible"/>
                                      </p:to>
                                    </p:set>
                                    <p:anim calcmode="lin" valueType="num">
                                      <p:cBhvr additive="base">
                                        <p:cTn id="102" dur="75" fill="hold"/>
                                        <p:tgtEl>
                                          <p:spTgt spid="123930">
                                            <p:txEl>
                                              <p:pRg st="0" end="0"/>
                                            </p:txEl>
                                          </p:spTgt>
                                        </p:tgtEl>
                                        <p:attrNameLst>
                                          <p:attrName>ppt_x</p:attrName>
                                        </p:attrNameLst>
                                      </p:cBhvr>
                                      <p:tavLst>
                                        <p:tav tm="0">
                                          <p:val>
                                            <p:strVal val="1+#ppt_w/2"/>
                                          </p:val>
                                        </p:tav>
                                        <p:tav tm="100000">
                                          <p:val>
                                            <p:strVal val="#ppt_x"/>
                                          </p:val>
                                        </p:tav>
                                      </p:tavLst>
                                    </p:anim>
                                    <p:anim calcmode="lin" valueType="num">
                                      <p:cBhvr additive="base">
                                        <p:cTn id="103" dur="75" fill="hold"/>
                                        <p:tgtEl>
                                          <p:spTgt spid="12393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6" name="LASER.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3" fill="hold" grpId="0" nodeType="clickEffect">
                                  <p:stCondLst>
                                    <p:cond delay="0"/>
                                  </p:stCondLst>
                                  <p:iterate type="lt">
                                    <p:tmPct val="100000"/>
                                  </p:iterate>
                                  <p:childTnLst>
                                    <p:set>
                                      <p:cBhvr>
                                        <p:cTn id="107" dur="1" fill="hold">
                                          <p:stCondLst>
                                            <p:cond delay="0"/>
                                          </p:stCondLst>
                                        </p:cTn>
                                        <p:tgtEl>
                                          <p:spTgt spid="123931">
                                            <p:txEl>
                                              <p:pRg st="0" end="0"/>
                                            </p:txEl>
                                          </p:spTgt>
                                        </p:tgtEl>
                                        <p:attrNameLst>
                                          <p:attrName>style.visibility</p:attrName>
                                        </p:attrNameLst>
                                      </p:cBhvr>
                                      <p:to>
                                        <p:strVal val="visible"/>
                                      </p:to>
                                    </p:set>
                                    <p:anim calcmode="lin" valueType="num">
                                      <p:cBhvr additive="base">
                                        <p:cTn id="108" dur="75" fill="hold"/>
                                        <p:tgtEl>
                                          <p:spTgt spid="123931">
                                            <p:txEl>
                                              <p:pRg st="0" end="0"/>
                                            </p:txEl>
                                          </p:spTgt>
                                        </p:tgtEl>
                                        <p:attrNameLst>
                                          <p:attrName>ppt_x</p:attrName>
                                        </p:attrNameLst>
                                      </p:cBhvr>
                                      <p:tavLst>
                                        <p:tav tm="0">
                                          <p:val>
                                            <p:strVal val="1+#ppt_w/2"/>
                                          </p:val>
                                        </p:tav>
                                        <p:tav tm="100000">
                                          <p:val>
                                            <p:strVal val="#ppt_x"/>
                                          </p:val>
                                        </p:tav>
                                      </p:tavLst>
                                    </p:anim>
                                    <p:anim calcmode="lin" valueType="num">
                                      <p:cBhvr additive="base">
                                        <p:cTn id="109" dur="75" fill="hold"/>
                                        <p:tgtEl>
                                          <p:spTgt spid="12393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6" name="LASER.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1" fill="hold" grpId="0" nodeType="clickEffect">
                                  <p:stCondLst>
                                    <p:cond delay="0"/>
                                  </p:stCondLst>
                                  <p:iterate type="lt">
                                    <p:tmPct val="100000"/>
                                  </p:iterate>
                                  <p:childTnLst>
                                    <p:set>
                                      <p:cBhvr>
                                        <p:cTn id="113" dur="1" fill="hold">
                                          <p:stCondLst>
                                            <p:cond delay="0"/>
                                          </p:stCondLst>
                                        </p:cTn>
                                        <p:tgtEl>
                                          <p:spTgt spid="123932">
                                            <p:txEl>
                                              <p:pRg st="0" end="0"/>
                                            </p:txEl>
                                          </p:spTgt>
                                        </p:tgtEl>
                                        <p:attrNameLst>
                                          <p:attrName>style.visibility</p:attrName>
                                        </p:attrNameLst>
                                      </p:cBhvr>
                                      <p:to>
                                        <p:strVal val="visible"/>
                                      </p:to>
                                    </p:set>
                                    <p:anim calcmode="lin" valueType="num">
                                      <p:cBhvr additive="base">
                                        <p:cTn id="114" dur="75" fill="hold"/>
                                        <p:tgtEl>
                                          <p:spTgt spid="123932">
                                            <p:txEl>
                                              <p:pRg st="0" end="0"/>
                                            </p:txEl>
                                          </p:spTgt>
                                        </p:tgtEl>
                                        <p:attrNameLst>
                                          <p:attrName>ppt_x</p:attrName>
                                        </p:attrNameLst>
                                      </p:cBhvr>
                                      <p:tavLst>
                                        <p:tav tm="0">
                                          <p:val>
                                            <p:strVal val="#ppt_x"/>
                                          </p:val>
                                        </p:tav>
                                        <p:tav tm="100000">
                                          <p:val>
                                            <p:strVal val="#ppt_x"/>
                                          </p:val>
                                        </p:tav>
                                      </p:tavLst>
                                    </p:anim>
                                    <p:anim calcmode="lin" valueType="num">
                                      <p:cBhvr additive="base">
                                        <p:cTn id="115" dur="75" fill="hold"/>
                                        <p:tgtEl>
                                          <p:spTgt spid="12393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14" grpId="0" animBg="1"/>
      <p:bldP spid="123916" grpId="0" build="p" autoUpdateAnimBg="0" advAuto="0"/>
      <p:bldP spid="123917" grpId="0" animBg="1"/>
      <p:bldP spid="123918" grpId="0" build="p" autoUpdateAnimBg="0" advAuto="0"/>
      <p:bldP spid="123919" grpId="0" animBg="1"/>
      <p:bldP spid="123920" grpId="0" build="p" autoUpdateAnimBg="0" advAuto="0"/>
      <p:bldP spid="123921" grpId="0" animBg="1"/>
      <p:bldP spid="123922" grpId="0" build="p" autoUpdateAnimBg="0" advAuto="0"/>
      <p:bldP spid="123923" grpId="0" build="p" autoUpdateAnimBg="0" advAuto="0"/>
      <p:bldP spid="123924" grpId="0" build="p" autoUpdateAnimBg="0" advAuto="0"/>
      <p:bldP spid="123925" grpId="0" animBg="1"/>
      <p:bldP spid="123926" grpId="0" build="p" autoUpdateAnimBg="0" advAuto="0"/>
      <p:bldP spid="123927" grpId="0" build="p" autoUpdateAnimBg="0" advAuto="0"/>
      <p:bldP spid="123928" grpId="0" animBg="1"/>
      <p:bldP spid="123929" grpId="0" build="p" autoUpdateAnimBg="0" advAuto="0"/>
      <p:bldP spid="123930" grpId="0" build="p" autoUpdateAnimBg="0" advAuto="0"/>
      <p:bldP spid="123931" grpId="0" build="p" autoUpdateAnimBg="0"/>
      <p:bldP spid="123932" grpId="0" build="p" autoUpdateAnimBg="0"/>
      <p:bldP spid="123934" grpId="0" animBg="1"/>
      <p:bldP spid="123935" grpId="0" autoUpdateAnimBg="0"/>
      <p:bldP spid="123936" grpId="0" animBg="1"/>
      <p:bldP spid="12393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zövegdoboz 1"/>
          <p:cNvSpPr txBox="1">
            <a:spLocks noChangeArrowheads="1"/>
          </p:cNvSpPr>
          <p:nvPr/>
        </p:nvSpPr>
        <p:spPr bwMode="auto">
          <a:xfrm>
            <a:off x="539750" y="981075"/>
            <a:ext cx="3600450" cy="2770188"/>
          </a:xfrm>
          <a:prstGeom prst="rect">
            <a:avLst/>
          </a:prstGeom>
          <a:noFill/>
          <a:ln w="9525">
            <a:noFill/>
            <a:miter lim="800000"/>
            <a:headEnd/>
            <a:tailEnd/>
          </a:ln>
        </p:spPr>
        <p:txBody>
          <a:bodyPr>
            <a:spAutoFit/>
          </a:bodyPr>
          <a:lstStyle/>
          <a:p>
            <a:pPr algn="ctr"/>
            <a:r>
              <a:rPr lang="hu-HU" sz="2400" baseline="0">
                <a:solidFill>
                  <a:schemeClr val="tx1"/>
                </a:solidFill>
              </a:rPr>
              <a:t>Alsó végtagi ízületek:</a:t>
            </a:r>
          </a:p>
          <a:p>
            <a:pPr algn="ctr"/>
            <a:r>
              <a:rPr lang="hu-HU" baseline="0">
                <a:solidFill>
                  <a:srgbClr val="FF0000"/>
                </a:solidFill>
              </a:rPr>
              <a:t>Csípő</a:t>
            </a:r>
          </a:p>
          <a:p>
            <a:pPr algn="ctr"/>
            <a:r>
              <a:rPr lang="hu-HU" baseline="0">
                <a:solidFill>
                  <a:srgbClr val="FF0000"/>
                </a:solidFill>
              </a:rPr>
              <a:t>Térd</a:t>
            </a:r>
          </a:p>
          <a:p>
            <a:pPr algn="ctr"/>
            <a:r>
              <a:rPr lang="hu-HU" baseline="0">
                <a:solidFill>
                  <a:srgbClr val="FF0000"/>
                </a:solidFill>
              </a:rPr>
              <a:t>Boka</a:t>
            </a:r>
          </a:p>
          <a:p>
            <a:pPr algn="ctr"/>
            <a:r>
              <a:rPr lang="hu-HU" baseline="0">
                <a:solidFill>
                  <a:srgbClr val="FF0000"/>
                </a:solidFill>
              </a:rPr>
              <a:t>Láb</a:t>
            </a:r>
          </a:p>
          <a:p>
            <a:pPr algn="ctr"/>
            <a:endParaRPr lang="hu-HU" baseline="0">
              <a:solidFill>
                <a:schemeClr val="tx1"/>
              </a:solidFill>
            </a:endParaRPr>
          </a:p>
        </p:txBody>
      </p:sp>
      <p:sp>
        <p:nvSpPr>
          <p:cNvPr id="19459" name="Szövegdoboz 2"/>
          <p:cNvSpPr txBox="1">
            <a:spLocks noChangeArrowheads="1"/>
          </p:cNvSpPr>
          <p:nvPr/>
        </p:nvSpPr>
        <p:spPr bwMode="auto">
          <a:xfrm>
            <a:off x="4787900" y="981075"/>
            <a:ext cx="3600450" cy="2770188"/>
          </a:xfrm>
          <a:prstGeom prst="rect">
            <a:avLst/>
          </a:prstGeom>
          <a:noFill/>
          <a:ln w="9525">
            <a:noFill/>
            <a:miter lim="800000"/>
            <a:headEnd/>
            <a:tailEnd/>
          </a:ln>
        </p:spPr>
        <p:txBody>
          <a:bodyPr>
            <a:spAutoFit/>
          </a:bodyPr>
          <a:lstStyle/>
          <a:p>
            <a:pPr algn="ctr"/>
            <a:r>
              <a:rPr lang="hu-HU" sz="2400" baseline="0" dirty="0">
                <a:solidFill>
                  <a:schemeClr val="tx1"/>
                </a:solidFill>
              </a:rPr>
              <a:t>Felső végtagi ízületek:</a:t>
            </a:r>
          </a:p>
          <a:p>
            <a:pPr algn="ctr"/>
            <a:r>
              <a:rPr lang="hu-HU" baseline="0" dirty="0">
                <a:solidFill>
                  <a:srgbClr val="FF0000"/>
                </a:solidFill>
              </a:rPr>
              <a:t>Váll, vállízületi komplex</a:t>
            </a:r>
          </a:p>
          <a:p>
            <a:pPr algn="ctr"/>
            <a:r>
              <a:rPr lang="hu-HU" baseline="0" dirty="0">
                <a:solidFill>
                  <a:srgbClr val="FF0000"/>
                </a:solidFill>
              </a:rPr>
              <a:t>Könyök</a:t>
            </a:r>
          </a:p>
          <a:p>
            <a:pPr algn="ctr"/>
            <a:r>
              <a:rPr lang="hu-HU" baseline="0" dirty="0">
                <a:solidFill>
                  <a:srgbClr val="FF0000"/>
                </a:solidFill>
              </a:rPr>
              <a:t>Csukló</a:t>
            </a:r>
          </a:p>
          <a:p>
            <a:pPr algn="ctr"/>
            <a:r>
              <a:rPr lang="hu-HU" baseline="0" dirty="0">
                <a:solidFill>
                  <a:schemeClr val="tx1"/>
                </a:solidFill>
              </a:rPr>
              <a:t>Kéz</a:t>
            </a:r>
          </a:p>
          <a:p>
            <a:pPr algn="ctr"/>
            <a:endParaRPr lang="hu-HU" baseline="0" dirty="0">
              <a:solidFill>
                <a:schemeClr val="tx1"/>
              </a:solidFill>
            </a:endParaRPr>
          </a:p>
        </p:txBody>
      </p:sp>
      <p:sp>
        <p:nvSpPr>
          <p:cNvPr id="19460" name="Szövegdoboz 3"/>
          <p:cNvSpPr txBox="1">
            <a:spLocks noChangeArrowheads="1"/>
          </p:cNvSpPr>
          <p:nvPr/>
        </p:nvSpPr>
        <p:spPr bwMode="auto">
          <a:xfrm>
            <a:off x="2627313" y="3860800"/>
            <a:ext cx="3600450" cy="2308225"/>
          </a:xfrm>
          <a:prstGeom prst="rect">
            <a:avLst/>
          </a:prstGeom>
          <a:noFill/>
          <a:ln w="9525">
            <a:noFill/>
            <a:miter lim="800000"/>
            <a:headEnd/>
            <a:tailEnd/>
          </a:ln>
        </p:spPr>
        <p:txBody>
          <a:bodyPr>
            <a:spAutoFit/>
          </a:bodyPr>
          <a:lstStyle/>
          <a:p>
            <a:pPr algn="ctr"/>
            <a:r>
              <a:rPr lang="hu-HU" sz="2400" baseline="0">
                <a:solidFill>
                  <a:schemeClr val="tx1"/>
                </a:solidFill>
              </a:rPr>
              <a:t>A törzs ízületei:</a:t>
            </a:r>
          </a:p>
          <a:p>
            <a:pPr algn="ctr"/>
            <a:r>
              <a:rPr lang="hu-HU" baseline="0">
                <a:solidFill>
                  <a:srgbClr val="FF0000"/>
                </a:solidFill>
              </a:rPr>
              <a:t>Gerincoszlop, csigolyák</a:t>
            </a:r>
          </a:p>
          <a:p>
            <a:pPr algn="ctr"/>
            <a:r>
              <a:rPr lang="hu-HU" baseline="0">
                <a:solidFill>
                  <a:schemeClr val="tx1"/>
                </a:solidFill>
              </a:rPr>
              <a:t>Medence</a:t>
            </a:r>
          </a:p>
          <a:p>
            <a:pPr algn="ctr"/>
            <a:r>
              <a:rPr lang="hu-HU" baseline="0">
                <a:solidFill>
                  <a:schemeClr val="tx1"/>
                </a:solidFill>
              </a:rPr>
              <a:t>Fej</a:t>
            </a:r>
          </a:p>
          <a:p>
            <a:pPr algn="ctr"/>
            <a:endParaRPr lang="hu-HU" baseline="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82838" y="2593975"/>
            <a:ext cx="5618162" cy="1825625"/>
            <a:chOff x="1501" y="1634"/>
            <a:chExt cx="3539" cy="1150"/>
          </a:xfrm>
        </p:grpSpPr>
        <p:sp>
          <p:nvSpPr>
            <p:cNvPr id="9249" name="Oval 4"/>
            <p:cNvSpPr>
              <a:spLocks noChangeArrowheads="1"/>
            </p:cNvSpPr>
            <p:nvPr/>
          </p:nvSpPr>
          <p:spPr bwMode="auto">
            <a:xfrm>
              <a:off x="4169" y="1645"/>
              <a:ext cx="208" cy="207"/>
            </a:xfrm>
            <a:prstGeom prst="ellipse">
              <a:avLst/>
            </a:prstGeom>
            <a:noFill/>
            <a:ln w="12700">
              <a:noFill/>
              <a:round/>
              <a:headEnd/>
              <a:tailEnd/>
            </a:ln>
          </p:spPr>
          <p:txBody>
            <a:bodyPr wrap="none" anchor="ctr"/>
            <a:lstStyle/>
            <a:p>
              <a:endParaRPr lang="hu-HU"/>
            </a:p>
          </p:txBody>
        </p:sp>
        <p:sp>
          <p:nvSpPr>
            <p:cNvPr id="9250"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9251"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9252"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9253" name="Line 8"/>
            <p:cNvSpPr>
              <a:spLocks noChangeShapeType="1"/>
            </p:cNvSpPr>
            <p:nvPr/>
          </p:nvSpPr>
          <p:spPr bwMode="auto">
            <a:xfrm>
              <a:off x="2893" y="1728"/>
              <a:ext cx="2147" cy="0"/>
            </a:xfrm>
            <a:prstGeom prst="line">
              <a:avLst/>
            </a:prstGeom>
            <a:noFill/>
            <a:ln w="38100">
              <a:solidFill>
                <a:schemeClr val="tx1"/>
              </a:solidFill>
              <a:prstDash val="sysDot"/>
              <a:round/>
              <a:headEnd type="none" w="sm" len="sm"/>
              <a:tailEnd type="none" w="sm" len="sm"/>
            </a:ln>
          </p:spPr>
          <p:txBody>
            <a:bodyPr wrap="none" anchor="ctr"/>
            <a:lstStyle/>
            <a:p>
              <a:endParaRPr lang="hu-HU"/>
            </a:p>
          </p:txBody>
        </p:sp>
      </p:grpSp>
      <p:sp>
        <p:nvSpPr>
          <p:cNvPr id="125961" name="Line 9"/>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9221" name="Rectangle 10"/>
          <p:cNvSpPr>
            <a:spLocks noChangeArrowheads="1"/>
          </p:cNvSpPr>
          <p:nvPr/>
        </p:nvSpPr>
        <p:spPr bwMode="auto">
          <a:xfrm>
            <a:off x="381000" y="152400"/>
            <a:ext cx="8305800" cy="523875"/>
          </a:xfrm>
          <a:prstGeom prst="rect">
            <a:avLst/>
          </a:prstGeom>
          <a:noFill/>
          <a:ln w="9525">
            <a:noFill/>
            <a:miter lim="800000"/>
            <a:headEnd/>
            <a:tailEnd/>
          </a:ln>
        </p:spPr>
        <p:txBody>
          <a:bodyPr lIns="92075" tIns="46038" rIns="92075" bIns="46038">
            <a:spAutoFit/>
          </a:bodyPr>
          <a:lstStyle/>
          <a:p>
            <a:pPr algn="ctr"/>
            <a:r>
              <a:rPr lang="hu-HU" sz="2800" i="1" baseline="0">
                <a:solidFill>
                  <a:schemeClr val="tx1"/>
                </a:solidFill>
                <a:cs typeface="Times New Roman" pitchFamily="18" charset="0"/>
              </a:rPr>
              <a:t>A REAKCIÓERŐ KISZÁMÍTÁSA</a:t>
            </a:r>
            <a:endParaRPr lang="en-GB" sz="2800" i="1" baseline="0">
              <a:solidFill>
                <a:schemeClr val="tx1"/>
              </a:solidFill>
              <a:cs typeface="Times New Roman" pitchFamily="18" charset="0"/>
            </a:endParaRPr>
          </a:p>
        </p:txBody>
      </p:sp>
      <p:sp>
        <p:nvSpPr>
          <p:cNvPr id="125963" name="Rectangle 11"/>
          <p:cNvSpPr>
            <a:spLocks noChangeArrowheads="1"/>
          </p:cNvSpPr>
          <p:nvPr/>
        </p:nvSpPr>
        <p:spPr bwMode="auto">
          <a:xfrm>
            <a:off x="2593975" y="4205288"/>
            <a:ext cx="609600"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a:t>
            </a:r>
            <a:endParaRPr lang="en-GB" sz="2800" baseline="0">
              <a:solidFill>
                <a:schemeClr val="tx1"/>
              </a:solidFill>
            </a:endParaRPr>
          </a:p>
        </p:txBody>
      </p:sp>
      <p:sp>
        <p:nvSpPr>
          <p:cNvPr id="125964" name="Line 12"/>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125965" name="Rectangle 13"/>
          <p:cNvSpPr>
            <a:spLocks noChangeArrowheads="1"/>
          </p:cNvSpPr>
          <p:nvPr/>
        </p:nvSpPr>
        <p:spPr bwMode="auto">
          <a:xfrm>
            <a:off x="4724400" y="1295400"/>
            <a:ext cx="609600"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i</a:t>
            </a:r>
            <a:endParaRPr lang="en-GB" sz="2800">
              <a:solidFill>
                <a:schemeClr val="tx1"/>
              </a:solidFill>
            </a:endParaRPr>
          </a:p>
        </p:txBody>
      </p:sp>
      <p:sp>
        <p:nvSpPr>
          <p:cNvPr id="125966" name="Line 14"/>
          <p:cNvSpPr>
            <a:spLocks noChangeShapeType="1"/>
          </p:cNvSpPr>
          <p:nvPr/>
        </p:nvSpPr>
        <p:spPr bwMode="auto">
          <a:xfrm flipH="1" flipV="1">
            <a:off x="3592513" y="2678113"/>
            <a:ext cx="360362" cy="5127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125967" name="Rectangle 15"/>
          <p:cNvSpPr>
            <a:spLocks noChangeArrowheads="1"/>
          </p:cNvSpPr>
          <p:nvPr/>
        </p:nvSpPr>
        <p:spPr bwMode="auto">
          <a:xfrm>
            <a:off x="5181600" y="1905000"/>
            <a:ext cx="838200"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ik</a:t>
            </a:r>
            <a:endParaRPr lang="en-GB" sz="2800">
              <a:solidFill>
                <a:schemeClr val="tx1"/>
              </a:solidFill>
            </a:endParaRPr>
          </a:p>
        </p:txBody>
      </p:sp>
      <p:sp>
        <p:nvSpPr>
          <p:cNvPr id="125968" name="Line 16"/>
          <p:cNvSpPr>
            <a:spLocks noChangeShapeType="1"/>
          </p:cNvSpPr>
          <p:nvPr/>
        </p:nvSpPr>
        <p:spPr bwMode="auto">
          <a:xfrm flipV="1">
            <a:off x="3973513" y="2220913"/>
            <a:ext cx="1274762" cy="9699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125969" name="Rectangle 17"/>
          <p:cNvSpPr>
            <a:spLocks noChangeArrowheads="1"/>
          </p:cNvSpPr>
          <p:nvPr/>
        </p:nvSpPr>
        <p:spPr bwMode="auto">
          <a:xfrm>
            <a:off x="3348038" y="2133600"/>
            <a:ext cx="1008062"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iny</a:t>
            </a:r>
            <a:endParaRPr lang="en-GB" sz="2800" baseline="-12000">
              <a:solidFill>
                <a:schemeClr val="tx1"/>
              </a:solidFill>
            </a:endParaRPr>
          </a:p>
        </p:txBody>
      </p:sp>
      <p:sp>
        <p:nvSpPr>
          <p:cNvPr id="125970" name="Line 18"/>
          <p:cNvSpPr>
            <a:spLocks noChangeShapeType="1"/>
          </p:cNvSpPr>
          <p:nvPr/>
        </p:nvSpPr>
        <p:spPr bwMode="auto">
          <a:xfrm>
            <a:off x="3144838" y="3830638"/>
            <a:ext cx="588962"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5971" name="Rectangle 19"/>
          <p:cNvSpPr>
            <a:spLocks noChangeArrowheads="1"/>
          </p:cNvSpPr>
          <p:nvPr/>
        </p:nvSpPr>
        <p:spPr bwMode="auto">
          <a:xfrm>
            <a:off x="3733800" y="3886200"/>
            <a:ext cx="1143000"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a:t>
            </a:r>
            <a:r>
              <a:rPr lang="hu-HU" sz="2800">
                <a:solidFill>
                  <a:schemeClr val="tx1"/>
                </a:solidFill>
              </a:rPr>
              <a:t>ny</a:t>
            </a:r>
            <a:endParaRPr lang="en-GB" sz="2800">
              <a:solidFill>
                <a:schemeClr val="tx1"/>
              </a:solidFill>
            </a:endParaRPr>
          </a:p>
        </p:txBody>
      </p:sp>
      <p:sp>
        <p:nvSpPr>
          <p:cNvPr id="125972" name="Rectangle 20"/>
          <p:cNvSpPr>
            <a:spLocks noChangeArrowheads="1"/>
          </p:cNvSpPr>
          <p:nvPr/>
        </p:nvSpPr>
        <p:spPr bwMode="auto">
          <a:xfrm>
            <a:off x="2133600" y="3429000"/>
            <a:ext cx="1066800" cy="523875"/>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G</a:t>
            </a:r>
            <a:r>
              <a:rPr lang="hu-HU" sz="2800">
                <a:solidFill>
                  <a:schemeClr val="tx1"/>
                </a:solidFill>
              </a:rPr>
              <a:t>h</a:t>
            </a:r>
            <a:endParaRPr lang="en-GB" sz="2800">
              <a:solidFill>
                <a:schemeClr val="tx1"/>
              </a:solidFill>
            </a:endParaRPr>
          </a:p>
        </p:txBody>
      </p:sp>
      <p:sp>
        <p:nvSpPr>
          <p:cNvPr id="125973" name="Line 21"/>
          <p:cNvSpPr>
            <a:spLocks noChangeShapeType="1"/>
          </p:cNvSpPr>
          <p:nvPr/>
        </p:nvSpPr>
        <p:spPr bwMode="auto">
          <a:xfrm flipH="1">
            <a:off x="2611438" y="3830638"/>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5976" name="Line 24"/>
          <p:cNvSpPr>
            <a:spLocks noChangeShapeType="1"/>
          </p:cNvSpPr>
          <p:nvPr/>
        </p:nvSpPr>
        <p:spPr bwMode="auto">
          <a:xfrm flipH="1">
            <a:off x="4592638" y="2306638"/>
            <a:ext cx="5889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5977" name="Line 25"/>
          <p:cNvSpPr>
            <a:spLocks noChangeShapeType="1"/>
          </p:cNvSpPr>
          <p:nvPr/>
        </p:nvSpPr>
        <p:spPr bwMode="auto">
          <a:xfrm>
            <a:off x="3962400" y="3200400"/>
            <a:ext cx="609600" cy="68580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25978" name="Line 26"/>
          <p:cNvSpPr>
            <a:spLocks noChangeShapeType="1"/>
          </p:cNvSpPr>
          <p:nvPr/>
        </p:nvSpPr>
        <p:spPr bwMode="auto">
          <a:xfrm flipH="1" flipV="1">
            <a:off x="4125913" y="3363913"/>
            <a:ext cx="446087" cy="496887"/>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125979" name="Line 27"/>
          <p:cNvSpPr>
            <a:spLocks noChangeShapeType="1"/>
          </p:cNvSpPr>
          <p:nvPr/>
        </p:nvSpPr>
        <p:spPr bwMode="auto">
          <a:xfrm flipV="1">
            <a:off x="3973513" y="2830513"/>
            <a:ext cx="741362" cy="360362"/>
          </a:xfrm>
          <a:prstGeom prst="line">
            <a:avLst/>
          </a:prstGeom>
          <a:noFill/>
          <a:ln w="50800">
            <a:solidFill>
              <a:srgbClr val="A50021"/>
            </a:solidFill>
            <a:round/>
            <a:headEnd type="none" w="sm" len="sm"/>
            <a:tailEnd type="stealth" w="med" len="med"/>
          </a:ln>
        </p:spPr>
        <p:txBody>
          <a:bodyPr wrap="none" anchor="ctr"/>
          <a:lstStyle/>
          <a:p>
            <a:endParaRPr lang="hu-HU"/>
          </a:p>
        </p:txBody>
      </p:sp>
      <p:sp>
        <p:nvSpPr>
          <p:cNvPr id="125980" name="Line 28"/>
          <p:cNvSpPr>
            <a:spLocks noChangeShapeType="1"/>
          </p:cNvSpPr>
          <p:nvPr/>
        </p:nvSpPr>
        <p:spPr bwMode="auto">
          <a:xfrm flipV="1">
            <a:off x="4125913" y="2906713"/>
            <a:ext cx="588962" cy="4365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25981" name="Rectangle 29"/>
          <p:cNvSpPr>
            <a:spLocks noChangeArrowheads="1"/>
          </p:cNvSpPr>
          <p:nvPr/>
        </p:nvSpPr>
        <p:spPr bwMode="auto">
          <a:xfrm>
            <a:off x="4284663" y="3141663"/>
            <a:ext cx="574675" cy="461962"/>
          </a:xfrm>
          <a:prstGeom prst="rect">
            <a:avLst/>
          </a:prstGeom>
          <a:noFill/>
          <a:ln w="9525">
            <a:noFill/>
            <a:miter lim="800000"/>
            <a:headEnd/>
            <a:tailEnd/>
          </a:ln>
        </p:spPr>
        <p:txBody>
          <a:bodyPr lIns="92075" tIns="46038" rIns="92075" bIns="46038">
            <a:spAutoFit/>
          </a:bodyPr>
          <a:lstStyle/>
          <a:p>
            <a:r>
              <a:rPr lang="en-GB" sz="3600">
                <a:solidFill>
                  <a:srgbClr val="A50021"/>
                </a:solidFill>
              </a:rPr>
              <a:t>Fr</a:t>
            </a:r>
          </a:p>
        </p:txBody>
      </p:sp>
      <p:sp>
        <p:nvSpPr>
          <p:cNvPr id="9239" name="Rectangle 30"/>
          <p:cNvSpPr>
            <a:spLocks noChangeArrowheads="1"/>
          </p:cNvSpPr>
          <p:nvPr/>
        </p:nvSpPr>
        <p:spPr bwMode="auto">
          <a:xfrm>
            <a:off x="2286000" y="5486400"/>
            <a:ext cx="1752600" cy="457200"/>
          </a:xfrm>
          <a:prstGeom prst="rect">
            <a:avLst/>
          </a:prstGeom>
          <a:noFill/>
          <a:ln w="9525">
            <a:noFill/>
            <a:miter lim="800000"/>
            <a:headEnd/>
            <a:tailEnd/>
          </a:ln>
        </p:spPr>
        <p:txBody>
          <a:bodyPr lIns="92075" tIns="46038" rIns="92075" bIns="46038">
            <a:spAutoFit/>
          </a:bodyPr>
          <a:lstStyle/>
          <a:p>
            <a:pPr algn="ctr"/>
            <a:endParaRPr lang="en-GB" sz="2400"/>
          </a:p>
        </p:txBody>
      </p:sp>
      <p:graphicFrame>
        <p:nvGraphicFramePr>
          <p:cNvPr id="125983" name="Object 31"/>
          <p:cNvGraphicFramePr>
            <a:graphicFrameLocks noChangeAspect="1"/>
          </p:cNvGraphicFramePr>
          <p:nvPr/>
        </p:nvGraphicFramePr>
        <p:xfrm>
          <a:off x="5786438" y="4214813"/>
          <a:ext cx="2511425" cy="881062"/>
        </p:xfrm>
        <a:graphic>
          <a:graphicData uri="http://schemas.openxmlformats.org/presentationml/2006/ole">
            <mc:AlternateContent xmlns:mc="http://schemas.openxmlformats.org/markup-compatibility/2006">
              <mc:Choice xmlns:v="urn:schemas-microsoft-com:vml" Requires="v">
                <p:oleObj spid="_x0000_s9226" name="Egyenlet" r:id="rId7" imgW="1231560" imgH="431640" progId="Equation.3">
                  <p:embed/>
                </p:oleObj>
              </mc:Choice>
              <mc:Fallback>
                <p:oleObj name="Egyenlet" r:id="rId7" imgW="1231560" imgH="43164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6438" y="4214813"/>
                        <a:ext cx="2511425"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27"/>
          <p:cNvSpPr>
            <a:spLocks noChangeArrowheads="1"/>
          </p:cNvSpPr>
          <p:nvPr/>
        </p:nvSpPr>
        <p:spPr bwMode="auto">
          <a:xfrm>
            <a:off x="357188" y="785813"/>
            <a:ext cx="3417887"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å</a:t>
            </a:r>
            <a:r>
              <a:rPr lang="en-GB" sz="2800" baseline="0">
                <a:solidFill>
                  <a:schemeClr val="tx1"/>
                </a:solidFill>
              </a:rPr>
              <a:t>F</a:t>
            </a:r>
            <a:r>
              <a:rPr lang="hu-HU" sz="2800">
                <a:solidFill>
                  <a:schemeClr val="tx1"/>
                </a:solidFill>
              </a:rPr>
              <a:t>ny</a:t>
            </a:r>
            <a:r>
              <a:rPr lang="en-GB" sz="2800">
                <a:solidFill>
                  <a:schemeClr val="tx1"/>
                </a:solidFill>
              </a:rPr>
              <a:t> = </a:t>
            </a:r>
            <a:r>
              <a:rPr lang="en-GB" sz="2800" baseline="0">
                <a:solidFill>
                  <a:schemeClr val="tx1"/>
                </a:solidFill>
              </a:rPr>
              <a:t>F</a:t>
            </a:r>
            <a:r>
              <a:rPr lang="hu-HU" sz="2800">
                <a:solidFill>
                  <a:schemeClr val="tx1"/>
                </a:solidFill>
              </a:rPr>
              <a:t>iny</a:t>
            </a:r>
            <a:r>
              <a:rPr lang="en-GB" sz="2800">
                <a:solidFill>
                  <a:schemeClr val="tx1"/>
                </a:solidFill>
              </a:rPr>
              <a:t> </a:t>
            </a:r>
            <a:r>
              <a:rPr lang="en-GB" sz="2800" baseline="0">
                <a:solidFill>
                  <a:schemeClr val="tx1"/>
                </a:solidFill>
              </a:rPr>
              <a:t>+(-</a:t>
            </a:r>
            <a:r>
              <a:rPr lang="en-GB" sz="2800">
                <a:solidFill>
                  <a:schemeClr val="tx1"/>
                </a:solidFill>
              </a:rPr>
              <a:t> </a:t>
            </a:r>
            <a:r>
              <a:rPr lang="hu-HU" sz="2800" baseline="0">
                <a:solidFill>
                  <a:schemeClr val="tx1"/>
                </a:solidFill>
              </a:rPr>
              <a:t>G</a:t>
            </a:r>
            <a:r>
              <a:rPr lang="hu-HU" sz="2800">
                <a:solidFill>
                  <a:schemeClr val="tx1"/>
                </a:solidFill>
              </a:rPr>
              <a:t>ny</a:t>
            </a:r>
            <a:r>
              <a:rPr lang="hu-HU" sz="2800" baseline="0">
                <a:solidFill>
                  <a:schemeClr val="tx1"/>
                </a:solidFill>
              </a:rPr>
              <a:t>)</a:t>
            </a:r>
            <a:endParaRPr lang="en-GB" sz="2800" baseline="0">
              <a:solidFill>
                <a:schemeClr val="tx1"/>
              </a:solidFill>
            </a:endParaRPr>
          </a:p>
        </p:txBody>
      </p:sp>
      <p:sp>
        <p:nvSpPr>
          <p:cNvPr id="32" name="Rectangle 28"/>
          <p:cNvSpPr>
            <a:spLocks noChangeArrowheads="1"/>
          </p:cNvSpPr>
          <p:nvPr/>
        </p:nvSpPr>
        <p:spPr bwMode="auto">
          <a:xfrm>
            <a:off x="357188" y="1395413"/>
            <a:ext cx="3048000" cy="523875"/>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å</a:t>
            </a:r>
            <a:r>
              <a:rPr lang="en-GB" sz="2800" baseline="0">
                <a:solidFill>
                  <a:schemeClr val="tx1"/>
                </a:solidFill>
              </a:rPr>
              <a:t>F</a:t>
            </a:r>
            <a:r>
              <a:rPr lang="hu-HU" sz="2800">
                <a:solidFill>
                  <a:schemeClr val="tx1"/>
                </a:solidFill>
              </a:rPr>
              <a:t>k</a:t>
            </a:r>
            <a:r>
              <a:rPr lang="en-GB" sz="2800">
                <a:solidFill>
                  <a:schemeClr val="tx1"/>
                </a:solidFill>
              </a:rPr>
              <a:t> = </a:t>
            </a:r>
            <a:r>
              <a:rPr lang="en-GB" sz="2800" baseline="0">
                <a:solidFill>
                  <a:schemeClr val="tx1"/>
                </a:solidFill>
              </a:rPr>
              <a:t>F</a:t>
            </a:r>
            <a:r>
              <a:rPr lang="hu-HU" sz="2800">
                <a:solidFill>
                  <a:schemeClr val="tx1"/>
                </a:solidFill>
              </a:rPr>
              <a:t>ik</a:t>
            </a:r>
            <a:r>
              <a:rPr lang="en-GB" sz="2800">
                <a:solidFill>
                  <a:schemeClr val="tx1"/>
                </a:solidFill>
              </a:rPr>
              <a:t> </a:t>
            </a:r>
            <a:r>
              <a:rPr lang="en-GB" sz="2800" baseline="0">
                <a:solidFill>
                  <a:schemeClr val="tx1"/>
                </a:solidFill>
              </a:rPr>
              <a:t>+ (- </a:t>
            </a:r>
            <a:r>
              <a:rPr lang="hu-HU" sz="2800" baseline="0">
                <a:solidFill>
                  <a:schemeClr val="tx1"/>
                </a:solidFill>
              </a:rPr>
              <a:t>G</a:t>
            </a:r>
            <a:r>
              <a:rPr lang="hu-HU" sz="2800">
                <a:solidFill>
                  <a:schemeClr val="tx1"/>
                </a:solidFill>
              </a:rPr>
              <a:t>h</a:t>
            </a:r>
            <a:r>
              <a:rPr lang="en-GB" sz="2800" baseline="0">
                <a:solidFill>
                  <a:schemeClr val="tx1"/>
                </a:solidFill>
              </a:rPr>
              <a:t>)</a:t>
            </a:r>
            <a:r>
              <a:rPr lang="en-GB" sz="2800">
                <a:solidFill>
                  <a:schemeClr val="tx1"/>
                </a:solidFill>
              </a:rPr>
              <a:t> </a:t>
            </a:r>
          </a:p>
        </p:txBody>
      </p:sp>
      <p:sp>
        <p:nvSpPr>
          <p:cNvPr id="9242" name="Szövegdoboz 32"/>
          <p:cNvSpPr txBox="1">
            <a:spLocks noChangeArrowheads="1"/>
          </p:cNvSpPr>
          <p:nvPr/>
        </p:nvSpPr>
        <p:spPr bwMode="auto">
          <a:xfrm>
            <a:off x="395288" y="5661025"/>
            <a:ext cx="7993062" cy="1016000"/>
          </a:xfrm>
          <a:prstGeom prst="rect">
            <a:avLst/>
          </a:prstGeom>
          <a:noFill/>
          <a:ln w="9525">
            <a:noFill/>
            <a:miter lim="800000"/>
            <a:headEnd/>
            <a:tailEnd/>
          </a:ln>
        </p:spPr>
        <p:txBody>
          <a:bodyPr>
            <a:spAutoFit/>
          </a:bodyPr>
          <a:lstStyle/>
          <a:p>
            <a:r>
              <a:rPr lang="hu-HU" b="0" baseline="0">
                <a:solidFill>
                  <a:schemeClr val="tx1"/>
                </a:solidFill>
              </a:rPr>
              <a:t>Fny – nyíróerő, Fk – nyomóerő, Fi – az izom által kifejtett erő, amely egyenlő a patella ínra  ható húzóerővel, G – a mozgatott végtag nehézségi ereje, Fr -reakcióerő</a:t>
            </a:r>
          </a:p>
        </p:txBody>
      </p:sp>
      <p:sp>
        <p:nvSpPr>
          <p:cNvPr id="9243" name="Szövegdoboz 33"/>
          <p:cNvSpPr txBox="1">
            <a:spLocks noChangeArrowheads="1"/>
          </p:cNvSpPr>
          <p:nvPr/>
        </p:nvSpPr>
        <p:spPr bwMode="auto">
          <a:xfrm>
            <a:off x="6443663" y="2997200"/>
            <a:ext cx="1800225" cy="307975"/>
          </a:xfrm>
          <a:prstGeom prst="rect">
            <a:avLst/>
          </a:prstGeom>
          <a:noFill/>
          <a:ln w="9525">
            <a:noFill/>
            <a:miter lim="800000"/>
            <a:headEnd/>
            <a:tailEnd/>
          </a:ln>
        </p:spPr>
        <p:txBody>
          <a:bodyPr>
            <a:spAutoFit/>
          </a:bodyPr>
          <a:lstStyle/>
          <a:p>
            <a:r>
              <a:rPr lang="hu-HU" sz="1400" b="0" baseline="0">
                <a:solidFill>
                  <a:schemeClr val="tx1"/>
                </a:solidFill>
              </a:rPr>
              <a:t>Ízületi forgástengely</a:t>
            </a:r>
          </a:p>
        </p:txBody>
      </p:sp>
      <p:cxnSp>
        <p:nvCxnSpPr>
          <p:cNvPr id="9244" name="Egyenes összekötő nyíllal 35"/>
          <p:cNvCxnSpPr>
            <a:cxnSpLocks noChangeShapeType="1"/>
          </p:cNvCxnSpPr>
          <p:nvPr/>
        </p:nvCxnSpPr>
        <p:spPr bwMode="auto">
          <a:xfrm flipH="1" flipV="1">
            <a:off x="4787900" y="2852738"/>
            <a:ext cx="1655763" cy="379412"/>
          </a:xfrm>
          <a:prstGeom prst="straightConnector1">
            <a:avLst/>
          </a:prstGeom>
          <a:noFill/>
          <a:ln w="15875" algn="ctr">
            <a:solidFill>
              <a:schemeClr val="tx1"/>
            </a:solidFill>
            <a:prstDash val="sysDash"/>
            <a:round/>
            <a:headEnd/>
            <a:tailEnd type="arrow" w="med" len="med"/>
          </a:ln>
        </p:spPr>
      </p:cxnSp>
      <p:cxnSp>
        <p:nvCxnSpPr>
          <p:cNvPr id="9245" name="Egyenes összekötő 37"/>
          <p:cNvCxnSpPr>
            <a:cxnSpLocks noChangeShapeType="1"/>
          </p:cNvCxnSpPr>
          <p:nvPr/>
        </p:nvCxnSpPr>
        <p:spPr bwMode="auto">
          <a:xfrm>
            <a:off x="3851275" y="1412875"/>
            <a:ext cx="1944688" cy="2016125"/>
          </a:xfrm>
          <a:prstGeom prst="line">
            <a:avLst/>
          </a:prstGeom>
          <a:noFill/>
          <a:ln w="9525" algn="ctr">
            <a:noFill/>
            <a:round/>
            <a:headEnd/>
            <a:tailEnd/>
          </a:ln>
        </p:spPr>
      </p:cxnSp>
      <p:cxnSp>
        <p:nvCxnSpPr>
          <p:cNvPr id="9246" name="Egyenes összekötő 40"/>
          <p:cNvCxnSpPr>
            <a:cxnSpLocks noChangeShapeType="1"/>
          </p:cNvCxnSpPr>
          <p:nvPr/>
        </p:nvCxnSpPr>
        <p:spPr bwMode="auto">
          <a:xfrm>
            <a:off x="3995738" y="2060575"/>
            <a:ext cx="1368425" cy="1584325"/>
          </a:xfrm>
          <a:prstGeom prst="line">
            <a:avLst/>
          </a:prstGeom>
          <a:noFill/>
          <a:ln w="19050" algn="ctr">
            <a:solidFill>
              <a:schemeClr val="tx1"/>
            </a:solidFill>
            <a:prstDash val="dash"/>
            <a:round/>
            <a:headEnd/>
            <a:tailEnd/>
          </a:ln>
        </p:spPr>
      </p:cxnSp>
      <p:cxnSp>
        <p:nvCxnSpPr>
          <p:cNvPr id="9247" name="Egyenes összekötő nyíllal 45"/>
          <p:cNvCxnSpPr>
            <a:cxnSpLocks noChangeShapeType="1"/>
          </p:cNvCxnSpPr>
          <p:nvPr/>
        </p:nvCxnSpPr>
        <p:spPr bwMode="auto">
          <a:xfrm flipH="1" flipV="1">
            <a:off x="4427538" y="3068638"/>
            <a:ext cx="144462" cy="288925"/>
          </a:xfrm>
          <a:prstGeom prst="straightConnector1">
            <a:avLst/>
          </a:prstGeom>
          <a:noFill/>
          <a:ln w="19050" algn="ctr">
            <a:solidFill>
              <a:schemeClr val="tx1"/>
            </a:solidFill>
            <a:round/>
            <a:headEnd/>
            <a:tailEnd type="arrow" w="med" len="med"/>
          </a:ln>
        </p:spPr>
      </p:cxnSp>
      <p:sp>
        <p:nvSpPr>
          <p:cNvPr id="9248" name="Szövegdoboz 49"/>
          <p:cNvSpPr txBox="1">
            <a:spLocks noChangeArrowheads="1"/>
          </p:cNvSpPr>
          <p:nvPr/>
        </p:nvSpPr>
        <p:spPr bwMode="auto">
          <a:xfrm>
            <a:off x="5219700" y="3625850"/>
            <a:ext cx="1800225" cy="307975"/>
          </a:xfrm>
          <a:prstGeom prst="rect">
            <a:avLst/>
          </a:prstGeom>
          <a:noFill/>
          <a:ln w="9525">
            <a:noFill/>
            <a:miter lim="800000"/>
            <a:headEnd/>
            <a:tailEnd/>
          </a:ln>
        </p:spPr>
        <p:txBody>
          <a:bodyPr>
            <a:spAutoFit/>
          </a:bodyPr>
          <a:lstStyle/>
          <a:p>
            <a:r>
              <a:rPr lang="hu-HU" sz="1400" b="0" baseline="0">
                <a:solidFill>
                  <a:schemeClr val="tx1"/>
                </a:solidFill>
              </a:rPr>
              <a:t>Transzverzális sík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5961"/>
                                        </p:tgtEl>
                                        <p:attrNameLst>
                                          <p:attrName>style.visibility</p:attrName>
                                        </p:attrNameLst>
                                      </p:cBhvr>
                                      <p:to>
                                        <p:strVal val="visible"/>
                                      </p:to>
                                    </p:set>
                                    <p:animEffect transition="in" filter="box(out)">
                                      <p:cBhvr>
                                        <p:cTn id="7" dur="500"/>
                                        <p:tgtEl>
                                          <p:spTgt spid="125961"/>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5963">
                                            <p:txEl>
                                              <p:pRg st="0" end="0"/>
                                            </p:txEl>
                                          </p:spTgt>
                                        </p:tgtEl>
                                        <p:attrNameLst>
                                          <p:attrName>style.visibility</p:attrName>
                                        </p:attrNameLst>
                                      </p:cBhvr>
                                      <p:to>
                                        <p:strVal val="visible"/>
                                      </p:to>
                                    </p:set>
                                    <p:animEffect transition="in" filter="box(out)">
                                      <p:cBhvr>
                                        <p:cTn id="11" dur="500"/>
                                        <p:tgtEl>
                                          <p:spTgt spid="125963">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25964"/>
                                        </p:tgtEl>
                                        <p:attrNameLst>
                                          <p:attrName>style.visibility</p:attrName>
                                        </p:attrNameLst>
                                      </p:cBhvr>
                                      <p:to>
                                        <p:strVal val="visible"/>
                                      </p:to>
                                    </p:set>
                                    <p:animEffect transition="in" filter="box(out)">
                                      <p:cBhvr>
                                        <p:cTn id="15" dur="500"/>
                                        <p:tgtEl>
                                          <p:spTgt spid="125964"/>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25965">
                                            <p:txEl>
                                              <p:pRg st="0" end="0"/>
                                            </p:txEl>
                                          </p:spTgt>
                                        </p:tgtEl>
                                        <p:attrNameLst>
                                          <p:attrName>style.visibility</p:attrName>
                                        </p:attrNameLst>
                                      </p:cBhvr>
                                      <p:to>
                                        <p:strVal val="visible"/>
                                      </p:to>
                                    </p:set>
                                    <p:animEffect transition="in" filter="box(out)">
                                      <p:cBhvr>
                                        <p:cTn id="19" dur="500"/>
                                        <p:tgtEl>
                                          <p:spTgt spid="12596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25970"/>
                                        </p:tgtEl>
                                        <p:attrNameLst>
                                          <p:attrName>style.visibility</p:attrName>
                                        </p:attrNameLst>
                                      </p:cBhvr>
                                      <p:to>
                                        <p:strVal val="visible"/>
                                      </p:to>
                                    </p:set>
                                    <p:animEffect transition="in" filter="box(out)">
                                      <p:cBhvr>
                                        <p:cTn id="24" dur="500"/>
                                        <p:tgtEl>
                                          <p:spTgt spid="12597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25977"/>
                                        </p:tgtEl>
                                        <p:attrNameLst>
                                          <p:attrName>style.visibility</p:attrName>
                                        </p:attrNameLst>
                                      </p:cBhvr>
                                      <p:to>
                                        <p:strVal val="visible"/>
                                      </p:to>
                                    </p:set>
                                    <p:animEffect transition="in" filter="box(out)">
                                      <p:cBhvr>
                                        <p:cTn id="29" dur="500"/>
                                        <p:tgtEl>
                                          <p:spTgt spid="125977"/>
                                        </p:tgtEl>
                                      </p:cBhvr>
                                    </p:animEffect>
                                  </p:child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125971">
                                            <p:txEl>
                                              <p:pRg st="0" end="0"/>
                                            </p:txEl>
                                          </p:spTgt>
                                        </p:tgtEl>
                                        <p:attrNameLst>
                                          <p:attrName>style.visibility</p:attrName>
                                        </p:attrNameLst>
                                      </p:cBhvr>
                                      <p:to>
                                        <p:strVal val="visible"/>
                                      </p:to>
                                    </p:set>
                                    <p:animEffect transition="in" filter="box(out)">
                                      <p:cBhvr>
                                        <p:cTn id="33" dur="500"/>
                                        <p:tgtEl>
                                          <p:spTgt spid="12597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5966"/>
                                        </p:tgtEl>
                                        <p:attrNameLst>
                                          <p:attrName>style.visibility</p:attrName>
                                        </p:attrNameLst>
                                      </p:cBhvr>
                                      <p:to>
                                        <p:strVal val="visible"/>
                                      </p:to>
                                    </p:set>
                                    <p:anim calcmode="lin" valueType="num">
                                      <p:cBhvr additive="base">
                                        <p:cTn id="38" dur="500" fill="hold"/>
                                        <p:tgtEl>
                                          <p:spTgt spid="125966"/>
                                        </p:tgtEl>
                                        <p:attrNameLst>
                                          <p:attrName>ppt_x</p:attrName>
                                        </p:attrNameLst>
                                      </p:cBhvr>
                                      <p:tavLst>
                                        <p:tav tm="0">
                                          <p:val>
                                            <p:strVal val="1+#ppt_w/2"/>
                                          </p:val>
                                        </p:tav>
                                        <p:tav tm="100000">
                                          <p:val>
                                            <p:strVal val="#ppt_x"/>
                                          </p:val>
                                        </p:tav>
                                      </p:tavLst>
                                    </p:anim>
                                    <p:anim calcmode="lin" valueType="num">
                                      <p:cBhvr additive="base">
                                        <p:cTn id="39" dur="500" fill="hold"/>
                                        <p:tgtEl>
                                          <p:spTgt spid="1259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CARBRAK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25978"/>
                                        </p:tgtEl>
                                        <p:attrNameLst>
                                          <p:attrName>style.visibility</p:attrName>
                                        </p:attrNameLst>
                                      </p:cBhvr>
                                      <p:to>
                                        <p:strVal val="visible"/>
                                      </p:to>
                                    </p:set>
                                    <p:anim calcmode="lin" valueType="num">
                                      <p:cBhvr additive="base">
                                        <p:cTn id="44" dur="500" fill="hold"/>
                                        <p:tgtEl>
                                          <p:spTgt spid="125978"/>
                                        </p:tgtEl>
                                        <p:attrNameLst>
                                          <p:attrName>ppt_x</p:attrName>
                                        </p:attrNameLst>
                                      </p:cBhvr>
                                      <p:tavLst>
                                        <p:tav tm="0">
                                          <p:val>
                                            <p:strVal val="1+#ppt_w/2"/>
                                          </p:val>
                                        </p:tav>
                                        <p:tav tm="100000">
                                          <p:val>
                                            <p:strVal val="#ppt_x"/>
                                          </p:val>
                                        </p:tav>
                                      </p:tavLst>
                                    </p:anim>
                                    <p:anim calcmode="lin" valueType="num">
                                      <p:cBhvr additive="base">
                                        <p:cTn id="45" dur="500" fill="hold"/>
                                        <p:tgtEl>
                                          <p:spTgt spid="1259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CARBRAKE.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125969">
                                            <p:txEl>
                                              <p:pRg st="0" end="0"/>
                                            </p:txEl>
                                          </p:spTgt>
                                        </p:tgtEl>
                                        <p:attrNameLst>
                                          <p:attrName>style.visibility</p:attrName>
                                        </p:attrNameLst>
                                      </p:cBhvr>
                                      <p:to>
                                        <p:strVal val="visible"/>
                                      </p:to>
                                    </p:set>
                                    <p:animEffect transition="in" filter="box(out)">
                                      <p:cBhvr>
                                        <p:cTn id="49" dur="500"/>
                                        <p:tgtEl>
                                          <p:spTgt spid="12596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25968"/>
                                        </p:tgtEl>
                                        <p:attrNameLst>
                                          <p:attrName>style.visibility</p:attrName>
                                        </p:attrNameLst>
                                      </p:cBhvr>
                                      <p:to>
                                        <p:strVal val="visible"/>
                                      </p:to>
                                    </p:set>
                                    <p:anim calcmode="lin" valueType="num">
                                      <p:cBhvr additive="base">
                                        <p:cTn id="54" dur="500" fill="hold"/>
                                        <p:tgtEl>
                                          <p:spTgt spid="125968"/>
                                        </p:tgtEl>
                                        <p:attrNameLst>
                                          <p:attrName>ppt_x</p:attrName>
                                        </p:attrNameLst>
                                      </p:cBhvr>
                                      <p:tavLst>
                                        <p:tav tm="0">
                                          <p:val>
                                            <p:strVal val="0-#ppt_w/2"/>
                                          </p:val>
                                        </p:tav>
                                        <p:tav tm="100000">
                                          <p:val>
                                            <p:strVal val="#ppt_x"/>
                                          </p:val>
                                        </p:tav>
                                      </p:tavLst>
                                    </p:anim>
                                    <p:anim calcmode="lin" valueType="num">
                                      <p:cBhvr additive="base">
                                        <p:cTn id="55" dur="500" fill="hold"/>
                                        <p:tgtEl>
                                          <p:spTgt spid="1259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WHOOSH.WAV"/>
                                        </p:tgtEl>
                                      </p:cMediaNode>
                                    </p:audio>
                                  </p:subTnLst>
                                </p:cTn>
                              </p:par>
                            </p:childTnLst>
                          </p:cTn>
                        </p:par>
                        <p:par>
                          <p:cTn id="56" fill="hold">
                            <p:stCondLst>
                              <p:cond delay="500"/>
                            </p:stCondLst>
                            <p:childTnLst>
                              <p:par>
                                <p:cTn id="57" presetID="4" presetClass="entr" presetSubtype="32" fill="hold" grpId="0" nodeType="afterEffect">
                                  <p:stCondLst>
                                    <p:cond delay="0"/>
                                  </p:stCondLst>
                                  <p:childTnLst>
                                    <p:set>
                                      <p:cBhvr>
                                        <p:cTn id="58" dur="1" fill="hold">
                                          <p:stCondLst>
                                            <p:cond delay="0"/>
                                          </p:stCondLst>
                                        </p:cTn>
                                        <p:tgtEl>
                                          <p:spTgt spid="125967">
                                            <p:txEl>
                                              <p:pRg st="0" end="0"/>
                                            </p:txEl>
                                          </p:spTgt>
                                        </p:tgtEl>
                                        <p:attrNameLst>
                                          <p:attrName>style.visibility</p:attrName>
                                        </p:attrNameLst>
                                      </p:cBhvr>
                                      <p:to>
                                        <p:strVal val="visible"/>
                                      </p:to>
                                    </p:set>
                                    <p:animEffect transition="in" filter="box(out)">
                                      <p:cBhvr>
                                        <p:cTn id="59" dur="500"/>
                                        <p:tgtEl>
                                          <p:spTgt spid="12596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25973"/>
                                        </p:tgtEl>
                                        <p:attrNameLst>
                                          <p:attrName>style.visibility</p:attrName>
                                        </p:attrNameLst>
                                      </p:cBhvr>
                                      <p:to>
                                        <p:strVal val="visible"/>
                                      </p:to>
                                    </p:set>
                                    <p:anim calcmode="lin" valueType="num">
                                      <p:cBhvr additive="base">
                                        <p:cTn id="64" dur="500" fill="hold"/>
                                        <p:tgtEl>
                                          <p:spTgt spid="125973"/>
                                        </p:tgtEl>
                                        <p:attrNameLst>
                                          <p:attrName>ppt_x</p:attrName>
                                        </p:attrNameLst>
                                      </p:cBhvr>
                                      <p:tavLst>
                                        <p:tav tm="0">
                                          <p:val>
                                            <p:strVal val="1+#ppt_w/2"/>
                                          </p:val>
                                        </p:tav>
                                        <p:tav tm="100000">
                                          <p:val>
                                            <p:strVal val="#ppt_x"/>
                                          </p:val>
                                        </p:tav>
                                      </p:tavLst>
                                    </p:anim>
                                    <p:anim calcmode="lin" valueType="num">
                                      <p:cBhvr additive="base">
                                        <p:cTn id="65" dur="500" fill="hold"/>
                                        <p:tgtEl>
                                          <p:spTgt spid="125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CARBRAKE.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25976"/>
                                        </p:tgtEl>
                                        <p:attrNameLst>
                                          <p:attrName>style.visibility</p:attrName>
                                        </p:attrNameLst>
                                      </p:cBhvr>
                                      <p:to>
                                        <p:strVal val="visible"/>
                                      </p:to>
                                    </p:set>
                                    <p:anim calcmode="lin" valueType="num">
                                      <p:cBhvr additive="base">
                                        <p:cTn id="70" dur="500" fill="hold"/>
                                        <p:tgtEl>
                                          <p:spTgt spid="125976"/>
                                        </p:tgtEl>
                                        <p:attrNameLst>
                                          <p:attrName>ppt_x</p:attrName>
                                        </p:attrNameLst>
                                      </p:cBhvr>
                                      <p:tavLst>
                                        <p:tav tm="0">
                                          <p:val>
                                            <p:strVal val="1+#ppt_w/2"/>
                                          </p:val>
                                        </p:tav>
                                        <p:tav tm="100000">
                                          <p:val>
                                            <p:strVal val="#ppt_x"/>
                                          </p:val>
                                        </p:tav>
                                      </p:tavLst>
                                    </p:anim>
                                    <p:anim calcmode="lin" valueType="num">
                                      <p:cBhvr additive="base">
                                        <p:cTn id="71" dur="500" fill="hold"/>
                                        <p:tgtEl>
                                          <p:spTgt spid="1259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CARBRAKE.WAV"/>
                                        </p:tgtEl>
                                      </p:cMediaNode>
                                    </p:audio>
                                  </p:subTnLst>
                                </p:cTn>
                              </p:par>
                            </p:childTnLst>
                          </p:cTn>
                        </p:par>
                        <p:par>
                          <p:cTn id="72" fill="hold">
                            <p:stCondLst>
                              <p:cond delay="500"/>
                            </p:stCondLst>
                            <p:childTnLst>
                              <p:par>
                                <p:cTn id="73" presetID="4" presetClass="entr" presetSubtype="32" fill="hold" grpId="0" nodeType="afterEffect">
                                  <p:stCondLst>
                                    <p:cond delay="0"/>
                                  </p:stCondLst>
                                  <p:childTnLst>
                                    <p:set>
                                      <p:cBhvr>
                                        <p:cTn id="74" dur="1" fill="hold">
                                          <p:stCondLst>
                                            <p:cond delay="0"/>
                                          </p:stCondLst>
                                        </p:cTn>
                                        <p:tgtEl>
                                          <p:spTgt spid="125972">
                                            <p:txEl>
                                              <p:pRg st="0" end="0"/>
                                            </p:txEl>
                                          </p:spTgt>
                                        </p:tgtEl>
                                        <p:attrNameLst>
                                          <p:attrName>style.visibility</p:attrName>
                                        </p:attrNameLst>
                                      </p:cBhvr>
                                      <p:to>
                                        <p:strVal val="visible"/>
                                      </p:to>
                                    </p:set>
                                    <p:animEffect transition="in" filter="box(out)">
                                      <p:cBhvr>
                                        <p:cTn id="75" dur="500"/>
                                        <p:tgtEl>
                                          <p:spTgt spid="12597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125980"/>
                                        </p:tgtEl>
                                        <p:attrNameLst>
                                          <p:attrName>style.visibility</p:attrName>
                                        </p:attrNameLst>
                                      </p:cBhvr>
                                      <p:to>
                                        <p:strVal val="visible"/>
                                      </p:to>
                                    </p:set>
                                    <p:animEffect transition="in" filter="box(out)">
                                      <p:cBhvr>
                                        <p:cTn id="80" dur="500"/>
                                        <p:tgtEl>
                                          <p:spTgt spid="12598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5979"/>
                                        </p:tgtEl>
                                        <p:attrNameLst>
                                          <p:attrName>style.visibility</p:attrName>
                                        </p:attrNameLst>
                                      </p:cBhvr>
                                      <p:to>
                                        <p:strVal val="visible"/>
                                      </p:to>
                                    </p:set>
                                    <p:anim calcmode="lin" valueType="num">
                                      <p:cBhvr additive="base">
                                        <p:cTn id="85" dur="500" fill="hold"/>
                                        <p:tgtEl>
                                          <p:spTgt spid="125979"/>
                                        </p:tgtEl>
                                        <p:attrNameLst>
                                          <p:attrName>ppt_x</p:attrName>
                                        </p:attrNameLst>
                                      </p:cBhvr>
                                      <p:tavLst>
                                        <p:tav tm="0">
                                          <p:val>
                                            <p:strVal val="0-#ppt_w/2"/>
                                          </p:val>
                                        </p:tav>
                                        <p:tav tm="100000">
                                          <p:val>
                                            <p:strVal val="#ppt_x"/>
                                          </p:val>
                                        </p:tav>
                                      </p:tavLst>
                                    </p:anim>
                                    <p:anim calcmode="lin" valueType="num">
                                      <p:cBhvr additive="base">
                                        <p:cTn id="86" dur="500" fill="hold"/>
                                        <p:tgtEl>
                                          <p:spTgt spid="125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WHOOSH.WAV"/>
                                        </p:tgtEl>
                                      </p:cMediaNode>
                                    </p:audio>
                                  </p:subTnLst>
                                </p:cTn>
                              </p:par>
                            </p:childTnLst>
                          </p:cTn>
                        </p:par>
                        <p:par>
                          <p:cTn id="87" fill="hold">
                            <p:stCondLst>
                              <p:cond delay="500"/>
                            </p:stCondLst>
                            <p:childTnLst>
                              <p:par>
                                <p:cTn id="88" presetID="2" presetClass="entr" presetSubtype="3" fill="hold" grpId="0" nodeType="afterEffect">
                                  <p:stCondLst>
                                    <p:cond delay="0"/>
                                  </p:stCondLst>
                                  <p:iterate type="lt">
                                    <p:tmPct val="100000"/>
                                  </p:iterate>
                                  <p:childTnLst>
                                    <p:set>
                                      <p:cBhvr>
                                        <p:cTn id="89" dur="1" fill="hold">
                                          <p:stCondLst>
                                            <p:cond delay="0"/>
                                          </p:stCondLst>
                                        </p:cTn>
                                        <p:tgtEl>
                                          <p:spTgt spid="125981">
                                            <p:txEl>
                                              <p:pRg st="0" end="0"/>
                                            </p:txEl>
                                          </p:spTgt>
                                        </p:tgtEl>
                                        <p:attrNameLst>
                                          <p:attrName>style.visibility</p:attrName>
                                        </p:attrNameLst>
                                      </p:cBhvr>
                                      <p:to>
                                        <p:strVal val="visible"/>
                                      </p:to>
                                    </p:set>
                                    <p:anim calcmode="lin" valueType="num">
                                      <p:cBhvr additive="base">
                                        <p:cTn id="90" dur="75" fill="hold"/>
                                        <p:tgtEl>
                                          <p:spTgt spid="125981">
                                            <p:txEl>
                                              <p:pRg st="0" end="0"/>
                                            </p:txEl>
                                          </p:spTgt>
                                        </p:tgtEl>
                                        <p:attrNameLst>
                                          <p:attrName>ppt_x</p:attrName>
                                        </p:attrNameLst>
                                      </p:cBhvr>
                                      <p:tavLst>
                                        <p:tav tm="0">
                                          <p:val>
                                            <p:strVal val="1+#ppt_w/2"/>
                                          </p:val>
                                        </p:tav>
                                        <p:tav tm="100000">
                                          <p:val>
                                            <p:strVal val="#ppt_x"/>
                                          </p:val>
                                        </p:tav>
                                      </p:tavLst>
                                    </p:anim>
                                    <p:anim calcmode="lin" valueType="num">
                                      <p:cBhvr additive="base">
                                        <p:cTn id="91" dur="75" fill="hold"/>
                                        <p:tgtEl>
                                          <p:spTgt spid="12598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LASER.WAV"/>
                                        </p:tgtEl>
                                      </p:cMediaNode>
                                    </p:audio>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499"/>
                                          </p:stCondLst>
                                        </p:cTn>
                                        <p:tgtEl>
                                          <p:spTgt spid="12598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3" fill="hold" grpId="0" nodeType="clickEffect">
                                  <p:stCondLst>
                                    <p:cond delay="0"/>
                                  </p:stCondLst>
                                  <p:iterate type="lt">
                                    <p:tmPct val="100000"/>
                                  </p:iterate>
                                  <p:childTnLst>
                                    <p:set>
                                      <p:cBhvr>
                                        <p:cTn id="99" dur="1" fill="hold">
                                          <p:stCondLst>
                                            <p:cond delay="0"/>
                                          </p:stCondLst>
                                        </p:cTn>
                                        <p:tgtEl>
                                          <p:spTgt spid="31">
                                            <p:txEl>
                                              <p:pRg st="0" end="0"/>
                                            </p:txEl>
                                          </p:spTgt>
                                        </p:tgtEl>
                                        <p:attrNameLst>
                                          <p:attrName>style.visibility</p:attrName>
                                        </p:attrNameLst>
                                      </p:cBhvr>
                                      <p:to>
                                        <p:strVal val="visible"/>
                                      </p:to>
                                    </p:set>
                                    <p:anim calcmode="lin" valueType="num">
                                      <p:cBhvr additive="base">
                                        <p:cTn id="100" dur="75"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01" dur="75" fill="hold"/>
                                        <p:tgtEl>
                                          <p:spTgt spid="3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LASER.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1" fill="hold" grpId="0" nodeType="clickEffect">
                                  <p:stCondLst>
                                    <p:cond delay="0"/>
                                  </p:stCondLst>
                                  <p:iterate type="lt">
                                    <p:tmPct val="100000"/>
                                  </p:iterate>
                                  <p:childTnLst>
                                    <p:set>
                                      <p:cBhvr>
                                        <p:cTn id="105" dur="1" fill="hold">
                                          <p:stCondLst>
                                            <p:cond delay="0"/>
                                          </p:stCondLst>
                                        </p:cTn>
                                        <p:tgtEl>
                                          <p:spTgt spid="32">
                                            <p:txEl>
                                              <p:pRg st="0" end="0"/>
                                            </p:txEl>
                                          </p:spTgt>
                                        </p:tgtEl>
                                        <p:attrNameLst>
                                          <p:attrName>style.visibility</p:attrName>
                                        </p:attrNameLst>
                                      </p:cBhvr>
                                      <p:to>
                                        <p:strVal val="visible"/>
                                      </p:to>
                                    </p:set>
                                    <p:anim calcmode="lin" valueType="num">
                                      <p:cBhvr additive="base">
                                        <p:cTn id="106" dur="75"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7" dur="75"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P spid="125963" grpId="0" build="p" autoUpdateAnimBg="0" advAuto="0"/>
      <p:bldP spid="125964" grpId="0" animBg="1"/>
      <p:bldP spid="125965" grpId="0" build="p" autoUpdateAnimBg="0" advAuto="0"/>
      <p:bldP spid="125966" grpId="0" animBg="1"/>
      <p:bldP spid="125967" grpId="0" build="p" autoUpdateAnimBg="0" advAuto="0"/>
      <p:bldP spid="125968" grpId="0" animBg="1"/>
      <p:bldP spid="125969" grpId="0" build="p" autoUpdateAnimBg="0" advAuto="0"/>
      <p:bldP spid="125970" grpId="0" animBg="1"/>
      <p:bldP spid="125971" grpId="0" build="p" autoUpdateAnimBg="0" advAuto="0"/>
      <p:bldP spid="125972" grpId="0" build="p" autoUpdateAnimBg="0" advAuto="0"/>
      <p:bldP spid="125973" grpId="0" animBg="1"/>
      <p:bldP spid="125976" grpId="0" animBg="1"/>
      <p:bldP spid="125977" grpId="0" animBg="1"/>
      <p:bldP spid="125978" grpId="0" animBg="1"/>
      <p:bldP spid="125979" grpId="0" animBg="1"/>
      <p:bldP spid="125980" grpId="0" animBg="1"/>
      <p:bldP spid="125981" grpId="0" build="p" autoUpdateAnimBg="0" advAuto="0"/>
      <p:bldP spid="31" grpId="0" build="p" autoUpdateAnimBg="0"/>
      <p:bldP spid="32"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sp>
        <p:nvSpPr>
          <p:cNvPr id="60419" name="Arc 3"/>
          <p:cNvSpPr>
            <a:spLocks/>
          </p:cNvSpPr>
          <p:nvPr/>
        </p:nvSpPr>
        <p:spPr bwMode="auto">
          <a:xfrm>
            <a:off x="4049713" y="2743200"/>
            <a:ext cx="1312862" cy="685800"/>
          </a:xfrm>
          <a:custGeom>
            <a:avLst/>
            <a:gdLst>
              <a:gd name="T0" fmla="*/ 2147483647 w 37721"/>
              <a:gd name="T1" fmla="*/ 0 h 21600"/>
              <a:gd name="T2" fmla="*/ 0 w 37721"/>
              <a:gd name="T3" fmla="*/ 2147483647 h 21600"/>
              <a:gd name="T4" fmla="*/ 2147483647 w 37721"/>
              <a:gd name="T5" fmla="*/ 0 h 21600"/>
              <a:gd name="T6" fmla="*/ 0 60000 65536"/>
              <a:gd name="T7" fmla="*/ 0 60000 65536"/>
              <a:gd name="T8" fmla="*/ 0 60000 65536"/>
              <a:gd name="T9" fmla="*/ 0 w 37721"/>
              <a:gd name="T10" fmla="*/ 0 h 21600"/>
              <a:gd name="T11" fmla="*/ 37721 w 37721"/>
              <a:gd name="T12" fmla="*/ 21600 h 21600"/>
            </a:gdLst>
            <a:ahLst/>
            <a:cxnLst>
              <a:cxn ang="T6">
                <a:pos x="T0" y="T1"/>
              </a:cxn>
              <a:cxn ang="T7">
                <a:pos x="T2" y="T3"/>
              </a:cxn>
              <a:cxn ang="T8">
                <a:pos x="T4" y="T5"/>
              </a:cxn>
            </a:cxnLst>
            <a:rect l="T9" t="T10" r="T11" b="T12"/>
            <a:pathLst>
              <a:path w="37721" h="21600" fill="none" extrusionOk="0">
                <a:moveTo>
                  <a:pt x="37721" y="0"/>
                </a:moveTo>
                <a:cubicBezTo>
                  <a:pt x="37721" y="11929"/>
                  <a:pt x="28050" y="21600"/>
                  <a:pt x="16121" y="21600"/>
                </a:cubicBezTo>
                <a:cubicBezTo>
                  <a:pt x="9963" y="21600"/>
                  <a:pt x="4098" y="18971"/>
                  <a:pt x="-1" y="14376"/>
                </a:cubicBezTo>
              </a:path>
              <a:path w="37721" h="21600" stroke="0" extrusionOk="0">
                <a:moveTo>
                  <a:pt x="37721" y="0"/>
                </a:moveTo>
                <a:cubicBezTo>
                  <a:pt x="37721" y="11929"/>
                  <a:pt x="28050" y="21600"/>
                  <a:pt x="16121" y="21600"/>
                </a:cubicBezTo>
                <a:cubicBezTo>
                  <a:pt x="9963" y="21600"/>
                  <a:pt x="4098" y="18971"/>
                  <a:pt x="-1" y="14376"/>
                </a:cubicBezTo>
                <a:lnTo>
                  <a:pt x="16121" y="0"/>
                </a:lnTo>
                <a:close/>
              </a:path>
            </a:pathLst>
          </a:custGeom>
          <a:solidFill>
            <a:schemeClr val="hlink"/>
          </a:solidFill>
          <a:ln w="12700" cap="rnd">
            <a:solidFill>
              <a:schemeClr val="tx1"/>
            </a:solidFill>
            <a:round/>
            <a:headEnd/>
            <a:tailEnd/>
          </a:ln>
        </p:spPr>
        <p:txBody>
          <a:bodyPr wrap="none" anchor="ctr"/>
          <a:lstStyle/>
          <a:p>
            <a:endParaRPr lang="hu-HU"/>
          </a:p>
        </p:txBody>
      </p:sp>
      <p:grpSp>
        <p:nvGrpSpPr>
          <p:cNvPr id="2" name="Group 4"/>
          <p:cNvGrpSpPr>
            <a:grpSpLocks/>
          </p:cNvGrpSpPr>
          <p:nvPr/>
        </p:nvGrpSpPr>
        <p:grpSpPr bwMode="auto">
          <a:xfrm>
            <a:off x="2382838" y="2593975"/>
            <a:ext cx="5618162" cy="1825625"/>
            <a:chOff x="1501" y="1634"/>
            <a:chExt cx="3539" cy="1150"/>
          </a:xfrm>
        </p:grpSpPr>
        <p:sp>
          <p:nvSpPr>
            <p:cNvPr id="75807" name="Oval 5"/>
            <p:cNvSpPr>
              <a:spLocks noChangeArrowheads="1"/>
            </p:cNvSpPr>
            <p:nvPr/>
          </p:nvSpPr>
          <p:spPr bwMode="auto">
            <a:xfrm>
              <a:off x="4169" y="1645"/>
              <a:ext cx="208" cy="207"/>
            </a:xfrm>
            <a:prstGeom prst="ellipse">
              <a:avLst/>
            </a:prstGeom>
            <a:solidFill>
              <a:srgbClr val="CC3300"/>
            </a:solidFill>
            <a:ln w="28575">
              <a:solidFill>
                <a:schemeClr val="tx1"/>
              </a:solidFill>
              <a:round/>
              <a:headEnd/>
              <a:tailEnd/>
            </a:ln>
          </p:spPr>
          <p:txBody>
            <a:bodyPr wrap="none" anchor="ctr"/>
            <a:lstStyle/>
            <a:p>
              <a:endParaRPr lang="hu-HU"/>
            </a:p>
          </p:txBody>
        </p:sp>
        <p:sp>
          <p:nvSpPr>
            <p:cNvPr id="75808" name="Oval 6"/>
            <p:cNvSpPr>
              <a:spLocks noChangeArrowheads="1"/>
            </p:cNvSpPr>
            <p:nvPr/>
          </p:nvSpPr>
          <p:spPr bwMode="auto">
            <a:xfrm>
              <a:off x="1872" y="2289"/>
              <a:ext cx="208" cy="207"/>
            </a:xfrm>
            <a:prstGeom prst="ellipse">
              <a:avLst/>
            </a:prstGeom>
            <a:solidFill>
              <a:srgbClr val="CC3300"/>
            </a:solidFill>
            <a:ln w="28575">
              <a:solidFill>
                <a:schemeClr val="tx1"/>
              </a:solidFill>
              <a:round/>
              <a:headEnd/>
              <a:tailEnd/>
            </a:ln>
          </p:spPr>
          <p:txBody>
            <a:bodyPr wrap="none" anchor="ctr"/>
            <a:lstStyle/>
            <a:p>
              <a:endParaRPr lang="hu-HU"/>
            </a:p>
          </p:txBody>
        </p:sp>
        <p:sp>
          <p:nvSpPr>
            <p:cNvPr id="75809" name="Oval 7"/>
            <p:cNvSpPr>
              <a:spLocks noChangeArrowheads="1"/>
            </p:cNvSpPr>
            <p:nvPr/>
          </p:nvSpPr>
          <p:spPr bwMode="auto">
            <a:xfrm>
              <a:off x="2784" y="1634"/>
              <a:ext cx="208" cy="207"/>
            </a:xfrm>
            <a:prstGeom prst="ellipse">
              <a:avLst/>
            </a:prstGeom>
            <a:solidFill>
              <a:srgbClr val="000099"/>
            </a:solidFill>
            <a:ln w="28575">
              <a:solidFill>
                <a:schemeClr val="tx1"/>
              </a:solidFill>
              <a:round/>
              <a:headEnd/>
              <a:tailEnd/>
            </a:ln>
          </p:spPr>
          <p:txBody>
            <a:bodyPr wrap="none" anchor="ctr"/>
            <a:lstStyle/>
            <a:p>
              <a:endParaRPr lang="hu-HU"/>
            </a:p>
          </p:txBody>
        </p:sp>
        <p:sp>
          <p:nvSpPr>
            <p:cNvPr id="75810" name="Line 8"/>
            <p:cNvSpPr>
              <a:spLocks noChangeShapeType="1"/>
            </p:cNvSpPr>
            <p:nvPr/>
          </p:nvSpPr>
          <p:spPr bwMode="auto">
            <a:xfrm flipH="1">
              <a:off x="1501" y="1741"/>
              <a:ext cx="1379" cy="1043"/>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sp>
          <p:nvSpPr>
            <p:cNvPr id="75811" name="Line 9"/>
            <p:cNvSpPr>
              <a:spLocks noChangeShapeType="1"/>
            </p:cNvSpPr>
            <p:nvPr/>
          </p:nvSpPr>
          <p:spPr bwMode="auto">
            <a:xfrm>
              <a:off x="2893" y="1728"/>
              <a:ext cx="2147" cy="0"/>
            </a:xfrm>
            <a:prstGeom prst="line">
              <a:avLst/>
            </a:prstGeom>
            <a:noFill/>
            <a:ln w="28575">
              <a:solidFill>
                <a:schemeClr val="tx1"/>
              </a:solidFill>
              <a:prstDash val="sysDot"/>
              <a:round/>
              <a:headEnd type="none" w="sm" len="sm"/>
              <a:tailEnd type="none" w="sm" len="sm"/>
            </a:ln>
          </p:spPr>
          <p:txBody>
            <a:bodyPr wrap="none" anchor="ctr"/>
            <a:lstStyle/>
            <a:p>
              <a:endParaRPr lang="hu-HU"/>
            </a:p>
          </p:txBody>
        </p:sp>
      </p:grpSp>
      <p:sp>
        <p:nvSpPr>
          <p:cNvPr id="60426" name="Line 10"/>
          <p:cNvSpPr>
            <a:spLocks noChangeShapeType="1"/>
          </p:cNvSpPr>
          <p:nvPr/>
        </p:nvSpPr>
        <p:spPr bwMode="auto">
          <a:xfrm>
            <a:off x="3132138" y="3810000"/>
            <a:ext cx="14271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0427" name="Line 11"/>
          <p:cNvSpPr>
            <a:spLocks noChangeShapeType="1"/>
          </p:cNvSpPr>
          <p:nvPr/>
        </p:nvSpPr>
        <p:spPr bwMode="auto">
          <a:xfrm flipH="1">
            <a:off x="2611438" y="2743200"/>
            <a:ext cx="18081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0428" name="Arc 12"/>
          <p:cNvSpPr>
            <a:spLocks/>
          </p:cNvSpPr>
          <p:nvPr/>
        </p:nvSpPr>
        <p:spPr bwMode="auto">
          <a:xfrm rot="10800000">
            <a:off x="3960813" y="2762250"/>
            <a:ext cx="611187" cy="371475"/>
          </a:xfrm>
          <a:custGeom>
            <a:avLst/>
            <a:gdLst>
              <a:gd name="T0" fmla="*/ 2147483647 w 21600"/>
              <a:gd name="T1" fmla="*/ 0 h 15000"/>
              <a:gd name="T2" fmla="*/ 2147483647 w 21600"/>
              <a:gd name="T3" fmla="*/ 2147483647 h 15000"/>
              <a:gd name="T4" fmla="*/ 0 w 21600"/>
              <a:gd name="T5" fmla="*/ 2147483647 h 15000"/>
              <a:gd name="T6" fmla="*/ 0 60000 65536"/>
              <a:gd name="T7" fmla="*/ 0 60000 65536"/>
              <a:gd name="T8" fmla="*/ 0 60000 65536"/>
              <a:gd name="T9" fmla="*/ 0 w 21600"/>
              <a:gd name="T10" fmla="*/ 0 h 15000"/>
              <a:gd name="T11" fmla="*/ 21600 w 21600"/>
              <a:gd name="T12" fmla="*/ 15000 h 15000"/>
            </a:gdLst>
            <a:ahLst/>
            <a:cxnLst>
              <a:cxn ang="T6">
                <a:pos x="T0" y="T1"/>
              </a:cxn>
              <a:cxn ang="T7">
                <a:pos x="T2" y="T3"/>
              </a:cxn>
              <a:cxn ang="T8">
                <a:pos x="T4" y="T5"/>
              </a:cxn>
            </a:cxnLst>
            <a:rect l="T9" t="T10" r="T11" b="T12"/>
            <a:pathLst>
              <a:path w="21600" h="15000" fill="none" extrusionOk="0">
                <a:moveTo>
                  <a:pt x="15542" y="-1"/>
                </a:moveTo>
                <a:cubicBezTo>
                  <a:pt x="19412" y="4010"/>
                  <a:pt x="21583" y="9362"/>
                  <a:pt x="21599" y="14936"/>
                </a:cubicBezTo>
              </a:path>
              <a:path w="21600" h="15000" stroke="0" extrusionOk="0">
                <a:moveTo>
                  <a:pt x="15542" y="-1"/>
                </a:moveTo>
                <a:cubicBezTo>
                  <a:pt x="19412" y="4010"/>
                  <a:pt x="21583" y="9362"/>
                  <a:pt x="21599" y="14936"/>
                </a:cubicBezTo>
                <a:lnTo>
                  <a:pt x="0" y="1500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0429" name="Line 13"/>
          <p:cNvSpPr>
            <a:spLocks noChangeShapeType="1"/>
          </p:cNvSpPr>
          <p:nvPr/>
        </p:nvSpPr>
        <p:spPr bwMode="auto">
          <a:xfrm>
            <a:off x="3144838" y="3830638"/>
            <a:ext cx="588962"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0430" name="Line 14"/>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0431" name="Arc 15"/>
          <p:cNvSpPr>
            <a:spLocks/>
          </p:cNvSpPr>
          <p:nvPr/>
        </p:nvSpPr>
        <p:spPr bwMode="auto">
          <a:xfrm rot="10800000">
            <a:off x="3221038" y="3429000"/>
            <a:ext cx="611187"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0432" name="Arc 16"/>
          <p:cNvSpPr>
            <a:spLocks/>
          </p:cNvSpPr>
          <p:nvPr/>
        </p:nvSpPr>
        <p:spPr bwMode="auto">
          <a:xfrm rot="-5400000">
            <a:off x="3005932" y="3942556"/>
            <a:ext cx="611188" cy="358775"/>
          </a:xfrm>
          <a:custGeom>
            <a:avLst/>
            <a:gdLst>
              <a:gd name="T0" fmla="*/ 2147483647 w 21600"/>
              <a:gd name="T1" fmla="*/ 2147483647 h 14502"/>
              <a:gd name="T2" fmla="*/ 0 w 21600"/>
              <a:gd name="T3" fmla="*/ 0 h 14502"/>
              <a:gd name="T4" fmla="*/ 2147483647 w 21600"/>
              <a:gd name="T5" fmla="*/ 0 h 14502"/>
              <a:gd name="T6" fmla="*/ 0 60000 65536"/>
              <a:gd name="T7" fmla="*/ 0 60000 65536"/>
              <a:gd name="T8" fmla="*/ 0 60000 65536"/>
              <a:gd name="T9" fmla="*/ 0 w 21600"/>
              <a:gd name="T10" fmla="*/ 0 h 14502"/>
              <a:gd name="T11" fmla="*/ 21600 w 21600"/>
              <a:gd name="T12" fmla="*/ 14502 h 14502"/>
            </a:gdLst>
            <a:ahLst/>
            <a:cxnLst>
              <a:cxn ang="T6">
                <a:pos x="T0" y="T1"/>
              </a:cxn>
              <a:cxn ang="T7">
                <a:pos x="T2" y="T3"/>
              </a:cxn>
              <a:cxn ang="T8">
                <a:pos x="T4" y="T5"/>
              </a:cxn>
            </a:cxnLst>
            <a:rect l="T9" t="T10" r="T11" b="T12"/>
            <a:pathLst>
              <a:path w="21600" h="14502" fill="none" extrusionOk="0">
                <a:moveTo>
                  <a:pt x="5592" y="14501"/>
                </a:moveTo>
                <a:cubicBezTo>
                  <a:pt x="1993" y="10529"/>
                  <a:pt x="0" y="5360"/>
                  <a:pt x="0" y="0"/>
                </a:cubicBezTo>
              </a:path>
              <a:path w="21600" h="14502" stroke="0" extrusionOk="0">
                <a:moveTo>
                  <a:pt x="5592" y="14501"/>
                </a:moveTo>
                <a:cubicBezTo>
                  <a:pt x="1993" y="10529"/>
                  <a:pt x="0" y="5360"/>
                  <a:pt x="0" y="0"/>
                </a:cubicBezTo>
                <a:lnTo>
                  <a:pt x="21600"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0433" name="Rectangle 17"/>
          <p:cNvSpPr>
            <a:spLocks noChangeArrowheads="1"/>
          </p:cNvSpPr>
          <p:nvPr/>
        </p:nvSpPr>
        <p:spPr bwMode="auto">
          <a:xfrm>
            <a:off x="4724400" y="28956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d</a:t>
            </a:r>
          </a:p>
        </p:txBody>
      </p:sp>
      <p:sp>
        <p:nvSpPr>
          <p:cNvPr id="60434" name="Rectangle 18"/>
          <p:cNvSpPr>
            <a:spLocks noChangeArrowheads="1"/>
          </p:cNvSpPr>
          <p:nvPr/>
        </p:nvSpPr>
        <p:spPr bwMode="auto">
          <a:xfrm>
            <a:off x="3581400" y="26670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e</a:t>
            </a:r>
          </a:p>
        </p:txBody>
      </p:sp>
      <p:sp>
        <p:nvSpPr>
          <p:cNvPr id="60435" name="Rectangle 19"/>
          <p:cNvSpPr>
            <a:spLocks noChangeArrowheads="1"/>
          </p:cNvSpPr>
          <p:nvPr/>
        </p:nvSpPr>
        <p:spPr bwMode="auto">
          <a:xfrm>
            <a:off x="3352800" y="33528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e</a:t>
            </a:r>
            <a:r>
              <a:rPr lang="en-GB" sz="2800" baseline="0">
                <a:solidFill>
                  <a:schemeClr val="tx1"/>
                </a:solidFill>
              </a:rPr>
              <a:t>’</a:t>
            </a:r>
          </a:p>
        </p:txBody>
      </p:sp>
      <p:sp>
        <p:nvSpPr>
          <p:cNvPr id="60436" name="Rectangle 20"/>
          <p:cNvSpPr>
            <a:spLocks noChangeArrowheads="1"/>
          </p:cNvSpPr>
          <p:nvPr/>
        </p:nvSpPr>
        <p:spPr bwMode="auto">
          <a:xfrm>
            <a:off x="3059113" y="3933825"/>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b</a:t>
            </a:r>
          </a:p>
        </p:txBody>
      </p:sp>
      <p:sp>
        <p:nvSpPr>
          <p:cNvPr id="60437" name="Rectangle 21"/>
          <p:cNvSpPr>
            <a:spLocks noChangeArrowheads="1"/>
          </p:cNvSpPr>
          <p:nvPr/>
        </p:nvSpPr>
        <p:spPr bwMode="auto">
          <a:xfrm>
            <a:off x="533400" y="1143000"/>
            <a:ext cx="2133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d</a:t>
            </a:r>
            <a:r>
              <a:rPr lang="en-GB" sz="2800" baseline="0">
                <a:solidFill>
                  <a:schemeClr val="tx1"/>
                </a:solidFill>
              </a:rPr>
              <a:t> =m</a:t>
            </a:r>
            <a:r>
              <a:rPr lang="hu-HU" sz="2800" baseline="0">
                <a:solidFill>
                  <a:schemeClr val="tx1"/>
                </a:solidFill>
              </a:rPr>
              <a:t>ért</a:t>
            </a:r>
            <a:endParaRPr lang="en-GB" sz="2800" baseline="0">
              <a:solidFill>
                <a:schemeClr val="tx1"/>
              </a:solidFill>
            </a:endParaRPr>
          </a:p>
        </p:txBody>
      </p:sp>
      <p:sp>
        <p:nvSpPr>
          <p:cNvPr id="60438" name="Rectangle 22"/>
          <p:cNvSpPr>
            <a:spLocks noChangeArrowheads="1"/>
          </p:cNvSpPr>
          <p:nvPr/>
        </p:nvSpPr>
        <p:spPr bwMode="auto">
          <a:xfrm>
            <a:off x="3124200" y="1157288"/>
            <a:ext cx="24384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e</a:t>
            </a:r>
            <a:r>
              <a:rPr lang="en-GB" sz="2800" baseline="0">
                <a:solidFill>
                  <a:schemeClr val="tx1"/>
                </a:solidFill>
              </a:rPr>
              <a:t> = 180 - </a:t>
            </a:r>
            <a:r>
              <a:rPr lang="en-GB" sz="2800" baseline="0">
                <a:solidFill>
                  <a:schemeClr val="tx1"/>
                </a:solidFill>
                <a:latin typeface="Symbol" pitchFamily="18" charset="2"/>
              </a:rPr>
              <a:t>d</a:t>
            </a:r>
          </a:p>
        </p:txBody>
      </p:sp>
      <p:sp>
        <p:nvSpPr>
          <p:cNvPr id="60439" name="Rectangle 23"/>
          <p:cNvSpPr>
            <a:spLocks noChangeArrowheads="1"/>
          </p:cNvSpPr>
          <p:nvPr/>
        </p:nvSpPr>
        <p:spPr bwMode="auto">
          <a:xfrm>
            <a:off x="5181600" y="1143000"/>
            <a:ext cx="1371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e</a:t>
            </a:r>
            <a:r>
              <a:rPr lang="en-GB" sz="2800" baseline="0">
                <a:solidFill>
                  <a:schemeClr val="tx1"/>
                </a:solidFill>
              </a:rPr>
              <a:t> = </a:t>
            </a:r>
            <a:r>
              <a:rPr lang="en-GB" sz="2800" baseline="0">
                <a:solidFill>
                  <a:schemeClr val="tx1"/>
                </a:solidFill>
                <a:latin typeface="Symbol" pitchFamily="18" charset="2"/>
              </a:rPr>
              <a:t>e</a:t>
            </a:r>
            <a:r>
              <a:rPr lang="en-GB" sz="2800" baseline="0">
                <a:solidFill>
                  <a:schemeClr val="tx1"/>
                </a:solidFill>
              </a:rPr>
              <a:t>’ </a:t>
            </a:r>
          </a:p>
        </p:txBody>
      </p:sp>
      <p:sp>
        <p:nvSpPr>
          <p:cNvPr id="60440" name="Rectangle 24"/>
          <p:cNvSpPr>
            <a:spLocks noChangeArrowheads="1"/>
          </p:cNvSpPr>
          <p:nvPr/>
        </p:nvSpPr>
        <p:spPr bwMode="auto">
          <a:xfrm>
            <a:off x="6629400" y="1143000"/>
            <a:ext cx="1371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latin typeface="Symbol" pitchFamily="18" charset="2"/>
              </a:rPr>
              <a:t>b</a:t>
            </a:r>
            <a:r>
              <a:rPr lang="en-GB" sz="2800" baseline="0">
                <a:solidFill>
                  <a:schemeClr val="tx1"/>
                </a:solidFill>
              </a:rPr>
              <a:t> = </a:t>
            </a:r>
            <a:r>
              <a:rPr lang="en-GB" sz="2800" baseline="0">
                <a:solidFill>
                  <a:schemeClr val="tx1"/>
                </a:solidFill>
                <a:latin typeface="Symbol" pitchFamily="18" charset="2"/>
              </a:rPr>
              <a:t>e</a:t>
            </a:r>
            <a:r>
              <a:rPr lang="en-GB" sz="2800" baseline="0">
                <a:solidFill>
                  <a:schemeClr val="tx1"/>
                </a:solidFill>
              </a:rPr>
              <a:t>’</a:t>
            </a:r>
          </a:p>
        </p:txBody>
      </p:sp>
      <p:sp>
        <p:nvSpPr>
          <p:cNvPr id="75796" name="Rectangle 25"/>
          <p:cNvSpPr>
            <a:spLocks noChangeArrowheads="1"/>
          </p:cNvSpPr>
          <p:nvPr/>
        </p:nvSpPr>
        <p:spPr bwMode="auto">
          <a:xfrm>
            <a:off x="381000" y="152400"/>
            <a:ext cx="83058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A </a:t>
            </a:r>
            <a:r>
              <a:rPr lang="en-GB" sz="2800" baseline="0">
                <a:solidFill>
                  <a:schemeClr val="tx1"/>
                </a:solidFill>
              </a:rPr>
              <a:t>G</a:t>
            </a:r>
            <a:r>
              <a:rPr lang="hu-HU" sz="2800">
                <a:solidFill>
                  <a:schemeClr val="tx1"/>
                </a:solidFill>
              </a:rPr>
              <a:t> </a:t>
            </a:r>
            <a:r>
              <a:rPr lang="hu-HU" sz="2800" baseline="0">
                <a:solidFill>
                  <a:schemeClr val="tx1"/>
                </a:solidFill>
              </a:rPr>
              <a:t>erő húzó- és nyíróerő komponens értékeinek kiszámítása</a:t>
            </a:r>
            <a:endParaRPr lang="en-GB" sz="2800" baseline="0">
              <a:solidFill>
                <a:schemeClr val="tx1"/>
              </a:solidFill>
            </a:endParaRPr>
          </a:p>
        </p:txBody>
      </p:sp>
      <p:sp>
        <p:nvSpPr>
          <p:cNvPr id="60442" name="Line 26"/>
          <p:cNvSpPr>
            <a:spLocks noChangeShapeType="1"/>
          </p:cNvSpPr>
          <p:nvPr/>
        </p:nvSpPr>
        <p:spPr bwMode="auto">
          <a:xfrm>
            <a:off x="2687638" y="1447800"/>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60443" name="Line 27"/>
          <p:cNvSpPr>
            <a:spLocks noChangeShapeType="1"/>
          </p:cNvSpPr>
          <p:nvPr/>
        </p:nvSpPr>
        <p:spPr bwMode="auto">
          <a:xfrm>
            <a:off x="4897438" y="1447800"/>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60444" name="Line 28"/>
          <p:cNvSpPr>
            <a:spLocks noChangeShapeType="1"/>
          </p:cNvSpPr>
          <p:nvPr/>
        </p:nvSpPr>
        <p:spPr bwMode="auto">
          <a:xfrm>
            <a:off x="6192838" y="1447800"/>
            <a:ext cx="360362" cy="0"/>
          </a:xfrm>
          <a:prstGeom prst="line">
            <a:avLst/>
          </a:prstGeom>
          <a:noFill/>
          <a:ln w="12700">
            <a:solidFill>
              <a:srgbClr val="CC3300"/>
            </a:solidFill>
            <a:round/>
            <a:headEnd type="none" w="sm" len="sm"/>
            <a:tailEnd type="stealth" w="med" len="med"/>
          </a:ln>
        </p:spPr>
        <p:txBody>
          <a:bodyPr wrap="none" anchor="ctr"/>
          <a:lstStyle/>
          <a:p>
            <a:endParaRPr lang="hu-HU"/>
          </a:p>
        </p:txBody>
      </p:sp>
      <p:sp>
        <p:nvSpPr>
          <p:cNvPr id="60445" name="Rectangle 29"/>
          <p:cNvSpPr>
            <a:spLocks noChangeArrowheads="1"/>
          </p:cNvSpPr>
          <p:nvPr/>
        </p:nvSpPr>
        <p:spPr bwMode="auto">
          <a:xfrm>
            <a:off x="2514600" y="44196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60446" name="Rectangle 30"/>
          <p:cNvSpPr>
            <a:spLocks noChangeArrowheads="1"/>
          </p:cNvSpPr>
          <p:nvPr/>
        </p:nvSpPr>
        <p:spPr bwMode="auto">
          <a:xfrm>
            <a:off x="533400" y="1828800"/>
            <a:ext cx="2514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ny</a:t>
            </a:r>
            <a:r>
              <a:rPr lang="en-GB" sz="2800" baseline="0">
                <a:solidFill>
                  <a:schemeClr val="tx1"/>
                </a:solidFill>
              </a:rPr>
              <a:t> = G</a:t>
            </a:r>
            <a:r>
              <a:rPr lang="en-GB" sz="2800" baseline="-14000">
                <a:solidFill>
                  <a:schemeClr val="tx1"/>
                </a:solidFill>
              </a:rPr>
              <a:t> </a:t>
            </a:r>
            <a:r>
              <a:rPr lang="en-GB" sz="2800" baseline="0">
                <a:solidFill>
                  <a:schemeClr val="tx1"/>
                </a:solidFill>
              </a:rPr>
              <a:t>cos </a:t>
            </a:r>
            <a:r>
              <a:rPr lang="en-GB" sz="2800" baseline="0">
                <a:solidFill>
                  <a:schemeClr val="tx1"/>
                </a:solidFill>
                <a:latin typeface="Symbol" pitchFamily="18" charset="2"/>
              </a:rPr>
              <a:t>b</a:t>
            </a:r>
          </a:p>
        </p:txBody>
      </p:sp>
      <p:sp>
        <p:nvSpPr>
          <p:cNvPr id="60447" name="Rectangle 31"/>
          <p:cNvSpPr>
            <a:spLocks noChangeArrowheads="1"/>
          </p:cNvSpPr>
          <p:nvPr/>
        </p:nvSpPr>
        <p:spPr bwMode="auto">
          <a:xfrm>
            <a:off x="3276600" y="1843088"/>
            <a:ext cx="23622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 G</a:t>
            </a:r>
            <a:r>
              <a:rPr lang="hu-HU" sz="2800" baseline="-12000">
                <a:solidFill>
                  <a:schemeClr val="tx1"/>
                </a:solidFill>
              </a:rPr>
              <a:t>k</a:t>
            </a:r>
            <a:r>
              <a:rPr lang="en-GB" sz="2800" baseline="0">
                <a:solidFill>
                  <a:schemeClr val="tx1"/>
                </a:solidFill>
              </a:rPr>
              <a:t>= G sin </a:t>
            </a:r>
            <a:r>
              <a:rPr lang="en-GB" sz="2800" baseline="0">
                <a:solidFill>
                  <a:schemeClr val="tx1"/>
                </a:solidFill>
                <a:latin typeface="Symbol" pitchFamily="18" charset="2"/>
              </a:rPr>
              <a:t>b</a:t>
            </a:r>
          </a:p>
        </p:txBody>
      </p:sp>
      <p:sp>
        <p:nvSpPr>
          <p:cNvPr id="60448" name="Rectangle 32"/>
          <p:cNvSpPr>
            <a:spLocks noChangeArrowheads="1"/>
          </p:cNvSpPr>
          <p:nvPr/>
        </p:nvSpPr>
        <p:spPr bwMode="auto">
          <a:xfrm>
            <a:off x="3733800" y="3886200"/>
            <a:ext cx="11430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ny</a:t>
            </a:r>
            <a:endParaRPr lang="en-GB" sz="2800" baseline="-12000">
              <a:solidFill>
                <a:schemeClr val="tx1"/>
              </a:solidFill>
            </a:endParaRPr>
          </a:p>
        </p:txBody>
      </p:sp>
      <p:sp>
        <p:nvSpPr>
          <p:cNvPr id="60449" name="Rectangle 33"/>
          <p:cNvSpPr>
            <a:spLocks noChangeArrowheads="1"/>
          </p:cNvSpPr>
          <p:nvPr/>
        </p:nvSpPr>
        <p:spPr bwMode="auto">
          <a:xfrm>
            <a:off x="2133600" y="3429000"/>
            <a:ext cx="1066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h</a:t>
            </a:r>
            <a:endParaRPr lang="en-GB" sz="2800" baseline="-12000">
              <a:solidFill>
                <a:schemeClr val="tx1"/>
              </a:solidFill>
            </a:endParaRPr>
          </a:p>
        </p:txBody>
      </p:sp>
      <p:sp>
        <p:nvSpPr>
          <p:cNvPr id="60450" name="Line 34"/>
          <p:cNvSpPr>
            <a:spLocks noChangeShapeType="1"/>
          </p:cNvSpPr>
          <p:nvPr/>
        </p:nvSpPr>
        <p:spPr bwMode="auto">
          <a:xfrm flipH="1">
            <a:off x="2611438" y="3830638"/>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0451" name="Line 35"/>
          <p:cNvSpPr>
            <a:spLocks noChangeShapeType="1"/>
          </p:cNvSpPr>
          <p:nvPr/>
        </p:nvSpPr>
        <p:spPr bwMode="auto">
          <a:xfrm flipV="1">
            <a:off x="3124200" y="2444750"/>
            <a:ext cx="0" cy="1511300"/>
          </a:xfrm>
          <a:prstGeom prst="line">
            <a:avLst/>
          </a:prstGeom>
          <a:noFill/>
          <a:ln w="12700">
            <a:solidFill>
              <a:schemeClr val="tx1"/>
            </a:solidFill>
            <a:round/>
            <a:headEnd type="none" w="sm" len="sm"/>
            <a:tailEnd type="none" w="sm" len="sm"/>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0430"/>
                                        </p:tgtEl>
                                        <p:attrNameLst>
                                          <p:attrName>style.visibility</p:attrName>
                                        </p:attrNameLst>
                                      </p:cBhvr>
                                      <p:to>
                                        <p:strVal val="visible"/>
                                      </p:to>
                                    </p:set>
                                    <p:animEffect transition="in" filter="box(out)">
                                      <p:cBhvr>
                                        <p:cTn id="13" dur="500"/>
                                        <p:tgtEl>
                                          <p:spTgt spid="60430"/>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par>
                          <p:cTn id="14" fill="hold">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60445">
                                            <p:txEl>
                                              <p:pRg st="0" end="0"/>
                                            </p:txEl>
                                          </p:spTgt>
                                        </p:tgtEl>
                                        <p:attrNameLst>
                                          <p:attrName>style.visibility</p:attrName>
                                        </p:attrNameLst>
                                      </p:cBhvr>
                                      <p:to>
                                        <p:strVal val="visible"/>
                                      </p:to>
                                    </p:set>
                                    <p:animEffect transition="in" filter="box(out)">
                                      <p:cBhvr>
                                        <p:cTn id="17" dur="500"/>
                                        <p:tgtEl>
                                          <p:spTgt spid="6044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0429"/>
                                        </p:tgtEl>
                                        <p:attrNameLst>
                                          <p:attrName>style.visibility</p:attrName>
                                        </p:attrNameLst>
                                      </p:cBhvr>
                                      <p:to>
                                        <p:strVal val="visible"/>
                                      </p:to>
                                    </p:set>
                                    <p:animEffect transition="in" filter="box(out)">
                                      <p:cBhvr>
                                        <p:cTn id="22" dur="500"/>
                                        <p:tgtEl>
                                          <p:spTgt spid="60429"/>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60448">
                                            <p:txEl>
                                              <p:pRg st="0" end="0"/>
                                            </p:txEl>
                                          </p:spTgt>
                                        </p:tgtEl>
                                        <p:attrNameLst>
                                          <p:attrName>style.visibility</p:attrName>
                                        </p:attrNameLst>
                                      </p:cBhvr>
                                      <p:to>
                                        <p:strVal val="visible"/>
                                      </p:to>
                                    </p:set>
                                    <p:animEffect transition="in" filter="box(out)">
                                      <p:cBhvr>
                                        <p:cTn id="26" dur="500"/>
                                        <p:tgtEl>
                                          <p:spTgt spid="60448">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50"/>
                                        </p:tgtEl>
                                        <p:attrNameLst>
                                          <p:attrName>style.visibility</p:attrName>
                                        </p:attrNameLst>
                                      </p:cBhvr>
                                      <p:to>
                                        <p:strVal val="visible"/>
                                      </p:to>
                                    </p:set>
                                    <p:anim calcmode="lin" valueType="num">
                                      <p:cBhvr additive="base">
                                        <p:cTn id="31" dur="500" fill="hold"/>
                                        <p:tgtEl>
                                          <p:spTgt spid="60450"/>
                                        </p:tgtEl>
                                        <p:attrNameLst>
                                          <p:attrName>ppt_x</p:attrName>
                                        </p:attrNameLst>
                                      </p:cBhvr>
                                      <p:tavLst>
                                        <p:tav tm="0">
                                          <p:val>
                                            <p:strVal val="1+#ppt_w/2"/>
                                          </p:val>
                                        </p:tav>
                                        <p:tav tm="100000">
                                          <p:val>
                                            <p:strVal val="#ppt_x"/>
                                          </p:val>
                                        </p:tav>
                                      </p:tavLst>
                                    </p:anim>
                                    <p:anim calcmode="lin" valueType="num">
                                      <p:cBhvr additive="base">
                                        <p:cTn id="32" dur="500" fill="hold"/>
                                        <p:tgtEl>
                                          <p:spTgt spid="604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par>
                          <p:cTn id="33" fill="hold">
                            <p:stCondLst>
                              <p:cond delay="500"/>
                            </p:stCondLst>
                            <p:childTnLst>
                              <p:par>
                                <p:cTn id="34" presetID="4" presetClass="entr" presetSubtype="32" fill="hold" grpId="0" nodeType="afterEffect">
                                  <p:stCondLst>
                                    <p:cond delay="0"/>
                                  </p:stCondLst>
                                  <p:childTnLst>
                                    <p:set>
                                      <p:cBhvr>
                                        <p:cTn id="35" dur="1" fill="hold">
                                          <p:stCondLst>
                                            <p:cond delay="0"/>
                                          </p:stCondLst>
                                        </p:cTn>
                                        <p:tgtEl>
                                          <p:spTgt spid="60449">
                                            <p:txEl>
                                              <p:pRg st="0" end="0"/>
                                            </p:txEl>
                                          </p:spTgt>
                                        </p:tgtEl>
                                        <p:attrNameLst>
                                          <p:attrName>style.visibility</p:attrName>
                                        </p:attrNameLst>
                                      </p:cBhvr>
                                      <p:to>
                                        <p:strVal val="visible"/>
                                      </p:to>
                                    </p:set>
                                    <p:animEffect transition="in" filter="box(out)">
                                      <p:cBhvr>
                                        <p:cTn id="36" dur="500"/>
                                        <p:tgtEl>
                                          <p:spTgt spid="60449">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0419"/>
                                        </p:tgtEl>
                                        <p:attrNameLst>
                                          <p:attrName>style.visibility</p:attrName>
                                        </p:attrNameLst>
                                      </p:cBhvr>
                                      <p:to>
                                        <p:strVal val="visible"/>
                                      </p:to>
                                    </p:set>
                                    <p:anim calcmode="lin" valueType="num">
                                      <p:cBhvr additive="base">
                                        <p:cTn id="41" dur="500" fill="hold"/>
                                        <p:tgtEl>
                                          <p:spTgt spid="60419"/>
                                        </p:tgtEl>
                                        <p:attrNameLst>
                                          <p:attrName>ppt_x</p:attrName>
                                        </p:attrNameLst>
                                      </p:cBhvr>
                                      <p:tavLst>
                                        <p:tav tm="0">
                                          <p:val>
                                            <p:strVal val="1+#ppt_w/2"/>
                                          </p:val>
                                        </p:tav>
                                        <p:tav tm="100000">
                                          <p:val>
                                            <p:strVal val="#ppt_x"/>
                                          </p:val>
                                        </p:tav>
                                      </p:tavLst>
                                    </p:anim>
                                    <p:anim calcmode="lin" valueType="num">
                                      <p:cBhvr additive="base">
                                        <p:cTn id="42" dur="500" fill="hold"/>
                                        <p:tgtEl>
                                          <p:spTgt spid="604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Screeching Brakes"/>
                                        </p:tgtEl>
                                      </p:cMediaNode>
                                    </p:audio>
                                  </p:subTnLst>
                                </p:cTn>
                              </p:par>
                            </p:childTnLst>
                          </p:cTn>
                        </p:par>
                        <p:par>
                          <p:cTn id="43" fill="hold">
                            <p:stCondLst>
                              <p:cond delay="500"/>
                            </p:stCondLst>
                            <p:childTnLst>
                              <p:par>
                                <p:cTn id="44" presetID="4" presetClass="entr" presetSubtype="32" fill="hold" grpId="0" nodeType="afterEffect">
                                  <p:stCondLst>
                                    <p:cond delay="0"/>
                                  </p:stCondLst>
                                  <p:childTnLst>
                                    <p:set>
                                      <p:cBhvr>
                                        <p:cTn id="45" dur="1" fill="hold">
                                          <p:stCondLst>
                                            <p:cond delay="0"/>
                                          </p:stCondLst>
                                        </p:cTn>
                                        <p:tgtEl>
                                          <p:spTgt spid="60433">
                                            <p:txEl>
                                              <p:pRg st="0" end="0"/>
                                            </p:txEl>
                                          </p:spTgt>
                                        </p:tgtEl>
                                        <p:attrNameLst>
                                          <p:attrName>style.visibility</p:attrName>
                                        </p:attrNameLst>
                                      </p:cBhvr>
                                      <p:to>
                                        <p:strVal val="visible"/>
                                      </p:to>
                                    </p:set>
                                    <p:animEffect transition="in" filter="box(out)">
                                      <p:cBhvr>
                                        <p:cTn id="46" dur="500"/>
                                        <p:tgtEl>
                                          <p:spTgt spid="60433">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par>
                          <p:cTn id="47" fill="hold">
                            <p:stCondLst>
                              <p:cond delay="1000"/>
                            </p:stCondLst>
                            <p:childTnLst>
                              <p:par>
                                <p:cTn id="48" presetID="22" presetClass="entr" presetSubtype="1" fill="hold" grpId="0" nodeType="afterEffect">
                                  <p:stCondLst>
                                    <p:cond delay="0"/>
                                  </p:stCondLst>
                                  <p:iterate type="lt">
                                    <p:tmPct val="100000"/>
                                  </p:iterate>
                                  <p:childTnLst>
                                    <p:set>
                                      <p:cBhvr>
                                        <p:cTn id="49" dur="1" fill="hold">
                                          <p:stCondLst>
                                            <p:cond delay="0"/>
                                          </p:stCondLst>
                                        </p:cTn>
                                        <p:tgtEl>
                                          <p:spTgt spid="60437">
                                            <p:txEl>
                                              <p:pRg st="0" end="0"/>
                                            </p:txEl>
                                          </p:spTgt>
                                        </p:tgtEl>
                                        <p:attrNameLst>
                                          <p:attrName>style.visibility</p:attrName>
                                        </p:attrNameLst>
                                      </p:cBhvr>
                                      <p:to>
                                        <p:strVal val="visible"/>
                                      </p:to>
                                    </p:set>
                                    <p:animEffect transition="in" filter="wipe(up)">
                                      <p:cBhvr>
                                        <p:cTn id="50" dur="75"/>
                                        <p:tgtEl>
                                          <p:spTgt spid="60437">
                                            <p:txEl>
                                              <p:pRg st="0" end="0"/>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6" name="TYPE.WAV"/>
                                        </p:tgtEl>
                                      </p:cMediaNode>
                                    </p:audio>
                                  </p:subTnLst>
                                </p:cTn>
                              </p:par>
                            </p:childTnLst>
                          </p:cTn>
                        </p:par>
                        <p:par>
                          <p:cTn id="51" fill="hold">
                            <p:stCondLst>
                              <p:cond delay="1450"/>
                            </p:stCondLst>
                            <p:childTnLst>
                              <p:par>
                                <p:cTn id="52" presetID="2" presetClass="entr" presetSubtype="2" fill="hold" grpId="0" nodeType="afterEffect">
                                  <p:stCondLst>
                                    <p:cond delay="0"/>
                                  </p:stCondLst>
                                  <p:childTnLst>
                                    <p:set>
                                      <p:cBhvr>
                                        <p:cTn id="53" dur="1" fill="hold">
                                          <p:stCondLst>
                                            <p:cond delay="0"/>
                                          </p:stCondLst>
                                        </p:cTn>
                                        <p:tgtEl>
                                          <p:spTgt spid="60427"/>
                                        </p:tgtEl>
                                        <p:attrNameLst>
                                          <p:attrName>style.visibility</p:attrName>
                                        </p:attrNameLst>
                                      </p:cBhvr>
                                      <p:to>
                                        <p:strVal val="visible"/>
                                      </p:to>
                                    </p:set>
                                    <p:anim calcmode="lin" valueType="num">
                                      <p:cBhvr additive="base">
                                        <p:cTn id="54" dur="500" fill="hold"/>
                                        <p:tgtEl>
                                          <p:spTgt spid="60427"/>
                                        </p:tgtEl>
                                        <p:attrNameLst>
                                          <p:attrName>ppt_x</p:attrName>
                                        </p:attrNameLst>
                                      </p:cBhvr>
                                      <p:tavLst>
                                        <p:tav tm="0">
                                          <p:val>
                                            <p:strVal val="1+#ppt_w/2"/>
                                          </p:val>
                                        </p:tav>
                                        <p:tav tm="100000">
                                          <p:val>
                                            <p:strVal val="#ppt_x"/>
                                          </p:val>
                                        </p:tav>
                                      </p:tavLst>
                                    </p:anim>
                                    <p:anim calcmode="lin" valueType="num">
                                      <p:cBhvr additive="base">
                                        <p:cTn id="55" dur="500" fill="hold"/>
                                        <p:tgtEl>
                                          <p:spTgt spid="60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CARBRAK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60428"/>
                                        </p:tgtEl>
                                        <p:attrNameLst>
                                          <p:attrName>style.visibility</p:attrName>
                                        </p:attrNameLst>
                                      </p:cBhvr>
                                      <p:to>
                                        <p:strVal val="visible"/>
                                      </p:to>
                                    </p:set>
                                    <p:anim calcmode="lin" valueType="num">
                                      <p:cBhvr additive="base">
                                        <p:cTn id="60" dur="500" fill="hold"/>
                                        <p:tgtEl>
                                          <p:spTgt spid="60428"/>
                                        </p:tgtEl>
                                        <p:attrNameLst>
                                          <p:attrName>ppt_x</p:attrName>
                                        </p:attrNameLst>
                                      </p:cBhvr>
                                      <p:tavLst>
                                        <p:tav tm="0">
                                          <p:val>
                                            <p:strVal val="1+#ppt_w/2"/>
                                          </p:val>
                                        </p:tav>
                                        <p:tav tm="100000">
                                          <p:val>
                                            <p:strVal val="#ppt_x"/>
                                          </p:val>
                                        </p:tav>
                                      </p:tavLst>
                                    </p:anim>
                                    <p:anim calcmode="lin" valueType="num">
                                      <p:cBhvr additive="base">
                                        <p:cTn id="61" dur="500" fill="hold"/>
                                        <p:tgtEl>
                                          <p:spTgt spid="60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Screeching Brakes"/>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0451"/>
                                        </p:tgtEl>
                                        <p:attrNameLst>
                                          <p:attrName>style.visibility</p:attrName>
                                        </p:attrNameLst>
                                      </p:cBhvr>
                                      <p:to>
                                        <p:strVal val="visible"/>
                                      </p:to>
                                    </p:set>
                                    <p:anim calcmode="lin" valueType="num">
                                      <p:cBhvr additive="base">
                                        <p:cTn id="66" dur="500" fill="hold"/>
                                        <p:tgtEl>
                                          <p:spTgt spid="60451"/>
                                        </p:tgtEl>
                                        <p:attrNameLst>
                                          <p:attrName>ppt_x</p:attrName>
                                        </p:attrNameLst>
                                      </p:cBhvr>
                                      <p:tavLst>
                                        <p:tav tm="0">
                                          <p:val>
                                            <p:strVal val="#ppt_x"/>
                                          </p:val>
                                        </p:tav>
                                        <p:tav tm="100000">
                                          <p:val>
                                            <p:strVal val="#ppt_x"/>
                                          </p:val>
                                        </p:tav>
                                      </p:tavLst>
                                    </p:anim>
                                    <p:anim calcmode="lin" valueType="num">
                                      <p:cBhvr additive="base">
                                        <p:cTn id="67" dur="500" fill="hold"/>
                                        <p:tgtEl>
                                          <p:spTgt spid="60451"/>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4" presetClass="entr" presetSubtype="32" fill="hold" grpId="0" nodeType="afterEffect">
                                  <p:stCondLst>
                                    <p:cond delay="0"/>
                                  </p:stCondLst>
                                  <p:childTnLst>
                                    <p:set>
                                      <p:cBhvr>
                                        <p:cTn id="70" dur="1" fill="hold">
                                          <p:stCondLst>
                                            <p:cond delay="0"/>
                                          </p:stCondLst>
                                        </p:cTn>
                                        <p:tgtEl>
                                          <p:spTgt spid="60434">
                                            <p:txEl>
                                              <p:pRg st="0" end="0"/>
                                            </p:txEl>
                                          </p:spTgt>
                                        </p:tgtEl>
                                        <p:attrNameLst>
                                          <p:attrName>style.visibility</p:attrName>
                                        </p:attrNameLst>
                                      </p:cBhvr>
                                      <p:to>
                                        <p:strVal val="visible"/>
                                      </p:to>
                                    </p:set>
                                    <p:animEffect transition="in" filter="box(out)">
                                      <p:cBhvr>
                                        <p:cTn id="71" dur="500"/>
                                        <p:tgtEl>
                                          <p:spTgt spid="60434">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60442"/>
                                        </p:tgtEl>
                                        <p:attrNameLst>
                                          <p:attrName>style.visibility</p:attrName>
                                        </p:attrNameLst>
                                      </p:cBhvr>
                                      <p:to>
                                        <p:strVal val="visible"/>
                                      </p:to>
                                    </p:set>
                                    <p:anim calcmode="lin" valueType="num">
                                      <p:cBhvr additive="base">
                                        <p:cTn id="76" dur="500" fill="hold"/>
                                        <p:tgtEl>
                                          <p:spTgt spid="60442"/>
                                        </p:tgtEl>
                                        <p:attrNameLst>
                                          <p:attrName>ppt_x</p:attrName>
                                        </p:attrNameLst>
                                      </p:cBhvr>
                                      <p:tavLst>
                                        <p:tav tm="0">
                                          <p:val>
                                            <p:strVal val="0-#ppt_w/2"/>
                                          </p:val>
                                        </p:tav>
                                        <p:tav tm="100000">
                                          <p:val>
                                            <p:strVal val="#ppt_x"/>
                                          </p:val>
                                        </p:tav>
                                      </p:tavLst>
                                    </p:anim>
                                    <p:anim calcmode="lin" valueType="num">
                                      <p:cBhvr additive="base">
                                        <p:cTn id="77" dur="500" fill="hold"/>
                                        <p:tgtEl>
                                          <p:spTgt spid="604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7" name="WHOOSH.WAV"/>
                                        </p:tgtEl>
                                      </p:cMediaNode>
                                    </p:audio>
                                  </p:subTnLst>
                                </p:cTn>
                              </p:par>
                            </p:childTnLst>
                          </p:cTn>
                        </p:par>
                        <p:par>
                          <p:cTn id="78" fill="hold">
                            <p:stCondLst>
                              <p:cond delay="500"/>
                            </p:stCondLst>
                            <p:childTnLst>
                              <p:par>
                                <p:cTn id="79" presetID="22" presetClass="entr" presetSubtype="1" fill="hold" grpId="0" nodeType="afterEffect">
                                  <p:stCondLst>
                                    <p:cond delay="0"/>
                                  </p:stCondLst>
                                  <p:iterate type="lt">
                                    <p:tmPct val="100000"/>
                                  </p:iterate>
                                  <p:childTnLst>
                                    <p:set>
                                      <p:cBhvr>
                                        <p:cTn id="80" dur="1" fill="hold">
                                          <p:stCondLst>
                                            <p:cond delay="0"/>
                                          </p:stCondLst>
                                        </p:cTn>
                                        <p:tgtEl>
                                          <p:spTgt spid="60438">
                                            <p:txEl>
                                              <p:pRg st="0" end="0"/>
                                            </p:txEl>
                                          </p:spTgt>
                                        </p:tgtEl>
                                        <p:attrNameLst>
                                          <p:attrName>style.visibility</p:attrName>
                                        </p:attrNameLst>
                                      </p:cBhvr>
                                      <p:to>
                                        <p:strVal val="visible"/>
                                      </p:to>
                                    </p:set>
                                    <p:animEffect transition="in" filter="wipe(up)">
                                      <p:cBhvr>
                                        <p:cTn id="81" dur="75"/>
                                        <p:tgtEl>
                                          <p:spTgt spid="60438">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6" name="TYPE.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60426"/>
                                        </p:tgtEl>
                                        <p:attrNameLst>
                                          <p:attrName>style.visibility</p:attrName>
                                        </p:attrNameLst>
                                      </p:cBhvr>
                                      <p:to>
                                        <p:strVal val="visible"/>
                                      </p:to>
                                    </p:set>
                                    <p:anim calcmode="lin" valueType="num">
                                      <p:cBhvr additive="base">
                                        <p:cTn id="86" dur="500" fill="hold"/>
                                        <p:tgtEl>
                                          <p:spTgt spid="60426"/>
                                        </p:tgtEl>
                                        <p:attrNameLst>
                                          <p:attrName>ppt_x</p:attrName>
                                        </p:attrNameLst>
                                      </p:cBhvr>
                                      <p:tavLst>
                                        <p:tav tm="0">
                                          <p:val>
                                            <p:strVal val="1+#ppt_w/2"/>
                                          </p:val>
                                        </p:tav>
                                        <p:tav tm="100000">
                                          <p:val>
                                            <p:strVal val="#ppt_x"/>
                                          </p:val>
                                        </p:tav>
                                      </p:tavLst>
                                    </p:anim>
                                    <p:anim calcmode="lin" valueType="num">
                                      <p:cBhvr additive="base">
                                        <p:cTn id="87" dur="500" fill="hold"/>
                                        <p:tgtEl>
                                          <p:spTgt spid="60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3" name="CARBRAKE.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60431"/>
                                        </p:tgtEl>
                                        <p:attrNameLst>
                                          <p:attrName>style.visibility</p:attrName>
                                        </p:attrNameLst>
                                      </p:cBhvr>
                                      <p:to>
                                        <p:strVal val="visible"/>
                                      </p:to>
                                    </p:set>
                                    <p:anim calcmode="lin" valueType="num">
                                      <p:cBhvr additive="base">
                                        <p:cTn id="92" dur="500" fill="hold"/>
                                        <p:tgtEl>
                                          <p:spTgt spid="60431"/>
                                        </p:tgtEl>
                                        <p:attrNameLst>
                                          <p:attrName>ppt_x</p:attrName>
                                        </p:attrNameLst>
                                      </p:cBhvr>
                                      <p:tavLst>
                                        <p:tav tm="0">
                                          <p:val>
                                            <p:strVal val="1+#ppt_w/2"/>
                                          </p:val>
                                        </p:tav>
                                        <p:tav tm="100000">
                                          <p:val>
                                            <p:strVal val="#ppt_x"/>
                                          </p:val>
                                        </p:tav>
                                      </p:tavLst>
                                    </p:anim>
                                    <p:anim calcmode="lin" valueType="num">
                                      <p:cBhvr additive="base">
                                        <p:cTn id="93" dur="500" fill="hold"/>
                                        <p:tgtEl>
                                          <p:spTgt spid="60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Screeching Brakes"/>
                                        </p:tgtEl>
                                      </p:cMediaNode>
                                    </p:audio>
                                  </p:subTnLst>
                                </p:cTn>
                              </p:par>
                            </p:childTnLst>
                          </p:cTn>
                        </p:par>
                        <p:par>
                          <p:cTn id="94" fill="hold">
                            <p:stCondLst>
                              <p:cond delay="500"/>
                            </p:stCondLst>
                            <p:childTnLst>
                              <p:par>
                                <p:cTn id="95" presetID="4" presetClass="entr" presetSubtype="32" fill="hold" grpId="0" nodeType="afterEffect">
                                  <p:stCondLst>
                                    <p:cond delay="0"/>
                                  </p:stCondLst>
                                  <p:childTnLst>
                                    <p:set>
                                      <p:cBhvr>
                                        <p:cTn id="96" dur="1" fill="hold">
                                          <p:stCondLst>
                                            <p:cond delay="0"/>
                                          </p:stCondLst>
                                        </p:cTn>
                                        <p:tgtEl>
                                          <p:spTgt spid="60435">
                                            <p:txEl>
                                              <p:pRg st="0" end="0"/>
                                            </p:txEl>
                                          </p:spTgt>
                                        </p:tgtEl>
                                        <p:attrNameLst>
                                          <p:attrName>style.visibility</p:attrName>
                                        </p:attrNameLst>
                                      </p:cBhvr>
                                      <p:to>
                                        <p:strVal val="visible"/>
                                      </p:to>
                                    </p:set>
                                    <p:animEffect transition="in" filter="box(out)">
                                      <p:cBhvr>
                                        <p:cTn id="97" dur="500"/>
                                        <p:tgtEl>
                                          <p:spTgt spid="60435">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4" name="CAMERA.WAV"/>
                                        </p:tgtEl>
                                      </p:cMediaNode>
                                    </p:audio>
                                  </p:subTnLst>
                                </p:cTn>
                              </p:par>
                            </p:childTnLst>
                          </p:cTn>
                        </p:par>
                        <p:par>
                          <p:cTn id="98" fill="hold">
                            <p:stCondLst>
                              <p:cond delay="1000"/>
                            </p:stCondLst>
                            <p:childTnLst>
                              <p:par>
                                <p:cTn id="99" presetID="22" presetClass="entr" presetSubtype="1" fill="hold" grpId="0" nodeType="afterEffect">
                                  <p:stCondLst>
                                    <p:cond delay="0"/>
                                  </p:stCondLst>
                                  <p:iterate type="lt">
                                    <p:tmPct val="100000"/>
                                  </p:iterate>
                                  <p:childTnLst>
                                    <p:set>
                                      <p:cBhvr>
                                        <p:cTn id="100" dur="1" fill="hold">
                                          <p:stCondLst>
                                            <p:cond delay="0"/>
                                          </p:stCondLst>
                                        </p:cTn>
                                        <p:tgtEl>
                                          <p:spTgt spid="60439">
                                            <p:txEl>
                                              <p:pRg st="0" end="0"/>
                                            </p:txEl>
                                          </p:spTgt>
                                        </p:tgtEl>
                                        <p:attrNameLst>
                                          <p:attrName>style.visibility</p:attrName>
                                        </p:attrNameLst>
                                      </p:cBhvr>
                                      <p:to>
                                        <p:strVal val="visible"/>
                                      </p:to>
                                    </p:set>
                                    <p:animEffect transition="in" filter="wipe(up)">
                                      <p:cBhvr>
                                        <p:cTn id="101" dur="75"/>
                                        <p:tgtEl>
                                          <p:spTgt spid="60439">
                                            <p:txEl>
                                              <p:pRg st="0" end="0"/>
                                            </p:txEl>
                                          </p:spTgt>
                                        </p:tgtEl>
                                      </p:cBhvr>
                                    </p:animEffect>
                                  </p:childTnLst>
                                  <p:subTnLst>
                                    <p:audio>
                                      <p:cMediaNode>
                                        <p:cTn display="0" masterRel="sameClick">
                                          <p:stCondLst>
                                            <p:cond evt="begin" delay="0">
                                              <p:tn val="99"/>
                                            </p:cond>
                                          </p:stCondLst>
                                          <p:endCondLst>
                                            <p:cond evt="onStopAudio" delay="0">
                                              <p:tgtEl>
                                                <p:sldTgt/>
                                              </p:tgtEl>
                                            </p:cond>
                                          </p:endCondLst>
                                        </p:cTn>
                                        <p:tgtEl>
                                          <p:sndTgt r:embed="rId6" name="TYPE.WAV"/>
                                        </p:tgtEl>
                                      </p:cMediaNode>
                                    </p:audio>
                                  </p:subTnLst>
                                </p:cTn>
                              </p:par>
                            </p:childTnLst>
                          </p:cTn>
                        </p:par>
                        <p:par>
                          <p:cTn id="102" fill="hold">
                            <p:stCondLst>
                              <p:cond delay="1300"/>
                            </p:stCondLst>
                            <p:childTnLst>
                              <p:par>
                                <p:cTn id="103" presetID="2" presetClass="entr" presetSubtype="8" fill="hold" grpId="0" nodeType="afterEffect">
                                  <p:stCondLst>
                                    <p:cond delay="0"/>
                                  </p:stCondLst>
                                  <p:childTnLst>
                                    <p:set>
                                      <p:cBhvr>
                                        <p:cTn id="104" dur="1" fill="hold">
                                          <p:stCondLst>
                                            <p:cond delay="0"/>
                                          </p:stCondLst>
                                        </p:cTn>
                                        <p:tgtEl>
                                          <p:spTgt spid="60443"/>
                                        </p:tgtEl>
                                        <p:attrNameLst>
                                          <p:attrName>style.visibility</p:attrName>
                                        </p:attrNameLst>
                                      </p:cBhvr>
                                      <p:to>
                                        <p:strVal val="visible"/>
                                      </p:to>
                                    </p:set>
                                    <p:anim calcmode="lin" valueType="num">
                                      <p:cBhvr additive="base">
                                        <p:cTn id="105" dur="500" fill="hold"/>
                                        <p:tgtEl>
                                          <p:spTgt spid="60443"/>
                                        </p:tgtEl>
                                        <p:attrNameLst>
                                          <p:attrName>ppt_x</p:attrName>
                                        </p:attrNameLst>
                                      </p:cBhvr>
                                      <p:tavLst>
                                        <p:tav tm="0">
                                          <p:val>
                                            <p:strVal val="0-#ppt_w/2"/>
                                          </p:val>
                                        </p:tav>
                                        <p:tav tm="100000">
                                          <p:val>
                                            <p:strVal val="#ppt_x"/>
                                          </p:val>
                                        </p:tav>
                                      </p:tavLst>
                                    </p:anim>
                                    <p:anim calcmode="lin" valueType="num">
                                      <p:cBhvr additive="base">
                                        <p:cTn id="106" dur="500" fill="hold"/>
                                        <p:tgtEl>
                                          <p:spTgt spid="604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7" name="WHOOSH.WAV"/>
                                        </p:tgtEl>
                                      </p:cMediaNode>
                                    </p:audio>
                                  </p:sub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60432"/>
                                        </p:tgtEl>
                                        <p:attrNameLst>
                                          <p:attrName>style.visibility</p:attrName>
                                        </p:attrNameLst>
                                      </p:cBhvr>
                                      <p:to>
                                        <p:strVal val="visible"/>
                                      </p:to>
                                    </p:set>
                                    <p:anim calcmode="lin" valueType="num">
                                      <p:cBhvr additive="base">
                                        <p:cTn id="111" dur="500" fill="hold"/>
                                        <p:tgtEl>
                                          <p:spTgt spid="60432"/>
                                        </p:tgtEl>
                                        <p:attrNameLst>
                                          <p:attrName>ppt_x</p:attrName>
                                        </p:attrNameLst>
                                      </p:cBhvr>
                                      <p:tavLst>
                                        <p:tav tm="0">
                                          <p:val>
                                            <p:strVal val="1+#ppt_w/2"/>
                                          </p:val>
                                        </p:tav>
                                        <p:tav tm="100000">
                                          <p:val>
                                            <p:strVal val="#ppt_x"/>
                                          </p:val>
                                        </p:tav>
                                      </p:tavLst>
                                    </p:anim>
                                    <p:anim calcmode="lin" valueType="num">
                                      <p:cBhvr additive="base">
                                        <p:cTn id="112" dur="500" fill="hold"/>
                                        <p:tgtEl>
                                          <p:spTgt spid="60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5" name="Screeching Brakes"/>
                                        </p:tgtEl>
                                      </p:cMediaNode>
                                    </p:audio>
                                  </p:subTnLst>
                                </p:cTn>
                              </p:par>
                            </p:childTnLst>
                          </p:cTn>
                        </p:par>
                        <p:par>
                          <p:cTn id="113" fill="hold">
                            <p:stCondLst>
                              <p:cond delay="500"/>
                            </p:stCondLst>
                            <p:childTnLst>
                              <p:par>
                                <p:cTn id="114" presetID="4" presetClass="entr" presetSubtype="32" fill="hold" grpId="0" nodeType="afterEffect">
                                  <p:stCondLst>
                                    <p:cond delay="0"/>
                                  </p:stCondLst>
                                  <p:childTnLst>
                                    <p:set>
                                      <p:cBhvr>
                                        <p:cTn id="115" dur="1" fill="hold">
                                          <p:stCondLst>
                                            <p:cond delay="0"/>
                                          </p:stCondLst>
                                        </p:cTn>
                                        <p:tgtEl>
                                          <p:spTgt spid="60436">
                                            <p:txEl>
                                              <p:pRg st="0" end="0"/>
                                            </p:txEl>
                                          </p:spTgt>
                                        </p:tgtEl>
                                        <p:attrNameLst>
                                          <p:attrName>style.visibility</p:attrName>
                                        </p:attrNameLst>
                                      </p:cBhvr>
                                      <p:to>
                                        <p:strVal val="visible"/>
                                      </p:to>
                                    </p:set>
                                    <p:animEffect transition="in" filter="box(out)">
                                      <p:cBhvr>
                                        <p:cTn id="116" dur="500"/>
                                        <p:tgtEl>
                                          <p:spTgt spid="60436">
                                            <p:txEl>
                                              <p:pRg st="0" end="0"/>
                                            </p:txEl>
                                          </p:spTgt>
                                        </p:tgtEl>
                                      </p:cBhvr>
                                    </p:animEffect>
                                  </p:childTnLst>
                                  <p:subTnLst>
                                    <p:audio>
                                      <p:cMediaNode>
                                        <p:cTn display="0" masterRel="sameClick">
                                          <p:stCondLst>
                                            <p:cond evt="begin" delay="0">
                                              <p:tn val="114"/>
                                            </p:cond>
                                          </p:stCondLst>
                                          <p:endCondLst>
                                            <p:cond evt="onStopAudio" delay="0">
                                              <p:tgtEl>
                                                <p:sldTgt/>
                                              </p:tgtEl>
                                            </p:cond>
                                          </p:endCondLst>
                                        </p:cTn>
                                        <p:tgtEl>
                                          <p:sndTgt r:embed="rId4" name="CAMERA.WAV"/>
                                        </p:tgtEl>
                                      </p:cMediaNode>
                                    </p:audio>
                                  </p:subTnLst>
                                </p:cTn>
                              </p:par>
                            </p:childTnLst>
                          </p:cTn>
                        </p:par>
                        <p:par>
                          <p:cTn id="117" fill="hold">
                            <p:stCondLst>
                              <p:cond delay="1000"/>
                            </p:stCondLst>
                            <p:childTnLst>
                              <p:par>
                                <p:cTn id="118" presetID="2" presetClass="entr" presetSubtype="8" fill="hold" grpId="0" nodeType="afterEffect">
                                  <p:stCondLst>
                                    <p:cond delay="0"/>
                                  </p:stCondLst>
                                  <p:childTnLst>
                                    <p:set>
                                      <p:cBhvr>
                                        <p:cTn id="119" dur="1" fill="hold">
                                          <p:stCondLst>
                                            <p:cond delay="0"/>
                                          </p:stCondLst>
                                        </p:cTn>
                                        <p:tgtEl>
                                          <p:spTgt spid="60444"/>
                                        </p:tgtEl>
                                        <p:attrNameLst>
                                          <p:attrName>style.visibility</p:attrName>
                                        </p:attrNameLst>
                                      </p:cBhvr>
                                      <p:to>
                                        <p:strVal val="visible"/>
                                      </p:to>
                                    </p:set>
                                    <p:anim calcmode="lin" valueType="num">
                                      <p:cBhvr additive="base">
                                        <p:cTn id="120" dur="500" fill="hold"/>
                                        <p:tgtEl>
                                          <p:spTgt spid="60444"/>
                                        </p:tgtEl>
                                        <p:attrNameLst>
                                          <p:attrName>ppt_x</p:attrName>
                                        </p:attrNameLst>
                                      </p:cBhvr>
                                      <p:tavLst>
                                        <p:tav tm="0">
                                          <p:val>
                                            <p:strVal val="0-#ppt_w/2"/>
                                          </p:val>
                                        </p:tav>
                                        <p:tav tm="100000">
                                          <p:val>
                                            <p:strVal val="#ppt_x"/>
                                          </p:val>
                                        </p:tav>
                                      </p:tavLst>
                                    </p:anim>
                                    <p:anim calcmode="lin" valueType="num">
                                      <p:cBhvr additive="base">
                                        <p:cTn id="121" dur="500" fill="hold"/>
                                        <p:tgtEl>
                                          <p:spTgt spid="604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7" name="WHOOSH.WAV"/>
                                        </p:tgtEl>
                                      </p:cMediaNode>
                                    </p:audio>
                                  </p:subTnLst>
                                </p:cTn>
                              </p:par>
                            </p:childTnLst>
                          </p:cTn>
                        </p:par>
                        <p:par>
                          <p:cTn id="122" fill="hold">
                            <p:stCondLst>
                              <p:cond delay="1500"/>
                            </p:stCondLst>
                            <p:childTnLst>
                              <p:par>
                                <p:cTn id="123" presetID="22" presetClass="entr" presetSubtype="1" fill="hold" grpId="0" nodeType="afterEffect">
                                  <p:stCondLst>
                                    <p:cond delay="0"/>
                                  </p:stCondLst>
                                  <p:iterate type="lt">
                                    <p:tmPct val="100000"/>
                                  </p:iterate>
                                  <p:childTnLst>
                                    <p:set>
                                      <p:cBhvr>
                                        <p:cTn id="124" dur="1" fill="hold">
                                          <p:stCondLst>
                                            <p:cond delay="0"/>
                                          </p:stCondLst>
                                        </p:cTn>
                                        <p:tgtEl>
                                          <p:spTgt spid="60440">
                                            <p:txEl>
                                              <p:pRg st="0" end="0"/>
                                            </p:txEl>
                                          </p:spTgt>
                                        </p:tgtEl>
                                        <p:attrNameLst>
                                          <p:attrName>style.visibility</p:attrName>
                                        </p:attrNameLst>
                                      </p:cBhvr>
                                      <p:to>
                                        <p:strVal val="visible"/>
                                      </p:to>
                                    </p:set>
                                    <p:animEffect transition="in" filter="wipe(up)">
                                      <p:cBhvr>
                                        <p:cTn id="125" dur="75"/>
                                        <p:tgtEl>
                                          <p:spTgt spid="60440">
                                            <p:txEl>
                                              <p:pRg st="0" end="0"/>
                                            </p:txEl>
                                          </p:spTgt>
                                        </p:tgtEl>
                                      </p:cBhvr>
                                    </p:animEffect>
                                  </p:childTnLst>
                                  <p:subTnLst>
                                    <p:audio>
                                      <p:cMediaNode>
                                        <p:cTn display="0" masterRel="sameClick">
                                          <p:stCondLst>
                                            <p:cond evt="begin" delay="0">
                                              <p:tn val="123"/>
                                            </p:cond>
                                          </p:stCondLst>
                                          <p:endCondLst>
                                            <p:cond evt="onStopAudio" delay="0">
                                              <p:tgtEl>
                                                <p:sldTgt/>
                                              </p:tgtEl>
                                            </p:cond>
                                          </p:endCondLst>
                                        </p:cTn>
                                        <p:tgtEl>
                                          <p:sndTgt r:embed="rId6" name="TYPE.WAV"/>
                                        </p:tgtEl>
                                      </p:cMediaNode>
                                    </p:audio>
                                  </p:subTnLst>
                                </p:cTn>
                              </p:par>
                            </p:childTnLst>
                          </p:cTn>
                        </p:par>
                        <p:par>
                          <p:cTn id="126" fill="hold">
                            <p:stCondLst>
                              <p:cond delay="1800"/>
                            </p:stCondLst>
                            <p:childTnLst>
                              <p:par>
                                <p:cTn id="127" presetID="2" presetClass="entr" presetSubtype="1" fill="hold" grpId="0" nodeType="afterEffect">
                                  <p:stCondLst>
                                    <p:cond delay="0"/>
                                  </p:stCondLst>
                                  <p:iterate type="wd">
                                    <p:tmPct val="100000"/>
                                  </p:iterate>
                                  <p:childTnLst>
                                    <p:set>
                                      <p:cBhvr>
                                        <p:cTn id="128" dur="1" fill="hold">
                                          <p:stCondLst>
                                            <p:cond delay="0"/>
                                          </p:stCondLst>
                                        </p:cTn>
                                        <p:tgtEl>
                                          <p:spTgt spid="60446">
                                            <p:txEl>
                                              <p:pRg st="0" end="0"/>
                                            </p:txEl>
                                          </p:spTgt>
                                        </p:tgtEl>
                                        <p:attrNameLst>
                                          <p:attrName>style.visibility</p:attrName>
                                        </p:attrNameLst>
                                      </p:cBhvr>
                                      <p:to>
                                        <p:strVal val="visible"/>
                                      </p:to>
                                    </p:set>
                                    <p:anim calcmode="lin" valueType="num">
                                      <p:cBhvr additive="base">
                                        <p:cTn id="129" dur="300" fill="hold"/>
                                        <p:tgtEl>
                                          <p:spTgt spid="60446">
                                            <p:txEl>
                                              <p:pRg st="0" end="0"/>
                                            </p:txEl>
                                          </p:spTgt>
                                        </p:tgtEl>
                                        <p:attrNameLst>
                                          <p:attrName>ppt_x</p:attrName>
                                        </p:attrNameLst>
                                      </p:cBhvr>
                                      <p:tavLst>
                                        <p:tav tm="0">
                                          <p:val>
                                            <p:strVal val="#ppt_x"/>
                                          </p:val>
                                        </p:tav>
                                        <p:tav tm="100000">
                                          <p:val>
                                            <p:strVal val="#ppt_x"/>
                                          </p:val>
                                        </p:tav>
                                      </p:tavLst>
                                    </p:anim>
                                    <p:anim calcmode="lin" valueType="num">
                                      <p:cBhvr additive="base">
                                        <p:cTn id="130" dur="300" fill="hold"/>
                                        <p:tgtEl>
                                          <p:spTgt spid="604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3" fill="hold" grpId="0" nodeType="clickEffect">
                                  <p:stCondLst>
                                    <p:cond delay="0"/>
                                  </p:stCondLst>
                                  <p:iterate type="lt">
                                    <p:tmPct val="100000"/>
                                  </p:iterate>
                                  <p:childTnLst>
                                    <p:set>
                                      <p:cBhvr>
                                        <p:cTn id="134" dur="1" fill="hold">
                                          <p:stCondLst>
                                            <p:cond delay="0"/>
                                          </p:stCondLst>
                                        </p:cTn>
                                        <p:tgtEl>
                                          <p:spTgt spid="60447">
                                            <p:txEl>
                                              <p:pRg st="0" end="0"/>
                                            </p:txEl>
                                          </p:spTgt>
                                        </p:tgtEl>
                                        <p:attrNameLst>
                                          <p:attrName>style.visibility</p:attrName>
                                        </p:attrNameLst>
                                      </p:cBhvr>
                                      <p:to>
                                        <p:strVal val="visible"/>
                                      </p:to>
                                    </p:set>
                                    <p:anim calcmode="lin" valueType="num">
                                      <p:cBhvr additive="base">
                                        <p:cTn id="135" dur="75" fill="hold"/>
                                        <p:tgtEl>
                                          <p:spTgt spid="60447">
                                            <p:txEl>
                                              <p:pRg st="0" end="0"/>
                                            </p:txEl>
                                          </p:spTgt>
                                        </p:tgtEl>
                                        <p:attrNameLst>
                                          <p:attrName>ppt_x</p:attrName>
                                        </p:attrNameLst>
                                      </p:cBhvr>
                                      <p:tavLst>
                                        <p:tav tm="0">
                                          <p:val>
                                            <p:strVal val="1+#ppt_w/2"/>
                                          </p:val>
                                        </p:tav>
                                        <p:tav tm="100000">
                                          <p:val>
                                            <p:strVal val="#ppt_x"/>
                                          </p:val>
                                        </p:tav>
                                      </p:tavLst>
                                    </p:anim>
                                    <p:anim calcmode="lin" valueType="num">
                                      <p:cBhvr additive="base">
                                        <p:cTn id="136" dur="75" fill="hold"/>
                                        <p:tgtEl>
                                          <p:spTgt spid="6044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8"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6" grpId="0" animBg="1"/>
      <p:bldP spid="60427" grpId="0" animBg="1"/>
      <p:bldP spid="60428" grpId="0" animBg="1"/>
      <p:bldP spid="60429" grpId="0" animBg="1"/>
      <p:bldP spid="60430" grpId="0" animBg="1"/>
      <p:bldP spid="60431" grpId="0" animBg="1"/>
      <p:bldP spid="60432" grpId="0" animBg="1"/>
      <p:bldP spid="60433" grpId="0" build="p" autoUpdateAnimBg="0" advAuto="0"/>
      <p:bldP spid="60434" grpId="0" build="p" autoUpdateAnimBg="0" advAuto="0"/>
      <p:bldP spid="60435" grpId="0" build="p" autoUpdateAnimBg="0" advAuto="0"/>
      <p:bldP spid="60436" grpId="0" build="p" autoUpdateAnimBg="0" advAuto="0"/>
      <p:bldP spid="60437" grpId="0" build="p" autoUpdateAnimBg="0" advAuto="0"/>
      <p:bldP spid="60438" grpId="0" build="p" autoUpdateAnimBg="0" advAuto="0"/>
      <p:bldP spid="60439" grpId="0" build="p" autoUpdateAnimBg="0" advAuto="0"/>
      <p:bldP spid="60440" grpId="0" build="p" autoUpdateAnimBg="0" advAuto="0"/>
      <p:bldP spid="60442" grpId="0" animBg="1"/>
      <p:bldP spid="60443" grpId="0" animBg="1"/>
      <p:bldP spid="60444" grpId="0" animBg="1"/>
      <p:bldP spid="60445" grpId="0" build="p" autoUpdateAnimBg="0" advAuto="0"/>
      <p:bldP spid="60446" grpId="0" build="p" autoUpdateAnimBg="0" advAuto="0"/>
      <p:bldP spid="60447" grpId="0" build="p" autoUpdateAnimBg="0"/>
      <p:bldP spid="60448" grpId="0" build="p" autoUpdateAnimBg="0" advAuto="0"/>
      <p:bldP spid="60449" grpId="0" build="p" autoUpdateAnimBg="0" advAuto="0"/>
      <p:bldP spid="60450" grpId="0" animBg="1"/>
      <p:bldP spid="6045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2382838" y="2593975"/>
            <a:ext cx="5618162" cy="1825625"/>
            <a:chOff x="1501" y="1634"/>
            <a:chExt cx="3539" cy="1150"/>
          </a:xfrm>
        </p:grpSpPr>
        <p:sp>
          <p:nvSpPr>
            <p:cNvPr id="76816" name="Oval 4"/>
            <p:cNvSpPr>
              <a:spLocks noChangeArrowheads="1"/>
            </p:cNvSpPr>
            <p:nvPr/>
          </p:nvSpPr>
          <p:spPr bwMode="auto">
            <a:xfrm>
              <a:off x="4169" y="1645"/>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6817"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6818"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76819"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6820" name="Line 8"/>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62473" name="Line 9"/>
          <p:cNvSpPr>
            <a:spLocks noChangeShapeType="1"/>
          </p:cNvSpPr>
          <p:nvPr/>
        </p:nvSpPr>
        <p:spPr bwMode="auto">
          <a:xfrm flipH="1">
            <a:off x="3221038" y="3810000"/>
            <a:ext cx="1350962"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2474" name="Line 10"/>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6806" name="Rectangle 11"/>
          <p:cNvSpPr>
            <a:spLocks noChangeArrowheads="1"/>
          </p:cNvSpPr>
          <p:nvPr/>
        </p:nvSpPr>
        <p:spPr bwMode="auto">
          <a:xfrm>
            <a:off x="381000" y="152400"/>
            <a:ext cx="7239000" cy="519113"/>
          </a:xfrm>
          <a:prstGeom prst="rect">
            <a:avLst/>
          </a:prstGeom>
          <a:noFill/>
          <a:ln w="9525">
            <a:noFill/>
            <a:miter lim="800000"/>
            <a:headEnd/>
            <a:tailEnd/>
          </a:ln>
        </p:spPr>
        <p:txBody>
          <a:bodyPr lIns="92075" tIns="46038" rIns="92075" bIns="46038">
            <a:spAutoFit/>
          </a:bodyPr>
          <a:lstStyle/>
          <a:p>
            <a:r>
              <a:rPr lang="hu-HU" sz="2800" baseline="0">
                <a:solidFill>
                  <a:schemeClr val="tx1"/>
                </a:solidFill>
              </a:rPr>
              <a:t>Az izomerő (</a:t>
            </a:r>
            <a:r>
              <a:rPr lang="en-GB" sz="2800" baseline="0">
                <a:solidFill>
                  <a:schemeClr val="tx1"/>
                </a:solidFill>
              </a:rPr>
              <a:t>F</a:t>
            </a:r>
            <a:r>
              <a:rPr lang="hu-HU" sz="2800" baseline="-12000">
                <a:solidFill>
                  <a:schemeClr val="tx1"/>
                </a:solidFill>
              </a:rPr>
              <a:t>m</a:t>
            </a:r>
            <a:r>
              <a:rPr lang="hu-HU" sz="2800" baseline="0">
                <a:solidFill>
                  <a:schemeClr val="tx1"/>
                </a:solidFill>
              </a:rPr>
              <a:t>) kiszámítása</a:t>
            </a:r>
            <a:endParaRPr lang="en-GB" sz="2800" baseline="0">
              <a:solidFill>
                <a:schemeClr val="tx1"/>
              </a:solidFill>
            </a:endParaRPr>
          </a:p>
        </p:txBody>
      </p:sp>
      <p:sp>
        <p:nvSpPr>
          <p:cNvPr id="62476" name="Rectangle 12"/>
          <p:cNvSpPr>
            <a:spLocks noChangeArrowheads="1"/>
          </p:cNvSpPr>
          <p:nvPr/>
        </p:nvSpPr>
        <p:spPr bwMode="auto">
          <a:xfrm>
            <a:off x="2514600" y="4129088"/>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62477" name="Line 13"/>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62478" name="Line 14"/>
          <p:cNvSpPr>
            <a:spLocks noChangeShapeType="1"/>
          </p:cNvSpPr>
          <p:nvPr/>
        </p:nvSpPr>
        <p:spPr bwMode="auto">
          <a:xfrm>
            <a:off x="4572000" y="2763838"/>
            <a:ext cx="0" cy="10461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2479" name="Rectangle 15"/>
          <p:cNvSpPr>
            <a:spLocks noChangeArrowheads="1"/>
          </p:cNvSpPr>
          <p:nvPr/>
        </p:nvSpPr>
        <p:spPr bwMode="auto">
          <a:xfrm>
            <a:off x="3581400" y="3886200"/>
            <a:ext cx="9144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l</a:t>
            </a:r>
            <a:r>
              <a:rPr lang="en-GB" sz="2800" baseline="-10000">
                <a:solidFill>
                  <a:schemeClr val="tx1"/>
                </a:solidFill>
              </a:rPr>
              <a:t>G</a:t>
            </a:r>
          </a:p>
        </p:txBody>
      </p:sp>
      <p:sp>
        <p:nvSpPr>
          <p:cNvPr id="62480" name="Rectangle 16"/>
          <p:cNvSpPr>
            <a:spLocks noChangeArrowheads="1"/>
          </p:cNvSpPr>
          <p:nvPr/>
        </p:nvSpPr>
        <p:spPr bwMode="auto">
          <a:xfrm>
            <a:off x="5181600" y="14478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en-GB" sz="2800" baseline="-12000">
                <a:solidFill>
                  <a:schemeClr val="tx1"/>
                </a:solidFill>
              </a:rPr>
              <a:t>m</a:t>
            </a:r>
          </a:p>
        </p:txBody>
      </p:sp>
      <p:sp>
        <p:nvSpPr>
          <p:cNvPr id="62481" name="Line 17"/>
          <p:cNvSpPr>
            <a:spLocks noChangeShapeType="1"/>
          </p:cNvSpPr>
          <p:nvPr/>
        </p:nvSpPr>
        <p:spPr bwMode="auto">
          <a:xfrm flipH="1" flipV="1">
            <a:off x="4354513" y="2601913"/>
            <a:ext cx="207962" cy="131762"/>
          </a:xfrm>
          <a:prstGeom prst="line">
            <a:avLst/>
          </a:prstGeom>
          <a:noFill/>
          <a:ln w="12700">
            <a:solidFill>
              <a:srgbClr val="FF0000"/>
            </a:solidFill>
            <a:round/>
            <a:headEnd type="none" w="sm" len="sm"/>
            <a:tailEnd type="none" w="sm" len="sm"/>
          </a:ln>
        </p:spPr>
        <p:txBody>
          <a:bodyPr wrap="none" anchor="ctr"/>
          <a:lstStyle/>
          <a:p>
            <a:endParaRPr lang="hu-HU"/>
          </a:p>
        </p:txBody>
      </p:sp>
      <p:sp>
        <p:nvSpPr>
          <p:cNvPr id="62482" name="Rectangle 18"/>
          <p:cNvSpPr>
            <a:spLocks noChangeArrowheads="1"/>
          </p:cNvSpPr>
          <p:nvPr/>
        </p:nvSpPr>
        <p:spPr bwMode="auto">
          <a:xfrm>
            <a:off x="4343400" y="2071688"/>
            <a:ext cx="10668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l</a:t>
            </a:r>
            <a:r>
              <a:rPr lang="en-GB" sz="2800" baseline="-10000">
                <a:solidFill>
                  <a:schemeClr val="tx1"/>
                </a:solidFill>
              </a:rPr>
              <a:t>Fm</a:t>
            </a:r>
          </a:p>
        </p:txBody>
      </p:sp>
      <p:sp>
        <p:nvSpPr>
          <p:cNvPr id="62483" name="Rectangle 19"/>
          <p:cNvSpPr>
            <a:spLocks noChangeArrowheads="1"/>
          </p:cNvSpPr>
          <p:nvPr/>
        </p:nvSpPr>
        <p:spPr bwMode="auto">
          <a:xfrm>
            <a:off x="457200" y="914400"/>
            <a:ext cx="2667000" cy="519113"/>
          </a:xfrm>
          <a:prstGeom prst="rect">
            <a:avLst/>
          </a:prstGeom>
          <a:noFill/>
          <a:ln w="9525">
            <a:noFill/>
            <a:miter lim="800000"/>
            <a:headEnd/>
            <a:tailEnd/>
          </a:ln>
        </p:spPr>
        <p:txBody>
          <a:bodyPr lIns="92075" tIns="46038" rIns="92075" bIns="46038">
            <a:spAutoFit/>
          </a:bodyPr>
          <a:lstStyle/>
          <a:p>
            <a:r>
              <a:rPr lang="en-GB" sz="2400" b="0" baseline="0">
                <a:solidFill>
                  <a:schemeClr val="tx1"/>
                </a:solidFill>
              </a:rPr>
              <a:t> </a:t>
            </a:r>
            <a:r>
              <a:rPr lang="en-GB" sz="2800" baseline="0">
                <a:solidFill>
                  <a:schemeClr val="tx1"/>
                </a:solidFill>
              </a:rPr>
              <a:t>G</a:t>
            </a:r>
            <a:r>
              <a:rPr lang="en-GB" sz="2800" baseline="-12000">
                <a:solidFill>
                  <a:schemeClr val="tx1"/>
                </a:solidFill>
              </a:rPr>
              <a:t> </a:t>
            </a:r>
            <a:r>
              <a:rPr lang="en-US" sz="2800" baseline="-12000">
                <a:solidFill>
                  <a:schemeClr val="tx1"/>
                </a:solidFill>
                <a:cs typeface="Times New Roman" pitchFamily="18" charset="0"/>
              </a:rPr>
              <a:t>·</a:t>
            </a:r>
            <a:r>
              <a:rPr lang="en-GB" sz="2800" baseline="-12000">
                <a:solidFill>
                  <a:schemeClr val="tx1"/>
                </a:solidFill>
              </a:rPr>
              <a:t> </a:t>
            </a:r>
            <a:r>
              <a:rPr lang="en-GB" sz="2800" baseline="0">
                <a:solidFill>
                  <a:schemeClr val="tx1"/>
                </a:solidFill>
              </a:rPr>
              <a:t>l</a:t>
            </a:r>
            <a:r>
              <a:rPr lang="en-GB" sz="2800" baseline="-10000">
                <a:solidFill>
                  <a:schemeClr val="tx1"/>
                </a:solidFill>
              </a:rPr>
              <a:t>G</a:t>
            </a:r>
            <a:r>
              <a:rPr lang="en-GB" sz="2400" b="0" baseline="0">
                <a:solidFill>
                  <a:schemeClr val="tx1"/>
                </a:solidFill>
              </a:rPr>
              <a:t> = </a:t>
            </a:r>
            <a:r>
              <a:rPr lang="en-GB" sz="2800" baseline="0">
                <a:solidFill>
                  <a:schemeClr val="tx1"/>
                </a:solidFill>
              </a:rPr>
              <a:t>F</a:t>
            </a:r>
            <a:r>
              <a:rPr lang="en-GB" sz="2800" baseline="-12000">
                <a:solidFill>
                  <a:schemeClr val="tx1"/>
                </a:solidFill>
              </a:rPr>
              <a:t>m </a:t>
            </a:r>
            <a:r>
              <a:rPr lang="en-US" sz="2800" baseline="-12000">
                <a:solidFill>
                  <a:schemeClr val="tx1"/>
                </a:solidFill>
                <a:cs typeface="Times New Roman" pitchFamily="18" charset="0"/>
              </a:rPr>
              <a:t>·</a:t>
            </a:r>
            <a:r>
              <a:rPr lang="en-GB" sz="2800" baseline="-12000">
                <a:solidFill>
                  <a:schemeClr val="tx1"/>
                </a:solidFill>
              </a:rPr>
              <a:t> </a:t>
            </a:r>
            <a:r>
              <a:rPr lang="en-GB" sz="2800" baseline="0">
                <a:solidFill>
                  <a:schemeClr val="tx1"/>
                </a:solidFill>
              </a:rPr>
              <a:t>l</a:t>
            </a:r>
            <a:r>
              <a:rPr lang="en-GB" sz="2800">
                <a:solidFill>
                  <a:schemeClr val="tx1"/>
                </a:solidFill>
              </a:rPr>
              <a:t>Fm</a:t>
            </a:r>
            <a:r>
              <a:rPr lang="en-GB" sz="2800" baseline="0">
                <a:solidFill>
                  <a:schemeClr val="tx1"/>
                </a:solidFill>
              </a:rPr>
              <a:t> </a:t>
            </a:r>
            <a:r>
              <a:rPr lang="en-GB" sz="2400" b="0" baseline="0">
                <a:solidFill>
                  <a:schemeClr val="tx1"/>
                </a:solidFill>
              </a:rPr>
              <a:t> </a:t>
            </a:r>
          </a:p>
        </p:txBody>
      </p:sp>
      <p:sp>
        <p:nvSpPr>
          <p:cNvPr id="62484" name="Rectangle 20"/>
          <p:cNvSpPr>
            <a:spLocks noChangeArrowheads="1"/>
          </p:cNvSpPr>
          <p:nvPr/>
        </p:nvSpPr>
        <p:spPr bwMode="auto">
          <a:xfrm>
            <a:off x="381000" y="1524000"/>
            <a:ext cx="2971800" cy="519113"/>
          </a:xfrm>
          <a:prstGeom prst="rect">
            <a:avLst/>
          </a:prstGeom>
          <a:noFill/>
          <a:ln w="9525">
            <a:noFill/>
            <a:miter lim="800000"/>
            <a:headEnd/>
            <a:tailEnd/>
          </a:ln>
        </p:spPr>
        <p:txBody>
          <a:bodyPr lIns="92075" tIns="46038" rIns="92075" bIns="46038">
            <a:spAutoFit/>
          </a:bodyPr>
          <a:lstStyle/>
          <a:p>
            <a:r>
              <a:rPr lang="en-GB" sz="2400" b="0" baseline="0">
                <a:solidFill>
                  <a:schemeClr val="tx1"/>
                </a:solidFill>
              </a:rPr>
              <a:t> </a:t>
            </a:r>
            <a:r>
              <a:rPr lang="en-GB" sz="2800" baseline="0">
                <a:solidFill>
                  <a:schemeClr val="tx1"/>
                </a:solidFill>
              </a:rPr>
              <a:t>F</a:t>
            </a:r>
            <a:r>
              <a:rPr lang="en-GB" sz="2800" baseline="-12000">
                <a:solidFill>
                  <a:schemeClr val="tx1"/>
                </a:solidFill>
              </a:rPr>
              <a:t>m </a:t>
            </a:r>
            <a:r>
              <a:rPr lang="en-GB" sz="2400" b="0" baseline="0">
                <a:solidFill>
                  <a:schemeClr val="tx1"/>
                </a:solidFill>
              </a:rPr>
              <a:t> = </a:t>
            </a:r>
            <a:r>
              <a:rPr lang="en-GB" sz="2800" baseline="0">
                <a:solidFill>
                  <a:schemeClr val="tx1"/>
                </a:solidFill>
              </a:rPr>
              <a:t>G</a:t>
            </a:r>
            <a:r>
              <a:rPr lang="en-GB" sz="2800" baseline="-12000">
                <a:solidFill>
                  <a:schemeClr val="tx1"/>
                </a:solidFill>
              </a:rPr>
              <a:t> </a:t>
            </a:r>
            <a:r>
              <a:rPr lang="en-US" sz="2800" baseline="-12000">
                <a:solidFill>
                  <a:schemeClr val="tx1"/>
                </a:solidFill>
                <a:cs typeface="Times New Roman" pitchFamily="18" charset="0"/>
              </a:rPr>
              <a:t>·</a:t>
            </a:r>
            <a:r>
              <a:rPr lang="en-GB" sz="2800" baseline="-12000">
                <a:solidFill>
                  <a:schemeClr val="tx1"/>
                </a:solidFill>
              </a:rPr>
              <a:t> </a:t>
            </a:r>
            <a:r>
              <a:rPr lang="en-GB" sz="2800" baseline="0">
                <a:solidFill>
                  <a:schemeClr val="tx1"/>
                </a:solidFill>
              </a:rPr>
              <a:t>l</a:t>
            </a:r>
            <a:r>
              <a:rPr lang="en-GB" sz="2800" baseline="-10000">
                <a:solidFill>
                  <a:schemeClr val="tx1"/>
                </a:solidFill>
              </a:rPr>
              <a:t>G</a:t>
            </a:r>
            <a:r>
              <a:rPr lang="en-GB" sz="2400" b="0" baseline="0">
                <a:solidFill>
                  <a:schemeClr val="tx1"/>
                </a:solidFill>
              </a:rPr>
              <a:t> </a:t>
            </a:r>
            <a:r>
              <a:rPr lang="en-GB" sz="2800" baseline="0">
                <a:solidFill>
                  <a:schemeClr val="tx1"/>
                </a:solidFill>
              </a:rPr>
              <a:t>/</a:t>
            </a:r>
            <a:r>
              <a:rPr lang="en-GB" sz="2800" baseline="-12000">
                <a:solidFill>
                  <a:schemeClr val="tx1"/>
                </a:solidFill>
              </a:rPr>
              <a:t> </a:t>
            </a:r>
            <a:r>
              <a:rPr lang="en-GB" sz="2800" baseline="0">
                <a:solidFill>
                  <a:schemeClr val="tx1"/>
                </a:solidFill>
              </a:rPr>
              <a:t>l</a:t>
            </a:r>
            <a:r>
              <a:rPr lang="en-GB" sz="2800" baseline="-10000">
                <a:solidFill>
                  <a:schemeClr val="tx1"/>
                </a:solidFill>
              </a:rPr>
              <a:t>Fm</a:t>
            </a:r>
            <a:r>
              <a:rPr lang="en-GB" sz="2400" b="0" baseline="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2474"/>
                                        </p:tgtEl>
                                        <p:attrNameLst>
                                          <p:attrName>style.visibility</p:attrName>
                                        </p:attrNameLst>
                                      </p:cBhvr>
                                      <p:to>
                                        <p:strVal val="visible"/>
                                      </p:to>
                                    </p:set>
                                    <p:animEffect transition="in" filter="box(out)">
                                      <p:cBhvr>
                                        <p:cTn id="13" dur="500"/>
                                        <p:tgtEl>
                                          <p:spTgt spid="62474"/>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par>
                          <p:cTn id="14" fill="hold">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62476">
                                            <p:txEl>
                                              <p:pRg st="0" end="0"/>
                                            </p:txEl>
                                          </p:spTgt>
                                        </p:tgtEl>
                                        <p:attrNameLst>
                                          <p:attrName>style.visibility</p:attrName>
                                        </p:attrNameLst>
                                      </p:cBhvr>
                                      <p:to>
                                        <p:strVal val="visible"/>
                                      </p:to>
                                    </p:set>
                                    <p:animEffect transition="in" filter="box(out)">
                                      <p:cBhvr>
                                        <p:cTn id="17" dur="500"/>
                                        <p:tgtEl>
                                          <p:spTgt spid="6247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62473"/>
                                        </p:tgtEl>
                                        <p:attrNameLst>
                                          <p:attrName>style.visibility</p:attrName>
                                        </p:attrNameLst>
                                      </p:cBhvr>
                                      <p:to>
                                        <p:strVal val="visible"/>
                                      </p:to>
                                    </p:set>
                                    <p:anim calcmode="lin" valueType="num">
                                      <p:cBhvr additive="base">
                                        <p:cTn id="21" dur="500" fill="hold"/>
                                        <p:tgtEl>
                                          <p:spTgt spid="62473"/>
                                        </p:tgtEl>
                                        <p:attrNameLst>
                                          <p:attrName>ppt_x</p:attrName>
                                        </p:attrNameLst>
                                      </p:cBhvr>
                                      <p:tavLst>
                                        <p:tav tm="0">
                                          <p:val>
                                            <p:strVal val="1+#ppt_w/2"/>
                                          </p:val>
                                        </p:tav>
                                        <p:tav tm="100000">
                                          <p:val>
                                            <p:strVal val="#ppt_x"/>
                                          </p:val>
                                        </p:tav>
                                      </p:tavLst>
                                    </p:anim>
                                    <p:anim calcmode="lin" valueType="num">
                                      <p:cBhvr additive="base">
                                        <p:cTn id="22" dur="500" fill="hold"/>
                                        <p:tgtEl>
                                          <p:spTgt spid="624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RBRAKE.WAV"/>
                                        </p:tgtEl>
                                      </p:cMediaNode>
                                    </p:audio>
                                  </p:sub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2478"/>
                                        </p:tgtEl>
                                        <p:attrNameLst>
                                          <p:attrName>style.visibility</p:attrName>
                                        </p:attrNameLst>
                                      </p:cBhvr>
                                      <p:to>
                                        <p:strVal val="visible"/>
                                      </p:to>
                                    </p:set>
                                    <p:anim calcmode="lin" valueType="num">
                                      <p:cBhvr additive="base">
                                        <p:cTn id="26" dur="500" fill="hold"/>
                                        <p:tgtEl>
                                          <p:spTgt spid="62478"/>
                                        </p:tgtEl>
                                        <p:attrNameLst>
                                          <p:attrName>ppt_x</p:attrName>
                                        </p:attrNameLst>
                                      </p:cBhvr>
                                      <p:tavLst>
                                        <p:tav tm="0">
                                          <p:val>
                                            <p:strVal val="#ppt_x"/>
                                          </p:val>
                                        </p:tav>
                                        <p:tav tm="100000">
                                          <p:val>
                                            <p:strVal val="#ppt_x"/>
                                          </p:val>
                                        </p:tav>
                                      </p:tavLst>
                                    </p:anim>
                                    <p:anim calcmode="lin" valueType="num">
                                      <p:cBhvr additive="base">
                                        <p:cTn id="27" dur="500" fill="hold"/>
                                        <p:tgtEl>
                                          <p:spTgt spid="6247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62479">
                                            <p:txEl>
                                              <p:pRg st="0" end="0"/>
                                            </p:txEl>
                                          </p:spTgt>
                                        </p:tgtEl>
                                        <p:attrNameLst>
                                          <p:attrName>style.visibility</p:attrName>
                                        </p:attrNameLst>
                                      </p:cBhvr>
                                      <p:to>
                                        <p:strVal val="visible"/>
                                      </p:to>
                                    </p:set>
                                    <p:animEffect transition="in" filter="box(out)">
                                      <p:cBhvr>
                                        <p:cTn id="31" dur="500"/>
                                        <p:tgtEl>
                                          <p:spTgt spid="62479">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62483"/>
                                        </p:tgtEl>
                                        <p:attrNameLst>
                                          <p:attrName>style.visibility</p:attrName>
                                        </p:attrNameLst>
                                      </p:cBhvr>
                                      <p:to>
                                        <p:strVal val="visible"/>
                                      </p:to>
                                    </p:set>
                                    <p:anim calcmode="discrete" valueType="clr">
                                      <p:cBhvr override="childStyle">
                                        <p:cTn id="36" dur="80"/>
                                        <p:tgtEl>
                                          <p:spTgt spid="624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2483"/>
                                        </p:tgtEl>
                                        <p:attrNameLst>
                                          <p:attrName>fillcolor</p:attrName>
                                        </p:attrNameLst>
                                      </p:cBhvr>
                                      <p:tavLst>
                                        <p:tav tm="0">
                                          <p:val>
                                            <p:clrVal>
                                              <a:schemeClr val="accent2"/>
                                            </p:clrVal>
                                          </p:val>
                                        </p:tav>
                                        <p:tav tm="50000">
                                          <p:val>
                                            <p:clrVal>
                                              <a:schemeClr val="hlink"/>
                                            </p:clrVal>
                                          </p:val>
                                        </p:tav>
                                      </p:tavLst>
                                    </p:anim>
                                    <p:set>
                                      <p:cBhvr>
                                        <p:cTn id="38" dur="80"/>
                                        <p:tgtEl>
                                          <p:spTgt spid="62483"/>
                                        </p:tgtEl>
                                        <p:attrNameLst>
                                          <p:attrName>fill.type</p:attrName>
                                        </p:attrNameLst>
                                      </p:cBhvr>
                                      <p:to>
                                        <p:strVal val="solid"/>
                                      </p:to>
                                    </p:set>
                                  </p:childTnLst>
                                </p:cTn>
                              </p:par>
                            </p:childTnLst>
                          </p:cTn>
                        </p:par>
                        <p:par>
                          <p:cTn id="39" fill="hold">
                            <p:stCondLst>
                              <p:cond delay="480"/>
                            </p:stCondLst>
                            <p:childTnLst>
                              <p:par>
                                <p:cTn id="40" presetID="4" presetClass="entr" presetSubtype="32" fill="hold" grpId="0" nodeType="afterEffect">
                                  <p:stCondLst>
                                    <p:cond delay="0"/>
                                  </p:stCondLst>
                                  <p:childTnLst>
                                    <p:set>
                                      <p:cBhvr>
                                        <p:cTn id="41" dur="1" fill="hold">
                                          <p:stCondLst>
                                            <p:cond delay="0"/>
                                          </p:stCondLst>
                                        </p:cTn>
                                        <p:tgtEl>
                                          <p:spTgt spid="62480">
                                            <p:txEl>
                                              <p:pRg st="0" end="0"/>
                                            </p:txEl>
                                          </p:spTgt>
                                        </p:tgtEl>
                                        <p:attrNameLst>
                                          <p:attrName>style.visibility</p:attrName>
                                        </p:attrNameLst>
                                      </p:cBhvr>
                                      <p:to>
                                        <p:strVal val="visible"/>
                                      </p:to>
                                    </p:set>
                                    <p:animEffect transition="in" filter="box(out)">
                                      <p:cBhvr>
                                        <p:cTn id="42" dur="500"/>
                                        <p:tgtEl>
                                          <p:spTgt spid="62480">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par>
                          <p:cTn id="43" fill="hold">
                            <p:stCondLst>
                              <p:cond delay="980"/>
                            </p:stCondLst>
                            <p:childTnLst>
                              <p:par>
                                <p:cTn id="44" presetID="4" presetClass="entr" presetSubtype="32" fill="hold" grpId="0" nodeType="afterEffect">
                                  <p:stCondLst>
                                    <p:cond delay="0"/>
                                  </p:stCondLst>
                                  <p:childTnLst>
                                    <p:set>
                                      <p:cBhvr>
                                        <p:cTn id="45" dur="1" fill="hold">
                                          <p:stCondLst>
                                            <p:cond delay="0"/>
                                          </p:stCondLst>
                                        </p:cTn>
                                        <p:tgtEl>
                                          <p:spTgt spid="62482">
                                            <p:txEl>
                                              <p:pRg st="0" end="0"/>
                                            </p:txEl>
                                          </p:spTgt>
                                        </p:tgtEl>
                                        <p:attrNameLst>
                                          <p:attrName>style.visibility</p:attrName>
                                        </p:attrNameLst>
                                      </p:cBhvr>
                                      <p:to>
                                        <p:strVal val="visible"/>
                                      </p:to>
                                    </p:set>
                                    <p:animEffect transition="in" filter="box(out)">
                                      <p:cBhvr>
                                        <p:cTn id="46" dur="500"/>
                                        <p:tgtEl>
                                          <p:spTgt spid="62482">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62484"/>
                                        </p:tgtEl>
                                        <p:attrNameLst>
                                          <p:attrName>style.visibility</p:attrName>
                                        </p:attrNameLst>
                                      </p:cBhvr>
                                      <p:to>
                                        <p:strVal val="visible"/>
                                      </p:to>
                                    </p:set>
                                    <p:anim calcmode="discrete" valueType="clr">
                                      <p:cBhvr override="childStyle">
                                        <p:cTn id="51" dur="80"/>
                                        <p:tgtEl>
                                          <p:spTgt spid="62484"/>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62484"/>
                                        </p:tgtEl>
                                        <p:attrNameLst>
                                          <p:attrName>fillcolor</p:attrName>
                                        </p:attrNameLst>
                                      </p:cBhvr>
                                      <p:tavLst>
                                        <p:tav tm="0">
                                          <p:val>
                                            <p:clrVal>
                                              <a:schemeClr val="accent2"/>
                                            </p:clrVal>
                                          </p:val>
                                        </p:tav>
                                        <p:tav tm="50000">
                                          <p:val>
                                            <p:clrVal>
                                              <a:schemeClr val="hlink"/>
                                            </p:clrVal>
                                          </p:val>
                                        </p:tav>
                                      </p:tavLst>
                                    </p:anim>
                                    <p:set>
                                      <p:cBhvr>
                                        <p:cTn id="53" dur="80"/>
                                        <p:tgtEl>
                                          <p:spTgt spid="6248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62477"/>
                                        </p:tgtEl>
                                        <p:attrNameLst>
                                          <p:attrName>style.visibility</p:attrName>
                                        </p:attrNameLst>
                                      </p:cBhvr>
                                      <p:to>
                                        <p:strVal val="visible"/>
                                      </p:to>
                                    </p:set>
                                    <p:anim calcmode="lin" valueType="num">
                                      <p:cBhvr>
                                        <p:cTn id="58" dur="500" fill="hold"/>
                                        <p:tgtEl>
                                          <p:spTgt spid="62477"/>
                                        </p:tgtEl>
                                        <p:attrNameLst>
                                          <p:attrName>ppt_w</p:attrName>
                                        </p:attrNameLst>
                                      </p:cBhvr>
                                      <p:tavLst>
                                        <p:tav tm="0">
                                          <p:val>
                                            <p:fltVal val="0"/>
                                          </p:val>
                                        </p:tav>
                                        <p:tav tm="100000">
                                          <p:val>
                                            <p:strVal val="#ppt_w"/>
                                          </p:val>
                                        </p:tav>
                                      </p:tavLst>
                                    </p:anim>
                                    <p:anim calcmode="lin" valueType="num">
                                      <p:cBhvr>
                                        <p:cTn id="59" dur="500" fill="hold"/>
                                        <p:tgtEl>
                                          <p:spTgt spid="6247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62481"/>
                                        </p:tgtEl>
                                        <p:attrNameLst>
                                          <p:attrName>style.visibility</p:attrName>
                                        </p:attrNameLst>
                                      </p:cBhvr>
                                      <p:to>
                                        <p:strVal val="visible"/>
                                      </p:to>
                                    </p:set>
                                    <p:anim calcmode="lin" valueType="num">
                                      <p:cBhvr>
                                        <p:cTn id="64" dur="500" fill="hold"/>
                                        <p:tgtEl>
                                          <p:spTgt spid="62481"/>
                                        </p:tgtEl>
                                        <p:attrNameLst>
                                          <p:attrName>ppt_w</p:attrName>
                                        </p:attrNameLst>
                                      </p:cBhvr>
                                      <p:tavLst>
                                        <p:tav tm="0">
                                          <p:val>
                                            <p:fltVal val="0"/>
                                          </p:val>
                                        </p:tav>
                                        <p:tav tm="100000">
                                          <p:val>
                                            <p:strVal val="#ppt_w"/>
                                          </p:val>
                                        </p:tav>
                                      </p:tavLst>
                                    </p:anim>
                                    <p:anim calcmode="lin" valueType="num">
                                      <p:cBhvr>
                                        <p:cTn id="65" dur="500" fill="hold"/>
                                        <p:tgtEl>
                                          <p:spTgt spid="624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P spid="62476" grpId="0" build="p" autoUpdateAnimBg="0" advAuto="0"/>
      <p:bldP spid="62477" grpId="0" animBg="1"/>
      <p:bldP spid="62478" grpId="0" animBg="1"/>
      <p:bldP spid="62479" grpId="0" build="p" autoUpdateAnimBg="0" advAuto="0"/>
      <p:bldP spid="62480" grpId="0" build="p" autoUpdateAnimBg="0" advAuto="0"/>
      <p:bldP spid="62481" grpId="0" animBg="1"/>
      <p:bldP spid="62482" grpId="0" build="p" autoUpdateAnimBg="0" advAuto="0"/>
      <p:bldP spid="62483" grpId="0"/>
      <p:bldP spid="6248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2382838" y="2593975"/>
            <a:ext cx="5618162" cy="1825625"/>
            <a:chOff x="1501" y="1634"/>
            <a:chExt cx="3539" cy="1150"/>
          </a:xfrm>
        </p:grpSpPr>
        <p:sp>
          <p:nvSpPr>
            <p:cNvPr id="77842" name="Oval 4"/>
            <p:cNvSpPr>
              <a:spLocks noChangeArrowheads="1"/>
            </p:cNvSpPr>
            <p:nvPr/>
          </p:nvSpPr>
          <p:spPr bwMode="auto">
            <a:xfrm>
              <a:off x="4169" y="1645"/>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7843"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7844"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77845"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7846" name="Line 8"/>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64521" name="Line 9"/>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7829" name="Rectangle 10"/>
          <p:cNvSpPr>
            <a:spLocks noChangeArrowheads="1"/>
          </p:cNvSpPr>
          <p:nvPr/>
        </p:nvSpPr>
        <p:spPr bwMode="auto">
          <a:xfrm>
            <a:off x="381000" y="152400"/>
            <a:ext cx="80010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Az </a:t>
            </a:r>
            <a:r>
              <a:rPr lang="en-GB" sz="2800" baseline="0">
                <a:solidFill>
                  <a:schemeClr val="tx1"/>
                </a:solidFill>
              </a:rPr>
              <a:t>F</a:t>
            </a:r>
            <a:r>
              <a:rPr lang="hu-HU" sz="2800" baseline="-12000">
                <a:solidFill>
                  <a:schemeClr val="tx1"/>
                </a:solidFill>
              </a:rPr>
              <a:t>m</a:t>
            </a:r>
            <a:r>
              <a:rPr lang="hu-HU" sz="2800" baseline="0">
                <a:solidFill>
                  <a:schemeClr val="tx1"/>
                </a:solidFill>
              </a:rPr>
              <a:t> erő nyomó- és nyíróerő komponens értékek kiszámítása</a:t>
            </a:r>
            <a:endParaRPr lang="en-GB" sz="2800" baseline="0">
              <a:solidFill>
                <a:schemeClr val="tx1"/>
              </a:solidFill>
            </a:endParaRPr>
          </a:p>
        </p:txBody>
      </p:sp>
      <p:sp>
        <p:nvSpPr>
          <p:cNvPr id="64523" name="Rectangle 11"/>
          <p:cNvSpPr>
            <a:spLocks noChangeArrowheads="1"/>
          </p:cNvSpPr>
          <p:nvPr/>
        </p:nvSpPr>
        <p:spPr bwMode="auto">
          <a:xfrm>
            <a:off x="2514600" y="4129088"/>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64524" name="Line 12"/>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64525" name="Rectangle 13"/>
          <p:cNvSpPr>
            <a:spLocks noChangeArrowheads="1"/>
          </p:cNvSpPr>
          <p:nvPr/>
        </p:nvSpPr>
        <p:spPr bwMode="auto">
          <a:xfrm>
            <a:off x="4724400" y="12954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en-GB" sz="2800" baseline="-12000">
                <a:solidFill>
                  <a:schemeClr val="tx1"/>
                </a:solidFill>
              </a:rPr>
              <a:t>m</a:t>
            </a:r>
          </a:p>
        </p:txBody>
      </p:sp>
      <p:sp>
        <p:nvSpPr>
          <p:cNvPr id="77833" name="Rectangle 14"/>
          <p:cNvSpPr>
            <a:spLocks noChangeArrowheads="1"/>
          </p:cNvSpPr>
          <p:nvPr/>
        </p:nvSpPr>
        <p:spPr bwMode="auto">
          <a:xfrm>
            <a:off x="381000" y="1143000"/>
            <a:ext cx="2971800" cy="519113"/>
          </a:xfrm>
          <a:prstGeom prst="rect">
            <a:avLst/>
          </a:prstGeom>
          <a:noFill/>
          <a:ln w="9525">
            <a:noFill/>
            <a:miter lim="800000"/>
            <a:headEnd/>
            <a:tailEnd/>
          </a:ln>
        </p:spPr>
        <p:txBody>
          <a:bodyPr lIns="92075" tIns="46038" rIns="92075" bIns="46038">
            <a:spAutoFit/>
          </a:bodyPr>
          <a:lstStyle/>
          <a:p>
            <a:r>
              <a:rPr lang="en-GB" sz="2400" b="0" baseline="0">
                <a:solidFill>
                  <a:schemeClr val="tx1"/>
                </a:solidFill>
              </a:rPr>
              <a:t> </a:t>
            </a:r>
            <a:r>
              <a:rPr lang="en-GB" sz="2800" baseline="0">
                <a:solidFill>
                  <a:schemeClr val="tx1"/>
                </a:solidFill>
              </a:rPr>
              <a:t>F</a:t>
            </a:r>
            <a:r>
              <a:rPr lang="en-GB" sz="2800" baseline="-12000">
                <a:solidFill>
                  <a:schemeClr val="tx1"/>
                </a:solidFill>
              </a:rPr>
              <a:t>m </a:t>
            </a:r>
            <a:r>
              <a:rPr lang="en-GB" sz="2400" b="0" baseline="0">
                <a:solidFill>
                  <a:schemeClr val="tx1"/>
                </a:solidFill>
              </a:rPr>
              <a:t> = </a:t>
            </a:r>
            <a:r>
              <a:rPr lang="en-GB" sz="2800" baseline="0">
                <a:solidFill>
                  <a:schemeClr val="tx1"/>
                </a:solidFill>
              </a:rPr>
              <a:t>G</a:t>
            </a:r>
            <a:r>
              <a:rPr lang="en-GB" sz="2800" baseline="-12000">
                <a:solidFill>
                  <a:schemeClr val="tx1"/>
                </a:solidFill>
              </a:rPr>
              <a:t>  </a:t>
            </a:r>
            <a:r>
              <a:rPr lang="en-GB" sz="2800" baseline="0">
                <a:solidFill>
                  <a:schemeClr val="tx1"/>
                </a:solidFill>
              </a:rPr>
              <a:t>l</a:t>
            </a:r>
            <a:r>
              <a:rPr lang="en-GB" sz="2800" baseline="-10000">
                <a:solidFill>
                  <a:schemeClr val="tx1"/>
                </a:solidFill>
              </a:rPr>
              <a:t>G</a:t>
            </a:r>
            <a:r>
              <a:rPr lang="en-GB" sz="2400" b="0" baseline="0">
                <a:solidFill>
                  <a:schemeClr val="tx1"/>
                </a:solidFill>
              </a:rPr>
              <a:t> </a:t>
            </a:r>
            <a:r>
              <a:rPr lang="en-GB" sz="2800" baseline="0">
                <a:solidFill>
                  <a:schemeClr val="tx1"/>
                </a:solidFill>
              </a:rPr>
              <a:t>/</a:t>
            </a:r>
            <a:r>
              <a:rPr lang="en-GB" sz="2800" baseline="-12000">
                <a:solidFill>
                  <a:schemeClr val="tx1"/>
                </a:solidFill>
              </a:rPr>
              <a:t> </a:t>
            </a:r>
            <a:r>
              <a:rPr lang="hu-HU" sz="2800" baseline="0">
                <a:solidFill>
                  <a:schemeClr val="tx1"/>
                </a:solidFill>
              </a:rPr>
              <a:t>l</a:t>
            </a:r>
            <a:r>
              <a:rPr lang="hu-HU" sz="2800">
                <a:solidFill>
                  <a:schemeClr val="tx1"/>
                </a:solidFill>
              </a:rPr>
              <a:t>Fm</a:t>
            </a:r>
            <a:r>
              <a:rPr lang="en-GB" sz="2800">
                <a:solidFill>
                  <a:schemeClr val="tx1"/>
                </a:solidFill>
              </a:rPr>
              <a:t> </a:t>
            </a:r>
            <a:r>
              <a:rPr lang="en-GB" sz="2400" b="0" baseline="0">
                <a:solidFill>
                  <a:schemeClr val="tx1"/>
                </a:solidFill>
              </a:rPr>
              <a:t> </a:t>
            </a:r>
          </a:p>
        </p:txBody>
      </p:sp>
      <p:sp>
        <p:nvSpPr>
          <p:cNvPr id="64527" name="Line 15"/>
          <p:cNvSpPr>
            <a:spLocks noChangeShapeType="1"/>
          </p:cNvSpPr>
          <p:nvPr/>
        </p:nvSpPr>
        <p:spPr bwMode="auto">
          <a:xfrm flipH="1" flipV="1">
            <a:off x="3592513" y="2678113"/>
            <a:ext cx="360362" cy="5127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4528" name="Rectangle 16"/>
          <p:cNvSpPr>
            <a:spLocks noChangeArrowheads="1"/>
          </p:cNvSpPr>
          <p:nvPr/>
        </p:nvSpPr>
        <p:spPr bwMode="auto">
          <a:xfrm>
            <a:off x="5181600" y="19050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baseline="-12000">
                <a:solidFill>
                  <a:schemeClr val="tx1"/>
                </a:solidFill>
              </a:rPr>
              <a:t>mk</a:t>
            </a:r>
            <a:endParaRPr lang="en-GB" sz="2800" baseline="-12000">
              <a:solidFill>
                <a:schemeClr val="tx1"/>
              </a:solidFill>
            </a:endParaRPr>
          </a:p>
        </p:txBody>
      </p:sp>
      <p:sp>
        <p:nvSpPr>
          <p:cNvPr id="64529" name="Arc 17"/>
          <p:cNvSpPr>
            <a:spLocks/>
          </p:cNvSpPr>
          <p:nvPr/>
        </p:nvSpPr>
        <p:spPr bwMode="auto">
          <a:xfrm rot="10800000">
            <a:off x="4000500" y="2635250"/>
            <a:ext cx="514350" cy="555625"/>
          </a:xfrm>
          <a:custGeom>
            <a:avLst/>
            <a:gdLst>
              <a:gd name="T0" fmla="*/ 2147483647 w 18245"/>
              <a:gd name="T1" fmla="*/ 2147483647 h 18173"/>
              <a:gd name="T2" fmla="*/ 0 w 18245"/>
              <a:gd name="T3" fmla="*/ 2147483647 h 18173"/>
              <a:gd name="T4" fmla="*/ 2147483647 w 18245"/>
              <a:gd name="T5" fmla="*/ 0 h 18173"/>
              <a:gd name="T6" fmla="*/ 0 60000 65536"/>
              <a:gd name="T7" fmla="*/ 0 60000 65536"/>
              <a:gd name="T8" fmla="*/ 0 60000 65536"/>
              <a:gd name="T9" fmla="*/ 0 w 18245"/>
              <a:gd name="T10" fmla="*/ 0 h 18173"/>
              <a:gd name="T11" fmla="*/ 18245 w 18245"/>
              <a:gd name="T12" fmla="*/ 18173 h 18173"/>
            </a:gdLst>
            <a:ahLst/>
            <a:cxnLst>
              <a:cxn ang="T6">
                <a:pos x="T0" y="T1"/>
              </a:cxn>
              <a:cxn ang="T7">
                <a:pos x="T2" y="T3"/>
              </a:cxn>
              <a:cxn ang="T8">
                <a:pos x="T4" y="T5"/>
              </a:cxn>
            </a:cxnLst>
            <a:rect l="T9" t="T10" r="T11" b="T12"/>
            <a:pathLst>
              <a:path w="18245" h="18173" fill="none" extrusionOk="0">
                <a:moveTo>
                  <a:pt x="6570" y="18173"/>
                </a:moveTo>
                <a:cubicBezTo>
                  <a:pt x="3925" y="16474"/>
                  <a:pt x="1682" y="14217"/>
                  <a:pt x="-1" y="11562"/>
                </a:cubicBezTo>
              </a:path>
              <a:path w="18245" h="18173" stroke="0" extrusionOk="0">
                <a:moveTo>
                  <a:pt x="6570" y="18173"/>
                </a:moveTo>
                <a:cubicBezTo>
                  <a:pt x="3925" y="16474"/>
                  <a:pt x="1682" y="14217"/>
                  <a:pt x="-1" y="11562"/>
                </a:cubicBezTo>
                <a:lnTo>
                  <a:pt x="18245" y="0"/>
                </a:lnTo>
                <a:close/>
              </a:path>
            </a:pathLst>
          </a:custGeom>
          <a:solidFill>
            <a:srgbClr val="FFFF00"/>
          </a:solidFill>
          <a:ln w="12700" cap="rnd">
            <a:solidFill>
              <a:schemeClr val="tx1"/>
            </a:solidFill>
            <a:round/>
            <a:headEnd/>
            <a:tailEnd/>
          </a:ln>
        </p:spPr>
        <p:txBody>
          <a:bodyPr wrap="none" anchor="ctr"/>
          <a:lstStyle/>
          <a:p>
            <a:endParaRPr lang="hu-HU"/>
          </a:p>
        </p:txBody>
      </p:sp>
      <p:sp>
        <p:nvSpPr>
          <p:cNvPr id="64530" name="Line 18"/>
          <p:cNvSpPr>
            <a:spLocks noChangeShapeType="1"/>
          </p:cNvSpPr>
          <p:nvPr/>
        </p:nvSpPr>
        <p:spPr bwMode="auto">
          <a:xfrm flipV="1">
            <a:off x="3973513" y="2220913"/>
            <a:ext cx="1274762" cy="9699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4531" name="Rectangle 19"/>
          <p:cNvSpPr>
            <a:spLocks noChangeArrowheads="1"/>
          </p:cNvSpPr>
          <p:nvPr/>
        </p:nvSpPr>
        <p:spPr bwMode="auto">
          <a:xfrm>
            <a:off x="4191000" y="2895600"/>
            <a:ext cx="457200" cy="457200"/>
          </a:xfrm>
          <a:prstGeom prst="rect">
            <a:avLst/>
          </a:prstGeom>
          <a:noFill/>
          <a:ln w="9525">
            <a:noFill/>
            <a:miter lim="800000"/>
            <a:headEnd/>
            <a:tailEnd/>
          </a:ln>
        </p:spPr>
        <p:txBody>
          <a:bodyPr lIns="92075" tIns="46038" rIns="92075" bIns="46038">
            <a:spAutoFit/>
          </a:bodyPr>
          <a:lstStyle/>
          <a:p>
            <a:r>
              <a:rPr lang="en-GB" sz="2400" baseline="0">
                <a:solidFill>
                  <a:schemeClr val="tx1"/>
                </a:solidFill>
                <a:latin typeface="Symbol" pitchFamily="18" charset="2"/>
              </a:rPr>
              <a:t>a</a:t>
            </a:r>
          </a:p>
        </p:txBody>
      </p:sp>
      <p:sp>
        <p:nvSpPr>
          <p:cNvPr id="64532" name="Rectangle 20"/>
          <p:cNvSpPr>
            <a:spLocks noChangeArrowheads="1"/>
          </p:cNvSpPr>
          <p:nvPr/>
        </p:nvSpPr>
        <p:spPr bwMode="auto">
          <a:xfrm>
            <a:off x="3276600" y="2133600"/>
            <a:ext cx="10795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en-GB" sz="2800" baseline="-12000">
                <a:solidFill>
                  <a:schemeClr val="tx1"/>
                </a:solidFill>
              </a:rPr>
              <a:t>m</a:t>
            </a:r>
            <a:r>
              <a:rPr lang="hu-HU" sz="2800" baseline="-12000">
                <a:solidFill>
                  <a:schemeClr val="tx1"/>
                </a:solidFill>
              </a:rPr>
              <a:t>ny</a:t>
            </a:r>
            <a:endParaRPr lang="en-GB" sz="2800" baseline="-12000">
              <a:solidFill>
                <a:schemeClr val="tx1"/>
              </a:solidFill>
            </a:endParaRPr>
          </a:p>
        </p:txBody>
      </p:sp>
      <p:sp>
        <p:nvSpPr>
          <p:cNvPr id="64533" name="Rectangle 21"/>
          <p:cNvSpPr>
            <a:spLocks noChangeArrowheads="1"/>
          </p:cNvSpPr>
          <p:nvPr/>
        </p:nvSpPr>
        <p:spPr bwMode="auto">
          <a:xfrm>
            <a:off x="533400" y="1752600"/>
            <a:ext cx="2362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mk</a:t>
            </a:r>
            <a:r>
              <a:rPr lang="en-GB" sz="2800" baseline="0">
                <a:solidFill>
                  <a:schemeClr val="tx1"/>
                </a:solidFill>
              </a:rPr>
              <a:t> = F</a:t>
            </a:r>
            <a:r>
              <a:rPr lang="en-GB" sz="2800" baseline="-14000">
                <a:solidFill>
                  <a:schemeClr val="tx1"/>
                </a:solidFill>
              </a:rPr>
              <a:t>m</a:t>
            </a:r>
            <a:r>
              <a:rPr lang="en-GB" sz="2800" baseline="0">
                <a:solidFill>
                  <a:schemeClr val="tx1"/>
                </a:solidFill>
              </a:rPr>
              <a:t> cos</a:t>
            </a:r>
            <a:r>
              <a:rPr lang="en-GB" sz="2400" baseline="0">
                <a:solidFill>
                  <a:schemeClr val="tx1"/>
                </a:solidFill>
                <a:latin typeface="Symbol" pitchFamily="18" charset="2"/>
              </a:rPr>
              <a:t>a</a:t>
            </a:r>
            <a:r>
              <a:rPr lang="en-GB" sz="2800" baseline="0">
                <a:solidFill>
                  <a:schemeClr val="tx1"/>
                </a:solidFill>
              </a:rPr>
              <a:t> </a:t>
            </a:r>
          </a:p>
        </p:txBody>
      </p:sp>
      <p:sp>
        <p:nvSpPr>
          <p:cNvPr id="64534" name="Rectangle 22"/>
          <p:cNvSpPr>
            <a:spLocks noChangeArrowheads="1"/>
          </p:cNvSpPr>
          <p:nvPr/>
        </p:nvSpPr>
        <p:spPr bwMode="auto">
          <a:xfrm>
            <a:off x="533400" y="2362200"/>
            <a:ext cx="2514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mny</a:t>
            </a:r>
            <a:r>
              <a:rPr lang="en-GB" sz="2800" baseline="0">
                <a:solidFill>
                  <a:schemeClr val="tx1"/>
                </a:solidFill>
              </a:rPr>
              <a:t> = F</a:t>
            </a:r>
            <a:r>
              <a:rPr lang="en-GB" sz="2800" baseline="-14000">
                <a:solidFill>
                  <a:schemeClr val="tx1"/>
                </a:solidFill>
              </a:rPr>
              <a:t>m </a:t>
            </a:r>
            <a:r>
              <a:rPr lang="en-GB" sz="2800" baseline="0">
                <a:solidFill>
                  <a:schemeClr val="tx1"/>
                </a:solidFill>
              </a:rPr>
              <a:t>sin </a:t>
            </a:r>
            <a:r>
              <a:rPr lang="en-GB" sz="2400" baseline="0">
                <a:solidFill>
                  <a:schemeClr val="tx1"/>
                </a:solidFill>
                <a:latin typeface="Symbol" pitchFamily="18" charset="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ox(out)">
                                      <p:cBhvr>
                                        <p:cTn id="7" dur="500"/>
                                        <p:tgtEl>
                                          <p:spTgt spid="6452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4523">
                                            <p:txEl>
                                              <p:pRg st="0" end="0"/>
                                            </p:txEl>
                                          </p:spTgt>
                                        </p:tgtEl>
                                        <p:attrNameLst>
                                          <p:attrName>style.visibility</p:attrName>
                                        </p:attrNameLst>
                                      </p:cBhvr>
                                      <p:to>
                                        <p:strVal val="visible"/>
                                      </p:to>
                                    </p:set>
                                    <p:animEffect transition="in" filter="box(out)">
                                      <p:cBhvr>
                                        <p:cTn id="11" dur="500"/>
                                        <p:tgtEl>
                                          <p:spTgt spid="64523">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4524"/>
                                        </p:tgtEl>
                                        <p:attrNameLst>
                                          <p:attrName>style.visibility</p:attrName>
                                        </p:attrNameLst>
                                      </p:cBhvr>
                                      <p:to>
                                        <p:strVal val="visible"/>
                                      </p:to>
                                    </p:set>
                                    <p:animEffect transition="in" filter="box(out)">
                                      <p:cBhvr>
                                        <p:cTn id="16" dur="500"/>
                                        <p:tgtEl>
                                          <p:spTgt spid="64524"/>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64525">
                                            <p:txEl>
                                              <p:pRg st="0" end="0"/>
                                            </p:txEl>
                                          </p:spTgt>
                                        </p:tgtEl>
                                        <p:attrNameLst>
                                          <p:attrName>style.visibility</p:attrName>
                                        </p:attrNameLst>
                                      </p:cBhvr>
                                      <p:to>
                                        <p:strVal val="visible"/>
                                      </p:to>
                                    </p:set>
                                    <p:animEffect transition="in" filter="box(out)">
                                      <p:cBhvr>
                                        <p:cTn id="20" dur="500"/>
                                        <p:tgtEl>
                                          <p:spTgt spid="64525">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30"/>
                                        </p:tgtEl>
                                        <p:attrNameLst>
                                          <p:attrName>style.visibility</p:attrName>
                                        </p:attrNameLst>
                                      </p:cBhvr>
                                      <p:to>
                                        <p:strVal val="visible"/>
                                      </p:to>
                                    </p:set>
                                    <p:anim calcmode="lin" valueType="num">
                                      <p:cBhvr additive="base">
                                        <p:cTn id="25" dur="500" fill="hold"/>
                                        <p:tgtEl>
                                          <p:spTgt spid="64530"/>
                                        </p:tgtEl>
                                        <p:attrNameLst>
                                          <p:attrName>ppt_x</p:attrName>
                                        </p:attrNameLst>
                                      </p:cBhvr>
                                      <p:tavLst>
                                        <p:tav tm="0">
                                          <p:val>
                                            <p:strVal val="0-#ppt_w/2"/>
                                          </p:val>
                                        </p:tav>
                                        <p:tav tm="100000">
                                          <p:val>
                                            <p:strVal val="#ppt_x"/>
                                          </p:val>
                                        </p:tav>
                                      </p:tavLst>
                                    </p:anim>
                                    <p:anim calcmode="lin" valueType="num">
                                      <p:cBhvr additive="base">
                                        <p:cTn id="26" dur="500" fill="hold"/>
                                        <p:tgtEl>
                                          <p:spTgt spid="645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par>
                          <p:cTn id="27" fill="hold">
                            <p:stCondLst>
                              <p:cond delay="500"/>
                            </p:stCondLst>
                            <p:childTnLst>
                              <p:par>
                                <p:cTn id="28" presetID="4" presetClass="entr" presetSubtype="32" fill="hold" grpId="0" nodeType="afterEffect">
                                  <p:stCondLst>
                                    <p:cond delay="0"/>
                                  </p:stCondLst>
                                  <p:childTnLst>
                                    <p:set>
                                      <p:cBhvr>
                                        <p:cTn id="29" dur="1" fill="hold">
                                          <p:stCondLst>
                                            <p:cond delay="0"/>
                                          </p:stCondLst>
                                        </p:cTn>
                                        <p:tgtEl>
                                          <p:spTgt spid="64528">
                                            <p:txEl>
                                              <p:pRg st="0" end="0"/>
                                            </p:txEl>
                                          </p:spTgt>
                                        </p:tgtEl>
                                        <p:attrNameLst>
                                          <p:attrName>style.visibility</p:attrName>
                                        </p:attrNameLst>
                                      </p:cBhvr>
                                      <p:to>
                                        <p:strVal val="visible"/>
                                      </p:to>
                                    </p:set>
                                    <p:animEffect transition="in" filter="box(out)">
                                      <p:cBhvr>
                                        <p:cTn id="30" dur="500"/>
                                        <p:tgtEl>
                                          <p:spTgt spid="64528">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4527"/>
                                        </p:tgtEl>
                                        <p:attrNameLst>
                                          <p:attrName>style.visibility</p:attrName>
                                        </p:attrNameLst>
                                      </p:cBhvr>
                                      <p:to>
                                        <p:strVal val="visible"/>
                                      </p:to>
                                    </p:set>
                                    <p:anim calcmode="lin" valueType="num">
                                      <p:cBhvr additive="base">
                                        <p:cTn id="35" dur="500" fill="hold"/>
                                        <p:tgtEl>
                                          <p:spTgt spid="64527"/>
                                        </p:tgtEl>
                                        <p:attrNameLst>
                                          <p:attrName>ppt_x</p:attrName>
                                        </p:attrNameLst>
                                      </p:cBhvr>
                                      <p:tavLst>
                                        <p:tav tm="0">
                                          <p:val>
                                            <p:strVal val="1+#ppt_w/2"/>
                                          </p:val>
                                        </p:tav>
                                        <p:tav tm="100000">
                                          <p:val>
                                            <p:strVal val="#ppt_x"/>
                                          </p:val>
                                        </p:tav>
                                      </p:tavLst>
                                    </p:anim>
                                    <p:anim calcmode="lin" valueType="num">
                                      <p:cBhvr additive="base">
                                        <p:cTn id="36" dur="500" fill="hold"/>
                                        <p:tgtEl>
                                          <p:spTgt spid="645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CARBRAKE.WAV"/>
                                        </p:tgtEl>
                                      </p:cMediaNode>
                                    </p:audio>
                                  </p:sub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64532">
                                            <p:txEl>
                                              <p:pRg st="0" end="0"/>
                                            </p:txEl>
                                          </p:spTgt>
                                        </p:tgtEl>
                                        <p:attrNameLst>
                                          <p:attrName>style.visibility</p:attrName>
                                        </p:attrNameLst>
                                      </p:cBhvr>
                                      <p:to>
                                        <p:strVal val="visible"/>
                                      </p:to>
                                    </p:set>
                                    <p:animEffect transition="in" filter="box(out)">
                                      <p:cBhvr>
                                        <p:cTn id="40" dur="500"/>
                                        <p:tgtEl>
                                          <p:spTgt spid="64532">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64529"/>
                                        </p:tgtEl>
                                        <p:attrNameLst>
                                          <p:attrName>style.visibility</p:attrName>
                                        </p:attrNameLst>
                                      </p:cBhvr>
                                      <p:to>
                                        <p:strVal val="visible"/>
                                      </p:to>
                                    </p:set>
                                    <p:animEffect transition="in" filter="box(out)">
                                      <p:cBhvr>
                                        <p:cTn id="45" dur="500"/>
                                        <p:tgtEl>
                                          <p:spTgt spid="6452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64531">
                                            <p:txEl>
                                              <p:pRg st="0" end="0"/>
                                            </p:txEl>
                                          </p:spTgt>
                                        </p:tgtEl>
                                        <p:attrNameLst>
                                          <p:attrName>style.visibility</p:attrName>
                                        </p:attrNameLst>
                                      </p:cBhvr>
                                      <p:to>
                                        <p:strVal val="visible"/>
                                      </p:to>
                                    </p:set>
                                    <p:animEffect transition="in" filter="box(out)">
                                      <p:cBhvr>
                                        <p:cTn id="50" dur="500"/>
                                        <p:tgtEl>
                                          <p:spTgt spid="64531">
                                            <p:txEl>
                                              <p:pRg st="0" end="0"/>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iterate type="lt">
                                    <p:tmPct val="100000"/>
                                  </p:iterate>
                                  <p:childTnLst>
                                    <p:set>
                                      <p:cBhvr>
                                        <p:cTn id="54" dur="1" fill="hold">
                                          <p:stCondLst>
                                            <p:cond delay="0"/>
                                          </p:stCondLst>
                                        </p:cTn>
                                        <p:tgtEl>
                                          <p:spTgt spid="64533">
                                            <p:txEl>
                                              <p:pRg st="0" end="0"/>
                                            </p:txEl>
                                          </p:spTgt>
                                        </p:tgtEl>
                                        <p:attrNameLst>
                                          <p:attrName>style.visibility</p:attrName>
                                        </p:attrNameLst>
                                      </p:cBhvr>
                                      <p:to>
                                        <p:strVal val="visible"/>
                                      </p:to>
                                    </p:set>
                                    <p:anim calcmode="lin" valueType="num">
                                      <p:cBhvr additive="base">
                                        <p:cTn id="55" dur="75" fill="hold"/>
                                        <p:tgtEl>
                                          <p:spTgt spid="64533">
                                            <p:txEl>
                                              <p:pRg st="0" end="0"/>
                                            </p:txEl>
                                          </p:spTgt>
                                        </p:tgtEl>
                                        <p:attrNameLst>
                                          <p:attrName>ppt_x</p:attrName>
                                        </p:attrNameLst>
                                      </p:cBhvr>
                                      <p:tavLst>
                                        <p:tav tm="0">
                                          <p:val>
                                            <p:strVal val="1+#ppt_w/2"/>
                                          </p:val>
                                        </p:tav>
                                        <p:tav tm="100000">
                                          <p:val>
                                            <p:strVal val="#ppt_x"/>
                                          </p:val>
                                        </p:tav>
                                      </p:tavLst>
                                    </p:anim>
                                    <p:anim calcmode="lin" valueType="num">
                                      <p:cBhvr additive="base">
                                        <p:cTn id="56" dur="75" fill="hold"/>
                                        <p:tgtEl>
                                          <p:spTgt spid="6453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LASER.WAV"/>
                                        </p:tgtEl>
                                      </p:cMediaNode>
                                    </p:audio>
                                  </p:subTnLst>
                                </p:cTn>
                              </p:par>
                            </p:childTnLst>
                          </p:cTn>
                        </p:par>
                        <p:par>
                          <p:cTn id="57" fill="hold">
                            <p:stCondLst>
                              <p:cond delay="750"/>
                            </p:stCondLst>
                            <p:childTnLst>
                              <p:par>
                                <p:cTn id="58" presetID="2" presetClass="entr" presetSubtype="1" fill="hold" grpId="0" nodeType="afterEffect">
                                  <p:stCondLst>
                                    <p:cond delay="0"/>
                                  </p:stCondLst>
                                  <p:iterate type="wd">
                                    <p:tmPct val="100000"/>
                                  </p:iterate>
                                  <p:childTnLst>
                                    <p:set>
                                      <p:cBhvr>
                                        <p:cTn id="59" dur="1" fill="hold">
                                          <p:stCondLst>
                                            <p:cond delay="0"/>
                                          </p:stCondLst>
                                        </p:cTn>
                                        <p:tgtEl>
                                          <p:spTgt spid="64534">
                                            <p:txEl>
                                              <p:pRg st="0" end="0"/>
                                            </p:txEl>
                                          </p:spTgt>
                                        </p:tgtEl>
                                        <p:attrNameLst>
                                          <p:attrName>style.visibility</p:attrName>
                                        </p:attrNameLst>
                                      </p:cBhvr>
                                      <p:to>
                                        <p:strVal val="visible"/>
                                      </p:to>
                                    </p:set>
                                    <p:anim calcmode="lin" valueType="num">
                                      <p:cBhvr additive="base">
                                        <p:cTn id="60" dur="300" fill="hold"/>
                                        <p:tgtEl>
                                          <p:spTgt spid="64534">
                                            <p:txEl>
                                              <p:pRg st="0" end="0"/>
                                            </p:txEl>
                                          </p:spTgt>
                                        </p:tgtEl>
                                        <p:attrNameLst>
                                          <p:attrName>ppt_x</p:attrName>
                                        </p:attrNameLst>
                                      </p:cBhvr>
                                      <p:tavLst>
                                        <p:tav tm="0">
                                          <p:val>
                                            <p:strVal val="#ppt_x"/>
                                          </p:val>
                                        </p:tav>
                                        <p:tav tm="100000">
                                          <p:val>
                                            <p:strVal val="#ppt_x"/>
                                          </p:val>
                                        </p:tav>
                                      </p:tavLst>
                                    </p:anim>
                                    <p:anim calcmode="lin" valueType="num">
                                      <p:cBhvr additive="base">
                                        <p:cTn id="61" dur="300" fill="hold"/>
                                        <p:tgtEl>
                                          <p:spTgt spid="645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3" grpId="0" build="p" autoUpdateAnimBg="0" advAuto="0"/>
      <p:bldP spid="64524" grpId="0" animBg="1"/>
      <p:bldP spid="64525" grpId="0" build="p" autoUpdateAnimBg="0" advAuto="0"/>
      <p:bldP spid="64527" grpId="0" animBg="1"/>
      <p:bldP spid="64528" grpId="0" build="p" autoUpdateAnimBg="0" advAuto="0"/>
      <p:bldP spid="64529" grpId="0" animBg="1"/>
      <p:bldP spid="64530" grpId="0" animBg="1"/>
      <p:bldP spid="64531" grpId="0" build="p" autoUpdateAnimBg="0"/>
      <p:bldP spid="64532" grpId="0" build="p" autoUpdateAnimBg="0" advAuto="0"/>
      <p:bldP spid="64533" grpId="0" build="p" autoUpdateAnimBg="0"/>
      <p:bldP spid="64534"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sp>
        <p:nvSpPr>
          <p:cNvPr id="66563" name="AutoShape 3"/>
          <p:cNvSpPr>
            <a:spLocks noChangeArrowheads="1"/>
          </p:cNvSpPr>
          <p:nvPr/>
        </p:nvSpPr>
        <p:spPr bwMode="auto">
          <a:xfrm>
            <a:off x="382588" y="839788"/>
            <a:ext cx="2511425" cy="2587625"/>
          </a:xfrm>
          <a:prstGeom prst="roundRect">
            <a:avLst>
              <a:gd name="adj" fmla="val 16569"/>
            </a:avLst>
          </a:prstGeom>
          <a:solidFill>
            <a:schemeClr val="folHlink"/>
          </a:solidFill>
          <a:ln w="12700">
            <a:solidFill>
              <a:schemeClr val="tx1"/>
            </a:solidFill>
            <a:round/>
            <a:headEnd/>
            <a:tailEnd/>
          </a:ln>
        </p:spPr>
        <p:txBody>
          <a:bodyPr wrap="none" anchor="ctr"/>
          <a:lstStyle/>
          <a:p>
            <a:endParaRPr lang="hu-HU"/>
          </a:p>
        </p:txBody>
      </p:sp>
      <p:grpSp>
        <p:nvGrpSpPr>
          <p:cNvPr id="2" name="Group 4"/>
          <p:cNvGrpSpPr>
            <a:grpSpLocks/>
          </p:cNvGrpSpPr>
          <p:nvPr/>
        </p:nvGrpSpPr>
        <p:grpSpPr bwMode="auto">
          <a:xfrm>
            <a:off x="2382838" y="2593975"/>
            <a:ext cx="5618162" cy="1825625"/>
            <a:chOff x="1501" y="1634"/>
            <a:chExt cx="3539" cy="1150"/>
          </a:xfrm>
        </p:grpSpPr>
        <p:sp>
          <p:nvSpPr>
            <p:cNvPr id="78873" name="Oval 5"/>
            <p:cNvSpPr>
              <a:spLocks noChangeArrowheads="1"/>
            </p:cNvSpPr>
            <p:nvPr/>
          </p:nvSpPr>
          <p:spPr bwMode="auto">
            <a:xfrm>
              <a:off x="4169" y="1645"/>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8874" name="Oval 6"/>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78875" name="Oval 7"/>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78876" name="Line 8"/>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78877" name="Line 9"/>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66570" name="Line 10"/>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78854" name="Rectangle 11"/>
          <p:cNvSpPr>
            <a:spLocks noChangeArrowheads="1"/>
          </p:cNvSpPr>
          <p:nvPr/>
        </p:nvSpPr>
        <p:spPr bwMode="auto">
          <a:xfrm>
            <a:off x="381000" y="152400"/>
            <a:ext cx="8305800" cy="946150"/>
          </a:xfrm>
          <a:prstGeom prst="rect">
            <a:avLst/>
          </a:prstGeom>
          <a:noFill/>
          <a:ln w="9525">
            <a:noFill/>
            <a:miter lim="800000"/>
            <a:headEnd/>
            <a:tailEnd/>
          </a:ln>
        </p:spPr>
        <p:txBody>
          <a:bodyPr lIns="92075" tIns="46038" rIns="92075" bIns="46038">
            <a:spAutoFit/>
          </a:bodyPr>
          <a:lstStyle/>
          <a:p>
            <a:pPr algn="ctr"/>
            <a:r>
              <a:rPr lang="hu-HU" sz="2800" baseline="0">
                <a:solidFill>
                  <a:schemeClr val="tx1"/>
                </a:solidFill>
              </a:rPr>
              <a:t>Az </a:t>
            </a:r>
            <a:r>
              <a:rPr lang="en-GB" sz="2800" baseline="0">
                <a:solidFill>
                  <a:schemeClr val="tx1"/>
                </a:solidFill>
              </a:rPr>
              <a:t>F</a:t>
            </a:r>
            <a:r>
              <a:rPr lang="en-GB" sz="2800" baseline="-12000">
                <a:solidFill>
                  <a:schemeClr val="tx1"/>
                </a:solidFill>
              </a:rPr>
              <a:t>m</a:t>
            </a:r>
            <a:r>
              <a:rPr lang="hu-HU" sz="2800" baseline="0">
                <a:solidFill>
                  <a:schemeClr val="tx1"/>
                </a:solidFill>
              </a:rPr>
              <a:t> erő nyomó- és nyíróerő komponensének kiszámítása</a:t>
            </a:r>
            <a:endParaRPr lang="en-GB" sz="2800" baseline="0">
              <a:solidFill>
                <a:schemeClr val="tx1"/>
              </a:solidFill>
            </a:endParaRPr>
          </a:p>
        </p:txBody>
      </p:sp>
      <p:sp>
        <p:nvSpPr>
          <p:cNvPr id="66572" name="Rectangle 12"/>
          <p:cNvSpPr>
            <a:spLocks noChangeArrowheads="1"/>
          </p:cNvSpPr>
          <p:nvPr/>
        </p:nvSpPr>
        <p:spPr bwMode="auto">
          <a:xfrm>
            <a:off x="2514600" y="4129088"/>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66573" name="Line 13"/>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66574" name="Rectangle 14"/>
          <p:cNvSpPr>
            <a:spLocks noChangeArrowheads="1"/>
          </p:cNvSpPr>
          <p:nvPr/>
        </p:nvSpPr>
        <p:spPr bwMode="auto">
          <a:xfrm>
            <a:off x="4724400" y="12954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en-GB" sz="2800" baseline="-12000">
                <a:solidFill>
                  <a:schemeClr val="tx1"/>
                </a:solidFill>
              </a:rPr>
              <a:t>m</a:t>
            </a:r>
          </a:p>
        </p:txBody>
      </p:sp>
      <p:sp>
        <p:nvSpPr>
          <p:cNvPr id="66575" name="Line 15"/>
          <p:cNvSpPr>
            <a:spLocks noChangeShapeType="1"/>
          </p:cNvSpPr>
          <p:nvPr/>
        </p:nvSpPr>
        <p:spPr bwMode="auto">
          <a:xfrm flipH="1" flipV="1">
            <a:off x="3592513" y="2678113"/>
            <a:ext cx="360362" cy="5127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6576" name="Rectangle 16"/>
          <p:cNvSpPr>
            <a:spLocks noChangeArrowheads="1"/>
          </p:cNvSpPr>
          <p:nvPr/>
        </p:nvSpPr>
        <p:spPr bwMode="auto">
          <a:xfrm>
            <a:off x="5181600" y="19050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baseline="-12000">
                <a:solidFill>
                  <a:schemeClr val="tx1"/>
                </a:solidFill>
              </a:rPr>
              <a:t>mk</a:t>
            </a:r>
            <a:endParaRPr lang="en-GB" sz="2800" baseline="-12000">
              <a:solidFill>
                <a:schemeClr val="tx1"/>
              </a:solidFill>
            </a:endParaRPr>
          </a:p>
        </p:txBody>
      </p:sp>
      <p:sp>
        <p:nvSpPr>
          <p:cNvPr id="66577" name="Line 17"/>
          <p:cNvSpPr>
            <a:spLocks noChangeShapeType="1"/>
          </p:cNvSpPr>
          <p:nvPr/>
        </p:nvSpPr>
        <p:spPr bwMode="auto">
          <a:xfrm flipV="1">
            <a:off x="3973513" y="2220913"/>
            <a:ext cx="1274762" cy="9699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6578" name="Rectangle 18"/>
          <p:cNvSpPr>
            <a:spLocks noChangeArrowheads="1"/>
          </p:cNvSpPr>
          <p:nvPr/>
        </p:nvSpPr>
        <p:spPr bwMode="auto">
          <a:xfrm>
            <a:off x="3276600" y="2133600"/>
            <a:ext cx="1008063"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baseline="-12000">
                <a:solidFill>
                  <a:schemeClr val="tx1"/>
                </a:solidFill>
              </a:rPr>
              <a:t>mny</a:t>
            </a:r>
            <a:endParaRPr lang="en-GB" sz="2800" baseline="-12000">
              <a:solidFill>
                <a:schemeClr val="tx1"/>
              </a:solidFill>
            </a:endParaRPr>
          </a:p>
        </p:txBody>
      </p:sp>
      <p:sp>
        <p:nvSpPr>
          <p:cNvPr id="66579" name="Rectangle 19"/>
          <p:cNvSpPr>
            <a:spLocks noChangeArrowheads="1"/>
          </p:cNvSpPr>
          <p:nvPr/>
        </p:nvSpPr>
        <p:spPr bwMode="auto">
          <a:xfrm>
            <a:off x="457200" y="1524000"/>
            <a:ext cx="2362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mk</a:t>
            </a:r>
            <a:r>
              <a:rPr lang="en-GB" sz="2800">
                <a:solidFill>
                  <a:schemeClr val="tx1"/>
                </a:solidFill>
              </a:rPr>
              <a:t> </a:t>
            </a:r>
            <a:r>
              <a:rPr lang="en-GB" sz="2800" baseline="0">
                <a:solidFill>
                  <a:schemeClr val="tx1"/>
                </a:solidFill>
              </a:rPr>
              <a:t>= F</a:t>
            </a:r>
            <a:r>
              <a:rPr lang="en-GB" sz="2800" baseline="-14000">
                <a:solidFill>
                  <a:schemeClr val="tx1"/>
                </a:solidFill>
              </a:rPr>
              <a:t>m</a:t>
            </a:r>
            <a:r>
              <a:rPr lang="en-GB" sz="2800" baseline="0">
                <a:solidFill>
                  <a:schemeClr val="tx1"/>
                </a:solidFill>
              </a:rPr>
              <a:t> cos </a:t>
            </a:r>
            <a:r>
              <a:rPr lang="en-GB" sz="2400" baseline="0">
                <a:solidFill>
                  <a:schemeClr val="tx1"/>
                </a:solidFill>
                <a:latin typeface="Symbol" pitchFamily="18" charset="2"/>
              </a:rPr>
              <a:t>a</a:t>
            </a:r>
            <a:r>
              <a:rPr lang="en-GB" sz="2800" baseline="0">
                <a:solidFill>
                  <a:schemeClr val="tx1"/>
                </a:solidFill>
              </a:rPr>
              <a:t> </a:t>
            </a:r>
          </a:p>
        </p:txBody>
      </p:sp>
      <p:sp>
        <p:nvSpPr>
          <p:cNvPr id="66580" name="Rectangle 20"/>
          <p:cNvSpPr>
            <a:spLocks noChangeArrowheads="1"/>
          </p:cNvSpPr>
          <p:nvPr/>
        </p:nvSpPr>
        <p:spPr bwMode="auto">
          <a:xfrm>
            <a:off x="457200" y="914400"/>
            <a:ext cx="2514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mny</a:t>
            </a:r>
            <a:r>
              <a:rPr lang="en-GB" sz="2800" baseline="0">
                <a:solidFill>
                  <a:schemeClr val="tx1"/>
                </a:solidFill>
              </a:rPr>
              <a:t> = F</a:t>
            </a:r>
            <a:r>
              <a:rPr lang="en-GB" sz="2800" baseline="-14000">
                <a:solidFill>
                  <a:schemeClr val="tx1"/>
                </a:solidFill>
              </a:rPr>
              <a:t>m </a:t>
            </a:r>
            <a:r>
              <a:rPr lang="en-GB" sz="2800" baseline="0">
                <a:solidFill>
                  <a:schemeClr val="tx1"/>
                </a:solidFill>
              </a:rPr>
              <a:t>sin </a:t>
            </a:r>
            <a:r>
              <a:rPr lang="en-GB" sz="2400" baseline="0">
                <a:solidFill>
                  <a:schemeClr val="tx1"/>
                </a:solidFill>
                <a:latin typeface="Symbol" pitchFamily="18" charset="2"/>
              </a:rPr>
              <a:t>a</a:t>
            </a:r>
          </a:p>
        </p:txBody>
      </p:sp>
      <p:sp>
        <p:nvSpPr>
          <p:cNvPr id="66581" name="Line 21"/>
          <p:cNvSpPr>
            <a:spLocks noChangeShapeType="1"/>
          </p:cNvSpPr>
          <p:nvPr/>
        </p:nvSpPr>
        <p:spPr bwMode="auto">
          <a:xfrm>
            <a:off x="3144838" y="3830638"/>
            <a:ext cx="588962"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6582" name="Rectangle 22"/>
          <p:cNvSpPr>
            <a:spLocks noChangeArrowheads="1"/>
          </p:cNvSpPr>
          <p:nvPr/>
        </p:nvSpPr>
        <p:spPr bwMode="auto">
          <a:xfrm>
            <a:off x="3733800" y="3886200"/>
            <a:ext cx="11430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ny</a:t>
            </a:r>
            <a:endParaRPr lang="en-GB" sz="2800" baseline="-12000">
              <a:solidFill>
                <a:schemeClr val="tx1"/>
              </a:solidFill>
            </a:endParaRPr>
          </a:p>
        </p:txBody>
      </p:sp>
      <p:sp>
        <p:nvSpPr>
          <p:cNvPr id="66583" name="Rectangle 23"/>
          <p:cNvSpPr>
            <a:spLocks noChangeArrowheads="1"/>
          </p:cNvSpPr>
          <p:nvPr/>
        </p:nvSpPr>
        <p:spPr bwMode="auto">
          <a:xfrm>
            <a:off x="2133600" y="3429000"/>
            <a:ext cx="1066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h</a:t>
            </a:r>
            <a:endParaRPr lang="en-GB" sz="2800" baseline="-12000">
              <a:solidFill>
                <a:schemeClr val="tx1"/>
              </a:solidFill>
            </a:endParaRPr>
          </a:p>
        </p:txBody>
      </p:sp>
      <p:sp>
        <p:nvSpPr>
          <p:cNvPr id="66584" name="Line 24"/>
          <p:cNvSpPr>
            <a:spLocks noChangeShapeType="1"/>
          </p:cNvSpPr>
          <p:nvPr/>
        </p:nvSpPr>
        <p:spPr bwMode="auto">
          <a:xfrm flipH="1">
            <a:off x="2611438" y="3830638"/>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6585" name="Rectangle 25"/>
          <p:cNvSpPr>
            <a:spLocks noChangeArrowheads="1"/>
          </p:cNvSpPr>
          <p:nvPr/>
        </p:nvSpPr>
        <p:spPr bwMode="auto">
          <a:xfrm>
            <a:off x="457200" y="2133600"/>
            <a:ext cx="2514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ny</a:t>
            </a:r>
            <a:r>
              <a:rPr lang="en-GB" sz="2800" baseline="0">
                <a:solidFill>
                  <a:schemeClr val="tx1"/>
                </a:solidFill>
              </a:rPr>
              <a:t> = G</a:t>
            </a:r>
            <a:r>
              <a:rPr lang="en-GB" sz="2800" baseline="-14000">
                <a:solidFill>
                  <a:schemeClr val="tx1"/>
                </a:solidFill>
              </a:rPr>
              <a:t> </a:t>
            </a:r>
            <a:r>
              <a:rPr lang="en-GB" sz="2800" baseline="0">
                <a:solidFill>
                  <a:schemeClr val="tx1"/>
                </a:solidFill>
              </a:rPr>
              <a:t>cos </a:t>
            </a:r>
            <a:r>
              <a:rPr lang="en-GB" sz="2800" baseline="0">
                <a:solidFill>
                  <a:schemeClr val="tx1"/>
                </a:solidFill>
                <a:latin typeface="Symbol" pitchFamily="18" charset="2"/>
              </a:rPr>
              <a:t>b</a:t>
            </a:r>
          </a:p>
        </p:txBody>
      </p:sp>
      <p:sp>
        <p:nvSpPr>
          <p:cNvPr id="66586" name="Rectangle 26"/>
          <p:cNvSpPr>
            <a:spLocks noChangeArrowheads="1"/>
          </p:cNvSpPr>
          <p:nvPr/>
        </p:nvSpPr>
        <p:spPr bwMode="auto">
          <a:xfrm>
            <a:off x="381000" y="2743200"/>
            <a:ext cx="2362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 G</a:t>
            </a:r>
            <a:r>
              <a:rPr lang="hu-HU" sz="2800" baseline="-12000">
                <a:solidFill>
                  <a:schemeClr val="tx1"/>
                </a:solidFill>
              </a:rPr>
              <a:t>h</a:t>
            </a:r>
            <a:r>
              <a:rPr lang="en-GB" sz="2800" baseline="0">
                <a:solidFill>
                  <a:schemeClr val="tx1"/>
                </a:solidFill>
              </a:rPr>
              <a:t>= G sin </a:t>
            </a:r>
            <a:r>
              <a:rPr lang="en-GB" sz="2800" baseline="0">
                <a:solidFill>
                  <a:schemeClr val="tx1"/>
                </a:solidFill>
                <a:latin typeface="Symbol" pitchFamily="18" charset="2"/>
              </a:rPr>
              <a:t>b</a:t>
            </a:r>
          </a:p>
        </p:txBody>
      </p:sp>
      <p:sp>
        <p:nvSpPr>
          <p:cNvPr id="66587" name="Rectangle 27"/>
          <p:cNvSpPr>
            <a:spLocks noChangeArrowheads="1"/>
          </p:cNvSpPr>
          <p:nvPr/>
        </p:nvSpPr>
        <p:spPr bwMode="auto">
          <a:xfrm>
            <a:off x="5257800" y="3276600"/>
            <a:ext cx="3417888" cy="519113"/>
          </a:xfrm>
          <a:prstGeom prst="rect">
            <a:avLst/>
          </a:prstGeom>
          <a:noFill/>
          <a:ln w="9525">
            <a:noFill/>
            <a:miter lim="800000"/>
            <a:headEnd/>
            <a:tailEnd/>
          </a:ln>
        </p:spPr>
        <p:txBody>
          <a:bodyPr lIns="92075" tIns="46038" rIns="92075" bIns="46038">
            <a:spAutoFit/>
          </a:bodyPr>
          <a:lstStyle/>
          <a:p>
            <a:r>
              <a:rPr lang="en-GB" sz="2800" baseline="0">
                <a:solidFill>
                  <a:srgbClr val="A50021"/>
                </a:solidFill>
                <a:latin typeface="Symbol" pitchFamily="18" charset="2"/>
              </a:rPr>
              <a:t>å</a:t>
            </a:r>
            <a:r>
              <a:rPr lang="en-GB" sz="2800" baseline="0">
                <a:solidFill>
                  <a:srgbClr val="A50021"/>
                </a:solidFill>
              </a:rPr>
              <a:t>F</a:t>
            </a:r>
            <a:r>
              <a:rPr lang="hu-HU" sz="2800">
                <a:solidFill>
                  <a:srgbClr val="A50021"/>
                </a:solidFill>
              </a:rPr>
              <a:t>ny</a:t>
            </a:r>
            <a:r>
              <a:rPr lang="en-GB" sz="2800" baseline="0">
                <a:solidFill>
                  <a:srgbClr val="A50021"/>
                </a:solidFill>
              </a:rPr>
              <a:t> = F</a:t>
            </a:r>
            <a:r>
              <a:rPr lang="hu-HU" sz="2800">
                <a:solidFill>
                  <a:srgbClr val="A50021"/>
                </a:solidFill>
              </a:rPr>
              <a:t>mny</a:t>
            </a:r>
            <a:r>
              <a:rPr lang="en-GB" sz="2800" baseline="0">
                <a:solidFill>
                  <a:srgbClr val="A50021"/>
                </a:solidFill>
              </a:rPr>
              <a:t> +(- G</a:t>
            </a:r>
            <a:r>
              <a:rPr lang="hu-HU" sz="2800" baseline="-12000">
                <a:solidFill>
                  <a:srgbClr val="A50021"/>
                </a:solidFill>
              </a:rPr>
              <a:t>ny</a:t>
            </a:r>
            <a:r>
              <a:rPr lang="hu-HU" sz="2800" baseline="0">
                <a:solidFill>
                  <a:srgbClr val="A50021"/>
                </a:solidFill>
              </a:rPr>
              <a:t>)</a:t>
            </a:r>
            <a:endParaRPr lang="en-GB" sz="2800" baseline="0">
              <a:solidFill>
                <a:srgbClr val="A50021"/>
              </a:solidFill>
            </a:endParaRPr>
          </a:p>
        </p:txBody>
      </p:sp>
      <p:sp>
        <p:nvSpPr>
          <p:cNvPr id="66588" name="Rectangle 28"/>
          <p:cNvSpPr>
            <a:spLocks noChangeArrowheads="1"/>
          </p:cNvSpPr>
          <p:nvPr/>
        </p:nvSpPr>
        <p:spPr bwMode="auto">
          <a:xfrm>
            <a:off x="5257800" y="3886200"/>
            <a:ext cx="3048000" cy="519113"/>
          </a:xfrm>
          <a:prstGeom prst="rect">
            <a:avLst/>
          </a:prstGeom>
          <a:noFill/>
          <a:ln w="9525">
            <a:noFill/>
            <a:miter lim="800000"/>
            <a:headEnd/>
            <a:tailEnd/>
          </a:ln>
        </p:spPr>
        <p:txBody>
          <a:bodyPr lIns="92075" tIns="46038" rIns="92075" bIns="46038">
            <a:spAutoFit/>
          </a:bodyPr>
          <a:lstStyle/>
          <a:p>
            <a:r>
              <a:rPr lang="en-GB" sz="2800" baseline="0">
                <a:solidFill>
                  <a:srgbClr val="A50021"/>
                </a:solidFill>
                <a:latin typeface="Symbol" pitchFamily="18" charset="2"/>
              </a:rPr>
              <a:t>å</a:t>
            </a:r>
            <a:r>
              <a:rPr lang="en-GB" sz="2800" baseline="0">
                <a:solidFill>
                  <a:srgbClr val="A50021"/>
                </a:solidFill>
              </a:rPr>
              <a:t>F</a:t>
            </a:r>
            <a:r>
              <a:rPr lang="hu-HU" sz="2800">
                <a:solidFill>
                  <a:srgbClr val="A50021"/>
                </a:solidFill>
              </a:rPr>
              <a:t>k</a:t>
            </a:r>
            <a:r>
              <a:rPr lang="en-GB" sz="2800" baseline="0">
                <a:solidFill>
                  <a:srgbClr val="A50021"/>
                </a:solidFill>
              </a:rPr>
              <a:t> = F</a:t>
            </a:r>
            <a:r>
              <a:rPr lang="hu-HU" sz="2800">
                <a:solidFill>
                  <a:srgbClr val="A50021"/>
                </a:solidFill>
              </a:rPr>
              <a:t>mk</a:t>
            </a:r>
            <a:r>
              <a:rPr lang="en-GB" sz="2800" baseline="0">
                <a:solidFill>
                  <a:srgbClr val="A50021"/>
                </a:solidFill>
              </a:rPr>
              <a:t> + (- G</a:t>
            </a:r>
            <a:r>
              <a:rPr lang="hu-HU" sz="2800" baseline="-12000">
                <a:solidFill>
                  <a:srgbClr val="A50021"/>
                </a:solidFill>
              </a:rPr>
              <a:t>h</a:t>
            </a:r>
            <a:r>
              <a:rPr lang="en-GB" sz="2800" baseline="0">
                <a:solidFill>
                  <a:srgbClr val="A50021"/>
                </a:solidFill>
              </a:rPr>
              <a:t>) </a:t>
            </a:r>
          </a:p>
        </p:txBody>
      </p:sp>
      <p:sp>
        <p:nvSpPr>
          <p:cNvPr id="78872" name="Line 29"/>
          <p:cNvSpPr>
            <a:spLocks noChangeShapeType="1"/>
          </p:cNvSpPr>
          <p:nvPr/>
        </p:nvSpPr>
        <p:spPr bwMode="auto">
          <a:xfrm>
            <a:off x="3898900" y="1765300"/>
            <a:ext cx="1435100" cy="2197100"/>
          </a:xfrm>
          <a:prstGeom prst="line">
            <a:avLst/>
          </a:prstGeom>
          <a:noFill/>
          <a:ln w="12700">
            <a:solidFill>
              <a:schemeClr val="tx1"/>
            </a:solidFill>
            <a:round/>
            <a:headEnd type="none" w="sm" len="sm"/>
            <a:tailEnd type="none" w="sm" len="sm"/>
          </a:ln>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box(out)">
                                      <p:cBhvr>
                                        <p:cTn id="7" dur="500"/>
                                        <p:tgtEl>
                                          <p:spTgt spid="6657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6572">
                                            <p:txEl>
                                              <p:pRg st="0" end="0"/>
                                            </p:txEl>
                                          </p:spTgt>
                                        </p:tgtEl>
                                        <p:attrNameLst>
                                          <p:attrName>style.visibility</p:attrName>
                                        </p:attrNameLst>
                                      </p:cBhvr>
                                      <p:to>
                                        <p:strVal val="visible"/>
                                      </p:to>
                                    </p:set>
                                    <p:animEffect transition="in" filter="box(out)">
                                      <p:cBhvr>
                                        <p:cTn id="11" dur="500"/>
                                        <p:tgtEl>
                                          <p:spTgt spid="66572">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6573"/>
                                        </p:tgtEl>
                                        <p:attrNameLst>
                                          <p:attrName>style.visibility</p:attrName>
                                        </p:attrNameLst>
                                      </p:cBhvr>
                                      <p:to>
                                        <p:strVal val="visible"/>
                                      </p:to>
                                    </p:set>
                                    <p:animEffect transition="in" filter="box(out)">
                                      <p:cBhvr>
                                        <p:cTn id="16" dur="500"/>
                                        <p:tgtEl>
                                          <p:spTgt spid="66573"/>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66574">
                                            <p:txEl>
                                              <p:pRg st="0" end="0"/>
                                            </p:txEl>
                                          </p:spTgt>
                                        </p:tgtEl>
                                        <p:attrNameLst>
                                          <p:attrName>style.visibility</p:attrName>
                                        </p:attrNameLst>
                                      </p:cBhvr>
                                      <p:to>
                                        <p:strVal val="visible"/>
                                      </p:to>
                                    </p:set>
                                    <p:animEffect transition="in" filter="box(out)">
                                      <p:cBhvr>
                                        <p:cTn id="20" dur="500"/>
                                        <p:tgtEl>
                                          <p:spTgt spid="66574">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6581"/>
                                        </p:tgtEl>
                                        <p:attrNameLst>
                                          <p:attrName>style.visibility</p:attrName>
                                        </p:attrNameLst>
                                      </p:cBhvr>
                                      <p:to>
                                        <p:strVal val="visible"/>
                                      </p:to>
                                    </p:set>
                                    <p:animEffect transition="in" filter="box(out)">
                                      <p:cBhvr>
                                        <p:cTn id="25" dur="500"/>
                                        <p:tgtEl>
                                          <p:spTgt spid="6658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p:stCondLst>
                              <p:cond delay="500"/>
                            </p:stCondLst>
                            <p:childTnLst>
                              <p:par>
                                <p:cTn id="27" presetID="4" presetClass="entr" presetSubtype="32" fill="hold" grpId="0" nodeType="afterEffect">
                                  <p:stCondLst>
                                    <p:cond delay="0"/>
                                  </p:stCondLst>
                                  <p:childTnLst>
                                    <p:set>
                                      <p:cBhvr>
                                        <p:cTn id="28" dur="1" fill="hold">
                                          <p:stCondLst>
                                            <p:cond delay="0"/>
                                          </p:stCondLst>
                                        </p:cTn>
                                        <p:tgtEl>
                                          <p:spTgt spid="66582">
                                            <p:txEl>
                                              <p:pRg st="0" end="0"/>
                                            </p:txEl>
                                          </p:spTgt>
                                        </p:tgtEl>
                                        <p:attrNameLst>
                                          <p:attrName>style.visibility</p:attrName>
                                        </p:attrNameLst>
                                      </p:cBhvr>
                                      <p:to>
                                        <p:strVal val="visible"/>
                                      </p:to>
                                    </p:set>
                                    <p:animEffect transition="in" filter="box(out)">
                                      <p:cBhvr>
                                        <p:cTn id="29" dur="500"/>
                                        <p:tgtEl>
                                          <p:spTgt spid="66582">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6575"/>
                                        </p:tgtEl>
                                        <p:attrNameLst>
                                          <p:attrName>style.visibility</p:attrName>
                                        </p:attrNameLst>
                                      </p:cBhvr>
                                      <p:to>
                                        <p:strVal val="visible"/>
                                      </p:to>
                                    </p:set>
                                    <p:anim calcmode="lin" valueType="num">
                                      <p:cBhvr additive="base">
                                        <p:cTn id="34" dur="500" fill="hold"/>
                                        <p:tgtEl>
                                          <p:spTgt spid="66575"/>
                                        </p:tgtEl>
                                        <p:attrNameLst>
                                          <p:attrName>ppt_x</p:attrName>
                                        </p:attrNameLst>
                                      </p:cBhvr>
                                      <p:tavLst>
                                        <p:tav tm="0">
                                          <p:val>
                                            <p:strVal val="1+#ppt_w/2"/>
                                          </p:val>
                                        </p:tav>
                                        <p:tav tm="100000">
                                          <p:val>
                                            <p:strVal val="#ppt_x"/>
                                          </p:val>
                                        </p:tav>
                                      </p:tavLst>
                                    </p:anim>
                                    <p:anim calcmode="lin" valueType="num">
                                      <p:cBhvr additive="base">
                                        <p:cTn id="35" dur="500" fill="hold"/>
                                        <p:tgtEl>
                                          <p:spTgt spid="665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CARBRAKE.WAV"/>
                                        </p:tgtEl>
                                      </p:cMediaNode>
                                    </p:audio>
                                  </p:subTnLst>
                                </p:cTn>
                              </p:par>
                            </p:childTnLst>
                          </p:cTn>
                        </p:par>
                        <p:par>
                          <p:cTn id="36" fill="hold">
                            <p:stCondLst>
                              <p:cond delay="500"/>
                            </p:stCondLst>
                            <p:childTnLst>
                              <p:par>
                                <p:cTn id="37" presetID="4" presetClass="entr" presetSubtype="32" fill="hold" grpId="0" nodeType="afterEffect">
                                  <p:stCondLst>
                                    <p:cond delay="0"/>
                                  </p:stCondLst>
                                  <p:childTnLst>
                                    <p:set>
                                      <p:cBhvr>
                                        <p:cTn id="38" dur="1" fill="hold">
                                          <p:stCondLst>
                                            <p:cond delay="0"/>
                                          </p:stCondLst>
                                        </p:cTn>
                                        <p:tgtEl>
                                          <p:spTgt spid="66578">
                                            <p:txEl>
                                              <p:pRg st="0" end="0"/>
                                            </p:txEl>
                                          </p:spTgt>
                                        </p:tgtEl>
                                        <p:attrNameLst>
                                          <p:attrName>style.visibility</p:attrName>
                                        </p:attrNameLst>
                                      </p:cBhvr>
                                      <p:to>
                                        <p:strVal val="visible"/>
                                      </p:to>
                                    </p:set>
                                    <p:animEffect transition="in" filter="box(out)">
                                      <p:cBhvr>
                                        <p:cTn id="39" dur="500"/>
                                        <p:tgtEl>
                                          <p:spTgt spid="66578">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6577"/>
                                        </p:tgtEl>
                                        <p:attrNameLst>
                                          <p:attrName>style.visibility</p:attrName>
                                        </p:attrNameLst>
                                      </p:cBhvr>
                                      <p:to>
                                        <p:strVal val="visible"/>
                                      </p:to>
                                    </p:set>
                                    <p:anim calcmode="lin" valueType="num">
                                      <p:cBhvr additive="base">
                                        <p:cTn id="44" dur="500" fill="hold"/>
                                        <p:tgtEl>
                                          <p:spTgt spid="66577"/>
                                        </p:tgtEl>
                                        <p:attrNameLst>
                                          <p:attrName>ppt_x</p:attrName>
                                        </p:attrNameLst>
                                      </p:cBhvr>
                                      <p:tavLst>
                                        <p:tav tm="0">
                                          <p:val>
                                            <p:strVal val="0-#ppt_w/2"/>
                                          </p:val>
                                        </p:tav>
                                        <p:tav tm="100000">
                                          <p:val>
                                            <p:strVal val="#ppt_x"/>
                                          </p:val>
                                        </p:tav>
                                      </p:tavLst>
                                    </p:anim>
                                    <p:anim calcmode="lin" valueType="num">
                                      <p:cBhvr additive="base">
                                        <p:cTn id="45" dur="500" fill="hold"/>
                                        <p:tgtEl>
                                          <p:spTgt spid="66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WHOOSH.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66576">
                                            <p:txEl>
                                              <p:pRg st="0" end="0"/>
                                            </p:txEl>
                                          </p:spTgt>
                                        </p:tgtEl>
                                        <p:attrNameLst>
                                          <p:attrName>style.visibility</p:attrName>
                                        </p:attrNameLst>
                                      </p:cBhvr>
                                      <p:to>
                                        <p:strVal val="visible"/>
                                      </p:to>
                                    </p:set>
                                    <p:animEffect transition="in" filter="box(out)">
                                      <p:cBhvr>
                                        <p:cTn id="49" dur="500"/>
                                        <p:tgtEl>
                                          <p:spTgt spid="66576">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6584"/>
                                        </p:tgtEl>
                                        <p:attrNameLst>
                                          <p:attrName>style.visibility</p:attrName>
                                        </p:attrNameLst>
                                      </p:cBhvr>
                                      <p:to>
                                        <p:strVal val="visible"/>
                                      </p:to>
                                    </p:set>
                                    <p:anim calcmode="lin" valueType="num">
                                      <p:cBhvr additive="base">
                                        <p:cTn id="54" dur="500" fill="hold"/>
                                        <p:tgtEl>
                                          <p:spTgt spid="66584"/>
                                        </p:tgtEl>
                                        <p:attrNameLst>
                                          <p:attrName>ppt_x</p:attrName>
                                        </p:attrNameLst>
                                      </p:cBhvr>
                                      <p:tavLst>
                                        <p:tav tm="0">
                                          <p:val>
                                            <p:strVal val="1+#ppt_w/2"/>
                                          </p:val>
                                        </p:tav>
                                        <p:tav tm="100000">
                                          <p:val>
                                            <p:strVal val="#ppt_x"/>
                                          </p:val>
                                        </p:tav>
                                      </p:tavLst>
                                    </p:anim>
                                    <p:anim calcmode="lin" valueType="num">
                                      <p:cBhvr additive="base">
                                        <p:cTn id="55" dur="500" fill="hold"/>
                                        <p:tgtEl>
                                          <p:spTgt spid="665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CARBRAKE.WAV"/>
                                        </p:tgtEl>
                                      </p:cMediaNode>
                                    </p:audio>
                                  </p:subTnLst>
                                </p:cTn>
                              </p:par>
                            </p:childTnLst>
                          </p:cTn>
                        </p:par>
                        <p:par>
                          <p:cTn id="56" fill="hold">
                            <p:stCondLst>
                              <p:cond delay="500"/>
                            </p:stCondLst>
                            <p:childTnLst>
                              <p:par>
                                <p:cTn id="57" presetID="4" presetClass="entr" presetSubtype="32" fill="hold" grpId="0" nodeType="afterEffect">
                                  <p:stCondLst>
                                    <p:cond delay="0"/>
                                  </p:stCondLst>
                                  <p:childTnLst>
                                    <p:set>
                                      <p:cBhvr>
                                        <p:cTn id="58" dur="1" fill="hold">
                                          <p:stCondLst>
                                            <p:cond delay="0"/>
                                          </p:stCondLst>
                                        </p:cTn>
                                        <p:tgtEl>
                                          <p:spTgt spid="66583">
                                            <p:txEl>
                                              <p:pRg st="0" end="0"/>
                                            </p:txEl>
                                          </p:spTgt>
                                        </p:tgtEl>
                                        <p:attrNameLst>
                                          <p:attrName>style.visibility</p:attrName>
                                        </p:attrNameLst>
                                      </p:cBhvr>
                                      <p:to>
                                        <p:strVal val="visible"/>
                                      </p:to>
                                    </p:set>
                                    <p:animEffect transition="in" filter="box(out)">
                                      <p:cBhvr>
                                        <p:cTn id="59" dur="500"/>
                                        <p:tgtEl>
                                          <p:spTgt spid="66583">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66563"/>
                                        </p:tgtEl>
                                        <p:attrNameLst>
                                          <p:attrName>style.visibility</p:attrName>
                                        </p:attrNameLst>
                                      </p:cBhvr>
                                      <p:to>
                                        <p:strVal val="visible"/>
                                      </p:to>
                                    </p:set>
                                    <p:animEffect transition="in" filter="box(out)">
                                      <p:cBhvr>
                                        <p:cTn id="64" dur="500"/>
                                        <p:tgtEl>
                                          <p:spTgt spid="66563"/>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p:stCondLst>
                              <p:cond delay="500"/>
                            </p:stCondLst>
                            <p:childTnLst>
                              <p:par>
                                <p:cTn id="66" presetID="2" presetClass="entr" presetSubtype="1" fill="hold" grpId="0" nodeType="afterEffect">
                                  <p:stCondLst>
                                    <p:cond delay="0"/>
                                  </p:stCondLst>
                                  <p:iterate type="wd">
                                    <p:tmPct val="100000"/>
                                  </p:iterate>
                                  <p:childTnLst>
                                    <p:set>
                                      <p:cBhvr>
                                        <p:cTn id="67" dur="1" fill="hold">
                                          <p:stCondLst>
                                            <p:cond delay="0"/>
                                          </p:stCondLst>
                                        </p:cTn>
                                        <p:tgtEl>
                                          <p:spTgt spid="66580">
                                            <p:txEl>
                                              <p:pRg st="0" end="0"/>
                                            </p:txEl>
                                          </p:spTgt>
                                        </p:tgtEl>
                                        <p:attrNameLst>
                                          <p:attrName>style.visibility</p:attrName>
                                        </p:attrNameLst>
                                      </p:cBhvr>
                                      <p:to>
                                        <p:strVal val="visible"/>
                                      </p:to>
                                    </p:set>
                                    <p:anim calcmode="lin" valueType="num">
                                      <p:cBhvr additive="base">
                                        <p:cTn id="68" dur="300" fill="hold"/>
                                        <p:tgtEl>
                                          <p:spTgt spid="66580">
                                            <p:txEl>
                                              <p:pRg st="0" end="0"/>
                                            </p:txEl>
                                          </p:spTgt>
                                        </p:tgtEl>
                                        <p:attrNameLst>
                                          <p:attrName>ppt_x</p:attrName>
                                        </p:attrNameLst>
                                      </p:cBhvr>
                                      <p:tavLst>
                                        <p:tav tm="0">
                                          <p:val>
                                            <p:strVal val="#ppt_x"/>
                                          </p:val>
                                        </p:tav>
                                        <p:tav tm="100000">
                                          <p:val>
                                            <p:strVal val="#ppt_x"/>
                                          </p:val>
                                        </p:tav>
                                      </p:tavLst>
                                    </p:anim>
                                    <p:anim calcmode="lin" valueType="num">
                                      <p:cBhvr additive="base">
                                        <p:cTn id="69" dur="300" fill="hold"/>
                                        <p:tgtEl>
                                          <p:spTgt spid="66580">
                                            <p:txEl>
                                              <p:pRg st="0" end="0"/>
                                            </p:txEl>
                                          </p:spTgt>
                                        </p:tgtEl>
                                        <p:attrNameLst>
                                          <p:attrName>ppt_y</p:attrName>
                                        </p:attrNameLst>
                                      </p:cBhvr>
                                      <p:tavLst>
                                        <p:tav tm="0">
                                          <p:val>
                                            <p:strVal val="0-#ppt_h/2"/>
                                          </p:val>
                                        </p:tav>
                                        <p:tav tm="100000">
                                          <p:val>
                                            <p:strVal val="#ppt_y"/>
                                          </p:val>
                                        </p:tav>
                                      </p:tavLst>
                                    </p:anim>
                                  </p:childTnLst>
                                </p:cTn>
                              </p:par>
                            </p:childTnLst>
                          </p:cTn>
                        </p:par>
                        <p:par>
                          <p:cTn id="70" fill="hold">
                            <p:stCondLst>
                              <p:cond delay="2300"/>
                            </p:stCondLst>
                            <p:childTnLst>
                              <p:par>
                                <p:cTn id="71" presetID="2" presetClass="entr" presetSubtype="3" fill="hold" grpId="0" nodeType="afterEffect">
                                  <p:stCondLst>
                                    <p:cond delay="0"/>
                                  </p:stCondLst>
                                  <p:iterate type="lt">
                                    <p:tmPct val="100000"/>
                                  </p:iterate>
                                  <p:childTnLst>
                                    <p:set>
                                      <p:cBhvr>
                                        <p:cTn id="72" dur="1" fill="hold">
                                          <p:stCondLst>
                                            <p:cond delay="0"/>
                                          </p:stCondLst>
                                        </p:cTn>
                                        <p:tgtEl>
                                          <p:spTgt spid="66579">
                                            <p:txEl>
                                              <p:pRg st="0" end="0"/>
                                            </p:txEl>
                                          </p:spTgt>
                                        </p:tgtEl>
                                        <p:attrNameLst>
                                          <p:attrName>style.visibility</p:attrName>
                                        </p:attrNameLst>
                                      </p:cBhvr>
                                      <p:to>
                                        <p:strVal val="visible"/>
                                      </p:to>
                                    </p:set>
                                    <p:anim calcmode="lin" valueType="num">
                                      <p:cBhvr additive="base">
                                        <p:cTn id="73" dur="75" fill="hold"/>
                                        <p:tgtEl>
                                          <p:spTgt spid="66579">
                                            <p:txEl>
                                              <p:pRg st="0" end="0"/>
                                            </p:txEl>
                                          </p:spTgt>
                                        </p:tgtEl>
                                        <p:attrNameLst>
                                          <p:attrName>ppt_x</p:attrName>
                                        </p:attrNameLst>
                                      </p:cBhvr>
                                      <p:tavLst>
                                        <p:tav tm="0">
                                          <p:val>
                                            <p:strVal val="1+#ppt_w/2"/>
                                          </p:val>
                                        </p:tav>
                                        <p:tav tm="100000">
                                          <p:val>
                                            <p:strVal val="#ppt_x"/>
                                          </p:val>
                                        </p:tav>
                                      </p:tavLst>
                                    </p:anim>
                                    <p:anim calcmode="lin" valueType="num">
                                      <p:cBhvr additive="base">
                                        <p:cTn id="74" dur="75" fill="hold"/>
                                        <p:tgtEl>
                                          <p:spTgt spid="6657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LASER.WAV"/>
                                        </p:tgtEl>
                                      </p:cMediaNode>
                                    </p:audio>
                                  </p:subTnLst>
                                </p:cTn>
                              </p:par>
                            </p:childTnLst>
                          </p:cTn>
                        </p:par>
                        <p:par>
                          <p:cTn id="75" fill="hold">
                            <p:stCondLst>
                              <p:cond delay="3050"/>
                            </p:stCondLst>
                            <p:childTnLst>
                              <p:par>
                                <p:cTn id="76" presetID="2" presetClass="entr" presetSubtype="1" fill="hold" grpId="0" nodeType="afterEffect">
                                  <p:stCondLst>
                                    <p:cond delay="0"/>
                                  </p:stCondLst>
                                  <p:iterate type="wd">
                                    <p:tmPct val="100000"/>
                                  </p:iterate>
                                  <p:childTnLst>
                                    <p:set>
                                      <p:cBhvr>
                                        <p:cTn id="77" dur="1" fill="hold">
                                          <p:stCondLst>
                                            <p:cond delay="0"/>
                                          </p:stCondLst>
                                        </p:cTn>
                                        <p:tgtEl>
                                          <p:spTgt spid="66585">
                                            <p:txEl>
                                              <p:pRg st="0" end="0"/>
                                            </p:txEl>
                                          </p:spTgt>
                                        </p:tgtEl>
                                        <p:attrNameLst>
                                          <p:attrName>style.visibility</p:attrName>
                                        </p:attrNameLst>
                                      </p:cBhvr>
                                      <p:to>
                                        <p:strVal val="visible"/>
                                      </p:to>
                                    </p:set>
                                    <p:anim calcmode="lin" valueType="num">
                                      <p:cBhvr additive="base">
                                        <p:cTn id="78" dur="300" fill="hold"/>
                                        <p:tgtEl>
                                          <p:spTgt spid="66585">
                                            <p:txEl>
                                              <p:pRg st="0" end="0"/>
                                            </p:txEl>
                                          </p:spTgt>
                                        </p:tgtEl>
                                        <p:attrNameLst>
                                          <p:attrName>ppt_x</p:attrName>
                                        </p:attrNameLst>
                                      </p:cBhvr>
                                      <p:tavLst>
                                        <p:tav tm="0">
                                          <p:val>
                                            <p:strVal val="#ppt_x"/>
                                          </p:val>
                                        </p:tav>
                                        <p:tav tm="100000">
                                          <p:val>
                                            <p:strVal val="#ppt_x"/>
                                          </p:val>
                                        </p:tav>
                                      </p:tavLst>
                                    </p:anim>
                                    <p:anim calcmode="lin" valueType="num">
                                      <p:cBhvr additive="base">
                                        <p:cTn id="79" dur="300" fill="hold"/>
                                        <p:tgtEl>
                                          <p:spTgt spid="66585">
                                            <p:txEl>
                                              <p:pRg st="0" end="0"/>
                                            </p:txEl>
                                          </p:spTgt>
                                        </p:tgtEl>
                                        <p:attrNameLst>
                                          <p:attrName>ppt_y</p:attrName>
                                        </p:attrNameLst>
                                      </p:cBhvr>
                                      <p:tavLst>
                                        <p:tav tm="0">
                                          <p:val>
                                            <p:strVal val="0-#ppt_h/2"/>
                                          </p:val>
                                        </p:tav>
                                        <p:tav tm="100000">
                                          <p:val>
                                            <p:strVal val="#ppt_y"/>
                                          </p:val>
                                        </p:tav>
                                      </p:tavLst>
                                    </p:anim>
                                  </p:childTnLst>
                                </p:cTn>
                              </p:par>
                            </p:childTnLst>
                          </p:cTn>
                        </p:par>
                        <p:par>
                          <p:cTn id="80" fill="hold">
                            <p:stCondLst>
                              <p:cond delay="4850"/>
                            </p:stCondLst>
                            <p:childTnLst>
                              <p:par>
                                <p:cTn id="81" presetID="2" presetClass="entr" presetSubtype="3" fill="hold" grpId="0" nodeType="afterEffect">
                                  <p:stCondLst>
                                    <p:cond delay="0"/>
                                  </p:stCondLst>
                                  <p:iterate type="lt">
                                    <p:tmPct val="100000"/>
                                  </p:iterate>
                                  <p:childTnLst>
                                    <p:set>
                                      <p:cBhvr>
                                        <p:cTn id="82" dur="1" fill="hold">
                                          <p:stCondLst>
                                            <p:cond delay="0"/>
                                          </p:stCondLst>
                                        </p:cTn>
                                        <p:tgtEl>
                                          <p:spTgt spid="66586">
                                            <p:txEl>
                                              <p:pRg st="0" end="0"/>
                                            </p:txEl>
                                          </p:spTgt>
                                        </p:tgtEl>
                                        <p:attrNameLst>
                                          <p:attrName>style.visibility</p:attrName>
                                        </p:attrNameLst>
                                      </p:cBhvr>
                                      <p:to>
                                        <p:strVal val="visible"/>
                                      </p:to>
                                    </p:set>
                                    <p:anim calcmode="lin" valueType="num">
                                      <p:cBhvr additive="base">
                                        <p:cTn id="83" dur="75" fill="hold"/>
                                        <p:tgtEl>
                                          <p:spTgt spid="66586">
                                            <p:txEl>
                                              <p:pRg st="0" end="0"/>
                                            </p:txEl>
                                          </p:spTgt>
                                        </p:tgtEl>
                                        <p:attrNameLst>
                                          <p:attrName>ppt_x</p:attrName>
                                        </p:attrNameLst>
                                      </p:cBhvr>
                                      <p:tavLst>
                                        <p:tav tm="0">
                                          <p:val>
                                            <p:strVal val="1+#ppt_w/2"/>
                                          </p:val>
                                        </p:tav>
                                        <p:tav tm="100000">
                                          <p:val>
                                            <p:strVal val="#ppt_x"/>
                                          </p:val>
                                        </p:tav>
                                      </p:tavLst>
                                    </p:anim>
                                    <p:anim calcmode="lin" valueType="num">
                                      <p:cBhvr additive="base">
                                        <p:cTn id="84" dur="75" fill="hold"/>
                                        <p:tgtEl>
                                          <p:spTgt spid="6658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LASER.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3" fill="hold" grpId="0" nodeType="clickEffect">
                                  <p:stCondLst>
                                    <p:cond delay="0"/>
                                  </p:stCondLst>
                                  <p:iterate type="lt">
                                    <p:tmPct val="100000"/>
                                  </p:iterate>
                                  <p:childTnLst>
                                    <p:set>
                                      <p:cBhvr>
                                        <p:cTn id="88" dur="1" fill="hold">
                                          <p:stCondLst>
                                            <p:cond delay="0"/>
                                          </p:stCondLst>
                                        </p:cTn>
                                        <p:tgtEl>
                                          <p:spTgt spid="66587">
                                            <p:txEl>
                                              <p:pRg st="0" end="0"/>
                                            </p:txEl>
                                          </p:spTgt>
                                        </p:tgtEl>
                                        <p:attrNameLst>
                                          <p:attrName>style.visibility</p:attrName>
                                        </p:attrNameLst>
                                      </p:cBhvr>
                                      <p:to>
                                        <p:strVal val="visible"/>
                                      </p:to>
                                    </p:set>
                                    <p:anim calcmode="lin" valueType="num">
                                      <p:cBhvr additive="base">
                                        <p:cTn id="89" dur="75" fill="hold"/>
                                        <p:tgtEl>
                                          <p:spTgt spid="66587">
                                            <p:txEl>
                                              <p:pRg st="0" end="0"/>
                                            </p:txEl>
                                          </p:spTgt>
                                        </p:tgtEl>
                                        <p:attrNameLst>
                                          <p:attrName>ppt_x</p:attrName>
                                        </p:attrNameLst>
                                      </p:cBhvr>
                                      <p:tavLst>
                                        <p:tav tm="0">
                                          <p:val>
                                            <p:strVal val="1+#ppt_w/2"/>
                                          </p:val>
                                        </p:tav>
                                        <p:tav tm="100000">
                                          <p:val>
                                            <p:strVal val="#ppt_x"/>
                                          </p:val>
                                        </p:tav>
                                      </p:tavLst>
                                    </p:anim>
                                    <p:anim calcmode="lin" valueType="num">
                                      <p:cBhvr additive="base">
                                        <p:cTn id="90" dur="75" fill="hold"/>
                                        <p:tgtEl>
                                          <p:spTgt spid="6658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LASER.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iterate type="lt">
                                    <p:tmPct val="100000"/>
                                  </p:iterate>
                                  <p:childTnLst>
                                    <p:set>
                                      <p:cBhvr>
                                        <p:cTn id="94" dur="1" fill="hold">
                                          <p:stCondLst>
                                            <p:cond delay="0"/>
                                          </p:stCondLst>
                                        </p:cTn>
                                        <p:tgtEl>
                                          <p:spTgt spid="66588">
                                            <p:txEl>
                                              <p:pRg st="0" end="0"/>
                                            </p:txEl>
                                          </p:spTgt>
                                        </p:tgtEl>
                                        <p:attrNameLst>
                                          <p:attrName>style.visibility</p:attrName>
                                        </p:attrNameLst>
                                      </p:cBhvr>
                                      <p:to>
                                        <p:strVal val="visible"/>
                                      </p:to>
                                    </p:set>
                                    <p:anim calcmode="lin" valueType="num">
                                      <p:cBhvr additive="base">
                                        <p:cTn id="95" dur="75" fill="hold"/>
                                        <p:tgtEl>
                                          <p:spTgt spid="66588">
                                            <p:txEl>
                                              <p:pRg st="0" end="0"/>
                                            </p:txEl>
                                          </p:spTgt>
                                        </p:tgtEl>
                                        <p:attrNameLst>
                                          <p:attrName>ppt_x</p:attrName>
                                        </p:attrNameLst>
                                      </p:cBhvr>
                                      <p:tavLst>
                                        <p:tav tm="0">
                                          <p:val>
                                            <p:strVal val="#ppt_x"/>
                                          </p:val>
                                        </p:tav>
                                        <p:tav tm="100000">
                                          <p:val>
                                            <p:strVal val="#ppt_x"/>
                                          </p:val>
                                        </p:tav>
                                      </p:tavLst>
                                    </p:anim>
                                    <p:anim calcmode="lin" valueType="num">
                                      <p:cBhvr additive="base">
                                        <p:cTn id="96" dur="75" fill="hold"/>
                                        <p:tgtEl>
                                          <p:spTgt spid="6658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70" grpId="0" animBg="1"/>
      <p:bldP spid="66572" grpId="0" build="p" autoUpdateAnimBg="0" advAuto="0"/>
      <p:bldP spid="66573" grpId="0" animBg="1"/>
      <p:bldP spid="66574" grpId="0" build="p" autoUpdateAnimBg="0" advAuto="0"/>
      <p:bldP spid="66575" grpId="0" animBg="1"/>
      <p:bldP spid="66576" grpId="0" build="p" autoUpdateAnimBg="0" advAuto="0"/>
      <p:bldP spid="66577" grpId="0" animBg="1"/>
      <p:bldP spid="66578" grpId="0" build="p" autoUpdateAnimBg="0" advAuto="0"/>
      <p:bldP spid="66579" grpId="0" build="p" autoUpdateAnimBg="0" advAuto="0"/>
      <p:bldP spid="66580" grpId="0" build="p" autoUpdateAnimBg="0" advAuto="0"/>
      <p:bldP spid="66581" grpId="0" animBg="1"/>
      <p:bldP spid="66582" grpId="0" build="p" autoUpdateAnimBg="0" advAuto="0"/>
      <p:bldP spid="66583" grpId="0" build="p" autoUpdateAnimBg="0" advAuto="0"/>
      <p:bldP spid="66584" grpId="0" animBg="1"/>
      <p:bldP spid="66585" grpId="0" build="p" autoUpdateAnimBg="0" advAuto="0"/>
      <p:bldP spid="66586" grpId="0" build="p" autoUpdateAnimBg="0" advAuto="0"/>
      <p:bldP spid="66587" grpId="0" build="p" autoUpdateAnimBg="0"/>
      <p:bldP spid="66588"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588" y="1588"/>
            <a:ext cx="9140825" cy="6854825"/>
          </a:xfrm>
          <a:prstGeom prst="rect">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p:spPr>
        <p:txBody>
          <a:bodyPr wrap="none" anchor="ctr"/>
          <a:lstStyle/>
          <a:p>
            <a:endParaRPr lang="hu-HU"/>
          </a:p>
        </p:txBody>
      </p:sp>
      <p:grpSp>
        <p:nvGrpSpPr>
          <p:cNvPr id="2" name="Group 3"/>
          <p:cNvGrpSpPr>
            <a:grpSpLocks/>
          </p:cNvGrpSpPr>
          <p:nvPr/>
        </p:nvGrpSpPr>
        <p:grpSpPr bwMode="auto">
          <a:xfrm>
            <a:off x="2382838" y="2593975"/>
            <a:ext cx="5618162" cy="1825625"/>
            <a:chOff x="1501" y="1634"/>
            <a:chExt cx="3539" cy="1150"/>
          </a:xfrm>
        </p:grpSpPr>
        <p:sp>
          <p:nvSpPr>
            <p:cNvPr id="10267" name="Oval 4"/>
            <p:cNvSpPr>
              <a:spLocks noChangeArrowheads="1"/>
            </p:cNvSpPr>
            <p:nvPr/>
          </p:nvSpPr>
          <p:spPr bwMode="auto">
            <a:xfrm>
              <a:off x="4169" y="1645"/>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10268" name="Oval 5"/>
            <p:cNvSpPr>
              <a:spLocks noChangeArrowheads="1"/>
            </p:cNvSpPr>
            <p:nvPr/>
          </p:nvSpPr>
          <p:spPr bwMode="auto">
            <a:xfrm>
              <a:off x="1872" y="2289"/>
              <a:ext cx="208" cy="207"/>
            </a:xfrm>
            <a:prstGeom prst="ellipse">
              <a:avLst/>
            </a:prstGeom>
            <a:solidFill>
              <a:srgbClr val="CC3300"/>
            </a:solidFill>
            <a:ln w="12700">
              <a:solidFill>
                <a:schemeClr val="tx1"/>
              </a:solidFill>
              <a:round/>
              <a:headEnd/>
              <a:tailEnd/>
            </a:ln>
          </p:spPr>
          <p:txBody>
            <a:bodyPr wrap="none" anchor="ctr"/>
            <a:lstStyle/>
            <a:p>
              <a:endParaRPr lang="hu-HU"/>
            </a:p>
          </p:txBody>
        </p:sp>
        <p:sp>
          <p:nvSpPr>
            <p:cNvPr id="10269" name="Oval 6"/>
            <p:cNvSpPr>
              <a:spLocks noChangeArrowheads="1"/>
            </p:cNvSpPr>
            <p:nvPr/>
          </p:nvSpPr>
          <p:spPr bwMode="auto">
            <a:xfrm>
              <a:off x="2784" y="1634"/>
              <a:ext cx="208" cy="207"/>
            </a:xfrm>
            <a:prstGeom prst="ellipse">
              <a:avLst/>
            </a:prstGeom>
            <a:solidFill>
              <a:srgbClr val="000099"/>
            </a:solidFill>
            <a:ln w="12700">
              <a:solidFill>
                <a:schemeClr val="tx1"/>
              </a:solidFill>
              <a:round/>
              <a:headEnd/>
              <a:tailEnd/>
            </a:ln>
          </p:spPr>
          <p:txBody>
            <a:bodyPr wrap="none" anchor="ctr"/>
            <a:lstStyle/>
            <a:p>
              <a:endParaRPr lang="hu-HU"/>
            </a:p>
          </p:txBody>
        </p:sp>
        <p:sp>
          <p:nvSpPr>
            <p:cNvPr id="10270" name="Line 7"/>
            <p:cNvSpPr>
              <a:spLocks noChangeShapeType="1"/>
            </p:cNvSpPr>
            <p:nvPr/>
          </p:nvSpPr>
          <p:spPr bwMode="auto">
            <a:xfrm flipH="1">
              <a:off x="1501" y="1741"/>
              <a:ext cx="1379" cy="1043"/>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10271" name="Line 8"/>
            <p:cNvSpPr>
              <a:spLocks noChangeShapeType="1"/>
            </p:cNvSpPr>
            <p:nvPr/>
          </p:nvSpPr>
          <p:spPr bwMode="auto">
            <a:xfrm>
              <a:off x="2893" y="1728"/>
              <a:ext cx="2147" cy="0"/>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grpSp>
      <p:sp>
        <p:nvSpPr>
          <p:cNvPr id="68617" name="Line 9"/>
          <p:cNvSpPr>
            <a:spLocks noChangeShapeType="1"/>
          </p:cNvSpPr>
          <p:nvPr/>
        </p:nvSpPr>
        <p:spPr bwMode="auto">
          <a:xfrm>
            <a:off x="3124200" y="3830638"/>
            <a:ext cx="0" cy="11223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10246" name="Rectangle 10"/>
          <p:cNvSpPr>
            <a:spLocks noChangeArrowheads="1"/>
          </p:cNvSpPr>
          <p:nvPr/>
        </p:nvSpPr>
        <p:spPr bwMode="auto">
          <a:xfrm>
            <a:off x="381000" y="152400"/>
            <a:ext cx="8305800" cy="519113"/>
          </a:xfrm>
          <a:prstGeom prst="rect">
            <a:avLst/>
          </a:prstGeom>
          <a:noFill/>
          <a:ln w="9525">
            <a:noFill/>
            <a:miter lim="800000"/>
            <a:headEnd/>
            <a:tailEnd/>
          </a:ln>
        </p:spPr>
        <p:txBody>
          <a:bodyPr lIns="92075" tIns="46038" rIns="92075" bIns="46038">
            <a:spAutoFit/>
          </a:bodyPr>
          <a:lstStyle/>
          <a:p>
            <a:pPr algn="ctr"/>
            <a:r>
              <a:rPr lang="hu-HU" sz="2800" i="1" baseline="0">
                <a:solidFill>
                  <a:schemeClr val="tx1"/>
                </a:solidFill>
              </a:rPr>
              <a:t>A REAKCIÓERŐ KISZÁMÍTÁSA</a:t>
            </a:r>
            <a:endParaRPr lang="en-GB" sz="2800" i="1" baseline="0">
              <a:solidFill>
                <a:schemeClr val="tx1"/>
              </a:solidFill>
            </a:endParaRPr>
          </a:p>
        </p:txBody>
      </p:sp>
      <p:sp>
        <p:nvSpPr>
          <p:cNvPr id="68619" name="Rectangle 11"/>
          <p:cNvSpPr>
            <a:spLocks noChangeArrowheads="1"/>
          </p:cNvSpPr>
          <p:nvPr/>
        </p:nvSpPr>
        <p:spPr bwMode="auto">
          <a:xfrm>
            <a:off x="2514600" y="4129088"/>
            <a:ext cx="609600" cy="519112"/>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endParaRPr lang="en-GB" sz="2800" baseline="-12000">
              <a:solidFill>
                <a:schemeClr val="tx1"/>
              </a:solidFill>
            </a:endParaRPr>
          </a:p>
        </p:txBody>
      </p:sp>
      <p:sp>
        <p:nvSpPr>
          <p:cNvPr id="68620" name="Line 12"/>
          <p:cNvSpPr>
            <a:spLocks noChangeShapeType="1"/>
          </p:cNvSpPr>
          <p:nvPr/>
        </p:nvSpPr>
        <p:spPr bwMode="auto">
          <a:xfrm flipV="1">
            <a:off x="3973513" y="1687513"/>
            <a:ext cx="817562" cy="1503362"/>
          </a:xfrm>
          <a:prstGeom prst="line">
            <a:avLst/>
          </a:prstGeom>
          <a:noFill/>
          <a:ln w="25400">
            <a:solidFill>
              <a:srgbClr val="000099"/>
            </a:solidFill>
            <a:round/>
            <a:headEnd type="none" w="sm" len="sm"/>
            <a:tailEnd type="stealth" w="med" len="med"/>
          </a:ln>
        </p:spPr>
        <p:txBody>
          <a:bodyPr wrap="none" anchor="ctr"/>
          <a:lstStyle/>
          <a:p>
            <a:endParaRPr lang="hu-HU"/>
          </a:p>
        </p:txBody>
      </p:sp>
      <p:sp>
        <p:nvSpPr>
          <p:cNvPr id="68621" name="Rectangle 13"/>
          <p:cNvSpPr>
            <a:spLocks noChangeArrowheads="1"/>
          </p:cNvSpPr>
          <p:nvPr/>
        </p:nvSpPr>
        <p:spPr bwMode="auto">
          <a:xfrm>
            <a:off x="4724400" y="1295400"/>
            <a:ext cx="6096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en-GB" sz="2800" baseline="-12000">
                <a:solidFill>
                  <a:schemeClr val="tx1"/>
                </a:solidFill>
              </a:rPr>
              <a:t>m</a:t>
            </a:r>
          </a:p>
        </p:txBody>
      </p:sp>
      <p:sp>
        <p:nvSpPr>
          <p:cNvPr id="68622" name="Line 14"/>
          <p:cNvSpPr>
            <a:spLocks noChangeShapeType="1"/>
          </p:cNvSpPr>
          <p:nvPr/>
        </p:nvSpPr>
        <p:spPr bwMode="auto">
          <a:xfrm flipH="1" flipV="1">
            <a:off x="3592513" y="2678113"/>
            <a:ext cx="360362" cy="5127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8623" name="Rectangle 15"/>
          <p:cNvSpPr>
            <a:spLocks noChangeArrowheads="1"/>
          </p:cNvSpPr>
          <p:nvPr/>
        </p:nvSpPr>
        <p:spPr bwMode="auto">
          <a:xfrm>
            <a:off x="5181600" y="1905000"/>
            <a:ext cx="8382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mk</a:t>
            </a:r>
            <a:endParaRPr lang="en-GB" sz="2800">
              <a:solidFill>
                <a:schemeClr val="tx1"/>
              </a:solidFill>
            </a:endParaRPr>
          </a:p>
        </p:txBody>
      </p:sp>
      <p:sp>
        <p:nvSpPr>
          <p:cNvPr id="68624" name="Line 16"/>
          <p:cNvSpPr>
            <a:spLocks noChangeShapeType="1"/>
          </p:cNvSpPr>
          <p:nvPr/>
        </p:nvSpPr>
        <p:spPr bwMode="auto">
          <a:xfrm flipV="1">
            <a:off x="3973513" y="2220913"/>
            <a:ext cx="1274762" cy="969962"/>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8625" name="Rectangle 17"/>
          <p:cNvSpPr>
            <a:spLocks noChangeArrowheads="1"/>
          </p:cNvSpPr>
          <p:nvPr/>
        </p:nvSpPr>
        <p:spPr bwMode="auto">
          <a:xfrm>
            <a:off x="3276600" y="2133600"/>
            <a:ext cx="1008063"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F</a:t>
            </a:r>
            <a:r>
              <a:rPr lang="hu-HU" sz="2800">
                <a:solidFill>
                  <a:schemeClr val="tx1"/>
                </a:solidFill>
              </a:rPr>
              <a:t>mny</a:t>
            </a:r>
            <a:endParaRPr lang="en-GB" sz="2800" baseline="-12000">
              <a:solidFill>
                <a:schemeClr val="tx1"/>
              </a:solidFill>
            </a:endParaRPr>
          </a:p>
        </p:txBody>
      </p:sp>
      <p:sp>
        <p:nvSpPr>
          <p:cNvPr id="68626" name="Line 18"/>
          <p:cNvSpPr>
            <a:spLocks noChangeShapeType="1"/>
          </p:cNvSpPr>
          <p:nvPr/>
        </p:nvSpPr>
        <p:spPr bwMode="auto">
          <a:xfrm>
            <a:off x="3144838" y="3830638"/>
            <a:ext cx="588962" cy="6651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8627" name="Rectangle 19"/>
          <p:cNvSpPr>
            <a:spLocks noChangeArrowheads="1"/>
          </p:cNvSpPr>
          <p:nvPr/>
        </p:nvSpPr>
        <p:spPr bwMode="auto">
          <a:xfrm>
            <a:off x="3733800" y="3886200"/>
            <a:ext cx="11430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ny</a:t>
            </a:r>
            <a:endParaRPr lang="en-GB" sz="2800" baseline="-12000">
              <a:solidFill>
                <a:schemeClr val="tx1"/>
              </a:solidFill>
            </a:endParaRPr>
          </a:p>
        </p:txBody>
      </p:sp>
      <p:sp>
        <p:nvSpPr>
          <p:cNvPr id="68628" name="Rectangle 20"/>
          <p:cNvSpPr>
            <a:spLocks noChangeArrowheads="1"/>
          </p:cNvSpPr>
          <p:nvPr/>
        </p:nvSpPr>
        <p:spPr bwMode="auto">
          <a:xfrm>
            <a:off x="2133600" y="3429000"/>
            <a:ext cx="1066800" cy="519113"/>
          </a:xfrm>
          <a:prstGeom prst="rect">
            <a:avLst/>
          </a:prstGeom>
          <a:noFill/>
          <a:ln w="9525">
            <a:noFill/>
            <a:miter lim="800000"/>
            <a:headEnd/>
            <a:tailEnd/>
          </a:ln>
        </p:spPr>
        <p:txBody>
          <a:bodyPr lIns="92075" tIns="46038" rIns="92075" bIns="46038">
            <a:spAutoFit/>
          </a:bodyPr>
          <a:lstStyle/>
          <a:p>
            <a:r>
              <a:rPr lang="en-GB" sz="2800" baseline="0">
                <a:solidFill>
                  <a:schemeClr val="tx1"/>
                </a:solidFill>
              </a:rPr>
              <a:t>G</a:t>
            </a:r>
            <a:r>
              <a:rPr lang="hu-HU" sz="2800" baseline="-12000">
                <a:solidFill>
                  <a:schemeClr val="tx1"/>
                </a:solidFill>
              </a:rPr>
              <a:t>h</a:t>
            </a:r>
            <a:endParaRPr lang="en-GB" sz="2800" baseline="-12000">
              <a:solidFill>
                <a:schemeClr val="tx1"/>
              </a:solidFill>
            </a:endParaRPr>
          </a:p>
        </p:txBody>
      </p:sp>
      <p:sp>
        <p:nvSpPr>
          <p:cNvPr id="68629" name="Line 21"/>
          <p:cNvSpPr>
            <a:spLocks noChangeShapeType="1"/>
          </p:cNvSpPr>
          <p:nvPr/>
        </p:nvSpPr>
        <p:spPr bwMode="auto">
          <a:xfrm flipH="1">
            <a:off x="2611438" y="3830638"/>
            <a:ext cx="5127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8630" name="Rectangle 22"/>
          <p:cNvSpPr>
            <a:spLocks noChangeArrowheads="1"/>
          </p:cNvSpPr>
          <p:nvPr/>
        </p:nvSpPr>
        <p:spPr bwMode="auto">
          <a:xfrm>
            <a:off x="609600" y="1066800"/>
            <a:ext cx="3386138" cy="519113"/>
          </a:xfrm>
          <a:prstGeom prst="rect">
            <a:avLst/>
          </a:prstGeom>
          <a:noFill/>
          <a:ln w="9525">
            <a:noFill/>
            <a:miter lim="800000"/>
            <a:headEnd/>
            <a:tailEnd/>
          </a:ln>
        </p:spPr>
        <p:txBody>
          <a:bodyPr lIns="92075" tIns="46038" rIns="92075" bIns="46038">
            <a:spAutoFit/>
          </a:bodyPr>
          <a:lstStyle/>
          <a:p>
            <a:r>
              <a:rPr lang="en-GB" sz="2800" baseline="0">
                <a:solidFill>
                  <a:srgbClr val="000066"/>
                </a:solidFill>
                <a:latin typeface="Symbol" pitchFamily="18" charset="2"/>
              </a:rPr>
              <a:t>å</a:t>
            </a:r>
            <a:r>
              <a:rPr lang="en-GB" sz="2800" baseline="0">
                <a:solidFill>
                  <a:srgbClr val="000066"/>
                </a:solidFill>
              </a:rPr>
              <a:t>F</a:t>
            </a:r>
            <a:r>
              <a:rPr lang="hu-HU" sz="2800">
                <a:solidFill>
                  <a:srgbClr val="000066"/>
                </a:solidFill>
              </a:rPr>
              <a:t>ny</a:t>
            </a:r>
            <a:r>
              <a:rPr lang="en-GB" sz="2800" baseline="0">
                <a:solidFill>
                  <a:srgbClr val="000066"/>
                </a:solidFill>
              </a:rPr>
              <a:t> = F</a:t>
            </a:r>
            <a:r>
              <a:rPr lang="en-GB" sz="2800">
                <a:solidFill>
                  <a:srgbClr val="000066"/>
                </a:solidFill>
              </a:rPr>
              <a:t>m</a:t>
            </a:r>
            <a:r>
              <a:rPr lang="hu-HU" sz="2800">
                <a:solidFill>
                  <a:srgbClr val="000066"/>
                </a:solidFill>
              </a:rPr>
              <a:t>ny</a:t>
            </a:r>
            <a:r>
              <a:rPr lang="en-GB" sz="2800" baseline="0">
                <a:solidFill>
                  <a:srgbClr val="000066"/>
                </a:solidFill>
              </a:rPr>
              <a:t> + (-G</a:t>
            </a:r>
            <a:r>
              <a:rPr lang="hu-HU" sz="2800" baseline="-12000">
                <a:solidFill>
                  <a:srgbClr val="000066"/>
                </a:solidFill>
              </a:rPr>
              <a:t>ny</a:t>
            </a:r>
            <a:r>
              <a:rPr lang="en-GB" sz="2800" baseline="0">
                <a:solidFill>
                  <a:srgbClr val="000066"/>
                </a:solidFill>
              </a:rPr>
              <a:t>) </a:t>
            </a:r>
          </a:p>
        </p:txBody>
      </p:sp>
      <p:sp>
        <p:nvSpPr>
          <p:cNvPr id="68631" name="Rectangle 23"/>
          <p:cNvSpPr>
            <a:spLocks noChangeArrowheads="1"/>
          </p:cNvSpPr>
          <p:nvPr/>
        </p:nvSpPr>
        <p:spPr bwMode="auto">
          <a:xfrm>
            <a:off x="609600" y="1676400"/>
            <a:ext cx="3048000" cy="519113"/>
          </a:xfrm>
          <a:prstGeom prst="rect">
            <a:avLst/>
          </a:prstGeom>
          <a:noFill/>
          <a:ln w="9525">
            <a:noFill/>
            <a:miter lim="800000"/>
            <a:headEnd/>
            <a:tailEnd/>
          </a:ln>
        </p:spPr>
        <p:txBody>
          <a:bodyPr lIns="92075" tIns="46038" rIns="92075" bIns="46038">
            <a:spAutoFit/>
          </a:bodyPr>
          <a:lstStyle/>
          <a:p>
            <a:r>
              <a:rPr lang="en-GB" sz="2800" baseline="0">
                <a:solidFill>
                  <a:srgbClr val="000066"/>
                </a:solidFill>
                <a:latin typeface="Symbol" pitchFamily="18" charset="2"/>
              </a:rPr>
              <a:t>å</a:t>
            </a:r>
            <a:r>
              <a:rPr lang="en-GB" sz="2800" baseline="0">
                <a:solidFill>
                  <a:srgbClr val="000066"/>
                </a:solidFill>
              </a:rPr>
              <a:t>F</a:t>
            </a:r>
            <a:r>
              <a:rPr lang="hu-HU" sz="2800">
                <a:solidFill>
                  <a:srgbClr val="000066"/>
                </a:solidFill>
              </a:rPr>
              <a:t>k</a:t>
            </a:r>
            <a:r>
              <a:rPr lang="en-GB" sz="2800" baseline="0">
                <a:solidFill>
                  <a:srgbClr val="000066"/>
                </a:solidFill>
              </a:rPr>
              <a:t> = F</a:t>
            </a:r>
            <a:r>
              <a:rPr lang="en-GB" sz="2800">
                <a:solidFill>
                  <a:srgbClr val="000066"/>
                </a:solidFill>
              </a:rPr>
              <a:t>m</a:t>
            </a:r>
            <a:r>
              <a:rPr lang="hu-HU" sz="2800">
                <a:solidFill>
                  <a:srgbClr val="000066"/>
                </a:solidFill>
              </a:rPr>
              <a:t>k</a:t>
            </a:r>
            <a:r>
              <a:rPr lang="en-GB" sz="2800" baseline="0">
                <a:solidFill>
                  <a:srgbClr val="000066"/>
                </a:solidFill>
              </a:rPr>
              <a:t> +  (-G</a:t>
            </a:r>
            <a:r>
              <a:rPr lang="hu-HU" sz="2800" baseline="-12000">
                <a:solidFill>
                  <a:srgbClr val="000066"/>
                </a:solidFill>
              </a:rPr>
              <a:t>h</a:t>
            </a:r>
            <a:r>
              <a:rPr lang="en-GB" sz="2800" baseline="0">
                <a:solidFill>
                  <a:srgbClr val="000066"/>
                </a:solidFill>
              </a:rPr>
              <a:t>) </a:t>
            </a:r>
          </a:p>
        </p:txBody>
      </p:sp>
      <p:sp>
        <p:nvSpPr>
          <p:cNvPr id="68632" name="Line 24"/>
          <p:cNvSpPr>
            <a:spLocks noChangeShapeType="1"/>
          </p:cNvSpPr>
          <p:nvPr/>
        </p:nvSpPr>
        <p:spPr bwMode="auto">
          <a:xfrm flipH="1">
            <a:off x="4592638" y="2306638"/>
            <a:ext cx="588962" cy="436562"/>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8633" name="Line 25"/>
          <p:cNvSpPr>
            <a:spLocks noChangeShapeType="1"/>
          </p:cNvSpPr>
          <p:nvPr/>
        </p:nvSpPr>
        <p:spPr bwMode="auto">
          <a:xfrm>
            <a:off x="3962400" y="3200400"/>
            <a:ext cx="609600" cy="685800"/>
          </a:xfrm>
          <a:prstGeom prst="line">
            <a:avLst/>
          </a:prstGeom>
          <a:noFill/>
          <a:ln w="25400">
            <a:solidFill>
              <a:schemeClr val="tx1"/>
            </a:solidFill>
            <a:round/>
            <a:headEnd type="none" w="sm" len="sm"/>
            <a:tailEnd type="stealth" w="med" len="med"/>
          </a:ln>
        </p:spPr>
        <p:txBody>
          <a:bodyPr wrap="none" anchor="ctr"/>
          <a:lstStyle/>
          <a:p>
            <a:endParaRPr lang="hu-HU"/>
          </a:p>
        </p:txBody>
      </p:sp>
      <p:sp>
        <p:nvSpPr>
          <p:cNvPr id="68634" name="Line 26"/>
          <p:cNvSpPr>
            <a:spLocks noChangeShapeType="1"/>
          </p:cNvSpPr>
          <p:nvPr/>
        </p:nvSpPr>
        <p:spPr bwMode="auto">
          <a:xfrm flipH="1" flipV="1">
            <a:off x="4125913" y="3363913"/>
            <a:ext cx="446087" cy="446087"/>
          </a:xfrm>
          <a:prstGeom prst="line">
            <a:avLst/>
          </a:prstGeom>
          <a:noFill/>
          <a:ln w="25400">
            <a:solidFill>
              <a:srgbClr val="CC3300"/>
            </a:solidFill>
            <a:round/>
            <a:headEnd type="none" w="sm" len="sm"/>
            <a:tailEnd type="stealth" w="med" len="med"/>
          </a:ln>
        </p:spPr>
        <p:txBody>
          <a:bodyPr wrap="none" anchor="ctr"/>
          <a:lstStyle/>
          <a:p>
            <a:endParaRPr lang="hu-HU"/>
          </a:p>
        </p:txBody>
      </p:sp>
      <p:sp>
        <p:nvSpPr>
          <p:cNvPr id="68635" name="Line 27"/>
          <p:cNvSpPr>
            <a:spLocks noChangeShapeType="1"/>
          </p:cNvSpPr>
          <p:nvPr/>
        </p:nvSpPr>
        <p:spPr bwMode="auto">
          <a:xfrm flipV="1">
            <a:off x="3973513" y="2830513"/>
            <a:ext cx="741362" cy="360362"/>
          </a:xfrm>
          <a:prstGeom prst="line">
            <a:avLst/>
          </a:prstGeom>
          <a:noFill/>
          <a:ln w="50800">
            <a:solidFill>
              <a:srgbClr val="A50021"/>
            </a:solidFill>
            <a:round/>
            <a:headEnd type="none" w="sm" len="sm"/>
            <a:tailEnd type="stealth" w="med" len="med"/>
          </a:ln>
        </p:spPr>
        <p:txBody>
          <a:bodyPr wrap="none" anchor="ctr"/>
          <a:lstStyle/>
          <a:p>
            <a:endParaRPr lang="hu-HU"/>
          </a:p>
        </p:txBody>
      </p:sp>
      <p:sp>
        <p:nvSpPr>
          <p:cNvPr id="68636" name="Line 28"/>
          <p:cNvSpPr>
            <a:spLocks noChangeShapeType="1"/>
          </p:cNvSpPr>
          <p:nvPr/>
        </p:nvSpPr>
        <p:spPr bwMode="auto">
          <a:xfrm flipV="1">
            <a:off x="4125913" y="2906713"/>
            <a:ext cx="588962" cy="436562"/>
          </a:xfrm>
          <a:prstGeom prst="line">
            <a:avLst/>
          </a:prstGeom>
          <a:noFill/>
          <a:ln w="12700">
            <a:solidFill>
              <a:schemeClr val="tx1"/>
            </a:solidFill>
            <a:prstDash val="sysDot"/>
            <a:round/>
            <a:headEnd type="none" w="sm" len="sm"/>
            <a:tailEnd type="none" w="sm" len="sm"/>
          </a:ln>
        </p:spPr>
        <p:txBody>
          <a:bodyPr wrap="none" anchor="ctr"/>
          <a:lstStyle/>
          <a:p>
            <a:endParaRPr lang="hu-HU"/>
          </a:p>
        </p:txBody>
      </p:sp>
      <p:sp>
        <p:nvSpPr>
          <p:cNvPr id="68640" name="Rectangle 32"/>
          <p:cNvSpPr>
            <a:spLocks noChangeArrowheads="1"/>
          </p:cNvSpPr>
          <p:nvPr/>
        </p:nvSpPr>
        <p:spPr bwMode="auto">
          <a:xfrm>
            <a:off x="4800600" y="2971800"/>
            <a:ext cx="1600200" cy="641350"/>
          </a:xfrm>
          <a:prstGeom prst="rect">
            <a:avLst/>
          </a:prstGeom>
          <a:noFill/>
          <a:ln w="9525">
            <a:noFill/>
            <a:miter lim="800000"/>
            <a:headEnd/>
            <a:tailEnd/>
          </a:ln>
        </p:spPr>
        <p:txBody>
          <a:bodyPr lIns="92075" tIns="46038" rIns="92075" bIns="46038">
            <a:spAutoFit/>
          </a:bodyPr>
          <a:lstStyle/>
          <a:p>
            <a:r>
              <a:rPr lang="en-GB" sz="3600" baseline="0">
                <a:solidFill>
                  <a:srgbClr val="A50021"/>
                </a:solidFill>
              </a:rPr>
              <a:t>Fr</a:t>
            </a:r>
          </a:p>
        </p:txBody>
      </p:sp>
      <p:sp>
        <p:nvSpPr>
          <p:cNvPr id="10266" name="Rectangle 33"/>
          <p:cNvSpPr>
            <a:spLocks noChangeArrowheads="1"/>
          </p:cNvSpPr>
          <p:nvPr/>
        </p:nvSpPr>
        <p:spPr bwMode="auto">
          <a:xfrm>
            <a:off x="2286000" y="5486400"/>
            <a:ext cx="1752600" cy="457200"/>
          </a:xfrm>
          <a:prstGeom prst="rect">
            <a:avLst/>
          </a:prstGeom>
          <a:noFill/>
          <a:ln w="9525">
            <a:noFill/>
            <a:miter lim="800000"/>
            <a:headEnd/>
            <a:tailEnd/>
          </a:ln>
        </p:spPr>
        <p:txBody>
          <a:bodyPr lIns="92075" tIns="46038" rIns="92075" bIns="46038">
            <a:spAutoFit/>
          </a:bodyPr>
          <a:lstStyle/>
          <a:p>
            <a:pPr algn="ctr"/>
            <a:endParaRPr lang="en-GB" sz="2400" b="0" baseline="0">
              <a:solidFill>
                <a:schemeClr val="tx1"/>
              </a:solidFill>
            </a:endParaRPr>
          </a:p>
        </p:txBody>
      </p:sp>
      <p:graphicFrame>
        <p:nvGraphicFramePr>
          <p:cNvPr id="68647" name="Object 39"/>
          <p:cNvGraphicFramePr>
            <a:graphicFrameLocks noChangeAspect="1"/>
          </p:cNvGraphicFramePr>
          <p:nvPr/>
        </p:nvGraphicFramePr>
        <p:xfrm>
          <a:off x="5292725" y="4221163"/>
          <a:ext cx="3576638" cy="1254125"/>
        </p:xfrm>
        <a:graphic>
          <a:graphicData uri="http://schemas.openxmlformats.org/presentationml/2006/ole">
            <mc:AlternateContent xmlns:mc="http://schemas.openxmlformats.org/markup-compatibility/2006">
              <mc:Choice xmlns:v="urn:schemas-microsoft-com:vml" Requires="v">
                <p:oleObj spid="_x0000_s10250" name="Egyenlet" r:id="rId8" imgW="1231560" imgH="431640" progId="Equation.3">
                  <p:embed/>
                </p:oleObj>
              </mc:Choice>
              <mc:Fallback>
                <p:oleObj name="Egyenlet" r:id="rId8" imgW="1231560" imgH="431640" progId="Equation.3">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4221163"/>
                        <a:ext cx="3576638"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8617"/>
                                        </p:tgtEl>
                                        <p:attrNameLst>
                                          <p:attrName>style.visibility</p:attrName>
                                        </p:attrNameLst>
                                      </p:cBhvr>
                                      <p:to>
                                        <p:strVal val="visible"/>
                                      </p:to>
                                    </p:set>
                                    <p:animEffect transition="in" filter="box(out)">
                                      <p:cBhvr>
                                        <p:cTn id="7" dur="500"/>
                                        <p:tgtEl>
                                          <p:spTgt spid="68617"/>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8619">
                                            <p:txEl>
                                              <p:pRg st="0" end="0"/>
                                            </p:txEl>
                                          </p:spTgt>
                                        </p:tgtEl>
                                        <p:attrNameLst>
                                          <p:attrName>style.visibility</p:attrName>
                                        </p:attrNameLst>
                                      </p:cBhvr>
                                      <p:to>
                                        <p:strVal val="visible"/>
                                      </p:to>
                                    </p:set>
                                    <p:animEffect transition="in" filter="box(out)">
                                      <p:cBhvr>
                                        <p:cTn id="11" dur="500"/>
                                        <p:tgtEl>
                                          <p:spTgt spid="68619">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8620"/>
                                        </p:tgtEl>
                                        <p:attrNameLst>
                                          <p:attrName>style.visibility</p:attrName>
                                        </p:attrNameLst>
                                      </p:cBhvr>
                                      <p:to>
                                        <p:strVal val="visible"/>
                                      </p:to>
                                    </p:set>
                                    <p:animEffect transition="in" filter="box(out)">
                                      <p:cBhvr>
                                        <p:cTn id="15" dur="500"/>
                                        <p:tgtEl>
                                          <p:spTgt spid="68620"/>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68621">
                                            <p:txEl>
                                              <p:pRg st="0" end="0"/>
                                            </p:txEl>
                                          </p:spTgt>
                                        </p:tgtEl>
                                        <p:attrNameLst>
                                          <p:attrName>style.visibility</p:attrName>
                                        </p:attrNameLst>
                                      </p:cBhvr>
                                      <p:to>
                                        <p:strVal val="visible"/>
                                      </p:to>
                                    </p:set>
                                    <p:animEffect transition="in" filter="box(out)">
                                      <p:cBhvr>
                                        <p:cTn id="19" dur="500"/>
                                        <p:tgtEl>
                                          <p:spTgt spid="68621">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8626"/>
                                        </p:tgtEl>
                                        <p:attrNameLst>
                                          <p:attrName>style.visibility</p:attrName>
                                        </p:attrNameLst>
                                      </p:cBhvr>
                                      <p:to>
                                        <p:strVal val="visible"/>
                                      </p:to>
                                    </p:set>
                                    <p:animEffect transition="in" filter="box(out)">
                                      <p:cBhvr>
                                        <p:cTn id="24" dur="500"/>
                                        <p:tgtEl>
                                          <p:spTgt spid="68626"/>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68633"/>
                                        </p:tgtEl>
                                        <p:attrNameLst>
                                          <p:attrName>style.visibility</p:attrName>
                                        </p:attrNameLst>
                                      </p:cBhvr>
                                      <p:to>
                                        <p:strVal val="visible"/>
                                      </p:to>
                                    </p:set>
                                    <p:animEffect transition="in" filter="box(out)">
                                      <p:cBhvr>
                                        <p:cTn id="29" dur="500"/>
                                        <p:tgtEl>
                                          <p:spTgt spid="68633"/>
                                        </p:tgtEl>
                                      </p:cBhvr>
                                    </p:animEffect>
                                  </p:childTnLst>
                                  <p:subTnLst>
                                    <p:audio>
                                      <p:cMediaNode>
                                        <p:cTn display="0" masterRel="sameClick">
                                          <p:stCondLst>
                                            <p:cond evt="begin" delay="0">
                                              <p:tn val="27"/>
                                            </p:cond>
                                          </p:stCondLst>
                                          <p:endCondLst>
                                            <p:cond evt="onStopAudio" delay="0">
                                              <p:tgtEl>
                                                <p:sldTgt/>
                                              </p:tgtEl>
                                            </p:cond>
                                          </p:endCondLst>
                                        </p:cTn>
                                        <p:tgtEl>
                                          <p:sndTgt r:embed="rId4" name="CAMERA.WAV"/>
                                        </p:tgtEl>
                                      </p:cMediaNode>
                                    </p:audio>
                                  </p:sub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68627">
                                            <p:txEl>
                                              <p:pRg st="0" end="0"/>
                                            </p:txEl>
                                          </p:spTgt>
                                        </p:tgtEl>
                                        <p:attrNameLst>
                                          <p:attrName>style.visibility</p:attrName>
                                        </p:attrNameLst>
                                      </p:cBhvr>
                                      <p:to>
                                        <p:strVal val="visible"/>
                                      </p:to>
                                    </p:set>
                                    <p:animEffect transition="in" filter="box(out)">
                                      <p:cBhvr>
                                        <p:cTn id="33" dur="500"/>
                                        <p:tgtEl>
                                          <p:spTgt spid="68627">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8622"/>
                                        </p:tgtEl>
                                        <p:attrNameLst>
                                          <p:attrName>style.visibility</p:attrName>
                                        </p:attrNameLst>
                                      </p:cBhvr>
                                      <p:to>
                                        <p:strVal val="visible"/>
                                      </p:to>
                                    </p:set>
                                    <p:anim calcmode="lin" valueType="num">
                                      <p:cBhvr additive="base">
                                        <p:cTn id="38" dur="500" fill="hold"/>
                                        <p:tgtEl>
                                          <p:spTgt spid="68622"/>
                                        </p:tgtEl>
                                        <p:attrNameLst>
                                          <p:attrName>ppt_x</p:attrName>
                                        </p:attrNameLst>
                                      </p:cBhvr>
                                      <p:tavLst>
                                        <p:tav tm="0">
                                          <p:val>
                                            <p:strVal val="1+#ppt_w/2"/>
                                          </p:val>
                                        </p:tav>
                                        <p:tav tm="100000">
                                          <p:val>
                                            <p:strVal val="#ppt_x"/>
                                          </p:val>
                                        </p:tav>
                                      </p:tavLst>
                                    </p:anim>
                                    <p:anim calcmode="lin" valueType="num">
                                      <p:cBhvr additive="base">
                                        <p:cTn id="39" dur="500" fill="hold"/>
                                        <p:tgtEl>
                                          <p:spTgt spid="686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ARBRAK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8634"/>
                                        </p:tgtEl>
                                        <p:attrNameLst>
                                          <p:attrName>style.visibility</p:attrName>
                                        </p:attrNameLst>
                                      </p:cBhvr>
                                      <p:to>
                                        <p:strVal val="visible"/>
                                      </p:to>
                                    </p:set>
                                    <p:anim calcmode="lin" valueType="num">
                                      <p:cBhvr additive="base">
                                        <p:cTn id="44" dur="500" fill="hold"/>
                                        <p:tgtEl>
                                          <p:spTgt spid="68634"/>
                                        </p:tgtEl>
                                        <p:attrNameLst>
                                          <p:attrName>ppt_x</p:attrName>
                                        </p:attrNameLst>
                                      </p:cBhvr>
                                      <p:tavLst>
                                        <p:tav tm="0">
                                          <p:val>
                                            <p:strVal val="1+#ppt_w/2"/>
                                          </p:val>
                                        </p:tav>
                                        <p:tav tm="100000">
                                          <p:val>
                                            <p:strVal val="#ppt_x"/>
                                          </p:val>
                                        </p:tav>
                                      </p:tavLst>
                                    </p:anim>
                                    <p:anim calcmode="lin" valueType="num">
                                      <p:cBhvr additive="base">
                                        <p:cTn id="45" dur="500" fill="hold"/>
                                        <p:tgtEl>
                                          <p:spTgt spid="686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ARBRAKE.WAV"/>
                                        </p:tgtEl>
                                      </p:cMediaNode>
                                    </p:audio>
                                  </p:sub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68625">
                                            <p:txEl>
                                              <p:pRg st="0" end="0"/>
                                            </p:txEl>
                                          </p:spTgt>
                                        </p:tgtEl>
                                        <p:attrNameLst>
                                          <p:attrName>style.visibility</p:attrName>
                                        </p:attrNameLst>
                                      </p:cBhvr>
                                      <p:to>
                                        <p:strVal val="visible"/>
                                      </p:to>
                                    </p:set>
                                    <p:animEffect transition="in" filter="box(out)">
                                      <p:cBhvr>
                                        <p:cTn id="49" dur="500"/>
                                        <p:tgtEl>
                                          <p:spTgt spid="68625">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8624"/>
                                        </p:tgtEl>
                                        <p:attrNameLst>
                                          <p:attrName>style.visibility</p:attrName>
                                        </p:attrNameLst>
                                      </p:cBhvr>
                                      <p:to>
                                        <p:strVal val="visible"/>
                                      </p:to>
                                    </p:set>
                                    <p:anim calcmode="lin" valueType="num">
                                      <p:cBhvr additive="base">
                                        <p:cTn id="54" dur="500" fill="hold"/>
                                        <p:tgtEl>
                                          <p:spTgt spid="68624"/>
                                        </p:tgtEl>
                                        <p:attrNameLst>
                                          <p:attrName>ppt_x</p:attrName>
                                        </p:attrNameLst>
                                      </p:cBhvr>
                                      <p:tavLst>
                                        <p:tav tm="0">
                                          <p:val>
                                            <p:strVal val="0-#ppt_w/2"/>
                                          </p:val>
                                        </p:tav>
                                        <p:tav tm="100000">
                                          <p:val>
                                            <p:strVal val="#ppt_x"/>
                                          </p:val>
                                        </p:tav>
                                      </p:tavLst>
                                    </p:anim>
                                    <p:anim calcmode="lin" valueType="num">
                                      <p:cBhvr additive="base">
                                        <p:cTn id="55" dur="500" fill="hold"/>
                                        <p:tgtEl>
                                          <p:spTgt spid="686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WHOOSH.WAV"/>
                                        </p:tgtEl>
                                      </p:cMediaNode>
                                    </p:audio>
                                  </p:subTnLst>
                                </p:cTn>
                              </p:par>
                            </p:childTnLst>
                          </p:cTn>
                        </p:par>
                        <p:par>
                          <p:cTn id="56" fill="hold">
                            <p:stCondLst>
                              <p:cond delay="500"/>
                            </p:stCondLst>
                            <p:childTnLst>
                              <p:par>
                                <p:cTn id="57" presetID="4" presetClass="entr" presetSubtype="32" fill="hold" grpId="0" nodeType="afterEffect">
                                  <p:stCondLst>
                                    <p:cond delay="0"/>
                                  </p:stCondLst>
                                  <p:childTnLst>
                                    <p:set>
                                      <p:cBhvr>
                                        <p:cTn id="58" dur="1" fill="hold">
                                          <p:stCondLst>
                                            <p:cond delay="0"/>
                                          </p:stCondLst>
                                        </p:cTn>
                                        <p:tgtEl>
                                          <p:spTgt spid="68623">
                                            <p:txEl>
                                              <p:pRg st="0" end="0"/>
                                            </p:txEl>
                                          </p:spTgt>
                                        </p:tgtEl>
                                        <p:attrNameLst>
                                          <p:attrName>style.visibility</p:attrName>
                                        </p:attrNameLst>
                                      </p:cBhvr>
                                      <p:to>
                                        <p:strVal val="visible"/>
                                      </p:to>
                                    </p:set>
                                    <p:animEffect transition="in" filter="box(out)">
                                      <p:cBhvr>
                                        <p:cTn id="59" dur="500"/>
                                        <p:tgtEl>
                                          <p:spTgt spid="68623">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68629"/>
                                        </p:tgtEl>
                                        <p:attrNameLst>
                                          <p:attrName>style.visibility</p:attrName>
                                        </p:attrNameLst>
                                      </p:cBhvr>
                                      <p:to>
                                        <p:strVal val="visible"/>
                                      </p:to>
                                    </p:set>
                                    <p:anim calcmode="lin" valueType="num">
                                      <p:cBhvr additive="base">
                                        <p:cTn id="64" dur="500" fill="hold"/>
                                        <p:tgtEl>
                                          <p:spTgt spid="68629"/>
                                        </p:tgtEl>
                                        <p:attrNameLst>
                                          <p:attrName>ppt_x</p:attrName>
                                        </p:attrNameLst>
                                      </p:cBhvr>
                                      <p:tavLst>
                                        <p:tav tm="0">
                                          <p:val>
                                            <p:strVal val="1+#ppt_w/2"/>
                                          </p:val>
                                        </p:tav>
                                        <p:tav tm="100000">
                                          <p:val>
                                            <p:strVal val="#ppt_x"/>
                                          </p:val>
                                        </p:tav>
                                      </p:tavLst>
                                    </p:anim>
                                    <p:anim calcmode="lin" valueType="num">
                                      <p:cBhvr additive="base">
                                        <p:cTn id="65" dur="500" fill="hold"/>
                                        <p:tgtEl>
                                          <p:spTgt spid="68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CARBRAKE.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68632"/>
                                        </p:tgtEl>
                                        <p:attrNameLst>
                                          <p:attrName>style.visibility</p:attrName>
                                        </p:attrNameLst>
                                      </p:cBhvr>
                                      <p:to>
                                        <p:strVal val="visible"/>
                                      </p:to>
                                    </p:set>
                                    <p:anim calcmode="lin" valueType="num">
                                      <p:cBhvr additive="base">
                                        <p:cTn id="70" dur="500" fill="hold"/>
                                        <p:tgtEl>
                                          <p:spTgt spid="68632"/>
                                        </p:tgtEl>
                                        <p:attrNameLst>
                                          <p:attrName>ppt_x</p:attrName>
                                        </p:attrNameLst>
                                      </p:cBhvr>
                                      <p:tavLst>
                                        <p:tav tm="0">
                                          <p:val>
                                            <p:strVal val="1+#ppt_w/2"/>
                                          </p:val>
                                        </p:tav>
                                        <p:tav tm="100000">
                                          <p:val>
                                            <p:strVal val="#ppt_x"/>
                                          </p:val>
                                        </p:tav>
                                      </p:tavLst>
                                    </p:anim>
                                    <p:anim calcmode="lin" valueType="num">
                                      <p:cBhvr additive="base">
                                        <p:cTn id="71" dur="500" fill="hold"/>
                                        <p:tgtEl>
                                          <p:spTgt spid="686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CARBRAKE.WAV"/>
                                        </p:tgtEl>
                                      </p:cMediaNode>
                                    </p:audio>
                                  </p:subTnLst>
                                </p:cTn>
                              </p:par>
                            </p:childTnLst>
                          </p:cTn>
                        </p:par>
                        <p:par>
                          <p:cTn id="72" fill="hold">
                            <p:stCondLst>
                              <p:cond delay="500"/>
                            </p:stCondLst>
                            <p:childTnLst>
                              <p:par>
                                <p:cTn id="73" presetID="4" presetClass="entr" presetSubtype="32" fill="hold" grpId="0" nodeType="afterEffect">
                                  <p:stCondLst>
                                    <p:cond delay="0"/>
                                  </p:stCondLst>
                                  <p:childTnLst>
                                    <p:set>
                                      <p:cBhvr>
                                        <p:cTn id="74" dur="1" fill="hold">
                                          <p:stCondLst>
                                            <p:cond delay="0"/>
                                          </p:stCondLst>
                                        </p:cTn>
                                        <p:tgtEl>
                                          <p:spTgt spid="68628">
                                            <p:txEl>
                                              <p:pRg st="0" end="0"/>
                                            </p:txEl>
                                          </p:spTgt>
                                        </p:tgtEl>
                                        <p:attrNameLst>
                                          <p:attrName>style.visibility</p:attrName>
                                        </p:attrNameLst>
                                      </p:cBhvr>
                                      <p:to>
                                        <p:strVal val="visible"/>
                                      </p:to>
                                    </p:set>
                                    <p:animEffect transition="in" filter="box(out)">
                                      <p:cBhvr>
                                        <p:cTn id="75" dur="500"/>
                                        <p:tgtEl>
                                          <p:spTgt spid="68628">
                                            <p:txEl>
                                              <p:pRg st="0" end="0"/>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4" name="CAMERA.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3" fill="hold" grpId="0" nodeType="clickEffect">
                                  <p:stCondLst>
                                    <p:cond delay="0"/>
                                  </p:stCondLst>
                                  <p:iterate type="lt">
                                    <p:tmPct val="100000"/>
                                  </p:iterate>
                                  <p:childTnLst>
                                    <p:set>
                                      <p:cBhvr>
                                        <p:cTn id="79" dur="1" fill="hold">
                                          <p:stCondLst>
                                            <p:cond delay="0"/>
                                          </p:stCondLst>
                                        </p:cTn>
                                        <p:tgtEl>
                                          <p:spTgt spid="68630">
                                            <p:txEl>
                                              <p:pRg st="0" end="0"/>
                                            </p:txEl>
                                          </p:spTgt>
                                        </p:tgtEl>
                                        <p:attrNameLst>
                                          <p:attrName>style.visibility</p:attrName>
                                        </p:attrNameLst>
                                      </p:cBhvr>
                                      <p:to>
                                        <p:strVal val="visible"/>
                                      </p:to>
                                    </p:set>
                                    <p:anim calcmode="lin" valueType="num">
                                      <p:cBhvr additive="base">
                                        <p:cTn id="80" dur="75" fill="hold"/>
                                        <p:tgtEl>
                                          <p:spTgt spid="68630">
                                            <p:txEl>
                                              <p:pRg st="0" end="0"/>
                                            </p:txEl>
                                          </p:spTgt>
                                        </p:tgtEl>
                                        <p:attrNameLst>
                                          <p:attrName>ppt_x</p:attrName>
                                        </p:attrNameLst>
                                      </p:cBhvr>
                                      <p:tavLst>
                                        <p:tav tm="0">
                                          <p:val>
                                            <p:strVal val="1+#ppt_w/2"/>
                                          </p:val>
                                        </p:tav>
                                        <p:tav tm="100000">
                                          <p:val>
                                            <p:strVal val="#ppt_x"/>
                                          </p:val>
                                        </p:tav>
                                      </p:tavLst>
                                    </p:anim>
                                    <p:anim calcmode="lin" valueType="num">
                                      <p:cBhvr additive="base">
                                        <p:cTn id="81" dur="75" fill="hold"/>
                                        <p:tgtEl>
                                          <p:spTgt spid="6863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LASER.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iterate type="lt">
                                    <p:tmPct val="100000"/>
                                  </p:iterate>
                                  <p:childTnLst>
                                    <p:set>
                                      <p:cBhvr>
                                        <p:cTn id="85" dur="1" fill="hold">
                                          <p:stCondLst>
                                            <p:cond delay="0"/>
                                          </p:stCondLst>
                                        </p:cTn>
                                        <p:tgtEl>
                                          <p:spTgt spid="68631">
                                            <p:txEl>
                                              <p:pRg st="0" end="0"/>
                                            </p:txEl>
                                          </p:spTgt>
                                        </p:tgtEl>
                                        <p:attrNameLst>
                                          <p:attrName>style.visibility</p:attrName>
                                        </p:attrNameLst>
                                      </p:cBhvr>
                                      <p:to>
                                        <p:strVal val="visible"/>
                                      </p:to>
                                    </p:set>
                                    <p:anim calcmode="lin" valueType="num">
                                      <p:cBhvr additive="base">
                                        <p:cTn id="86" dur="75" fill="hold"/>
                                        <p:tgtEl>
                                          <p:spTgt spid="68631">
                                            <p:txEl>
                                              <p:pRg st="0" end="0"/>
                                            </p:txEl>
                                          </p:spTgt>
                                        </p:tgtEl>
                                        <p:attrNameLst>
                                          <p:attrName>ppt_x</p:attrName>
                                        </p:attrNameLst>
                                      </p:cBhvr>
                                      <p:tavLst>
                                        <p:tav tm="0">
                                          <p:val>
                                            <p:strVal val="#ppt_x"/>
                                          </p:val>
                                        </p:tav>
                                        <p:tav tm="100000">
                                          <p:val>
                                            <p:strVal val="#ppt_x"/>
                                          </p:val>
                                        </p:tav>
                                      </p:tavLst>
                                    </p:anim>
                                    <p:anim calcmode="lin" valueType="num">
                                      <p:cBhvr additive="base">
                                        <p:cTn id="87" dur="75" fill="hold"/>
                                        <p:tgtEl>
                                          <p:spTgt spid="686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68636"/>
                                        </p:tgtEl>
                                        <p:attrNameLst>
                                          <p:attrName>style.visibility</p:attrName>
                                        </p:attrNameLst>
                                      </p:cBhvr>
                                      <p:to>
                                        <p:strVal val="visible"/>
                                      </p:to>
                                    </p:set>
                                    <p:animEffect transition="in" filter="box(out)">
                                      <p:cBhvr>
                                        <p:cTn id="92" dur="500"/>
                                        <p:tgtEl>
                                          <p:spTgt spid="68636"/>
                                        </p:tgtEl>
                                      </p:cBhvr>
                                    </p:animEffect>
                                  </p:childTnLst>
                                  <p:subTnLst>
                                    <p:audio>
                                      <p:cMediaNode>
                                        <p:cTn display="0" masterRel="sameClick">
                                          <p:stCondLst>
                                            <p:cond evt="begin" delay="0">
                                              <p:tn val="90"/>
                                            </p:cond>
                                          </p:stCondLst>
                                          <p:endCondLst>
                                            <p:cond evt="onStopAudio" delay="0">
                                              <p:tgtEl>
                                                <p:sldTgt/>
                                              </p:tgtEl>
                                            </p:cond>
                                          </p:endCondLst>
                                        </p:cTn>
                                        <p:tgtEl>
                                          <p:sndTgt r:embed="rId4"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8635"/>
                                        </p:tgtEl>
                                        <p:attrNameLst>
                                          <p:attrName>style.visibility</p:attrName>
                                        </p:attrNameLst>
                                      </p:cBhvr>
                                      <p:to>
                                        <p:strVal val="visible"/>
                                      </p:to>
                                    </p:set>
                                    <p:anim calcmode="lin" valueType="num">
                                      <p:cBhvr additive="base">
                                        <p:cTn id="97" dur="500" fill="hold"/>
                                        <p:tgtEl>
                                          <p:spTgt spid="68635"/>
                                        </p:tgtEl>
                                        <p:attrNameLst>
                                          <p:attrName>ppt_x</p:attrName>
                                        </p:attrNameLst>
                                      </p:cBhvr>
                                      <p:tavLst>
                                        <p:tav tm="0">
                                          <p:val>
                                            <p:strVal val="0-#ppt_w/2"/>
                                          </p:val>
                                        </p:tav>
                                        <p:tav tm="100000">
                                          <p:val>
                                            <p:strVal val="#ppt_x"/>
                                          </p:val>
                                        </p:tav>
                                      </p:tavLst>
                                    </p:anim>
                                    <p:anim calcmode="lin" valueType="num">
                                      <p:cBhvr additive="base">
                                        <p:cTn id="98" dur="500" fill="hold"/>
                                        <p:tgtEl>
                                          <p:spTgt spid="68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6" name="WHOOSH.WAV"/>
                                        </p:tgtEl>
                                      </p:cMediaNode>
                                    </p:audio>
                                  </p:subTnLst>
                                </p:cTn>
                              </p:par>
                            </p:childTnLst>
                          </p:cTn>
                        </p:par>
                        <p:par>
                          <p:cTn id="99" fill="hold">
                            <p:stCondLst>
                              <p:cond delay="500"/>
                            </p:stCondLst>
                            <p:childTnLst>
                              <p:par>
                                <p:cTn id="100" presetID="2" presetClass="entr" presetSubtype="3" fill="hold" grpId="0" nodeType="afterEffect">
                                  <p:stCondLst>
                                    <p:cond delay="0"/>
                                  </p:stCondLst>
                                  <p:iterate type="lt">
                                    <p:tmPct val="100000"/>
                                  </p:iterate>
                                  <p:childTnLst>
                                    <p:set>
                                      <p:cBhvr>
                                        <p:cTn id="101" dur="1" fill="hold">
                                          <p:stCondLst>
                                            <p:cond delay="0"/>
                                          </p:stCondLst>
                                        </p:cTn>
                                        <p:tgtEl>
                                          <p:spTgt spid="68640">
                                            <p:txEl>
                                              <p:pRg st="0" end="0"/>
                                            </p:txEl>
                                          </p:spTgt>
                                        </p:tgtEl>
                                        <p:attrNameLst>
                                          <p:attrName>style.visibility</p:attrName>
                                        </p:attrNameLst>
                                      </p:cBhvr>
                                      <p:to>
                                        <p:strVal val="visible"/>
                                      </p:to>
                                    </p:set>
                                    <p:anim calcmode="lin" valueType="num">
                                      <p:cBhvr additive="base">
                                        <p:cTn id="102" dur="75" fill="hold"/>
                                        <p:tgtEl>
                                          <p:spTgt spid="68640">
                                            <p:txEl>
                                              <p:pRg st="0" end="0"/>
                                            </p:txEl>
                                          </p:spTgt>
                                        </p:tgtEl>
                                        <p:attrNameLst>
                                          <p:attrName>ppt_x</p:attrName>
                                        </p:attrNameLst>
                                      </p:cBhvr>
                                      <p:tavLst>
                                        <p:tav tm="0">
                                          <p:val>
                                            <p:strVal val="1+#ppt_w/2"/>
                                          </p:val>
                                        </p:tav>
                                        <p:tav tm="100000">
                                          <p:val>
                                            <p:strVal val="#ppt_x"/>
                                          </p:val>
                                        </p:tav>
                                      </p:tavLst>
                                    </p:anim>
                                    <p:anim calcmode="lin" valueType="num">
                                      <p:cBhvr additive="base">
                                        <p:cTn id="103" dur="75" fill="hold"/>
                                        <p:tgtEl>
                                          <p:spTgt spid="6864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7" name="LASER.WAV"/>
                                        </p:tgtEl>
                                      </p:cMediaNode>
                                    </p:audio>
                                  </p:sub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nodeType="clickEffect">
                                  <p:stCondLst>
                                    <p:cond delay="0"/>
                                  </p:stCondLst>
                                  <p:childTnLst>
                                    <p:set>
                                      <p:cBhvr>
                                        <p:cTn id="107" dur="1" fill="hold">
                                          <p:stCondLst>
                                            <p:cond delay="0"/>
                                          </p:stCondLst>
                                        </p:cTn>
                                        <p:tgtEl>
                                          <p:spTgt spid="68647"/>
                                        </p:tgtEl>
                                        <p:attrNameLst>
                                          <p:attrName>style.visibility</p:attrName>
                                        </p:attrNameLst>
                                      </p:cBhvr>
                                      <p:to>
                                        <p:strVal val="visible"/>
                                      </p:to>
                                    </p:set>
                                    <p:anim calcmode="lin" valueType="num">
                                      <p:cBhvr>
                                        <p:cTn id="108" dur="1000" fill="hold"/>
                                        <p:tgtEl>
                                          <p:spTgt spid="68647"/>
                                        </p:tgtEl>
                                        <p:attrNameLst>
                                          <p:attrName>ppt_x</p:attrName>
                                        </p:attrNameLst>
                                      </p:cBhvr>
                                      <p:tavLst>
                                        <p:tav tm="0">
                                          <p:val>
                                            <p:strVal val="#ppt_x-.2"/>
                                          </p:val>
                                        </p:tav>
                                        <p:tav tm="100000">
                                          <p:val>
                                            <p:strVal val="#ppt_x"/>
                                          </p:val>
                                        </p:tav>
                                      </p:tavLst>
                                    </p:anim>
                                    <p:anim calcmode="lin" valueType="num">
                                      <p:cBhvr>
                                        <p:cTn id="109" dur="1000" fill="hold"/>
                                        <p:tgtEl>
                                          <p:spTgt spid="68647"/>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6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animBg="1"/>
      <p:bldP spid="68619" grpId="0" build="p" autoUpdateAnimBg="0" advAuto="0"/>
      <p:bldP spid="68620" grpId="0" animBg="1"/>
      <p:bldP spid="68621" grpId="0" build="p" autoUpdateAnimBg="0" advAuto="0"/>
      <p:bldP spid="68622" grpId="0" animBg="1"/>
      <p:bldP spid="68623" grpId="0" build="p" autoUpdateAnimBg="0" advAuto="0"/>
      <p:bldP spid="68624" grpId="0" animBg="1"/>
      <p:bldP spid="68625" grpId="0" build="p" autoUpdateAnimBg="0" advAuto="0"/>
      <p:bldP spid="68626" grpId="0" animBg="1"/>
      <p:bldP spid="68627" grpId="0" build="p" autoUpdateAnimBg="0" advAuto="0"/>
      <p:bldP spid="68628" grpId="0" build="p" autoUpdateAnimBg="0" advAuto="0"/>
      <p:bldP spid="68629" grpId="0" animBg="1"/>
      <p:bldP spid="68630" grpId="0" build="p" autoUpdateAnimBg="0"/>
      <p:bldP spid="68631" grpId="0" build="p" autoUpdateAnimBg="0"/>
      <p:bldP spid="68632" grpId="0" animBg="1"/>
      <p:bldP spid="68633" grpId="0" animBg="1"/>
      <p:bldP spid="68634" grpId="0" animBg="1"/>
      <p:bldP spid="68635" grpId="0" animBg="1"/>
      <p:bldP spid="68636" grpId="0" animBg="1"/>
      <p:bldP spid="68640"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UT0020"/>
          <p:cNvPicPr>
            <a:picLocks noChangeAspect="1" noChangeArrowheads="1"/>
          </p:cNvPicPr>
          <p:nvPr/>
        </p:nvPicPr>
        <p:blipFill>
          <a:blip r:embed="rId6" cstate="print"/>
          <a:srcRect/>
          <a:stretch>
            <a:fillRect/>
          </a:stretch>
        </p:blipFill>
        <p:spPr bwMode="auto">
          <a:xfrm>
            <a:off x="1692275" y="1143000"/>
            <a:ext cx="3810000" cy="3336925"/>
          </a:xfrm>
          <a:prstGeom prst="rect">
            <a:avLst/>
          </a:prstGeom>
          <a:noFill/>
          <a:ln w="9525">
            <a:noFill/>
            <a:miter lim="800000"/>
            <a:headEnd/>
            <a:tailEnd/>
          </a:ln>
        </p:spPr>
      </p:pic>
      <p:sp>
        <p:nvSpPr>
          <p:cNvPr id="79875" name="Oval 3"/>
          <p:cNvSpPr>
            <a:spLocks noChangeArrowheads="1"/>
          </p:cNvSpPr>
          <p:nvPr/>
        </p:nvSpPr>
        <p:spPr bwMode="auto">
          <a:xfrm>
            <a:off x="4206875" y="3946525"/>
            <a:ext cx="152400" cy="152400"/>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23556" name="Line 4"/>
          <p:cNvSpPr>
            <a:spLocks noChangeShapeType="1"/>
          </p:cNvSpPr>
          <p:nvPr/>
        </p:nvSpPr>
        <p:spPr bwMode="auto">
          <a:xfrm flipV="1">
            <a:off x="3902075" y="1965325"/>
            <a:ext cx="228600" cy="1981200"/>
          </a:xfrm>
          <a:prstGeom prst="line">
            <a:avLst/>
          </a:prstGeom>
          <a:noFill/>
          <a:ln w="57150">
            <a:solidFill>
              <a:srgbClr val="FF3300"/>
            </a:solidFill>
            <a:round/>
            <a:headEnd/>
            <a:tailEnd type="triangle" w="med" len="med"/>
          </a:ln>
        </p:spPr>
        <p:txBody>
          <a:bodyPr wrap="none"/>
          <a:lstStyle/>
          <a:p>
            <a:endParaRPr lang="hu-HU"/>
          </a:p>
        </p:txBody>
      </p:sp>
      <p:sp>
        <p:nvSpPr>
          <p:cNvPr id="79877" name="Rectangle 5"/>
          <p:cNvSpPr>
            <a:spLocks noChangeArrowheads="1"/>
          </p:cNvSpPr>
          <p:nvPr/>
        </p:nvSpPr>
        <p:spPr bwMode="auto">
          <a:xfrm>
            <a:off x="2606675" y="3860800"/>
            <a:ext cx="228600" cy="406400"/>
          </a:xfrm>
          <a:prstGeom prst="rect">
            <a:avLst/>
          </a:prstGeom>
          <a:solidFill>
            <a:schemeClr val="bg2"/>
          </a:solidFill>
          <a:ln w="9525">
            <a:solidFill>
              <a:schemeClr val="tx1"/>
            </a:solidFill>
            <a:miter lim="800000"/>
            <a:headEnd/>
            <a:tailEnd/>
          </a:ln>
        </p:spPr>
        <p:txBody>
          <a:bodyPr wrap="none" anchor="ctr"/>
          <a:lstStyle/>
          <a:p>
            <a:endParaRPr lang="hu-HU"/>
          </a:p>
        </p:txBody>
      </p:sp>
      <p:sp>
        <p:nvSpPr>
          <p:cNvPr id="23558" name="Line 6"/>
          <p:cNvSpPr>
            <a:spLocks noChangeShapeType="1"/>
          </p:cNvSpPr>
          <p:nvPr/>
        </p:nvSpPr>
        <p:spPr bwMode="auto">
          <a:xfrm flipH="1">
            <a:off x="2835275" y="4038600"/>
            <a:ext cx="1447800" cy="0"/>
          </a:xfrm>
          <a:prstGeom prst="line">
            <a:avLst/>
          </a:prstGeom>
          <a:noFill/>
          <a:ln w="38100">
            <a:solidFill>
              <a:schemeClr val="tx1"/>
            </a:solidFill>
            <a:prstDash val="sysDot"/>
            <a:round/>
            <a:headEnd/>
            <a:tailEnd/>
          </a:ln>
        </p:spPr>
        <p:txBody>
          <a:bodyPr wrap="none"/>
          <a:lstStyle/>
          <a:p>
            <a:endParaRPr lang="hu-HU"/>
          </a:p>
        </p:txBody>
      </p:sp>
      <p:sp>
        <p:nvSpPr>
          <p:cNvPr id="79879" name="Text Box 7"/>
          <p:cNvSpPr txBox="1">
            <a:spLocks noChangeArrowheads="1"/>
          </p:cNvSpPr>
          <p:nvPr/>
        </p:nvSpPr>
        <p:spPr bwMode="auto">
          <a:xfrm>
            <a:off x="1920875" y="304800"/>
            <a:ext cx="6705600" cy="584200"/>
          </a:xfrm>
          <a:prstGeom prst="rect">
            <a:avLst/>
          </a:prstGeom>
          <a:noFill/>
          <a:ln w="9525">
            <a:noFill/>
            <a:miter lim="800000"/>
            <a:headEnd/>
            <a:tailEnd/>
          </a:ln>
        </p:spPr>
        <p:txBody>
          <a:bodyPr>
            <a:spAutoFit/>
          </a:bodyPr>
          <a:lstStyle/>
          <a:p>
            <a:pPr algn="ctr"/>
            <a:r>
              <a:rPr lang="hu-HU" sz="3200" baseline="0">
                <a:solidFill>
                  <a:schemeClr val="tx1"/>
                </a:solidFill>
              </a:rPr>
              <a:t>Erőmérés</a:t>
            </a:r>
            <a:endParaRPr lang="en-GB" sz="3200" baseline="0">
              <a:solidFill>
                <a:schemeClr val="tx1"/>
              </a:solidFill>
            </a:endParaRPr>
          </a:p>
        </p:txBody>
      </p:sp>
      <p:sp>
        <p:nvSpPr>
          <p:cNvPr id="23561" name="Line 9"/>
          <p:cNvSpPr>
            <a:spLocks noChangeShapeType="1"/>
          </p:cNvSpPr>
          <p:nvPr/>
        </p:nvSpPr>
        <p:spPr bwMode="auto">
          <a:xfrm flipH="1" flipV="1">
            <a:off x="3902075" y="3962400"/>
            <a:ext cx="304800" cy="76200"/>
          </a:xfrm>
          <a:prstGeom prst="line">
            <a:avLst/>
          </a:prstGeom>
          <a:noFill/>
          <a:ln w="38100">
            <a:solidFill>
              <a:srgbClr val="FF3300"/>
            </a:solidFill>
            <a:prstDash val="sysDot"/>
            <a:round/>
            <a:headEnd/>
            <a:tailEnd/>
          </a:ln>
        </p:spPr>
        <p:txBody>
          <a:bodyPr wrap="none"/>
          <a:lstStyle/>
          <a:p>
            <a:endParaRPr lang="hu-HU"/>
          </a:p>
        </p:txBody>
      </p:sp>
      <p:sp>
        <p:nvSpPr>
          <p:cNvPr id="23563" name="Text Box 11"/>
          <p:cNvSpPr txBox="1">
            <a:spLocks noChangeArrowheads="1"/>
          </p:cNvSpPr>
          <p:nvPr/>
        </p:nvSpPr>
        <p:spPr bwMode="auto">
          <a:xfrm>
            <a:off x="1116013" y="5013325"/>
            <a:ext cx="935037" cy="522288"/>
          </a:xfrm>
          <a:prstGeom prst="rect">
            <a:avLst/>
          </a:prstGeom>
          <a:noFill/>
          <a:ln w="9525">
            <a:noFill/>
            <a:miter lim="800000"/>
            <a:headEnd/>
            <a:tailEnd/>
          </a:ln>
        </p:spPr>
        <p:txBody>
          <a:bodyPr>
            <a:spAutoFit/>
          </a:bodyPr>
          <a:lstStyle/>
          <a:p>
            <a:r>
              <a:rPr lang="hu-HU" sz="2800" baseline="0">
                <a:solidFill>
                  <a:schemeClr val="tx1"/>
                </a:solidFill>
              </a:rPr>
              <a:t>F</a:t>
            </a:r>
            <a:r>
              <a:rPr lang="hu-HU" sz="2800">
                <a:solidFill>
                  <a:schemeClr val="tx1"/>
                </a:solidFill>
              </a:rPr>
              <a:t>mért</a:t>
            </a:r>
            <a:endParaRPr lang="en-GB" sz="2800">
              <a:solidFill>
                <a:schemeClr val="tx1"/>
              </a:solidFill>
            </a:endParaRPr>
          </a:p>
        </p:txBody>
      </p:sp>
      <p:sp>
        <p:nvSpPr>
          <p:cNvPr id="23564" name="Text Box 12"/>
          <p:cNvSpPr txBox="1">
            <a:spLocks noChangeArrowheads="1"/>
          </p:cNvSpPr>
          <p:nvPr/>
        </p:nvSpPr>
        <p:spPr bwMode="auto">
          <a:xfrm>
            <a:off x="3902075" y="3505200"/>
            <a:ext cx="669925" cy="584200"/>
          </a:xfrm>
          <a:prstGeom prst="rect">
            <a:avLst/>
          </a:prstGeom>
          <a:noFill/>
          <a:ln w="9525">
            <a:noFill/>
            <a:miter lim="800000"/>
            <a:headEnd/>
            <a:tailEnd/>
          </a:ln>
        </p:spPr>
        <p:txBody>
          <a:bodyPr>
            <a:spAutoFit/>
          </a:bodyPr>
          <a:lstStyle/>
          <a:p>
            <a:r>
              <a:rPr lang="hu-HU" sz="3200" baseline="0">
                <a:solidFill>
                  <a:srgbClr val="FF3300"/>
                </a:solidFill>
              </a:rPr>
              <a:t>k</a:t>
            </a:r>
            <a:r>
              <a:rPr lang="hu-HU" sz="3200">
                <a:solidFill>
                  <a:srgbClr val="FF3300"/>
                </a:solidFill>
              </a:rPr>
              <a:t>i</a:t>
            </a:r>
            <a:endParaRPr lang="en-GB" sz="3200">
              <a:solidFill>
                <a:srgbClr val="FF3300"/>
              </a:solidFill>
            </a:endParaRPr>
          </a:p>
        </p:txBody>
      </p:sp>
      <p:sp>
        <p:nvSpPr>
          <p:cNvPr id="23567" name="Text Box 15"/>
          <p:cNvSpPr txBox="1">
            <a:spLocks noChangeArrowheads="1"/>
          </p:cNvSpPr>
          <p:nvPr/>
        </p:nvSpPr>
        <p:spPr bwMode="auto">
          <a:xfrm>
            <a:off x="3216275" y="4038600"/>
            <a:ext cx="638175" cy="584200"/>
          </a:xfrm>
          <a:prstGeom prst="rect">
            <a:avLst/>
          </a:prstGeom>
          <a:noFill/>
          <a:ln w="9525">
            <a:noFill/>
            <a:miter lim="800000"/>
            <a:headEnd/>
            <a:tailEnd/>
          </a:ln>
        </p:spPr>
        <p:txBody>
          <a:bodyPr>
            <a:spAutoFit/>
          </a:bodyPr>
          <a:lstStyle/>
          <a:p>
            <a:r>
              <a:rPr lang="hu-HU" sz="3200" baseline="0">
                <a:solidFill>
                  <a:schemeClr val="tx1"/>
                </a:solidFill>
              </a:rPr>
              <a:t>k</a:t>
            </a:r>
            <a:endParaRPr lang="en-GB" sz="3200" baseline="0">
              <a:solidFill>
                <a:schemeClr val="tx1"/>
              </a:solidFill>
            </a:endParaRPr>
          </a:p>
        </p:txBody>
      </p:sp>
      <p:grpSp>
        <p:nvGrpSpPr>
          <p:cNvPr id="2" name="Group 17"/>
          <p:cNvGrpSpPr>
            <a:grpSpLocks/>
          </p:cNvGrpSpPr>
          <p:nvPr/>
        </p:nvGrpSpPr>
        <p:grpSpPr bwMode="auto">
          <a:xfrm rot="1405947">
            <a:off x="2117725" y="4197350"/>
            <a:ext cx="381000" cy="2085975"/>
            <a:chOff x="928" y="2688"/>
            <a:chExt cx="240" cy="1314"/>
          </a:xfrm>
        </p:grpSpPr>
        <p:grpSp>
          <p:nvGrpSpPr>
            <p:cNvPr id="3" name="Group 18"/>
            <p:cNvGrpSpPr>
              <a:grpSpLocks/>
            </p:cNvGrpSpPr>
            <p:nvPr/>
          </p:nvGrpSpPr>
          <p:grpSpPr bwMode="auto">
            <a:xfrm>
              <a:off x="928" y="2688"/>
              <a:ext cx="240" cy="816"/>
              <a:chOff x="928" y="2688"/>
              <a:chExt cx="240" cy="816"/>
            </a:xfrm>
          </p:grpSpPr>
          <p:sp>
            <p:nvSpPr>
              <p:cNvPr id="79908" name="Line 19"/>
              <p:cNvSpPr>
                <a:spLocks noChangeShapeType="1"/>
              </p:cNvSpPr>
              <p:nvPr/>
            </p:nvSpPr>
            <p:spPr bwMode="auto">
              <a:xfrm>
                <a:off x="1040" y="2688"/>
                <a:ext cx="0" cy="576"/>
              </a:xfrm>
              <a:prstGeom prst="line">
                <a:avLst/>
              </a:prstGeom>
              <a:noFill/>
              <a:ln w="28575">
                <a:solidFill>
                  <a:srgbClr val="FF3300"/>
                </a:solidFill>
                <a:round/>
                <a:headEnd/>
                <a:tailEnd/>
              </a:ln>
            </p:spPr>
            <p:txBody>
              <a:bodyPr wrap="none"/>
              <a:lstStyle/>
              <a:p>
                <a:endParaRPr lang="hu-HU"/>
              </a:p>
            </p:txBody>
          </p:sp>
          <p:sp>
            <p:nvSpPr>
              <p:cNvPr id="79909" name="Oval 20"/>
              <p:cNvSpPr>
                <a:spLocks noChangeArrowheads="1"/>
              </p:cNvSpPr>
              <p:nvPr/>
            </p:nvSpPr>
            <p:spPr bwMode="auto">
              <a:xfrm>
                <a:off x="928" y="3264"/>
                <a:ext cx="240" cy="240"/>
              </a:xfrm>
              <a:prstGeom prst="ellipse">
                <a:avLst/>
              </a:prstGeom>
              <a:solidFill>
                <a:schemeClr val="accent2"/>
              </a:solidFill>
              <a:ln w="9525">
                <a:noFill/>
                <a:round/>
                <a:headEnd/>
                <a:tailEnd/>
              </a:ln>
            </p:spPr>
            <p:txBody>
              <a:bodyPr wrap="none" anchor="ctr"/>
              <a:lstStyle/>
              <a:p>
                <a:endParaRPr lang="hu-HU"/>
              </a:p>
            </p:txBody>
          </p:sp>
        </p:grpSp>
        <p:sp>
          <p:nvSpPr>
            <p:cNvPr id="79907" name="Line 21"/>
            <p:cNvSpPr>
              <a:spLocks noChangeShapeType="1"/>
            </p:cNvSpPr>
            <p:nvPr/>
          </p:nvSpPr>
          <p:spPr bwMode="auto">
            <a:xfrm>
              <a:off x="1038" y="3503"/>
              <a:ext cx="0" cy="499"/>
            </a:xfrm>
            <a:prstGeom prst="line">
              <a:avLst/>
            </a:prstGeom>
            <a:noFill/>
            <a:ln w="28575">
              <a:solidFill>
                <a:srgbClr val="FF0000"/>
              </a:solidFill>
              <a:round/>
              <a:headEnd/>
              <a:tailEnd/>
            </a:ln>
          </p:spPr>
          <p:txBody>
            <a:bodyPr/>
            <a:lstStyle/>
            <a:p>
              <a:endParaRPr lang="hu-HU"/>
            </a:p>
          </p:txBody>
        </p:sp>
      </p:grpSp>
      <p:grpSp>
        <p:nvGrpSpPr>
          <p:cNvPr id="4" name="Csoportba foglalás 21"/>
          <p:cNvGrpSpPr>
            <a:grpSpLocks/>
          </p:cNvGrpSpPr>
          <p:nvPr/>
        </p:nvGrpSpPr>
        <p:grpSpPr bwMode="auto">
          <a:xfrm>
            <a:off x="1116013" y="6165850"/>
            <a:ext cx="1439862" cy="142875"/>
            <a:chOff x="179512" y="4797152"/>
            <a:chExt cx="1440160" cy="144016"/>
          </a:xfrm>
        </p:grpSpPr>
        <p:cxnSp>
          <p:nvCxnSpPr>
            <p:cNvPr id="79896" name="Egyenes összekötő 22"/>
            <p:cNvCxnSpPr>
              <a:cxnSpLocks noChangeShapeType="1"/>
            </p:cNvCxnSpPr>
            <p:nvPr/>
          </p:nvCxnSpPr>
          <p:spPr bwMode="auto">
            <a:xfrm>
              <a:off x="251520" y="4797152"/>
              <a:ext cx="1368152" cy="0"/>
            </a:xfrm>
            <a:prstGeom prst="line">
              <a:avLst/>
            </a:prstGeom>
            <a:noFill/>
            <a:ln w="53975" algn="ctr">
              <a:solidFill>
                <a:schemeClr val="tx1"/>
              </a:solidFill>
              <a:round/>
              <a:headEnd/>
              <a:tailEnd/>
            </a:ln>
          </p:spPr>
        </p:cxnSp>
        <p:cxnSp>
          <p:nvCxnSpPr>
            <p:cNvPr id="79897" name="Egyenes összekötő 23"/>
            <p:cNvCxnSpPr>
              <a:cxnSpLocks noChangeShapeType="1"/>
            </p:cNvCxnSpPr>
            <p:nvPr/>
          </p:nvCxnSpPr>
          <p:spPr bwMode="auto">
            <a:xfrm rot="5400000">
              <a:off x="179512" y="4797152"/>
              <a:ext cx="144016" cy="144016"/>
            </a:xfrm>
            <a:prstGeom prst="line">
              <a:avLst/>
            </a:prstGeom>
            <a:noFill/>
            <a:ln w="12700" algn="ctr">
              <a:solidFill>
                <a:schemeClr val="tx1"/>
              </a:solidFill>
              <a:round/>
              <a:headEnd/>
              <a:tailEnd/>
            </a:ln>
          </p:spPr>
        </p:cxnSp>
        <p:cxnSp>
          <p:nvCxnSpPr>
            <p:cNvPr id="79898" name="Egyenes összekötő 24"/>
            <p:cNvCxnSpPr>
              <a:cxnSpLocks noChangeShapeType="1"/>
            </p:cNvCxnSpPr>
            <p:nvPr/>
          </p:nvCxnSpPr>
          <p:spPr bwMode="auto">
            <a:xfrm rot="5400000">
              <a:off x="331912" y="4797152"/>
              <a:ext cx="144016" cy="144016"/>
            </a:xfrm>
            <a:prstGeom prst="line">
              <a:avLst/>
            </a:prstGeom>
            <a:noFill/>
            <a:ln w="12700" algn="ctr">
              <a:solidFill>
                <a:schemeClr val="tx1"/>
              </a:solidFill>
              <a:round/>
              <a:headEnd/>
              <a:tailEnd/>
            </a:ln>
          </p:spPr>
        </p:cxnSp>
        <p:cxnSp>
          <p:nvCxnSpPr>
            <p:cNvPr id="79899" name="Egyenes összekötő 25"/>
            <p:cNvCxnSpPr>
              <a:cxnSpLocks noChangeShapeType="1"/>
            </p:cNvCxnSpPr>
            <p:nvPr/>
          </p:nvCxnSpPr>
          <p:spPr bwMode="auto">
            <a:xfrm rot="5400000">
              <a:off x="484312" y="4797152"/>
              <a:ext cx="144016" cy="144016"/>
            </a:xfrm>
            <a:prstGeom prst="line">
              <a:avLst/>
            </a:prstGeom>
            <a:noFill/>
            <a:ln w="12700" algn="ctr">
              <a:solidFill>
                <a:schemeClr val="tx1"/>
              </a:solidFill>
              <a:round/>
              <a:headEnd/>
              <a:tailEnd/>
            </a:ln>
          </p:spPr>
        </p:cxnSp>
        <p:cxnSp>
          <p:nvCxnSpPr>
            <p:cNvPr id="79900" name="Egyenes összekötő 26"/>
            <p:cNvCxnSpPr>
              <a:cxnSpLocks noChangeShapeType="1"/>
            </p:cNvCxnSpPr>
            <p:nvPr/>
          </p:nvCxnSpPr>
          <p:spPr bwMode="auto">
            <a:xfrm rot="5400000">
              <a:off x="636712" y="4797152"/>
              <a:ext cx="144016" cy="144016"/>
            </a:xfrm>
            <a:prstGeom prst="line">
              <a:avLst/>
            </a:prstGeom>
            <a:noFill/>
            <a:ln w="12700" algn="ctr">
              <a:solidFill>
                <a:schemeClr val="tx1"/>
              </a:solidFill>
              <a:round/>
              <a:headEnd/>
              <a:tailEnd/>
            </a:ln>
          </p:spPr>
        </p:cxnSp>
        <p:cxnSp>
          <p:nvCxnSpPr>
            <p:cNvPr id="79901" name="Egyenes összekötő 27"/>
            <p:cNvCxnSpPr>
              <a:cxnSpLocks noChangeShapeType="1"/>
            </p:cNvCxnSpPr>
            <p:nvPr/>
          </p:nvCxnSpPr>
          <p:spPr bwMode="auto">
            <a:xfrm rot="5400000">
              <a:off x="789112" y="4797152"/>
              <a:ext cx="144016" cy="144016"/>
            </a:xfrm>
            <a:prstGeom prst="line">
              <a:avLst/>
            </a:prstGeom>
            <a:noFill/>
            <a:ln w="12700" algn="ctr">
              <a:solidFill>
                <a:schemeClr val="tx1"/>
              </a:solidFill>
              <a:round/>
              <a:headEnd/>
              <a:tailEnd/>
            </a:ln>
          </p:spPr>
        </p:cxnSp>
        <p:cxnSp>
          <p:nvCxnSpPr>
            <p:cNvPr id="79902" name="Egyenes összekötő 28"/>
            <p:cNvCxnSpPr>
              <a:cxnSpLocks noChangeShapeType="1"/>
            </p:cNvCxnSpPr>
            <p:nvPr/>
          </p:nvCxnSpPr>
          <p:spPr bwMode="auto">
            <a:xfrm rot="5400000">
              <a:off x="941512" y="4797152"/>
              <a:ext cx="144016" cy="144016"/>
            </a:xfrm>
            <a:prstGeom prst="line">
              <a:avLst/>
            </a:prstGeom>
            <a:noFill/>
            <a:ln w="12700" algn="ctr">
              <a:solidFill>
                <a:schemeClr val="tx1"/>
              </a:solidFill>
              <a:round/>
              <a:headEnd/>
              <a:tailEnd/>
            </a:ln>
          </p:spPr>
        </p:cxnSp>
        <p:cxnSp>
          <p:nvCxnSpPr>
            <p:cNvPr id="79903" name="Egyenes összekötő 29"/>
            <p:cNvCxnSpPr>
              <a:cxnSpLocks noChangeShapeType="1"/>
            </p:cNvCxnSpPr>
            <p:nvPr/>
          </p:nvCxnSpPr>
          <p:spPr bwMode="auto">
            <a:xfrm rot="5400000">
              <a:off x="1093912" y="4797152"/>
              <a:ext cx="144016" cy="144016"/>
            </a:xfrm>
            <a:prstGeom prst="line">
              <a:avLst/>
            </a:prstGeom>
            <a:noFill/>
            <a:ln w="12700" algn="ctr">
              <a:solidFill>
                <a:schemeClr val="tx1"/>
              </a:solidFill>
              <a:round/>
              <a:headEnd/>
              <a:tailEnd/>
            </a:ln>
          </p:spPr>
        </p:cxnSp>
        <p:cxnSp>
          <p:nvCxnSpPr>
            <p:cNvPr id="79904" name="Egyenes összekötő 30"/>
            <p:cNvCxnSpPr>
              <a:cxnSpLocks noChangeShapeType="1"/>
            </p:cNvCxnSpPr>
            <p:nvPr/>
          </p:nvCxnSpPr>
          <p:spPr bwMode="auto">
            <a:xfrm rot="5400000">
              <a:off x="1246312" y="4797152"/>
              <a:ext cx="144016" cy="144016"/>
            </a:xfrm>
            <a:prstGeom prst="line">
              <a:avLst/>
            </a:prstGeom>
            <a:noFill/>
            <a:ln w="12700" algn="ctr">
              <a:solidFill>
                <a:schemeClr val="tx1"/>
              </a:solidFill>
              <a:round/>
              <a:headEnd/>
              <a:tailEnd/>
            </a:ln>
          </p:spPr>
        </p:cxnSp>
        <p:cxnSp>
          <p:nvCxnSpPr>
            <p:cNvPr id="79905" name="Egyenes összekötő 31"/>
            <p:cNvCxnSpPr>
              <a:cxnSpLocks noChangeShapeType="1"/>
            </p:cNvCxnSpPr>
            <p:nvPr/>
          </p:nvCxnSpPr>
          <p:spPr bwMode="auto">
            <a:xfrm rot="5400000">
              <a:off x="1398712" y="4797152"/>
              <a:ext cx="144016" cy="144016"/>
            </a:xfrm>
            <a:prstGeom prst="line">
              <a:avLst/>
            </a:prstGeom>
            <a:noFill/>
            <a:ln w="12700" algn="ctr">
              <a:solidFill>
                <a:schemeClr val="tx1"/>
              </a:solidFill>
              <a:round/>
              <a:headEnd/>
              <a:tailEnd/>
            </a:ln>
          </p:spPr>
        </p:cxnSp>
      </p:grpSp>
      <p:cxnSp>
        <p:nvCxnSpPr>
          <p:cNvPr id="62478" name="Egyenes összekötő nyíllal 32"/>
          <p:cNvCxnSpPr>
            <a:cxnSpLocks noChangeShapeType="1"/>
          </p:cNvCxnSpPr>
          <p:nvPr/>
        </p:nvCxnSpPr>
        <p:spPr bwMode="auto">
          <a:xfrm rot="5400000" flipH="1" flipV="1">
            <a:off x="2099469" y="3320256"/>
            <a:ext cx="1225550" cy="1588"/>
          </a:xfrm>
          <a:prstGeom prst="straightConnector1">
            <a:avLst/>
          </a:prstGeom>
          <a:noFill/>
          <a:ln w="38100" algn="ctr">
            <a:solidFill>
              <a:srgbClr val="FF0000"/>
            </a:solidFill>
            <a:round/>
            <a:headEnd/>
            <a:tailEnd type="arrow" w="med" len="med"/>
          </a:ln>
        </p:spPr>
      </p:cxnSp>
      <p:cxnSp>
        <p:nvCxnSpPr>
          <p:cNvPr id="79887" name="Egyenes összekötő 38"/>
          <p:cNvCxnSpPr>
            <a:cxnSpLocks noChangeShapeType="1"/>
          </p:cNvCxnSpPr>
          <p:nvPr/>
        </p:nvCxnSpPr>
        <p:spPr bwMode="auto">
          <a:xfrm>
            <a:off x="2268538" y="5300663"/>
            <a:ext cx="431800" cy="0"/>
          </a:xfrm>
          <a:prstGeom prst="line">
            <a:avLst/>
          </a:prstGeom>
          <a:noFill/>
          <a:ln w="9525" algn="ctr">
            <a:noFill/>
            <a:round/>
            <a:headEnd/>
            <a:tailEnd/>
          </a:ln>
        </p:spPr>
      </p:cxnSp>
      <p:sp>
        <p:nvSpPr>
          <p:cNvPr id="62480" name="Derékszögű háromszög 39"/>
          <p:cNvSpPr>
            <a:spLocks noChangeArrowheads="1"/>
          </p:cNvSpPr>
          <p:nvPr/>
        </p:nvSpPr>
        <p:spPr bwMode="auto">
          <a:xfrm rot="10800000" flipV="1">
            <a:off x="2266950" y="4356100"/>
            <a:ext cx="433388" cy="884238"/>
          </a:xfrm>
          <a:prstGeom prst="rtTriangle">
            <a:avLst/>
          </a:prstGeom>
          <a:noFill/>
          <a:ln w="6350" algn="ctr">
            <a:solidFill>
              <a:schemeClr val="tx1"/>
            </a:solidFill>
            <a:prstDash val="sysDash"/>
            <a:round/>
            <a:headEnd/>
            <a:tailEnd/>
          </a:ln>
        </p:spPr>
        <p:txBody>
          <a:bodyPr>
            <a:spAutoFit/>
          </a:bodyPr>
          <a:lstStyle/>
          <a:p>
            <a:endParaRPr lang="hu-HU"/>
          </a:p>
        </p:txBody>
      </p:sp>
      <p:sp>
        <p:nvSpPr>
          <p:cNvPr id="42" name="Kör 41"/>
          <p:cNvSpPr/>
          <p:nvPr/>
        </p:nvSpPr>
        <p:spPr>
          <a:xfrm>
            <a:off x="2297113" y="3860800"/>
            <a:ext cx="863600" cy="792163"/>
          </a:xfrm>
          <a:prstGeom prst="pie">
            <a:avLst>
              <a:gd name="adj1" fmla="val 5552685"/>
              <a:gd name="adj2" fmla="val 68757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2482" name="Szövegdoboz 43"/>
          <p:cNvSpPr txBox="1">
            <a:spLocks noChangeArrowheads="1"/>
          </p:cNvSpPr>
          <p:nvPr/>
        </p:nvSpPr>
        <p:spPr bwMode="auto">
          <a:xfrm>
            <a:off x="2411413" y="2133600"/>
            <a:ext cx="504825" cy="460375"/>
          </a:xfrm>
          <a:prstGeom prst="rect">
            <a:avLst/>
          </a:prstGeom>
          <a:noFill/>
          <a:ln w="9525">
            <a:noFill/>
            <a:miter lim="800000"/>
            <a:headEnd/>
            <a:tailEnd/>
          </a:ln>
        </p:spPr>
        <p:txBody>
          <a:bodyPr>
            <a:spAutoFit/>
          </a:bodyPr>
          <a:lstStyle/>
          <a:p>
            <a:r>
              <a:rPr lang="hu-HU" sz="2400" baseline="0">
                <a:solidFill>
                  <a:srgbClr val="FF0000"/>
                </a:solidFill>
              </a:rPr>
              <a:t>F</a:t>
            </a:r>
            <a:endParaRPr lang="en-US" sz="2400" baseline="0">
              <a:solidFill>
                <a:srgbClr val="FF0000"/>
              </a:solidFill>
            </a:endParaRPr>
          </a:p>
        </p:txBody>
      </p:sp>
      <p:sp>
        <p:nvSpPr>
          <p:cNvPr id="62483" name="Szövegdoboz 44"/>
          <p:cNvSpPr txBox="1">
            <a:spLocks noChangeArrowheads="1"/>
          </p:cNvSpPr>
          <p:nvPr/>
        </p:nvSpPr>
        <p:spPr bwMode="auto">
          <a:xfrm>
            <a:off x="3348038" y="5084763"/>
            <a:ext cx="2592387" cy="460375"/>
          </a:xfrm>
          <a:prstGeom prst="rect">
            <a:avLst/>
          </a:prstGeom>
          <a:noFill/>
          <a:ln w="9525">
            <a:noFill/>
            <a:miter lim="800000"/>
            <a:headEnd/>
            <a:tailEnd/>
          </a:ln>
        </p:spPr>
        <p:txBody>
          <a:bodyPr>
            <a:spAutoFit/>
          </a:bodyPr>
          <a:lstStyle/>
          <a:p>
            <a:r>
              <a:rPr lang="hu-HU" sz="2400" baseline="0">
                <a:solidFill>
                  <a:srgbClr val="FF0000"/>
                </a:solidFill>
              </a:rPr>
              <a:t>F</a:t>
            </a:r>
            <a:r>
              <a:rPr lang="hu-HU" sz="2400" baseline="0">
                <a:solidFill>
                  <a:schemeClr val="tx1"/>
                </a:solidFill>
              </a:rPr>
              <a:t>= F</a:t>
            </a:r>
            <a:r>
              <a:rPr lang="hu-HU" sz="2400">
                <a:solidFill>
                  <a:schemeClr val="tx1"/>
                </a:solidFill>
              </a:rPr>
              <a:t>mért</a:t>
            </a:r>
            <a:r>
              <a:rPr lang="hu-HU" sz="2400" baseline="0">
                <a:solidFill>
                  <a:schemeClr val="tx1"/>
                </a:solidFill>
              </a:rPr>
              <a:t> · sin </a:t>
            </a:r>
            <a:r>
              <a:rPr lang="el-GR" sz="2400" baseline="0">
                <a:solidFill>
                  <a:schemeClr val="tx1"/>
                </a:solidFill>
              </a:rPr>
              <a:t>ϴ</a:t>
            </a:r>
            <a:endParaRPr lang="en-US" sz="2400" baseline="0">
              <a:solidFill>
                <a:schemeClr val="tx1"/>
              </a:solidFill>
            </a:endParaRPr>
          </a:p>
        </p:txBody>
      </p:sp>
      <p:sp>
        <p:nvSpPr>
          <p:cNvPr id="62484" name="Szövegdoboz 45"/>
          <p:cNvSpPr txBox="1">
            <a:spLocks noChangeArrowheads="1"/>
          </p:cNvSpPr>
          <p:nvPr/>
        </p:nvSpPr>
        <p:spPr bwMode="auto">
          <a:xfrm>
            <a:off x="5867400" y="5084763"/>
            <a:ext cx="2376488" cy="461962"/>
          </a:xfrm>
          <a:prstGeom prst="rect">
            <a:avLst/>
          </a:prstGeom>
          <a:noFill/>
          <a:ln w="9525">
            <a:noFill/>
            <a:miter lim="800000"/>
            <a:headEnd/>
            <a:tailEnd/>
          </a:ln>
        </p:spPr>
        <p:txBody>
          <a:bodyPr>
            <a:spAutoFit/>
          </a:bodyPr>
          <a:lstStyle/>
          <a:p>
            <a:r>
              <a:rPr lang="hu-HU" sz="2400" baseline="0">
                <a:solidFill>
                  <a:schemeClr val="tx1"/>
                </a:solidFill>
              </a:rPr>
              <a:t>M= </a:t>
            </a:r>
            <a:r>
              <a:rPr lang="hu-HU" sz="2400" baseline="0">
                <a:solidFill>
                  <a:srgbClr val="FF0000"/>
                </a:solidFill>
              </a:rPr>
              <a:t>F</a:t>
            </a:r>
            <a:r>
              <a:rPr lang="hu-HU" sz="2400" baseline="0">
                <a:solidFill>
                  <a:schemeClr val="tx1"/>
                </a:solidFill>
              </a:rPr>
              <a:t> · k</a:t>
            </a:r>
            <a:endParaRPr lang="en-US" sz="2400" baseline="0">
              <a:solidFill>
                <a:schemeClr val="tx1"/>
              </a:solidFill>
            </a:endParaRPr>
          </a:p>
        </p:txBody>
      </p:sp>
      <p:sp>
        <p:nvSpPr>
          <p:cNvPr id="35" name="Szövegdoboz 43"/>
          <p:cNvSpPr txBox="1">
            <a:spLocks noChangeArrowheads="1"/>
          </p:cNvSpPr>
          <p:nvPr/>
        </p:nvSpPr>
        <p:spPr bwMode="auto">
          <a:xfrm>
            <a:off x="3562350" y="1700213"/>
            <a:ext cx="504825" cy="460375"/>
          </a:xfrm>
          <a:prstGeom prst="rect">
            <a:avLst/>
          </a:prstGeom>
          <a:noFill/>
          <a:ln w="9525">
            <a:noFill/>
            <a:miter lim="800000"/>
            <a:headEnd/>
            <a:tailEnd/>
          </a:ln>
        </p:spPr>
        <p:txBody>
          <a:bodyPr>
            <a:spAutoFit/>
          </a:bodyPr>
          <a:lstStyle/>
          <a:p>
            <a:r>
              <a:rPr lang="hu-HU" sz="2400" baseline="0">
                <a:solidFill>
                  <a:srgbClr val="FF0000"/>
                </a:solidFill>
              </a:rPr>
              <a:t>F</a:t>
            </a:r>
            <a:r>
              <a:rPr lang="hu-HU" sz="2400">
                <a:solidFill>
                  <a:srgbClr val="FF0000"/>
                </a:solidFill>
              </a:rPr>
              <a:t>i</a:t>
            </a:r>
            <a:endParaRPr lang="en-US" sz="2400">
              <a:solidFill>
                <a:srgbClr val="FF0000"/>
              </a:solidFill>
            </a:endParaRPr>
          </a:p>
        </p:txBody>
      </p:sp>
      <p:sp>
        <p:nvSpPr>
          <p:cNvPr id="36" name="Szövegdoboz 45"/>
          <p:cNvSpPr txBox="1">
            <a:spLocks noChangeArrowheads="1"/>
          </p:cNvSpPr>
          <p:nvPr/>
        </p:nvSpPr>
        <p:spPr bwMode="auto">
          <a:xfrm>
            <a:off x="3203575" y="5775325"/>
            <a:ext cx="2376488" cy="461963"/>
          </a:xfrm>
          <a:prstGeom prst="rect">
            <a:avLst/>
          </a:prstGeom>
          <a:noFill/>
          <a:ln w="9525">
            <a:noFill/>
            <a:miter lim="800000"/>
            <a:headEnd/>
            <a:tailEnd/>
          </a:ln>
        </p:spPr>
        <p:txBody>
          <a:bodyPr>
            <a:spAutoFit/>
          </a:bodyPr>
          <a:lstStyle/>
          <a:p>
            <a:r>
              <a:rPr lang="hu-HU" sz="2400" baseline="0">
                <a:solidFill>
                  <a:schemeClr val="tx1"/>
                </a:solidFill>
              </a:rPr>
              <a:t>M</a:t>
            </a:r>
            <a:r>
              <a:rPr lang="hu-HU" sz="2400">
                <a:solidFill>
                  <a:schemeClr val="tx1"/>
                </a:solidFill>
              </a:rPr>
              <a:t>i</a:t>
            </a:r>
            <a:r>
              <a:rPr lang="hu-HU" sz="2400" baseline="0">
                <a:solidFill>
                  <a:schemeClr val="tx1"/>
                </a:solidFill>
              </a:rPr>
              <a:t>= </a:t>
            </a:r>
            <a:r>
              <a:rPr lang="hu-HU" sz="2400" baseline="0">
                <a:solidFill>
                  <a:srgbClr val="FF0000"/>
                </a:solidFill>
              </a:rPr>
              <a:t>F</a:t>
            </a:r>
            <a:r>
              <a:rPr lang="hu-HU" sz="2400">
                <a:solidFill>
                  <a:srgbClr val="FF0000"/>
                </a:solidFill>
              </a:rPr>
              <a:t>i</a:t>
            </a:r>
            <a:r>
              <a:rPr lang="hu-HU" sz="2400" baseline="0">
                <a:solidFill>
                  <a:schemeClr val="tx1"/>
                </a:solidFill>
              </a:rPr>
              <a:t> · k</a:t>
            </a:r>
            <a:r>
              <a:rPr lang="hu-HU" sz="2400">
                <a:solidFill>
                  <a:schemeClr val="tx1"/>
                </a:solidFill>
              </a:rPr>
              <a:t>i</a:t>
            </a:r>
            <a:endParaRPr lang="en-US" sz="2400">
              <a:solidFill>
                <a:schemeClr val="tx1"/>
              </a:solidFill>
            </a:endParaRPr>
          </a:p>
        </p:txBody>
      </p:sp>
      <p:sp>
        <p:nvSpPr>
          <p:cNvPr id="38" name="Szövegdoboz 45"/>
          <p:cNvSpPr txBox="1">
            <a:spLocks noChangeArrowheads="1"/>
          </p:cNvSpPr>
          <p:nvPr/>
        </p:nvSpPr>
        <p:spPr bwMode="auto">
          <a:xfrm>
            <a:off x="5651500" y="5805488"/>
            <a:ext cx="2808288" cy="461962"/>
          </a:xfrm>
          <a:prstGeom prst="rect">
            <a:avLst/>
          </a:prstGeom>
          <a:noFill/>
          <a:ln w="9525">
            <a:noFill/>
            <a:miter lim="800000"/>
            <a:headEnd/>
            <a:tailEnd/>
          </a:ln>
        </p:spPr>
        <p:txBody>
          <a:bodyPr>
            <a:spAutoFit/>
          </a:bodyPr>
          <a:lstStyle/>
          <a:p>
            <a:r>
              <a:rPr lang="hu-HU" sz="2400" baseline="0">
                <a:solidFill>
                  <a:srgbClr val="FF0000"/>
                </a:solidFill>
              </a:rPr>
              <a:t>F</a:t>
            </a:r>
            <a:r>
              <a:rPr lang="hu-HU" sz="2400">
                <a:solidFill>
                  <a:srgbClr val="FF0000"/>
                </a:solidFill>
              </a:rPr>
              <a:t>i</a:t>
            </a:r>
            <a:r>
              <a:rPr lang="hu-HU" sz="2400" baseline="0">
                <a:solidFill>
                  <a:schemeClr val="tx1"/>
                </a:solidFill>
              </a:rPr>
              <a:t>=</a:t>
            </a:r>
            <a:r>
              <a:rPr lang="hu-HU" sz="2400" baseline="0">
                <a:solidFill>
                  <a:srgbClr val="FF0000"/>
                </a:solidFill>
              </a:rPr>
              <a:t>F</a:t>
            </a:r>
            <a:r>
              <a:rPr lang="hu-HU" sz="2400" baseline="0">
                <a:solidFill>
                  <a:schemeClr val="tx1"/>
                </a:solidFill>
              </a:rPr>
              <a:t> · k/ k</a:t>
            </a:r>
            <a:r>
              <a:rPr lang="hu-HU" sz="2400">
                <a:solidFill>
                  <a:schemeClr val="tx1"/>
                </a:solidFill>
              </a:rPr>
              <a:t>i</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235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35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478"/>
                                        </p:tgtEl>
                                        <p:attrNameLst>
                                          <p:attrName>style.visibility</p:attrName>
                                        </p:attrNameLst>
                                      </p:cBhvr>
                                      <p:to>
                                        <p:strVal val="visible"/>
                                      </p:to>
                                    </p:set>
                                    <p:anim calcmode="lin" valueType="num">
                                      <p:cBhvr additive="base">
                                        <p:cTn id="24" dur="500" fill="hold"/>
                                        <p:tgtEl>
                                          <p:spTgt spid="62478"/>
                                        </p:tgtEl>
                                        <p:attrNameLst>
                                          <p:attrName>ppt_x</p:attrName>
                                        </p:attrNameLst>
                                      </p:cBhvr>
                                      <p:tavLst>
                                        <p:tav tm="0">
                                          <p:val>
                                            <p:strVal val="#ppt_x"/>
                                          </p:val>
                                        </p:tav>
                                        <p:tav tm="100000">
                                          <p:val>
                                            <p:strVal val="#ppt_x"/>
                                          </p:val>
                                        </p:tav>
                                      </p:tavLst>
                                    </p:anim>
                                    <p:anim calcmode="lin" valueType="num">
                                      <p:cBhvr additive="base">
                                        <p:cTn id="25" dur="500" fill="hold"/>
                                        <p:tgtEl>
                                          <p:spTgt spid="6247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ppt_x</p:attrName>
                                        </p:attrNameLst>
                                      </p:cBhvr>
                                      <p:tavLst>
                                        <p:tav tm="0">
                                          <p:val>
                                            <p:strVal val="#ppt_x-.2"/>
                                          </p:val>
                                        </p:tav>
                                        <p:tav tm="100000">
                                          <p:val>
                                            <p:strVal val="#ppt_x"/>
                                          </p:val>
                                        </p:tav>
                                      </p:tavLst>
                                    </p:anim>
                                    <p:anim calcmode="lin" valueType="num">
                                      <p:cBhvr>
                                        <p:cTn id="3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
                                        </p:tgtEl>
                                      </p:cBhvr>
                                    </p:animEffect>
                                  </p:childTnLst>
                                </p:cTn>
                              </p:par>
                            </p:childTnLst>
                          </p:cTn>
                        </p:par>
                        <p:par>
                          <p:cTn id="33" fill="hold">
                            <p:stCondLst>
                              <p:cond delay="1000"/>
                            </p:stCondLst>
                            <p:childTnLst>
                              <p:par>
                                <p:cTn id="34" presetID="4" presetClass="entr" presetSubtype="32" fill="hold" grpId="0" nodeType="afterEffect">
                                  <p:stCondLst>
                                    <p:cond delay="0"/>
                                  </p:stCondLst>
                                  <p:childTnLst>
                                    <p:set>
                                      <p:cBhvr>
                                        <p:cTn id="35" dur="1" fill="hold">
                                          <p:stCondLst>
                                            <p:cond delay="0"/>
                                          </p:stCondLst>
                                        </p:cTn>
                                        <p:tgtEl>
                                          <p:spTgt spid="23556"/>
                                        </p:tgtEl>
                                        <p:attrNameLst>
                                          <p:attrName>style.visibility</p:attrName>
                                        </p:attrNameLst>
                                      </p:cBhvr>
                                      <p:to>
                                        <p:strVal val="visible"/>
                                      </p:to>
                                    </p:set>
                                    <p:animEffect transition="in" filter="box(out)">
                                      <p:cBhvr>
                                        <p:cTn id="36" dur="500"/>
                                        <p:tgtEl>
                                          <p:spTgt spid="2355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561"/>
                                        </p:tgtEl>
                                        <p:attrNameLst>
                                          <p:attrName>style.visibility</p:attrName>
                                        </p:attrNameLst>
                                      </p:cBhvr>
                                      <p:to>
                                        <p:strVal val="visible"/>
                                      </p:to>
                                    </p:set>
                                    <p:anim calcmode="lin" valueType="num">
                                      <p:cBhvr additive="base">
                                        <p:cTn id="41" dur="500" fill="hold"/>
                                        <p:tgtEl>
                                          <p:spTgt spid="23561"/>
                                        </p:tgtEl>
                                        <p:attrNameLst>
                                          <p:attrName>ppt_x</p:attrName>
                                        </p:attrNameLst>
                                      </p:cBhvr>
                                      <p:tavLst>
                                        <p:tav tm="0">
                                          <p:val>
                                            <p:strVal val="0-#ppt_w/2"/>
                                          </p:val>
                                        </p:tav>
                                        <p:tav tm="100000">
                                          <p:val>
                                            <p:strVal val="#ppt_x"/>
                                          </p:val>
                                        </p:tav>
                                      </p:tavLst>
                                    </p:anim>
                                    <p:anim calcmode="lin" valueType="num">
                                      <p:cBhvr additive="base">
                                        <p:cTn id="42" dur="500" fill="hold"/>
                                        <p:tgtEl>
                                          <p:spTgt spid="235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par>
                          <p:cTn id="43" fill="hold">
                            <p:stCondLst>
                              <p:cond delay="500"/>
                            </p:stCondLst>
                            <p:childTnLst>
                              <p:par>
                                <p:cTn id="44" presetID="22" presetClass="entr" presetSubtype="1" fill="hold" grpId="0" nodeType="afterEffect">
                                  <p:stCondLst>
                                    <p:cond delay="0"/>
                                  </p:stCondLst>
                                  <p:iterate type="lt">
                                    <p:tmPct val="100000"/>
                                  </p:iterate>
                                  <p:childTnLst>
                                    <p:set>
                                      <p:cBhvr>
                                        <p:cTn id="45" dur="1" fill="hold">
                                          <p:stCondLst>
                                            <p:cond delay="0"/>
                                          </p:stCondLst>
                                        </p:cTn>
                                        <p:tgtEl>
                                          <p:spTgt spid="23564">
                                            <p:txEl>
                                              <p:pRg st="0" end="0"/>
                                            </p:txEl>
                                          </p:spTgt>
                                        </p:tgtEl>
                                        <p:attrNameLst>
                                          <p:attrName>style.visibility</p:attrName>
                                        </p:attrNameLst>
                                      </p:cBhvr>
                                      <p:to>
                                        <p:strVal val="visible"/>
                                      </p:to>
                                    </p:set>
                                    <p:animEffect transition="in" filter="wipe(up)">
                                      <p:cBhvr>
                                        <p:cTn id="46" dur="75"/>
                                        <p:tgtEl>
                                          <p:spTgt spid="23564">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62482"/>
                                        </p:tgtEl>
                                        <p:attrNameLst>
                                          <p:attrName>style.visibility</p:attrName>
                                        </p:attrNameLst>
                                      </p:cBhvr>
                                      <p:to>
                                        <p:strVal val="visible"/>
                                      </p:to>
                                    </p:set>
                                    <p:anim calcmode="lin" valueType="num">
                                      <p:cBhvr>
                                        <p:cTn id="51" dur="1000" fill="hold"/>
                                        <p:tgtEl>
                                          <p:spTgt spid="62482"/>
                                        </p:tgtEl>
                                        <p:attrNameLst>
                                          <p:attrName>ppt_x</p:attrName>
                                        </p:attrNameLst>
                                      </p:cBhvr>
                                      <p:tavLst>
                                        <p:tav tm="0">
                                          <p:val>
                                            <p:strVal val="#ppt_x-.2"/>
                                          </p:val>
                                        </p:tav>
                                        <p:tav tm="100000">
                                          <p:val>
                                            <p:strVal val="#ppt_x"/>
                                          </p:val>
                                        </p:tav>
                                      </p:tavLst>
                                    </p:anim>
                                    <p:anim calcmode="lin" valueType="num">
                                      <p:cBhvr>
                                        <p:cTn id="52" dur="1000" fill="hold"/>
                                        <p:tgtEl>
                                          <p:spTgt spid="6248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62482"/>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2480"/>
                                        </p:tgtEl>
                                        <p:attrNameLst>
                                          <p:attrName>style.visibility</p:attrName>
                                        </p:attrNameLst>
                                      </p:cBhvr>
                                      <p:to>
                                        <p:strVal val="visible"/>
                                      </p:to>
                                    </p:set>
                                    <p:anim calcmode="lin" valueType="num">
                                      <p:cBhvr>
                                        <p:cTn id="58" dur="1000" fill="hold"/>
                                        <p:tgtEl>
                                          <p:spTgt spid="62480"/>
                                        </p:tgtEl>
                                        <p:attrNameLst>
                                          <p:attrName>ppt_w</p:attrName>
                                        </p:attrNameLst>
                                      </p:cBhvr>
                                      <p:tavLst>
                                        <p:tav tm="0">
                                          <p:val>
                                            <p:strVal val="#ppt_w*0.70"/>
                                          </p:val>
                                        </p:tav>
                                        <p:tav tm="100000">
                                          <p:val>
                                            <p:strVal val="#ppt_w"/>
                                          </p:val>
                                        </p:tav>
                                      </p:tavLst>
                                    </p:anim>
                                    <p:anim calcmode="lin" valueType="num">
                                      <p:cBhvr>
                                        <p:cTn id="59" dur="1000" fill="hold"/>
                                        <p:tgtEl>
                                          <p:spTgt spid="62480"/>
                                        </p:tgtEl>
                                        <p:attrNameLst>
                                          <p:attrName>ppt_h</p:attrName>
                                        </p:attrNameLst>
                                      </p:cBhvr>
                                      <p:tavLst>
                                        <p:tav tm="0">
                                          <p:val>
                                            <p:strVal val="#ppt_h"/>
                                          </p:val>
                                        </p:tav>
                                        <p:tav tm="100000">
                                          <p:val>
                                            <p:strVal val="#ppt_h"/>
                                          </p:val>
                                        </p:tav>
                                      </p:tavLst>
                                    </p:anim>
                                    <p:animEffect transition="in" filter="fade">
                                      <p:cBhvr>
                                        <p:cTn id="60" dur="1000"/>
                                        <p:tgtEl>
                                          <p:spTgt spid="6248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dissolve">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62483"/>
                                        </p:tgtEl>
                                        <p:attrNameLst>
                                          <p:attrName>style.visibility</p:attrName>
                                        </p:attrNameLst>
                                      </p:cBhvr>
                                      <p:to>
                                        <p:strVal val="visible"/>
                                      </p:to>
                                    </p:set>
                                    <p:anim calcmode="lin" valueType="num">
                                      <p:cBhvr>
                                        <p:cTn id="70" dur="1000" fill="hold"/>
                                        <p:tgtEl>
                                          <p:spTgt spid="62483"/>
                                        </p:tgtEl>
                                        <p:attrNameLst>
                                          <p:attrName>ppt_x</p:attrName>
                                        </p:attrNameLst>
                                      </p:cBhvr>
                                      <p:tavLst>
                                        <p:tav tm="0">
                                          <p:val>
                                            <p:strVal val="#ppt_x-.2"/>
                                          </p:val>
                                        </p:tav>
                                        <p:tav tm="100000">
                                          <p:val>
                                            <p:strVal val="#ppt_x"/>
                                          </p:val>
                                        </p:tav>
                                      </p:tavLst>
                                    </p:anim>
                                    <p:anim calcmode="lin" valueType="num">
                                      <p:cBhvr>
                                        <p:cTn id="71" dur="1000" fill="hold"/>
                                        <p:tgtEl>
                                          <p:spTgt spid="62483"/>
                                        </p:tgtEl>
                                        <p:attrNameLst>
                                          <p:attrName>ppt_y</p:attrName>
                                        </p:attrNameLst>
                                      </p:cBhvr>
                                      <p:tavLst>
                                        <p:tav tm="0">
                                          <p:val>
                                            <p:strVal val="#ppt_y"/>
                                          </p:val>
                                        </p:tav>
                                        <p:tav tm="100000">
                                          <p:val>
                                            <p:strVal val="#ppt_y"/>
                                          </p:val>
                                        </p:tav>
                                      </p:tavLst>
                                    </p:anim>
                                    <p:animEffect transition="in" filter="wipe(right)" prLst="gradientSize: 0.1">
                                      <p:cBhvr>
                                        <p:cTn id="72" dur="1000"/>
                                        <p:tgtEl>
                                          <p:spTgt spid="6248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35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62484"/>
                                        </p:tgtEl>
                                        <p:attrNameLst>
                                          <p:attrName>style.visibility</p:attrName>
                                        </p:attrNameLst>
                                      </p:cBhvr>
                                      <p:to>
                                        <p:strVal val="visible"/>
                                      </p:to>
                                    </p:set>
                                    <p:animEffect transition="in" filter="fade">
                                      <p:cBhvr>
                                        <p:cTn id="81" dur="800" decel="100000"/>
                                        <p:tgtEl>
                                          <p:spTgt spid="62484"/>
                                        </p:tgtEl>
                                      </p:cBhvr>
                                    </p:animEffect>
                                    <p:anim calcmode="lin" valueType="num">
                                      <p:cBhvr>
                                        <p:cTn id="82" dur="800" decel="100000" fill="hold"/>
                                        <p:tgtEl>
                                          <p:spTgt spid="62484"/>
                                        </p:tgtEl>
                                        <p:attrNameLst>
                                          <p:attrName>style.rotation</p:attrName>
                                        </p:attrNameLst>
                                      </p:cBhvr>
                                      <p:tavLst>
                                        <p:tav tm="0">
                                          <p:val>
                                            <p:fltVal val="-90"/>
                                          </p:val>
                                        </p:tav>
                                        <p:tav tm="100000">
                                          <p:val>
                                            <p:fltVal val="0"/>
                                          </p:val>
                                        </p:tav>
                                      </p:tavLst>
                                    </p:anim>
                                    <p:anim calcmode="lin" valueType="num">
                                      <p:cBhvr>
                                        <p:cTn id="83" dur="800" decel="100000" fill="hold"/>
                                        <p:tgtEl>
                                          <p:spTgt spid="62484"/>
                                        </p:tgtEl>
                                        <p:attrNameLst>
                                          <p:attrName>ppt_x</p:attrName>
                                        </p:attrNameLst>
                                      </p:cBhvr>
                                      <p:tavLst>
                                        <p:tav tm="0">
                                          <p:val>
                                            <p:strVal val="#ppt_x+0.4"/>
                                          </p:val>
                                        </p:tav>
                                        <p:tav tm="100000">
                                          <p:val>
                                            <p:strVal val="#ppt_x-0.05"/>
                                          </p:val>
                                        </p:tav>
                                      </p:tavLst>
                                    </p:anim>
                                    <p:anim calcmode="lin" valueType="num">
                                      <p:cBhvr>
                                        <p:cTn id="84" dur="800" decel="100000" fill="hold"/>
                                        <p:tgtEl>
                                          <p:spTgt spid="62484"/>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2484"/>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2484"/>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800" decel="100000"/>
                                        <p:tgtEl>
                                          <p:spTgt spid="36"/>
                                        </p:tgtEl>
                                      </p:cBhvr>
                                    </p:animEffect>
                                    <p:anim calcmode="lin" valueType="num">
                                      <p:cBhvr>
                                        <p:cTn id="92" dur="800" decel="100000" fill="hold"/>
                                        <p:tgtEl>
                                          <p:spTgt spid="36"/>
                                        </p:tgtEl>
                                        <p:attrNameLst>
                                          <p:attrName>style.rotation</p:attrName>
                                        </p:attrNameLst>
                                      </p:cBhvr>
                                      <p:tavLst>
                                        <p:tav tm="0">
                                          <p:val>
                                            <p:fltVal val="-90"/>
                                          </p:val>
                                        </p:tav>
                                        <p:tav tm="100000">
                                          <p:val>
                                            <p:fltVal val="0"/>
                                          </p:val>
                                        </p:tav>
                                      </p:tavLst>
                                    </p:anim>
                                    <p:anim calcmode="lin" valueType="num">
                                      <p:cBhvr>
                                        <p:cTn id="93" dur="800" decel="100000" fill="hold"/>
                                        <p:tgtEl>
                                          <p:spTgt spid="36"/>
                                        </p:tgtEl>
                                        <p:attrNameLst>
                                          <p:attrName>ppt_x</p:attrName>
                                        </p:attrNameLst>
                                      </p:cBhvr>
                                      <p:tavLst>
                                        <p:tav tm="0">
                                          <p:val>
                                            <p:strVal val="#ppt_x+0.4"/>
                                          </p:val>
                                        </p:tav>
                                        <p:tav tm="100000">
                                          <p:val>
                                            <p:strVal val="#ppt_x-0.05"/>
                                          </p:val>
                                        </p:tav>
                                      </p:tavLst>
                                    </p:anim>
                                    <p:anim calcmode="lin" valueType="num">
                                      <p:cBhvr>
                                        <p:cTn id="94" dur="800" decel="100000" fill="hold"/>
                                        <p:tgtEl>
                                          <p:spTgt spid="36"/>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800" decel="100000"/>
                                        <p:tgtEl>
                                          <p:spTgt spid="38"/>
                                        </p:tgtEl>
                                      </p:cBhvr>
                                    </p:animEffect>
                                    <p:anim calcmode="lin" valueType="num">
                                      <p:cBhvr>
                                        <p:cTn id="102" dur="800" decel="100000" fill="hold"/>
                                        <p:tgtEl>
                                          <p:spTgt spid="38"/>
                                        </p:tgtEl>
                                        <p:attrNameLst>
                                          <p:attrName>style.rotation</p:attrName>
                                        </p:attrNameLst>
                                      </p:cBhvr>
                                      <p:tavLst>
                                        <p:tav tm="0">
                                          <p:val>
                                            <p:fltVal val="-90"/>
                                          </p:val>
                                        </p:tav>
                                        <p:tav tm="100000">
                                          <p:val>
                                            <p:fltVal val="0"/>
                                          </p:val>
                                        </p:tav>
                                      </p:tavLst>
                                    </p:anim>
                                    <p:anim calcmode="lin" valueType="num">
                                      <p:cBhvr>
                                        <p:cTn id="103" dur="800" decel="100000" fill="hold"/>
                                        <p:tgtEl>
                                          <p:spTgt spid="38"/>
                                        </p:tgtEl>
                                        <p:attrNameLst>
                                          <p:attrName>ppt_x</p:attrName>
                                        </p:attrNameLst>
                                      </p:cBhvr>
                                      <p:tavLst>
                                        <p:tav tm="0">
                                          <p:val>
                                            <p:strVal val="#ppt_x+0.4"/>
                                          </p:val>
                                        </p:tav>
                                        <p:tav tm="100000">
                                          <p:val>
                                            <p:strVal val="#ppt_x-0.05"/>
                                          </p:val>
                                        </p:tav>
                                      </p:tavLst>
                                    </p:anim>
                                    <p:anim calcmode="lin" valueType="num">
                                      <p:cBhvr>
                                        <p:cTn id="104" dur="800" decel="100000" fill="hold"/>
                                        <p:tgtEl>
                                          <p:spTgt spid="38"/>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8" grpId="0" animBg="1"/>
      <p:bldP spid="23561" grpId="0" animBg="1"/>
      <p:bldP spid="23563" grpId="0" autoUpdateAnimBg="0"/>
      <p:bldP spid="23564" grpId="0" build="p" autoUpdateAnimBg="0" advAuto="0"/>
      <p:bldP spid="23567" grpId="0" autoUpdateAnimBg="0"/>
      <p:bldP spid="62480" grpId="0" animBg="1"/>
      <p:bldP spid="62482" grpId="0"/>
      <p:bldP spid="62483" grpId="0"/>
      <p:bldP spid="62484" grpId="0"/>
      <p:bldP spid="35" grpId="0"/>
      <p:bldP spid="36" grpId="0"/>
      <p:bldP spid="3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UT0020"/>
          <p:cNvPicPr>
            <a:picLocks noChangeAspect="1" noChangeArrowheads="1"/>
          </p:cNvPicPr>
          <p:nvPr/>
        </p:nvPicPr>
        <p:blipFill>
          <a:blip r:embed="rId6" cstate="print"/>
          <a:srcRect/>
          <a:stretch>
            <a:fillRect/>
          </a:stretch>
        </p:blipFill>
        <p:spPr bwMode="auto">
          <a:xfrm>
            <a:off x="1692275" y="1143000"/>
            <a:ext cx="3810000" cy="3336925"/>
          </a:xfrm>
          <a:prstGeom prst="rect">
            <a:avLst/>
          </a:prstGeom>
          <a:noFill/>
          <a:ln w="9525">
            <a:noFill/>
            <a:miter lim="800000"/>
            <a:headEnd/>
            <a:tailEnd/>
          </a:ln>
        </p:spPr>
      </p:pic>
      <p:sp>
        <p:nvSpPr>
          <p:cNvPr id="80899" name="Oval 3"/>
          <p:cNvSpPr>
            <a:spLocks noChangeArrowheads="1"/>
          </p:cNvSpPr>
          <p:nvPr/>
        </p:nvSpPr>
        <p:spPr bwMode="auto">
          <a:xfrm>
            <a:off x="4206875" y="3946525"/>
            <a:ext cx="152400" cy="152400"/>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4" name="Line 4"/>
          <p:cNvSpPr>
            <a:spLocks noChangeShapeType="1"/>
          </p:cNvSpPr>
          <p:nvPr/>
        </p:nvSpPr>
        <p:spPr bwMode="auto">
          <a:xfrm flipV="1">
            <a:off x="3902075" y="1965325"/>
            <a:ext cx="228600" cy="1981200"/>
          </a:xfrm>
          <a:prstGeom prst="line">
            <a:avLst/>
          </a:prstGeom>
          <a:noFill/>
          <a:ln w="57150">
            <a:solidFill>
              <a:srgbClr val="FF3300"/>
            </a:solidFill>
            <a:round/>
            <a:headEnd/>
            <a:tailEnd type="triangle" w="med" len="med"/>
          </a:ln>
        </p:spPr>
        <p:txBody>
          <a:bodyPr wrap="none"/>
          <a:lstStyle/>
          <a:p>
            <a:endParaRPr lang="hu-HU"/>
          </a:p>
        </p:txBody>
      </p:sp>
      <p:sp>
        <p:nvSpPr>
          <p:cNvPr id="80901" name="Rectangle 5"/>
          <p:cNvSpPr>
            <a:spLocks noChangeArrowheads="1"/>
          </p:cNvSpPr>
          <p:nvPr/>
        </p:nvSpPr>
        <p:spPr bwMode="auto">
          <a:xfrm>
            <a:off x="2606675" y="3860800"/>
            <a:ext cx="228600" cy="406400"/>
          </a:xfrm>
          <a:prstGeom prst="rect">
            <a:avLst/>
          </a:prstGeom>
          <a:solidFill>
            <a:schemeClr val="bg2"/>
          </a:solidFill>
          <a:ln w="9525">
            <a:solidFill>
              <a:schemeClr val="tx1"/>
            </a:solidFill>
            <a:miter lim="800000"/>
            <a:headEnd/>
            <a:tailEnd/>
          </a:ln>
        </p:spPr>
        <p:txBody>
          <a:bodyPr wrap="none" anchor="ctr"/>
          <a:lstStyle/>
          <a:p>
            <a:endParaRPr lang="hu-HU"/>
          </a:p>
        </p:txBody>
      </p:sp>
      <p:sp>
        <p:nvSpPr>
          <p:cNvPr id="6" name="Line 6"/>
          <p:cNvSpPr>
            <a:spLocks noChangeShapeType="1"/>
          </p:cNvSpPr>
          <p:nvPr/>
        </p:nvSpPr>
        <p:spPr bwMode="auto">
          <a:xfrm flipH="1">
            <a:off x="2835275" y="4038600"/>
            <a:ext cx="1447800" cy="0"/>
          </a:xfrm>
          <a:prstGeom prst="line">
            <a:avLst/>
          </a:prstGeom>
          <a:noFill/>
          <a:ln w="38100">
            <a:solidFill>
              <a:schemeClr val="tx1"/>
            </a:solidFill>
            <a:prstDash val="sysDot"/>
            <a:round/>
            <a:headEnd/>
            <a:tailEnd/>
          </a:ln>
        </p:spPr>
        <p:txBody>
          <a:bodyPr wrap="none"/>
          <a:lstStyle/>
          <a:p>
            <a:endParaRPr lang="hu-HU"/>
          </a:p>
        </p:txBody>
      </p:sp>
      <p:sp>
        <p:nvSpPr>
          <p:cNvPr id="80903" name="Text Box 7"/>
          <p:cNvSpPr txBox="1">
            <a:spLocks noChangeArrowheads="1"/>
          </p:cNvSpPr>
          <p:nvPr/>
        </p:nvSpPr>
        <p:spPr bwMode="auto">
          <a:xfrm>
            <a:off x="1920875" y="304800"/>
            <a:ext cx="6705600" cy="584200"/>
          </a:xfrm>
          <a:prstGeom prst="rect">
            <a:avLst/>
          </a:prstGeom>
          <a:noFill/>
          <a:ln w="9525">
            <a:noFill/>
            <a:miter lim="800000"/>
            <a:headEnd/>
            <a:tailEnd/>
          </a:ln>
        </p:spPr>
        <p:txBody>
          <a:bodyPr>
            <a:spAutoFit/>
          </a:bodyPr>
          <a:lstStyle/>
          <a:p>
            <a:pPr algn="ctr"/>
            <a:r>
              <a:rPr lang="hu-HU" sz="3200" baseline="0">
                <a:solidFill>
                  <a:schemeClr val="tx1"/>
                </a:solidFill>
              </a:rPr>
              <a:t>Erőmérés</a:t>
            </a:r>
            <a:endParaRPr lang="en-GB" sz="3200" baseline="0">
              <a:solidFill>
                <a:schemeClr val="tx1"/>
              </a:solidFill>
            </a:endParaRPr>
          </a:p>
        </p:txBody>
      </p:sp>
      <p:sp>
        <p:nvSpPr>
          <p:cNvPr id="8" name="Line 9"/>
          <p:cNvSpPr>
            <a:spLocks noChangeShapeType="1"/>
          </p:cNvSpPr>
          <p:nvPr/>
        </p:nvSpPr>
        <p:spPr bwMode="auto">
          <a:xfrm flipH="1" flipV="1">
            <a:off x="3902075" y="3962400"/>
            <a:ext cx="304800" cy="76200"/>
          </a:xfrm>
          <a:prstGeom prst="line">
            <a:avLst/>
          </a:prstGeom>
          <a:noFill/>
          <a:ln w="38100">
            <a:solidFill>
              <a:srgbClr val="FF3300"/>
            </a:solidFill>
            <a:prstDash val="sysDot"/>
            <a:round/>
            <a:headEnd/>
            <a:tailEnd/>
          </a:ln>
        </p:spPr>
        <p:txBody>
          <a:bodyPr wrap="none"/>
          <a:lstStyle/>
          <a:p>
            <a:endParaRPr lang="hu-HU"/>
          </a:p>
        </p:txBody>
      </p:sp>
      <p:sp>
        <p:nvSpPr>
          <p:cNvPr id="9" name="Text Box 11"/>
          <p:cNvSpPr txBox="1">
            <a:spLocks noChangeArrowheads="1"/>
          </p:cNvSpPr>
          <p:nvPr/>
        </p:nvSpPr>
        <p:spPr bwMode="auto">
          <a:xfrm>
            <a:off x="1116013" y="5013325"/>
            <a:ext cx="935037" cy="522288"/>
          </a:xfrm>
          <a:prstGeom prst="rect">
            <a:avLst/>
          </a:prstGeom>
          <a:noFill/>
          <a:ln w="9525">
            <a:noFill/>
            <a:miter lim="800000"/>
            <a:headEnd/>
            <a:tailEnd/>
          </a:ln>
        </p:spPr>
        <p:txBody>
          <a:bodyPr>
            <a:spAutoFit/>
          </a:bodyPr>
          <a:lstStyle/>
          <a:p>
            <a:r>
              <a:rPr lang="hu-HU" sz="2800" baseline="0">
                <a:solidFill>
                  <a:schemeClr val="tx1"/>
                </a:solidFill>
              </a:rPr>
              <a:t>F</a:t>
            </a:r>
            <a:r>
              <a:rPr lang="hu-HU" sz="2800">
                <a:solidFill>
                  <a:schemeClr val="tx1"/>
                </a:solidFill>
              </a:rPr>
              <a:t>mért</a:t>
            </a:r>
            <a:endParaRPr lang="en-GB" sz="2800">
              <a:solidFill>
                <a:schemeClr val="tx1"/>
              </a:solidFill>
            </a:endParaRPr>
          </a:p>
        </p:txBody>
      </p:sp>
      <p:sp>
        <p:nvSpPr>
          <p:cNvPr id="10" name="Text Box 12"/>
          <p:cNvSpPr txBox="1">
            <a:spLocks noChangeArrowheads="1"/>
          </p:cNvSpPr>
          <p:nvPr/>
        </p:nvSpPr>
        <p:spPr bwMode="auto">
          <a:xfrm>
            <a:off x="3902075" y="3505200"/>
            <a:ext cx="457200" cy="457200"/>
          </a:xfrm>
          <a:prstGeom prst="rect">
            <a:avLst/>
          </a:prstGeom>
          <a:noFill/>
          <a:ln w="9525">
            <a:noFill/>
            <a:miter lim="800000"/>
            <a:headEnd/>
            <a:tailEnd/>
          </a:ln>
        </p:spPr>
        <p:txBody>
          <a:bodyPr>
            <a:spAutoFit/>
          </a:bodyPr>
          <a:lstStyle/>
          <a:p>
            <a:r>
              <a:rPr lang="hu-HU" sz="2400">
                <a:solidFill>
                  <a:srgbClr val="FF3300"/>
                </a:solidFill>
              </a:rPr>
              <a:t>ki</a:t>
            </a:r>
            <a:endParaRPr lang="en-GB" sz="2400">
              <a:solidFill>
                <a:srgbClr val="FF3300"/>
              </a:solidFill>
            </a:endParaRPr>
          </a:p>
        </p:txBody>
      </p:sp>
      <p:grpSp>
        <p:nvGrpSpPr>
          <p:cNvPr id="3" name="Group 17"/>
          <p:cNvGrpSpPr>
            <a:grpSpLocks/>
          </p:cNvGrpSpPr>
          <p:nvPr/>
        </p:nvGrpSpPr>
        <p:grpSpPr bwMode="auto">
          <a:xfrm rot="1405947">
            <a:off x="2117725" y="4197350"/>
            <a:ext cx="381000" cy="2085975"/>
            <a:chOff x="928" y="2688"/>
            <a:chExt cx="240" cy="1314"/>
          </a:xfrm>
        </p:grpSpPr>
        <p:grpSp>
          <p:nvGrpSpPr>
            <p:cNvPr id="5" name="Group 18"/>
            <p:cNvGrpSpPr>
              <a:grpSpLocks/>
            </p:cNvGrpSpPr>
            <p:nvPr/>
          </p:nvGrpSpPr>
          <p:grpSpPr bwMode="auto">
            <a:xfrm>
              <a:off x="928" y="2688"/>
              <a:ext cx="240" cy="816"/>
              <a:chOff x="928" y="2688"/>
              <a:chExt cx="240" cy="816"/>
            </a:xfrm>
          </p:grpSpPr>
          <p:sp>
            <p:nvSpPr>
              <p:cNvPr id="80926" name="Line 19"/>
              <p:cNvSpPr>
                <a:spLocks noChangeShapeType="1"/>
              </p:cNvSpPr>
              <p:nvPr/>
            </p:nvSpPr>
            <p:spPr bwMode="auto">
              <a:xfrm>
                <a:off x="1040" y="2688"/>
                <a:ext cx="0" cy="576"/>
              </a:xfrm>
              <a:prstGeom prst="line">
                <a:avLst/>
              </a:prstGeom>
              <a:noFill/>
              <a:ln w="28575">
                <a:solidFill>
                  <a:srgbClr val="FF3300"/>
                </a:solidFill>
                <a:round/>
                <a:headEnd/>
                <a:tailEnd/>
              </a:ln>
            </p:spPr>
            <p:txBody>
              <a:bodyPr wrap="none"/>
              <a:lstStyle/>
              <a:p>
                <a:endParaRPr lang="hu-HU"/>
              </a:p>
            </p:txBody>
          </p:sp>
          <p:sp>
            <p:nvSpPr>
              <p:cNvPr id="80927" name="Oval 20"/>
              <p:cNvSpPr>
                <a:spLocks noChangeArrowheads="1"/>
              </p:cNvSpPr>
              <p:nvPr/>
            </p:nvSpPr>
            <p:spPr bwMode="auto">
              <a:xfrm>
                <a:off x="928" y="3264"/>
                <a:ext cx="240" cy="240"/>
              </a:xfrm>
              <a:prstGeom prst="ellipse">
                <a:avLst/>
              </a:prstGeom>
              <a:solidFill>
                <a:schemeClr val="accent2"/>
              </a:solidFill>
              <a:ln w="9525">
                <a:noFill/>
                <a:round/>
                <a:headEnd/>
                <a:tailEnd/>
              </a:ln>
            </p:spPr>
            <p:txBody>
              <a:bodyPr wrap="none" anchor="ctr"/>
              <a:lstStyle/>
              <a:p>
                <a:endParaRPr lang="hu-HU"/>
              </a:p>
            </p:txBody>
          </p:sp>
        </p:grpSp>
        <p:sp>
          <p:nvSpPr>
            <p:cNvPr id="80925" name="Line 21"/>
            <p:cNvSpPr>
              <a:spLocks noChangeShapeType="1"/>
            </p:cNvSpPr>
            <p:nvPr/>
          </p:nvSpPr>
          <p:spPr bwMode="auto">
            <a:xfrm>
              <a:off x="1038" y="3503"/>
              <a:ext cx="0" cy="499"/>
            </a:xfrm>
            <a:prstGeom prst="line">
              <a:avLst/>
            </a:prstGeom>
            <a:noFill/>
            <a:ln w="28575">
              <a:solidFill>
                <a:srgbClr val="FF0000"/>
              </a:solidFill>
              <a:round/>
              <a:headEnd/>
              <a:tailEnd/>
            </a:ln>
          </p:spPr>
          <p:txBody>
            <a:bodyPr/>
            <a:lstStyle/>
            <a:p>
              <a:endParaRPr lang="hu-HU"/>
            </a:p>
          </p:txBody>
        </p:sp>
      </p:grpSp>
      <p:grpSp>
        <p:nvGrpSpPr>
          <p:cNvPr id="7" name="Csoportba foglalás 16"/>
          <p:cNvGrpSpPr>
            <a:grpSpLocks/>
          </p:cNvGrpSpPr>
          <p:nvPr/>
        </p:nvGrpSpPr>
        <p:grpSpPr bwMode="auto">
          <a:xfrm>
            <a:off x="1116013" y="6165850"/>
            <a:ext cx="1439862" cy="142875"/>
            <a:chOff x="179512" y="4797152"/>
            <a:chExt cx="1440160" cy="144016"/>
          </a:xfrm>
        </p:grpSpPr>
        <p:cxnSp>
          <p:nvCxnSpPr>
            <p:cNvPr id="80914" name="Egyenes összekötő 17"/>
            <p:cNvCxnSpPr>
              <a:cxnSpLocks noChangeShapeType="1"/>
            </p:cNvCxnSpPr>
            <p:nvPr/>
          </p:nvCxnSpPr>
          <p:spPr bwMode="auto">
            <a:xfrm>
              <a:off x="251520" y="4797152"/>
              <a:ext cx="1368152" cy="0"/>
            </a:xfrm>
            <a:prstGeom prst="line">
              <a:avLst/>
            </a:prstGeom>
            <a:noFill/>
            <a:ln w="53975" algn="ctr">
              <a:solidFill>
                <a:schemeClr val="tx1"/>
              </a:solidFill>
              <a:round/>
              <a:headEnd/>
              <a:tailEnd/>
            </a:ln>
          </p:spPr>
        </p:cxnSp>
        <p:cxnSp>
          <p:nvCxnSpPr>
            <p:cNvPr id="80915" name="Egyenes összekötő 18"/>
            <p:cNvCxnSpPr>
              <a:cxnSpLocks noChangeShapeType="1"/>
            </p:cNvCxnSpPr>
            <p:nvPr/>
          </p:nvCxnSpPr>
          <p:spPr bwMode="auto">
            <a:xfrm rot="5400000">
              <a:off x="179512" y="4797152"/>
              <a:ext cx="144016" cy="144016"/>
            </a:xfrm>
            <a:prstGeom prst="line">
              <a:avLst/>
            </a:prstGeom>
            <a:noFill/>
            <a:ln w="12700" algn="ctr">
              <a:solidFill>
                <a:schemeClr val="tx1"/>
              </a:solidFill>
              <a:round/>
              <a:headEnd/>
              <a:tailEnd/>
            </a:ln>
          </p:spPr>
        </p:cxnSp>
        <p:cxnSp>
          <p:nvCxnSpPr>
            <p:cNvPr id="80916" name="Egyenes összekötő 19"/>
            <p:cNvCxnSpPr>
              <a:cxnSpLocks noChangeShapeType="1"/>
            </p:cNvCxnSpPr>
            <p:nvPr/>
          </p:nvCxnSpPr>
          <p:spPr bwMode="auto">
            <a:xfrm rot="5400000">
              <a:off x="331912" y="4797152"/>
              <a:ext cx="144016" cy="144016"/>
            </a:xfrm>
            <a:prstGeom prst="line">
              <a:avLst/>
            </a:prstGeom>
            <a:noFill/>
            <a:ln w="12700" algn="ctr">
              <a:solidFill>
                <a:schemeClr val="tx1"/>
              </a:solidFill>
              <a:round/>
              <a:headEnd/>
              <a:tailEnd/>
            </a:ln>
          </p:spPr>
        </p:cxnSp>
        <p:cxnSp>
          <p:nvCxnSpPr>
            <p:cNvPr id="80917" name="Egyenes összekötő 20"/>
            <p:cNvCxnSpPr>
              <a:cxnSpLocks noChangeShapeType="1"/>
            </p:cNvCxnSpPr>
            <p:nvPr/>
          </p:nvCxnSpPr>
          <p:spPr bwMode="auto">
            <a:xfrm rot="5400000">
              <a:off x="484312" y="4797152"/>
              <a:ext cx="144016" cy="144016"/>
            </a:xfrm>
            <a:prstGeom prst="line">
              <a:avLst/>
            </a:prstGeom>
            <a:noFill/>
            <a:ln w="12700" algn="ctr">
              <a:solidFill>
                <a:schemeClr val="tx1"/>
              </a:solidFill>
              <a:round/>
              <a:headEnd/>
              <a:tailEnd/>
            </a:ln>
          </p:spPr>
        </p:cxnSp>
        <p:cxnSp>
          <p:nvCxnSpPr>
            <p:cNvPr id="80918" name="Egyenes összekötő 21"/>
            <p:cNvCxnSpPr>
              <a:cxnSpLocks noChangeShapeType="1"/>
            </p:cNvCxnSpPr>
            <p:nvPr/>
          </p:nvCxnSpPr>
          <p:spPr bwMode="auto">
            <a:xfrm rot="5400000">
              <a:off x="636712" y="4797152"/>
              <a:ext cx="144016" cy="144016"/>
            </a:xfrm>
            <a:prstGeom prst="line">
              <a:avLst/>
            </a:prstGeom>
            <a:noFill/>
            <a:ln w="12700" algn="ctr">
              <a:solidFill>
                <a:schemeClr val="tx1"/>
              </a:solidFill>
              <a:round/>
              <a:headEnd/>
              <a:tailEnd/>
            </a:ln>
          </p:spPr>
        </p:cxnSp>
        <p:cxnSp>
          <p:nvCxnSpPr>
            <p:cNvPr id="80919" name="Egyenes összekötő 22"/>
            <p:cNvCxnSpPr>
              <a:cxnSpLocks noChangeShapeType="1"/>
            </p:cNvCxnSpPr>
            <p:nvPr/>
          </p:nvCxnSpPr>
          <p:spPr bwMode="auto">
            <a:xfrm rot="5400000">
              <a:off x="789112" y="4797152"/>
              <a:ext cx="144016" cy="144016"/>
            </a:xfrm>
            <a:prstGeom prst="line">
              <a:avLst/>
            </a:prstGeom>
            <a:noFill/>
            <a:ln w="12700" algn="ctr">
              <a:solidFill>
                <a:schemeClr val="tx1"/>
              </a:solidFill>
              <a:round/>
              <a:headEnd/>
              <a:tailEnd/>
            </a:ln>
          </p:spPr>
        </p:cxnSp>
        <p:cxnSp>
          <p:nvCxnSpPr>
            <p:cNvPr id="80920" name="Egyenes összekötő 23"/>
            <p:cNvCxnSpPr>
              <a:cxnSpLocks noChangeShapeType="1"/>
            </p:cNvCxnSpPr>
            <p:nvPr/>
          </p:nvCxnSpPr>
          <p:spPr bwMode="auto">
            <a:xfrm rot="5400000">
              <a:off x="941512" y="4797152"/>
              <a:ext cx="144016" cy="144016"/>
            </a:xfrm>
            <a:prstGeom prst="line">
              <a:avLst/>
            </a:prstGeom>
            <a:noFill/>
            <a:ln w="12700" algn="ctr">
              <a:solidFill>
                <a:schemeClr val="tx1"/>
              </a:solidFill>
              <a:round/>
              <a:headEnd/>
              <a:tailEnd/>
            </a:ln>
          </p:spPr>
        </p:cxnSp>
        <p:cxnSp>
          <p:nvCxnSpPr>
            <p:cNvPr id="80921" name="Egyenes összekötő 24"/>
            <p:cNvCxnSpPr>
              <a:cxnSpLocks noChangeShapeType="1"/>
            </p:cNvCxnSpPr>
            <p:nvPr/>
          </p:nvCxnSpPr>
          <p:spPr bwMode="auto">
            <a:xfrm rot="5400000">
              <a:off x="1093912" y="4797152"/>
              <a:ext cx="144016" cy="144016"/>
            </a:xfrm>
            <a:prstGeom prst="line">
              <a:avLst/>
            </a:prstGeom>
            <a:noFill/>
            <a:ln w="12700" algn="ctr">
              <a:solidFill>
                <a:schemeClr val="tx1"/>
              </a:solidFill>
              <a:round/>
              <a:headEnd/>
              <a:tailEnd/>
            </a:ln>
          </p:spPr>
        </p:cxnSp>
        <p:cxnSp>
          <p:nvCxnSpPr>
            <p:cNvPr id="80922" name="Egyenes összekötő 25"/>
            <p:cNvCxnSpPr>
              <a:cxnSpLocks noChangeShapeType="1"/>
            </p:cNvCxnSpPr>
            <p:nvPr/>
          </p:nvCxnSpPr>
          <p:spPr bwMode="auto">
            <a:xfrm rot="5400000">
              <a:off x="1246312" y="4797152"/>
              <a:ext cx="144016" cy="144016"/>
            </a:xfrm>
            <a:prstGeom prst="line">
              <a:avLst/>
            </a:prstGeom>
            <a:noFill/>
            <a:ln w="12700" algn="ctr">
              <a:solidFill>
                <a:schemeClr val="tx1"/>
              </a:solidFill>
              <a:round/>
              <a:headEnd/>
              <a:tailEnd/>
            </a:ln>
          </p:spPr>
        </p:cxnSp>
        <p:cxnSp>
          <p:nvCxnSpPr>
            <p:cNvPr id="80923" name="Egyenes összekötő 26"/>
            <p:cNvCxnSpPr>
              <a:cxnSpLocks noChangeShapeType="1"/>
            </p:cNvCxnSpPr>
            <p:nvPr/>
          </p:nvCxnSpPr>
          <p:spPr bwMode="auto">
            <a:xfrm rot="5400000">
              <a:off x="1398712" y="4797152"/>
              <a:ext cx="144016" cy="144016"/>
            </a:xfrm>
            <a:prstGeom prst="line">
              <a:avLst/>
            </a:prstGeom>
            <a:noFill/>
            <a:ln w="12700" algn="ctr">
              <a:solidFill>
                <a:schemeClr val="tx1"/>
              </a:solidFill>
              <a:round/>
              <a:headEnd/>
              <a:tailEnd/>
            </a:ln>
          </p:spPr>
        </p:cxnSp>
      </p:grpSp>
      <p:cxnSp>
        <p:nvCxnSpPr>
          <p:cNvPr id="80909" name="Egyenes összekötő 28"/>
          <p:cNvCxnSpPr>
            <a:cxnSpLocks noChangeShapeType="1"/>
          </p:cNvCxnSpPr>
          <p:nvPr/>
        </p:nvCxnSpPr>
        <p:spPr bwMode="auto">
          <a:xfrm>
            <a:off x="2268538" y="5300663"/>
            <a:ext cx="431800" cy="0"/>
          </a:xfrm>
          <a:prstGeom prst="line">
            <a:avLst/>
          </a:prstGeom>
          <a:noFill/>
          <a:ln w="9525" algn="ctr">
            <a:noFill/>
            <a:round/>
            <a:headEnd/>
            <a:tailEnd/>
          </a:ln>
        </p:spPr>
      </p:cxnSp>
      <p:sp>
        <p:nvSpPr>
          <p:cNvPr id="63507" name="Szövegdoboz 32"/>
          <p:cNvSpPr txBox="1">
            <a:spLocks noChangeArrowheads="1"/>
          </p:cNvSpPr>
          <p:nvPr/>
        </p:nvSpPr>
        <p:spPr bwMode="auto">
          <a:xfrm>
            <a:off x="3348038" y="5157788"/>
            <a:ext cx="2592387" cy="460375"/>
          </a:xfrm>
          <a:prstGeom prst="rect">
            <a:avLst/>
          </a:prstGeom>
          <a:noFill/>
          <a:ln w="9525">
            <a:noFill/>
            <a:miter lim="800000"/>
            <a:headEnd/>
            <a:tailEnd/>
          </a:ln>
        </p:spPr>
        <p:txBody>
          <a:bodyPr>
            <a:spAutoFit/>
          </a:bodyPr>
          <a:lstStyle/>
          <a:p>
            <a:r>
              <a:rPr lang="hu-HU" sz="2400" baseline="0">
                <a:solidFill>
                  <a:schemeClr val="tx1"/>
                </a:solidFill>
              </a:rPr>
              <a:t>M= F</a:t>
            </a:r>
            <a:r>
              <a:rPr lang="hu-HU" sz="2400">
                <a:solidFill>
                  <a:schemeClr val="tx1"/>
                </a:solidFill>
              </a:rPr>
              <a:t>mért</a:t>
            </a:r>
            <a:r>
              <a:rPr lang="hu-HU" sz="2400" baseline="0">
                <a:solidFill>
                  <a:schemeClr val="tx1"/>
                </a:solidFill>
              </a:rPr>
              <a:t> · k</a:t>
            </a:r>
            <a:r>
              <a:rPr lang="hu-HU" sz="2400">
                <a:solidFill>
                  <a:schemeClr val="tx1"/>
                </a:solidFill>
              </a:rPr>
              <a:t>1</a:t>
            </a:r>
            <a:endParaRPr lang="en-US" sz="2400">
              <a:solidFill>
                <a:schemeClr val="tx1"/>
              </a:solidFill>
            </a:endParaRPr>
          </a:p>
        </p:txBody>
      </p:sp>
      <p:cxnSp>
        <p:nvCxnSpPr>
          <p:cNvPr id="63509" name="Egyenes összekötő 35"/>
          <p:cNvCxnSpPr>
            <a:cxnSpLocks noChangeShapeType="1"/>
          </p:cNvCxnSpPr>
          <p:nvPr/>
        </p:nvCxnSpPr>
        <p:spPr bwMode="auto">
          <a:xfrm rot="5400000" flipH="1" flipV="1">
            <a:off x="2376488" y="3321050"/>
            <a:ext cx="1295400" cy="647700"/>
          </a:xfrm>
          <a:prstGeom prst="line">
            <a:avLst/>
          </a:prstGeom>
          <a:noFill/>
          <a:ln w="25400" algn="ctr">
            <a:solidFill>
              <a:srgbClr val="0070C0"/>
            </a:solidFill>
            <a:round/>
            <a:headEnd/>
            <a:tailEnd/>
          </a:ln>
        </p:spPr>
      </p:cxnSp>
      <p:sp>
        <p:nvSpPr>
          <p:cNvPr id="38" name="Derékszögű háromszög 37"/>
          <p:cNvSpPr/>
          <p:nvPr/>
        </p:nvSpPr>
        <p:spPr>
          <a:xfrm rot="6888738">
            <a:off x="3275013" y="3373437"/>
            <a:ext cx="647700" cy="1368425"/>
          </a:xfrm>
          <a:prstGeom prst="rtTriangl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 Box 15"/>
          <p:cNvSpPr txBox="1">
            <a:spLocks noChangeArrowheads="1"/>
          </p:cNvSpPr>
          <p:nvPr/>
        </p:nvSpPr>
        <p:spPr bwMode="auto">
          <a:xfrm>
            <a:off x="3368675" y="3141663"/>
            <a:ext cx="638175" cy="584200"/>
          </a:xfrm>
          <a:prstGeom prst="rect">
            <a:avLst/>
          </a:prstGeom>
          <a:solidFill>
            <a:srgbClr val="00B050">
              <a:alpha val="14902"/>
            </a:srgbClr>
          </a:solidFill>
          <a:ln w="9525">
            <a:noFill/>
            <a:miter lim="800000"/>
            <a:headEnd/>
            <a:tailEnd/>
          </a:ln>
        </p:spPr>
        <p:txBody>
          <a:bodyPr>
            <a:spAutoFit/>
          </a:bodyPr>
          <a:lstStyle/>
          <a:p>
            <a:r>
              <a:rPr lang="hu-HU" sz="3200" baseline="0">
                <a:solidFill>
                  <a:schemeClr val="tx1"/>
                </a:solidFill>
              </a:rPr>
              <a:t>k</a:t>
            </a:r>
            <a:r>
              <a:rPr lang="hu-HU" sz="3200">
                <a:solidFill>
                  <a:schemeClr val="tx1"/>
                </a:solidFill>
              </a:rPr>
              <a:t>1</a:t>
            </a:r>
            <a:endParaRPr lang="en-GB"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out)">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WAV"/>
                                        </p:tgtEl>
                                      </p:cMediaNode>
                                    </p:audio>
                                  </p:subTnLst>
                                </p:cTn>
                              </p:par>
                            </p:childTnLst>
                          </p:cTn>
                        </p:par>
                        <p:par>
                          <p:cTn id="32" fill="hold">
                            <p:stCondLst>
                              <p:cond delay="500"/>
                            </p:stCondLst>
                            <p:childTnLst>
                              <p:par>
                                <p:cTn id="33" presetID="22" presetClass="entr" presetSubtype="1" fill="hold" grpId="0" nodeType="afterEffect">
                                  <p:stCondLst>
                                    <p:cond delay="0"/>
                                  </p:stCondLst>
                                  <p:iterate type="lt">
                                    <p:tmPct val="100000"/>
                                  </p:iterate>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75"/>
                                        <p:tgtEl>
                                          <p:spTgt spid="10">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3509"/>
                                        </p:tgtEl>
                                        <p:attrNameLst>
                                          <p:attrName>style.visibility</p:attrName>
                                        </p:attrNameLst>
                                      </p:cBhvr>
                                      <p:to>
                                        <p:strVal val="visible"/>
                                      </p:to>
                                    </p:set>
                                    <p:anim calcmode="lin" valueType="num">
                                      <p:cBhvr additive="base">
                                        <p:cTn id="40" dur="500" fill="hold"/>
                                        <p:tgtEl>
                                          <p:spTgt spid="63509"/>
                                        </p:tgtEl>
                                        <p:attrNameLst>
                                          <p:attrName>ppt_x</p:attrName>
                                        </p:attrNameLst>
                                      </p:cBhvr>
                                      <p:tavLst>
                                        <p:tav tm="0">
                                          <p:val>
                                            <p:strVal val="#ppt_x"/>
                                          </p:val>
                                        </p:tav>
                                        <p:tav tm="100000">
                                          <p:val>
                                            <p:strVal val="#ppt_x"/>
                                          </p:val>
                                        </p:tav>
                                      </p:tavLst>
                                    </p:anim>
                                    <p:anim calcmode="lin" valueType="num">
                                      <p:cBhvr additive="base">
                                        <p:cTn id="41" dur="500" fill="hold"/>
                                        <p:tgtEl>
                                          <p:spTgt spid="6350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2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3507"/>
                                        </p:tgtEl>
                                        <p:attrNameLst>
                                          <p:attrName>style.visibility</p:attrName>
                                        </p:attrNameLst>
                                      </p:cBhvr>
                                      <p:to>
                                        <p:strVal val="visible"/>
                                      </p:to>
                                    </p:set>
                                    <p:anim calcmode="lin" valueType="num">
                                      <p:cBhvr>
                                        <p:cTn id="55" dur="1000" fill="hold"/>
                                        <p:tgtEl>
                                          <p:spTgt spid="63507"/>
                                        </p:tgtEl>
                                        <p:attrNameLst>
                                          <p:attrName>ppt_x</p:attrName>
                                        </p:attrNameLst>
                                      </p:cBhvr>
                                      <p:tavLst>
                                        <p:tav tm="0">
                                          <p:val>
                                            <p:strVal val="#ppt_x-.2"/>
                                          </p:val>
                                        </p:tav>
                                        <p:tav tm="100000">
                                          <p:val>
                                            <p:strVal val="#ppt_x"/>
                                          </p:val>
                                        </p:tav>
                                      </p:tavLst>
                                    </p:anim>
                                    <p:anim calcmode="lin" valueType="num">
                                      <p:cBhvr>
                                        <p:cTn id="56" dur="1000" fill="hold"/>
                                        <p:tgtEl>
                                          <p:spTgt spid="6350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3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utoUpdateAnimBg="0"/>
      <p:bldP spid="10" grpId="0" build="p" autoUpdateAnimBg="0" advAuto="0"/>
      <p:bldP spid="63507" grpId="0"/>
      <p:bldP spid="38" grpId="0" animBg="1"/>
      <p:bldP spid="39"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Kép 1" descr="ízület típusok.jpg"/>
          <p:cNvPicPr>
            <a:picLocks noChangeAspect="1"/>
          </p:cNvPicPr>
          <p:nvPr/>
        </p:nvPicPr>
        <p:blipFill>
          <a:blip r:embed="rId2" cstate="print"/>
          <a:srcRect/>
          <a:stretch>
            <a:fillRect/>
          </a:stretch>
        </p:blipFill>
        <p:spPr bwMode="auto">
          <a:xfrm>
            <a:off x="1547813" y="1341438"/>
            <a:ext cx="6134100" cy="4597400"/>
          </a:xfrm>
          <a:prstGeom prst="rect">
            <a:avLst/>
          </a:prstGeom>
          <a:noFill/>
          <a:ln w="9525">
            <a:noFill/>
            <a:miter lim="800000"/>
            <a:headEnd/>
            <a:tailEnd/>
          </a:ln>
        </p:spPr>
      </p:pic>
      <p:sp>
        <p:nvSpPr>
          <p:cNvPr id="20483" name="Szövegdoboz 2"/>
          <p:cNvSpPr txBox="1">
            <a:spLocks noChangeArrowheads="1"/>
          </p:cNvSpPr>
          <p:nvPr/>
        </p:nvSpPr>
        <p:spPr bwMode="auto">
          <a:xfrm>
            <a:off x="900113" y="404813"/>
            <a:ext cx="7272337" cy="584200"/>
          </a:xfrm>
          <a:prstGeom prst="rect">
            <a:avLst/>
          </a:prstGeom>
          <a:noFill/>
          <a:ln w="9525">
            <a:noFill/>
            <a:miter lim="800000"/>
            <a:headEnd/>
            <a:tailEnd/>
          </a:ln>
        </p:spPr>
        <p:txBody>
          <a:bodyPr>
            <a:spAutoFit/>
          </a:bodyPr>
          <a:lstStyle/>
          <a:p>
            <a:pPr algn="ctr"/>
            <a:r>
              <a:rPr lang="hu-HU" sz="3200" baseline="0">
                <a:solidFill>
                  <a:schemeClr val="tx1"/>
                </a:solidFill>
              </a:rPr>
              <a:t>Az ízületek típusai</a:t>
            </a:r>
          </a:p>
        </p:txBody>
      </p:sp>
      <p:sp>
        <p:nvSpPr>
          <p:cNvPr id="20484" name="Szövegdoboz 3"/>
          <p:cNvSpPr txBox="1">
            <a:spLocks noChangeArrowheads="1"/>
          </p:cNvSpPr>
          <p:nvPr/>
        </p:nvSpPr>
        <p:spPr bwMode="auto">
          <a:xfrm>
            <a:off x="2268538" y="2492375"/>
            <a:ext cx="1871662" cy="461963"/>
          </a:xfrm>
          <a:prstGeom prst="rect">
            <a:avLst/>
          </a:prstGeom>
          <a:noFill/>
          <a:ln w="9525">
            <a:noFill/>
            <a:miter lim="800000"/>
            <a:headEnd/>
            <a:tailEnd/>
          </a:ln>
        </p:spPr>
        <p:txBody>
          <a:bodyPr>
            <a:spAutoFit/>
          </a:bodyPr>
          <a:lstStyle/>
          <a:p>
            <a:pPr algn="ctr"/>
            <a:r>
              <a:rPr lang="hu-HU" sz="2400" baseline="0">
                <a:solidFill>
                  <a:schemeClr val="tx1"/>
                </a:solidFill>
              </a:rPr>
              <a:t>Lapos</a:t>
            </a:r>
          </a:p>
        </p:txBody>
      </p:sp>
      <p:sp>
        <p:nvSpPr>
          <p:cNvPr id="20485" name="Szövegdoboz 4"/>
          <p:cNvSpPr txBox="1">
            <a:spLocks noChangeArrowheads="1"/>
          </p:cNvSpPr>
          <p:nvPr/>
        </p:nvSpPr>
        <p:spPr bwMode="auto">
          <a:xfrm>
            <a:off x="2195513" y="4149725"/>
            <a:ext cx="1871662" cy="460375"/>
          </a:xfrm>
          <a:prstGeom prst="rect">
            <a:avLst/>
          </a:prstGeom>
          <a:noFill/>
          <a:ln w="9525">
            <a:noFill/>
            <a:miter lim="800000"/>
            <a:headEnd/>
            <a:tailEnd/>
          </a:ln>
        </p:spPr>
        <p:txBody>
          <a:bodyPr>
            <a:spAutoFit/>
          </a:bodyPr>
          <a:lstStyle/>
          <a:p>
            <a:pPr algn="ctr"/>
            <a:r>
              <a:rPr lang="hu-HU" sz="2400" baseline="0">
                <a:solidFill>
                  <a:schemeClr val="tx1"/>
                </a:solidFill>
              </a:rPr>
              <a:t>Henger</a:t>
            </a:r>
          </a:p>
        </p:txBody>
      </p:sp>
      <p:sp>
        <p:nvSpPr>
          <p:cNvPr id="20486" name="Szövegdoboz 5"/>
          <p:cNvSpPr txBox="1">
            <a:spLocks noChangeArrowheads="1"/>
          </p:cNvSpPr>
          <p:nvPr/>
        </p:nvSpPr>
        <p:spPr bwMode="auto">
          <a:xfrm>
            <a:off x="2268538" y="5732463"/>
            <a:ext cx="1871662" cy="461962"/>
          </a:xfrm>
          <a:prstGeom prst="rect">
            <a:avLst/>
          </a:prstGeom>
          <a:noFill/>
          <a:ln w="9525">
            <a:noFill/>
            <a:miter lim="800000"/>
            <a:headEnd/>
            <a:tailEnd/>
          </a:ln>
        </p:spPr>
        <p:txBody>
          <a:bodyPr>
            <a:spAutoFit/>
          </a:bodyPr>
          <a:lstStyle/>
          <a:p>
            <a:pPr algn="ctr"/>
            <a:r>
              <a:rPr lang="hu-HU" sz="2400" baseline="0">
                <a:solidFill>
                  <a:schemeClr val="tx1"/>
                </a:solidFill>
              </a:rPr>
              <a:t>Gömb</a:t>
            </a:r>
          </a:p>
        </p:txBody>
      </p:sp>
      <p:sp>
        <p:nvSpPr>
          <p:cNvPr id="20487" name="Szövegdoboz 6"/>
          <p:cNvSpPr txBox="1">
            <a:spLocks noChangeArrowheads="1"/>
          </p:cNvSpPr>
          <p:nvPr/>
        </p:nvSpPr>
        <p:spPr bwMode="auto">
          <a:xfrm>
            <a:off x="5580063" y="2492375"/>
            <a:ext cx="1871662" cy="461963"/>
          </a:xfrm>
          <a:prstGeom prst="rect">
            <a:avLst/>
          </a:prstGeom>
          <a:noFill/>
          <a:ln w="9525">
            <a:noFill/>
            <a:miter lim="800000"/>
            <a:headEnd/>
            <a:tailEnd/>
          </a:ln>
        </p:spPr>
        <p:txBody>
          <a:bodyPr>
            <a:spAutoFit/>
          </a:bodyPr>
          <a:lstStyle/>
          <a:p>
            <a:pPr algn="ctr"/>
            <a:r>
              <a:rPr lang="hu-HU" sz="2400" baseline="0">
                <a:solidFill>
                  <a:schemeClr val="tx1"/>
                </a:solidFill>
              </a:rPr>
              <a:t>Nyereg</a:t>
            </a:r>
          </a:p>
        </p:txBody>
      </p:sp>
      <p:sp>
        <p:nvSpPr>
          <p:cNvPr id="20488" name="Szövegdoboz 7"/>
          <p:cNvSpPr txBox="1">
            <a:spLocks noChangeArrowheads="1"/>
          </p:cNvSpPr>
          <p:nvPr/>
        </p:nvSpPr>
        <p:spPr bwMode="auto">
          <a:xfrm>
            <a:off x="5580063" y="4048125"/>
            <a:ext cx="1871662" cy="460375"/>
          </a:xfrm>
          <a:prstGeom prst="rect">
            <a:avLst/>
          </a:prstGeom>
          <a:noFill/>
          <a:ln w="9525">
            <a:noFill/>
            <a:miter lim="800000"/>
            <a:headEnd/>
            <a:tailEnd/>
          </a:ln>
        </p:spPr>
        <p:txBody>
          <a:bodyPr>
            <a:spAutoFit/>
          </a:bodyPr>
          <a:lstStyle/>
          <a:p>
            <a:pPr algn="ctr"/>
            <a:r>
              <a:rPr lang="hu-HU" sz="2400" baseline="0">
                <a:solidFill>
                  <a:schemeClr val="tx1"/>
                </a:solidFill>
              </a:rPr>
              <a:t>Forgó</a:t>
            </a:r>
          </a:p>
        </p:txBody>
      </p:sp>
      <p:sp>
        <p:nvSpPr>
          <p:cNvPr id="20489" name="Szövegdoboz 8"/>
          <p:cNvSpPr txBox="1">
            <a:spLocks noChangeArrowheads="1"/>
          </p:cNvSpPr>
          <p:nvPr/>
        </p:nvSpPr>
        <p:spPr bwMode="auto">
          <a:xfrm>
            <a:off x="5580063" y="5703888"/>
            <a:ext cx="1871662" cy="830262"/>
          </a:xfrm>
          <a:prstGeom prst="rect">
            <a:avLst/>
          </a:prstGeom>
          <a:noFill/>
          <a:ln w="9525">
            <a:noFill/>
            <a:miter lim="800000"/>
            <a:headEnd/>
            <a:tailEnd/>
          </a:ln>
        </p:spPr>
        <p:txBody>
          <a:bodyPr>
            <a:spAutoFit/>
          </a:bodyPr>
          <a:lstStyle/>
          <a:p>
            <a:pPr algn="ctr"/>
            <a:r>
              <a:rPr lang="hu-HU" sz="2400" baseline="0">
                <a:solidFill>
                  <a:schemeClr val="tx1"/>
                </a:solidFill>
              </a:rPr>
              <a:t>Elipszoid, tojás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s1.mm.bing.net/th?&amp;id=HN.608030823785367949&amp;w=300&amp;h=300&amp;c=0&amp;pid=1.9&amp;rs=0&amp;p=0"/>
          <p:cNvPicPr>
            <a:picLocks noChangeAspect="1" noChangeArrowheads="1"/>
          </p:cNvPicPr>
          <p:nvPr/>
        </p:nvPicPr>
        <p:blipFill>
          <a:blip r:embed="rId2" cstate="print"/>
          <a:srcRect/>
          <a:stretch>
            <a:fillRect/>
          </a:stretch>
        </p:blipFill>
        <p:spPr bwMode="auto">
          <a:xfrm>
            <a:off x="250825" y="1700213"/>
            <a:ext cx="3929063" cy="3457575"/>
          </a:xfrm>
          <a:prstGeom prst="rect">
            <a:avLst/>
          </a:prstGeom>
          <a:noFill/>
          <a:ln w="9525">
            <a:noFill/>
            <a:miter lim="800000"/>
            <a:headEnd/>
            <a:tailEnd/>
          </a:ln>
        </p:spPr>
      </p:pic>
      <p:sp>
        <p:nvSpPr>
          <p:cNvPr id="21507" name="Szövegdoboz 2"/>
          <p:cNvSpPr txBox="1">
            <a:spLocks noChangeArrowheads="1"/>
          </p:cNvSpPr>
          <p:nvPr/>
        </p:nvSpPr>
        <p:spPr bwMode="auto">
          <a:xfrm>
            <a:off x="3059113" y="549275"/>
            <a:ext cx="2449512" cy="460375"/>
          </a:xfrm>
          <a:prstGeom prst="rect">
            <a:avLst/>
          </a:prstGeom>
          <a:noFill/>
          <a:ln w="9525">
            <a:noFill/>
            <a:miter lim="800000"/>
            <a:headEnd/>
            <a:tailEnd/>
          </a:ln>
        </p:spPr>
        <p:txBody>
          <a:bodyPr>
            <a:spAutoFit/>
          </a:bodyPr>
          <a:lstStyle/>
          <a:p>
            <a:pPr algn="ctr"/>
            <a:r>
              <a:rPr lang="hu-HU" sz="2400" baseline="0">
                <a:solidFill>
                  <a:schemeClr val="tx1"/>
                </a:solidFill>
                <a:cs typeface="Times New Roman" pitchFamily="18" charset="0"/>
              </a:rPr>
              <a:t>Hengerízület</a:t>
            </a:r>
          </a:p>
        </p:txBody>
      </p:sp>
      <p:pic>
        <p:nvPicPr>
          <p:cNvPr id="21508" name="Picture 14" descr="http://ts1.mm.bing.net/th?&amp;id=HN.607986748825142374&amp;w=300&amp;h=300&amp;c=0&amp;pid=1.9&amp;rs=0&amp;p=0"/>
          <p:cNvPicPr>
            <a:picLocks noChangeAspect="1" noChangeArrowheads="1"/>
          </p:cNvPicPr>
          <p:nvPr/>
        </p:nvPicPr>
        <p:blipFill>
          <a:blip r:embed="rId3" cstate="print"/>
          <a:srcRect/>
          <a:stretch>
            <a:fillRect/>
          </a:stretch>
        </p:blipFill>
        <p:spPr bwMode="auto">
          <a:xfrm>
            <a:off x="4067175" y="2276475"/>
            <a:ext cx="4614863" cy="2214563"/>
          </a:xfrm>
          <a:prstGeom prst="rect">
            <a:avLst/>
          </a:prstGeom>
          <a:noFill/>
          <a:ln w="9525">
            <a:noFill/>
            <a:miter lim="800000"/>
            <a:headEnd/>
            <a:tailEnd/>
          </a:ln>
        </p:spPr>
      </p:pic>
      <p:sp>
        <p:nvSpPr>
          <p:cNvPr id="21509" name="Szövegdoboz 4"/>
          <p:cNvSpPr txBox="1">
            <a:spLocks noChangeArrowheads="1"/>
          </p:cNvSpPr>
          <p:nvPr/>
        </p:nvSpPr>
        <p:spPr bwMode="auto">
          <a:xfrm>
            <a:off x="900113" y="5445125"/>
            <a:ext cx="2735262" cy="400050"/>
          </a:xfrm>
          <a:prstGeom prst="rect">
            <a:avLst/>
          </a:prstGeom>
          <a:noFill/>
          <a:ln w="9525">
            <a:noFill/>
            <a:miter lim="800000"/>
            <a:headEnd/>
            <a:tailEnd/>
          </a:ln>
        </p:spPr>
        <p:txBody>
          <a:bodyPr>
            <a:spAutoFit/>
          </a:bodyPr>
          <a:lstStyle/>
          <a:p>
            <a:pPr algn="ctr"/>
            <a:r>
              <a:rPr lang="hu-HU" baseline="0">
                <a:solidFill>
                  <a:schemeClr val="tx1"/>
                </a:solidFill>
                <a:cs typeface="Times New Roman" pitchFamily="18" charset="0"/>
              </a:rPr>
              <a:t>Könyök ízület</a:t>
            </a:r>
          </a:p>
        </p:txBody>
      </p:sp>
      <p:sp>
        <p:nvSpPr>
          <p:cNvPr id="21510" name="Szövegdoboz 5"/>
          <p:cNvSpPr txBox="1">
            <a:spLocks noChangeArrowheads="1"/>
          </p:cNvSpPr>
          <p:nvPr/>
        </p:nvSpPr>
        <p:spPr bwMode="auto">
          <a:xfrm>
            <a:off x="4716463" y="5476875"/>
            <a:ext cx="2735262" cy="400050"/>
          </a:xfrm>
          <a:prstGeom prst="rect">
            <a:avLst/>
          </a:prstGeom>
          <a:noFill/>
          <a:ln w="9525">
            <a:noFill/>
            <a:miter lim="800000"/>
            <a:headEnd/>
            <a:tailEnd/>
          </a:ln>
        </p:spPr>
        <p:txBody>
          <a:bodyPr>
            <a:spAutoFit/>
          </a:bodyPr>
          <a:lstStyle/>
          <a:p>
            <a:pPr algn="ctr"/>
            <a:r>
              <a:rPr lang="hu-HU" baseline="0">
                <a:solidFill>
                  <a:schemeClr val="tx1"/>
                </a:solidFill>
                <a:cs typeface="Times New Roman" pitchFamily="18" charset="0"/>
              </a:rPr>
              <a:t>Térd ízület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1601</TotalTime>
  <Words>3875</Words>
  <Application>Microsoft Office PowerPoint</Application>
  <PresentationFormat>Diavetítés a képernyőre (4:3 oldalarány)</PresentationFormat>
  <Paragraphs>632</Paragraphs>
  <Slides>79</Slides>
  <Notes>45</Notes>
  <HiddenSlides>0</HiddenSlides>
  <MMClips>1</MMClips>
  <ScaleCrop>false</ScaleCrop>
  <HeadingPairs>
    <vt:vector size="6" baseType="variant">
      <vt:variant>
        <vt:lpstr>Téma</vt:lpstr>
      </vt:variant>
      <vt:variant>
        <vt:i4>1</vt:i4>
      </vt:variant>
      <vt:variant>
        <vt:lpstr>Beágyazott OLE kiszolgálók</vt:lpstr>
      </vt:variant>
      <vt:variant>
        <vt:i4>5</vt:i4>
      </vt:variant>
      <vt:variant>
        <vt:lpstr>Diacímek</vt:lpstr>
      </vt:variant>
      <vt:variant>
        <vt:i4>79</vt:i4>
      </vt:variant>
    </vt:vector>
  </HeadingPairs>
  <TitlesOfParts>
    <vt:vector size="85" baseType="lpstr">
      <vt:lpstr>Office-téma</vt:lpstr>
      <vt:lpstr>Bitkép</vt:lpstr>
      <vt:lpstr>ConceptDraw</vt:lpstr>
      <vt:lpstr>Photo Editor fénykép</vt:lpstr>
      <vt:lpstr>Egyenlet</vt:lpstr>
      <vt:lpstr>Equation</vt:lpstr>
      <vt:lpstr>Az ízületek biomechanikája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Tantárgy neve</dc:title>
  <dc:creator>Biomechanika</dc:creator>
  <cp:lastModifiedBy>Tihanyi József</cp:lastModifiedBy>
  <cp:revision>22</cp:revision>
  <dcterms:created xsi:type="dcterms:W3CDTF">2015-08-18T11:06:56Z</dcterms:created>
  <dcterms:modified xsi:type="dcterms:W3CDTF">2015-12-18T11:09:56Z</dcterms:modified>
</cp:coreProperties>
</file>