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embeddedFontLst>
    <p:embeddedFont>
      <p:font typeface="Kanit" panose="020B0604020202020204" charset="-34"/>
      <p:regular r:id="rId9"/>
      <p:bold r:id="rId10"/>
      <p:italic r:id="rId11"/>
      <p:boldItalic r:id="rId12"/>
    </p:embeddedFont>
    <p:embeddedFont>
      <p:font typeface="Play" panose="020B0604020202020204" charset="0"/>
      <p:regular r:id="rId13"/>
      <p:bold r:id="rId14"/>
    </p:embeddedFont>
    <p:embeddedFont>
      <p:font typeface="Poppins" panose="00000500000000000000" pitchFamily="2" charset="-18"/>
      <p:regular r:id="rId15"/>
      <p:bold r:id="rId16"/>
      <p:italic r:id="rId17"/>
      <p:boldItalic r:id="rId18"/>
    </p:embeddedFont>
    <p:embeddedFont>
      <p:font typeface="Roboto" panose="02000000000000000000" pitchFamily="2" charset="0"/>
      <p:regular r:id="rId19"/>
      <p:bold r:id="rId20"/>
      <p:italic r:id="rId21"/>
      <p:boldItalic r:id="rId2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26" roundtripDataSignature="AMtx7mg/WteHFRan5ZB/IjwPMHKS5ckSf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7231376F-1A61-4331-BE09-AF3FB8E880B9}">
  <a:tblStyle styleId="{7231376F-1A61-4331-BE09-AF3FB8E880B9}" styleName="Table_0">
    <a:wholeTbl>
      <a:tcTxStyle b="off" i="off">
        <a:font>
          <a:latin typeface="Aptos"/>
          <a:ea typeface="Aptos"/>
          <a:cs typeface="Aptos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7E9EC"/>
          </a:solidFill>
        </a:fill>
      </a:tcStyle>
    </a:wholeTbl>
    <a:band1H>
      <a:tcTxStyle/>
      <a:tcStyle>
        <a:tcBdr/>
        <a:fill>
          <a:solidFill>
            <a:srgbClr val="CAD1D8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CAD1D8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Aptos"/>
          <a:ea typeface="Aptos"/>
          <a:cs typeface="Aptos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Aptos"/>
          <a:ea typeface="Aptos"/>
          <a:cs typeface="Aptos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Aptos"/>
          <a:ea typeface="Aptos"/>
          <a:cs typeface="Aptos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Aptos"/>
          <a:ea typeface="Aptos"/>
          <a:cs typeface="Aptos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68E4AE11-33F8-4378-90B8-89F55E931186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9" d="100"/>
          <a:sy n="59" d="100"/>
        </p:scale>
        <p:origin x="940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customschemas.google.com/relationships/presentationmetadata" Target="meta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8" Type="http://schemas.openxmlformats.org/officeDocument/2006/relationships/viewProps" Target="view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u-HU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hu-HU"/>
              <a:t>A négy slide kitöltése során kérjük, mutassa be a projekt azon kulcselemeit, amelyek a PoC pályázat szempontjából relevánsak.</a:t>
            </a:r>
            <a:endParaRPr/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hu-HU"/>
              <a:t>Az adatlap kitöltését követően javasolt a legfontosabb tartalmi elemek átemelése a slide-okba.</a:t>
            </a:r>
            <a:endParaRPr/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hu-HU"/>
              <a:t>Kérjük, hogy az alap struktúra és a slide-ok száma (összesen négy slide, a megadott sorrendben) változatlan maradjon, ugyanakkor a tartalom a projekt sajátosságaihoz igazítható.</a:t>
            </a:r>
            <a:endParaRPr/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9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7" name="Google Shape;97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hu-HU"/>
              <a:t>A négy slide kitöltése során kérjük, mutassa be a projekt azon kulcselemeit, amelyek a PoC pályázat szempontjából relevánsak.</a:t>
            </a:r>
            <a:endParaRPr/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hu-HU"/>
              <a:t>Az adatlap kitöltését követően javasolt a legfontosabb tartalmi elemek átemelése a slide-okba.</a:t>
            </a:r>
            <a:endParaRPr/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hu-HU"/>
              <a:t>Kérjük, hogy az alap struktúra és a slide-ok száma (összesen négy slide, a megadott sorrendben) változatlan maradjon, ugyanakkor a tartalom a projekt sajátosságaihoz igazítható.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3d3f82c631e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7" name="Google Shape;107;g3d3f82c631e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hu-HU"/>
              <a:t>A négy slide kitöltése során kérjük, mutassa be a projekt azon kulcselemeit, amelyek a PoC pályázat szempontjából relevánsak.</a:t>
            </a:r>
            <a:endParaRPr/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hu-HU"/>
              <a:t>Az adatlap kitöltését követően javasolt a legfontosabb tartalmi elemek átemelése a slide-okba.</a:t>
            </a:r>
            <a:endParaRPr/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hu-HU"/>
              <a:t>Kérjük, hogy az alap struktúra és a slide-ok száma (összesen négy slide, a megadott sorrendben) változatlan maradjon, ugyanakkor a tartalom a projekt sajátosságaihoz igazítható.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5" name="Google Shape;115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hu-HU" sz="1100"/>
              <a:t>Mi a Proof of Concept projekt célja és jelenlegi állapota? Milyen eredményeket ért el eddig a projekt? Milyen célokat tűzött ki a csapat a projekt következő szakaszára, és milyen módon tervezi ezek elérését?</a:t>
            </a:r>
            <a:endParaRPr sz="1100"/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hu-HU" sz="1100"/>
              <a:t>(Például: egy konkrét validációs eljárás meghatározott módon történő megvalósítása, amely várhatóan az alábbi eredményekhez vezet…)</a:t>
            </a:r>
            <a:endParaRPr sz="1100"/>
          </a:p>
          <a:p>
            <a:pPr marL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2" name="Google Shape;122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4" name="Google Shape;134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hu-HU"/>
              <a:t>A táblázat tartalmazza a projektköltségvetésben szereplő mérföldköveket és a hozzájuk kapcsolódó költségtételeket. Legyen összhangban a projekt céljaival. Határozza meg az időtávot és a mérföldkövek határidejét.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ímdia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7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Play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7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u-H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Kép képaláírással" type="picTx">
  <p:cSld name="PICTURE_WITH_CAPTION_TEXT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6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6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73" name="Google Shape;73;p16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4" name="Google Shape;74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u-H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ím és függőleges szöveg" type="vertTx">
  <p:cSld name="VERTICAL_TEXT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7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0" name="Google Shape;80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u-H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üggőleges cím és szöveg" type="vertTitleAndTx">
  <p:cSld name="VERTICAL_TITLE_AND_VERTICAL_TEXT"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8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18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6" name="Google Shape;86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u-H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2">
  <p:cSld name="Title only 2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8"/>
          <p:cNvSpPr txBox="1">
            <a:spLocks noGrp="1"/>
          </p:cNvSpPr>
          <p:nvPr>
            <p:ph type="sldNum" idx="12"/>
          </p:nvPr>
        </p:nvSpPr>
        <p:spPr>
          <a:xfrm>
            <a:off x="950767" y="6155405"/>
            <a:ext cx="607500" cy="41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33"/>
              <a:buFont typeface="Poppins"/>
              <a:buNone/>
              <a:defRPr sz="1333" b="0" i="0" u="none" strike="noStrike" cap="non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marL="0" marR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33"/>
              <a:buFont typeface="Poppins"/>
              <a:buNone/>
              <a:defRPr sz="1333" b="0" i="0" u="none" strike="noStrike" cap="non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marL="0" marR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33"/>
              <a:buFont typeface="Poppins"/>
              <a:buNone/>
              <a:defRPr sz="1333" b="0" i="0" u="none" strike="noStrike" cap="non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marL="0" marR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33"/>
              <a:buFont typeface="Poppins"/>
              <a:buNone/>
              <a:defRPr sz="1333" b="0" i="0" u="none" strike="noStrike" cap="non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marL="0" marR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33"/>
              <a:buFont typeface="Poppins"/>
              <a:buNone/>
              <a:defRPr sz="1333" b="0" i="0" u="none" strike="noStrike" cap="non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marL="0" marR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33"/>
              <a:buFont typeface="Poppins"/>
              <a:buNone/>
              <a:defRPr sz="1333" b="0" i="0" u="none" strike="noStrike" cap="non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marL="0" marR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33"/>
              <a:buFont typeface="Poppins"/>
              <a:buNone/>
              <a:defRPr sz="1333" b="0" i="0" u="none" strike="noStrike" cap="non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marL="0" marR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33"/>
              <a:buFont typeface="Poppins"/>
              <a:buNone/>
              <a:defRPr sz="1333" b="0" i="0" u="none" strike="noStrike" cap="non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marL="0" marR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33"/>
              <a:buFont typeface="Poppins"/>
              <a:buNone/>
              <a:defRPr sz="1333" b="0" i="0" u="none" strike="noStrike" cap="non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u-HU"/>
              <a:t>‹#›</a:t>
            </a:fld>
            <a:endParaRPr/>
          </a:p>
        </p:txBody>
      </p:sp>
      <p:sp>
        <p:nvSpPr>
          <p:cNvPr id="23" name="Google Shape;23;p8"/>
          <p:cNvSpPr txBox="1">
            <a:spLocks noGrp="1"/>
          </p:cNvSpPr>
          <p:nvPr>
            <p:ph type="subTitle" idx="1"/>
          </p:nvPr>
        </p:nvSpPr>
        <p:spPr>
          <a:xfrm>
            <a:off x="4442367" y="6165139"/>
            <a:ext cx="3307200" cy="41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333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333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333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333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333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333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333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333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333"/>
            </a:lvl9pPr>
          </a:lstStyle>
          <a:p>
            <a:endParaRPr/>
          </a:p>
        </p:txBody>
      </p:sp>
      <p:sp>
        <p:nvSpPr>
          <p:cNvPr id="24" name="Google Shape;24;p8"/>
          <p:cNvSpPr txBox="1">
            <a:spLocks noGrp="1"/>
          </p:cNvSpPr>
          <p:nvPr>
            <p:ph type="subTitle" idx="2"/>
          </p:nvPr>
        </p:nvSpPr>
        <p:spPr>
          <a:xfrm>
            <a:off x="9777233" y="6165139"/>
            <a:ext cx="1464000" cy="41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333"/>
            </a:lvl1pPr>
            <a:lvl2pPr lv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333"/>
            </a:lvl2pPr>
            <a:lvl3pPr lvl="2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333"/>
            </a:lvl3pPr>
            <a:lvl4pPr lvl="3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333"/>
            </a:lvl4pPr>
            <a:lvl5pPr lvl="4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333"/>
            </a:lvl5pPr>
            <a:lvl6pPr lvl="5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333"/>
            </a:lvl6pPr>
            <a:lvl7pPr lvl="6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333"/>
            </a:lvl7pPr>
            <a:lvl8pPr lvl="7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333"/>
            </a:lvl8pPr>
            <a:lvl9pPr lvl="8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333"/>
            </a:lvl9pPr>
          </a:lstStyle>
          <a:p>
            <a:endParaRPr/>
          </a:p>
        </p:txBody>
      </p:sp>
      <p:sp>
        <p:nvSpPr>
          <p:cNvPr id="25" name="Google Shape;25;p8"/>
          <p:cNvSpPr txBox="1">
            <a:spLocks noGrp="1"/>
          </p:cNvSpPr>
          <p:nvPr>
            <p:ph type="title"/>
          </p:nvPr>
        </p:nvSpPr>
        <p:spPr>
          <a:xfrm>
            <a:off x="950767" y="719200"/>
            <a:ext cx="102903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ím és tartalom" type="obj">
  <p:cSld name="OBJEC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9" name="Google Shape;29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u-H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zakaszfejléc" type="secHead">
  <p:cSld name="SECTION_HEADER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0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Play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0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57575"/>
              </a:buClr>
              <a:buSzPts val="2400"/>
              <a:buNone/>
              <a:defRPr sz="2400">
                <a:solidFill>
                  <a:srgbClr val="757575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2000"/>
              <a:buNone/>
              <a:defRPr sz="2000">
                <a:solidFill>
                  <a:srgbClr val="757575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800"/>
              <a:buNone/>
              <a:defRPr sz="1800">
                <a:solidFill>
                  <a:srgbClr val="757575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9pPr>
          </a:lstStyle>
          <a:p>
            <a:endParaRPr/>
          </a:p>
        </p:txBody>
      </p:sp>
      <p:sp>
        <p:nvSpPr>
          <p:cNvPr id="35" name="Google Shape;35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u-H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 tartalomrész" type="twoObj">
  <p:cSld name="TWO_OBJECTS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1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1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1" name="Google Shape;41;p11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u-H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Összehasonlítás" type="twoTxTwoObj">
  <p:cSld name="TWO_OBJECTS_WITH_TEXT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2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2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8" name="Google Shape;48;p12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9" name="Google Shape;49;p12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0" name="Google Shape;50;p12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1" name="Google Shape;51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u-H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sak cím" type="titleOnly">
  <p:cSld name="TITLE_ONLY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u-H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Üres" type="blank">
  <p:cSld name="BLANK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" name="Google Shape;61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u-H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rtalomrész képaláírással" type="objTx">
  <p:cSld name="OBJECT_WITH_CAPTION_TEXT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5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Play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5" name="Google Shape;65;p15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6" name="Google Shape;66;p15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7" name="Google Shape;67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u-H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lay"/>
              <a:buNone/>
              <a:defRPr sz="4400" b="0" i="0" u="none" strike="noStrike" cap="none">
                <a:solidFill>
                  <a:schemeClr val="dk1"/>
                </a:solidFill>
                <a:latin typeface="Play"/>
                <a:ea typeface="Play"/>
                <a:cs typeface="Play"/>
                <a:sym typeface="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Google Shape;12;p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Google Shape;13;p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Google Shape;14;p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hu-H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"/>
          <p:cNvSpPr txBox="1"/>
          <p:nvPr/>
        </p:nvSpPr>
        <p:spPr>
          <a:xfrm>
            <a:off x="2734350" y="2250516"/>
            <a:ext cx="6723300" cy="2356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Poppins"/>
              <a:buNone/>
            </a:pPr>
            <a:r>
              <a:rPr lang="hu-HU" sz="5000" b="1">
                <a:solidFill>
                  <a:srgbClr val="002060"/>
                </a:solidFill>
                <a:latin typeface="Kanit"/>
                <a:ea typeface="Kanit"/>
                <a:cs typeface="Kanit"/>
                <a:sym typeface="Kanit"/>
              </a:rPr>
              <a:t>TF </a:t>
            </a:r>
            <a:r>
              <a:rPr lang="hu-HU" sz="5000" b="1" i="0" u="none" strike="noStrike" cap="none">
                <a:solidFill>
                  <a:srgbClr val="002060"/>
                </a:solidFill>
                <a:latin typeface="Kanit"/>
                <a:ea typeface="Kanit"/>
                <a:cs typeface="Kanit"/>
                <a:sym typeface="Kanit"/>
              </a:rPr>
              <a:t>Proof of Concept</a:t>
            </a:r>
            <a:endParaRPr sz="5000" b="1" i="0" u="none" strike="noStrike" cap="none">
              <a:solidFill>
                <a:srgbClr val="002060"/>
              </a:solidFill>
              <a:latin typeface="Kanit"/>
              <a:ea typeface="Kanit"/>
              <a:cs typeface="Kanit"/>
              <a:sym typeface="Kanit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Poppins"/>
              <a:buNone/>
            </a:pPr>
            <a:endParaRPr sz="2400" b="1" i="0" u="none" strike="noStrike" cap="none">
              <a:solidFill>
                <a:srgbClr val="002060"/>
              </a:solidFill>
              <a:latin typeface="Kanit"/>
              <a:ea typeface="Kanit"/>
              <a:cs typeface="Kanit"/>
              <a:sym typeface="Kanit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Poppins"/>
              <a:buNone/>
            </a:pPr>
            <a:r>
              <a:rPr lang="hu-HU" sz="5000">
                <a:solidFill>
                  <a:srgbClr val="002060"/>
                </a:solidFill>
                <a:latin typeface="Kanit"/>
                <a:ea typeface="Kanit"/>
                <a:cs typeface="Kanit"/>
                <a:sym typeface="Kanit"/>
              </a:rPr>
              <a:t>Prezentációs sablon</a:t>
            </a:r>
            <a:endParaRPr sz="5000">
              <a:solidFill>
                <a:srgbClr val="002060"/>
              </a:solidFill>
              <a:latin typeface="Kanit"/>
              <a:ea typeface="Kanit"/>
              <a:cs typeface="Kanit"/>
              <a:sym typeface="Kanit"/>
            </a:endParaRPr>
          </a:p>
          <a:p>
            <a:pPr marL="0" lvl="0" indent="0" algn="ctr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hu-HU" sz="1600" b="1">
                <a:solidFill>
                  <a:srgbClr val="E69138"/>
                </a:solidFill>
                <a:latin typeface="Kanit"/>
                <a:ea typeface="Kanit"/>
                <a:cs typeface="Kanit"/>
                <a:sym typeface="Kanit"/>
              </a:rPr>
              <a:t>ℹ️ Kitöltési útmutató a lábjegyzetben!</a:t>
            </a:r>
            <a:endParaRPr sz="1600" b="1">
              <a:solidFill>
                <a:srgbClr val="E69138"/>
              </a:solidFill>
              <a:latin typeface="Kanit"/>
              <a:ea typeface="Kanit"/>
              <a:cs typeface="Kanit"/>
              <a:sym typeface="Kanit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Poppins"/>
              <a:buNone/>
            </a:pPr>
            <a:endParaRPr sz="5000">
              <a:solidFill>
                <a:srgbClr val="002060"/>
              </a:solidFill>
              <a:latin typeface="Kanit"/>
              <a:ea typeface="Kanit"/>
              <a:cs typeface="Kanit"/>
              <a:sym typeface="Kanit"/>
            </a:endParaRPr>
          </a:p>
        </p:txBody>
      </p:sp>
      <p:sp>
        <p:nvSpPr>
          <p:cNvPr id="94" name="Google Shape;94;p1"/>
          <p:cNvSpPr/>
          <p:nvPr/>
        </p:nvSpPr>
        <p:spPr>
          <a:xfrm>
            <a:off x="3917083" y="4914900"/>
            <a:ext cx="4357833" cy="578471"/>
          </a:xfrm>
          <a:prstGeom prst="rect">
            <a:avLst/>
          </a:prstGeom>
          <a:solidFill>
            <a:srgbClr val="F1C2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hu-HU" sz="2000" b="1">
                <a:solidFill>
                  <a:schemeClr val="lt1"/>
                </a:solidFill>
                <a:highlight>
                  <a:srgbClr val="F1C232"/>
                </a:highlight>
                <a:latin typeface="Twentieth Century"/>
                <a:ea typeface="Twentieth Century"/>
                <a:cs typeface="Twentieth Century"/>
                <a:sym typeface="Twentieth Century"/>
              </a:rPr>
              <a:t>Projekt neve</a:t>
            </a:r>
            <a:endParaRPr sz="1600" b="1">
              <a:solidFill>
                <a:schemeClr val="lt1"/>
              </a:solidFill>
              <a:highlight>
                <a:srgbClr val="F1C232"/>
              </a:highlight>
              <a:latin typeface="Twentieth Century"/>
              <a:ea typeface="Twentieth Century"/>
              <a:cs typeface="Twentieth Century"/>
              <a:sym typeface="Twentieth Century"/>
            </a:endParaRPr>
          </a:p>
        </p:txBody>
      </p:sp>
      <p:pic>
        <p:nvPicPr>
          <p:cNvPr id="2" name="Kép 1" descr="Magyar Testnevelési és Sporttudományi Egyetem (TF) | TF">
            <a:extLst>
              <a:ext uri="{FF2B5EF4-FFF2-40B4-BE49-F238E27FC236}">
                <a16:creationId xmlns:a16="http://schemas.microsoft.com/office/drawing/2014/main" id="{8704CB76-4F2F-2453-95D7-9E75D208C0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61" y="4459913"/>
            <a:ext cx="2393496" cy="2393496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Kép 2" descr="Innovációs Ökoszisztéma Projekt - Az Óbudai Egyetem Innovációs Irodájának  honlapja.">
            <a:extLst>
              <a:ext uri="{FF2B5EF4-FFF2-40B4-BE49-F238E27FC236}">
                <a16:creationId xmlns:a16="http://schemas.microsoft.com/office/drawing/2014/main" id="{467A43A5-23C5-36C4-8660-83476A61471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1345" y="-3918"/>
            <a:ext cx="3066110" cy="130084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2"/>
          <p:cNvSpPr txBox="1">
            <a:spLocks noGrp="1"/>
          </p:cNvSpPr>
          <p:nvPr>
            <p:ph type="sldNum" idx="12"/>
          </p:nvPr>
        </p:nvSpPr>
        <p:spPr>
          <a:xfrm>
            <a:off x="950767" y="6155405"/>
            <a:ext cx="607500" cy="41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Poppins"/>
              <a:buNone/>
            </a:pPr>
            <a:fld id="{00000000-1234-1234-1234-123412341234}" type="slidenum">
              <a:rPr lang="hu-HU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2</a:t>
            </a:fld>
            <a:endParaRPr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0" name="Google Shape;100;p2"/>
          <p:cNvSpPr txBox="1">
            <a:spLocks noGrp="1"/>
          </p:cNvSpPr>
          <p:nvPr>
            <p:ph type="title"/>
          </p:nvPr>
        </p:nvSpPr>
        <p:spPr>
          <a:xfrm>
            <a:off x="950767" y="110215"/>
            <a:ext cx="102903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0" bIns="1219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82F66"/>
              </a:buClr>
              <a:buSzPts val="3200"/>
              <a:buFont typeface="Roboto"/>
              <a:buNone/>
            </a:pPr>
            <a:r>
              <a:rPr lang="hu-HU" sz="3600" b="1">
                <a:solidFill>
                  <a:srgbClr val="002060"/>
                </a:solidFill>
                <a:latin typeface="Kanit"/>
                <a:ea typeface="Kanit"/>
                <a:cs typeface="Kanit"/>
                <a:sym typeface="Kanit"/>
              </a:rPr>
              <a:t>Projekt áttekintése</a:t>
            </a:r>
            <a:endParaRPr>
              <a:solidFill>
                <a:srgbClr val="002060"/>
              </a:solidFill>
              <a:latin typeface="Kanit"/>
              <a:ea typeface="Kanit"/>
              <a:cs typeface="Kanit"/>
              <a:sym typeface="Kanit"/>
            </a:endParaRPr>
          </a:p>
        </p:txBody>
      </p:sp>
      <p:graphicFrame>
        <p:nvGraphicFramePr>
          <p:cNvPr id="101" name="Google Shape;101;p2"/>
          <p:cNvGraphicFramePr/>
          <p:nvPr/>
        </p:nvGraphicFramePr>
        <p:xfrm>
          <a:off x="950767" y="2713703"/>
          <a:ext cx="3000000" cy="3000000"/>
        </p:xfrm>
        <a:graphic>
          <a:graphicData uri="http://schemas.openxmlformats.org/drawingml/2006/table">
            <a:tbl>
              <a:tblPr bandRow="1">
                <a:noFill/>
                <a:tableStyleId>{7231376F-1A61-4331-BE09-AF3FB8E880B9}</a:tableStyleId>
              </a:tblPr>
              <a:tblGrid>
                <a:gridCol w="20336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36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36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96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u-HU" sz="1600">
                          <a:solidFill>
                            <a:schemeClr val="lt1"/>
                          </a:solidFill>
                          <a:latin typeface="Kanit"/>
                          <a:ea typeface="Kanit"/>
                          <a:cs typeface="Kanit"/>
                          <a:sym typeface="Kanit"/>
                        </a:rPr>
                        <a:t>Név</a:t>
                      </a:r>
                      <a:endParaRPr sz="1600" u="none" strike="noStrike" cap="none">
                        <a:solidFill>
                          <a:schemeClr val="lt1"/>
                        </a:solidFill>
                        <a:latin typeface="Kanit"/>
                        <a:ea typeface="Kanit"/>
                        <a:cs typeface="Kanit"/>
                        <a:sym typeface="Kanit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282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u-HU" sz="1600">
                          <a:solidFill>
                            <a:schemeClr val="lt1"/>
                          </a:solidFill>
                          <a:latin typeface="Kanit"/>
                          <a:ea typeface="Kanit"/>
                          <a:cs typeface="Kanit"/>
                          <a:sym typeface="Kanit"/>
                        </a:rPr>
                        <a:t>Pozíció</a:t>
                      </a:r>
                      <a:endParaRPr sz="1600" u="none" strike="noStrike" cap="none">
                        <a:solidFill>
                          <a:schemeClr val="lt1"/>
                        </a:solidFill>
                        <a:latin typeface="Kanit"/>
                        <a:ea typeface="Kanit"/>
                        <a:cs typeface="Kanit"/>
                        <a:sym typeface="Kanit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282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u-HU" sz="1600">
                          <a:solidFill>
                            <a:schemeClr val="lt1"/>
                          </a:solidFill>
                          <a:latin typeface="Kanit"/>
                          <a:ea typeface="Kanit"/>
                          <a:cs typeface="Kanit"/>
                          <a:sym typeface="Kanit"/>
                        </a:rPr>
                        <a:t>Szerepkör</a:t>
                      </a:r>
                      <a:endParaRPr sz="1600" u="none" strike="noStrike" cap="none">
                        <a:solidFill>
                          <a:schemeClr val="lt1"/>
                        </a:solidFill>
                        <a:latin typeface="Kanit"/>
                        <a:ea typeface="Kanit"/>
                        <a:cs typeface="Kanit"/>
                        <a:sym typeface="Kanit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282F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297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u="none" strike="noStrike" cap="none">
                        <a:highlight>
                          <a:srgbClr val="FFE599"/>
                        </a:highlight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300" u="none" strike="noStrike" cap="none">
                        <a:highlight>
                          <a:srgbClr val="FFE599"/>
                        </a:highlight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300">
                        <a:highlight>
                          <a:srgbClr val="FFE599"/>
                        </a:highlight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8297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u-HU" sz="1400"/>
                        <a:t>…</a:t>
                      </a:r>
                      <a:endParaRPr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u-HU" sz="1300"/>
                        <a:t>…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u-HU" sz="1300"/>
                        <a:t>…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8297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u-HU" sz="1400"/>
                        <a:t>…</a:t>
                      </a:r>
                      <a:endParaRPr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u-HU" sz="1300"/>
                        <a:t>…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u-HU" sz="1300"/>
                        <a:t>…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8297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u-HU" sz="1400"/>
                        <a:t>…</a:t>
                      </a:r>
                      <a:endParaRPr/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u-HU" sz="1300"/>
                        <a:t>…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hu-HU" sz="1300"/>
                        <a:t>…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02" name="Google Shape;102;p2"/>
          <p:cNvSpPr/>
          <p:nvPr/>
        </p:nvSpPr>
        <p:spPr>
          <a:xfrm>
            <a:off x="950767" y="1489525"/>
            <a:ext cx="6100922" cy="1047198"/>
          </a:xfrm>
          <a:prstGeom prst="roundRect">
            <a:avLst>
              <a:gd name="adj" fmla="val 9361"/>
            </a:avLst>
          </a:prstGeom>
          <a:noFill/>
          <a:ln w="9525" cap="flat" cmpd="sng">
            <a:solidFill>
              <a:srgbClr val="E6913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hu-HU">
                <a:solidFill>
                  <a:srgbClr val="282F66"/>
                </a:solidFill>
                <a:latin typeface="Kanit"/>
                <a:ea typeface="Kanit"/>
                <a:cs typeface="Kanit"/>
                <a:sym typeface="Kanit"/>
              </a:rPr>
              <a:t>Fogalmazza meg a projektet és az értékajánlatot 1–2 könnyen érthető, ugyanakkor összetett mondatban.</a:t>
            </a:r>
            <a:endParaRPr sz="1400" i="0" u="none" strike="noStrike" cap="none">
              <a:solidFill>
                <a:srgbClr val="282F66"/>
              </a:solidFill>
              <a:latin typeface="Kanit"/>
              <a:ea typeface="Kanit"/>
              <a:cs typeface="Kanit"/>
              <a:sym typeface="Kanit"/>
            </a:endParaRPr>
          </a:p>
        </p:txBody>
      </p:sp>
      <p:sp>
        <p:nvSpPr>
          <p:cNvPr id="103" name="Google Shape;103;p2"/>
          <p:cNvSpPr/>
          <p:nvPr/>
        </p:nvSpPr>
        <p:spPr>
          <a:xfrm>
            <a:off x="950767" y="954158"/>
            <a:ext cx="10290299" cy="374480"/>
          </a:xfrm>
          <a:prstGeom prst="rect">
            <a:avLst/>
          </a:prstGeom>
          <a:solidFill>
            <a:srgbClr val="282F6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hu-HU" sz="1800" b="1">
                <a:solidFill>
                  <a:schemeClr val="lt1"/>
                </a:solidFill>
                <a:latin typeface="Kanit"/>
                <a:ea typeface="Kanit"/>
                <a:cs typeface="Kanit"/>
                <a:sym typeface="Kanit"/>
              </a:rPr>
              <a:t>Projekt neve</a:t>
            </a:r>
            <a:endParaRPr sz="1400" b="1">
              <a:solidFill>
                <a:schemeClr val="lt1"/>
              </a:solidFill>
              <a:latin typeface="Kanit"/>
              <a:ea typeface="Kanit"/>
              <a:cs typeface="Kanit"/>
              <a:sym typeface="Kanit"/>
            </a:endParaRPr>
          </a:p>
        </p:txBody>
      </p:sp>
      <p:sp>
        <p:nvSpPr>
          <p:cNvPr id="104" name="Google Shape;104;p2"/>
          <p:cNvSpPr/>
          <p:nvPr/>
        </p:nvSpPr>
        <p:spPr>
          <a:xfrm>
            <a:off x="7379167" y="1489525"/>
            <a:ext cx="3861900" cy="4335716"/>
          </a:xfrm>
          <a:prstGeom prst="roundRect">
            <a:avLst>
              <a:gd name="adj" fmla="val 5552"/>
            </a:avLst>
          </a:prstGeom>
          <a:noFill/>
          <a:ln w="9525" cap="flat" cmpd="sng">
            <a:solidFill>
              <a:srgbClr val="F6B26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hu-HU" sz="1700" b="1">
                <a:solidFill>
                  <a:srgbClr val="002060"/>
                </a:solidFill>
                <a:latin typeface="Kanit"/>
                <a:ea typeface="Kanit"/>
                <a:cs typeface="Kanit"/>
                <a:sym typeface="Kanit"/>
              </a:rPr>
              <a:t>Milyen konkrét problémát old meg a projekt, és azt jelenleg hogyan kezelik?</a:t>
            </a:r>
            <a:endParaRPr sz="1700" b="1">
              <a:solidFill>
                <a:srgbClr val="002060"/>
              </a:solidFill>
              <a:latin typeface="Kanit"/>
              <a:ea typeface="Kanit"/>
              <a:cs typeface="Kanit"/>
              <a:sym typeface="Kanit"/>
            </a:endParaRPr>
          </a:p>
          <a:p>
            <a:pPr marL="0" lvl="0" indent="0" algn="ctr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hu-HU" sz="1700" b="1">
                <a:solidFill>
                  <a:srgbClr val="002060"/>
                </a:solidFill>
                <a:latin typeface="Kanit"/>
                <a:ea typeface="Kanit"/>
                <a:cs typeface="Kanit"/>
                <a:sym typeface="Kanit"/>
              </a:rPr>
              <a:t>Mi az innováció a megoldásban – mi benne az új, jobb vagy egyedi?</a:t>
            </a:r>
            <a:endParaRPr sz="1700" b="1">
              <a:solidFill>
                <a:srgbClr val="002060"/>
              </a:solidFill>
              <a:latin typeface="Kanit"/>
              <a:ea typeface="Kanit"/>
              <a:cs typeface="Kanit"/>
              <a:sym typeface="Kanit"/>
            </a:endParaRPr>
          </a:p>
          <a:p>
            <a:pPr marL="0" lvl="0" indent="0" algn="ctr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hu-HU" sz="1700" b="1">
                <a:solidFill>
                  <a:srgbClr val="002060"/>
                </a:solidFill>
                <a:latin typeface="Kanit"/>
                <a:ea typeface="Kanit"/>
                <a:cs typeface="Kanit"/>
                <a:sym typeface="Kanit"/>
              </a:rPr>
              <a:t>Kik lesznek a végfelhasználók, és kik a döntéshozók a beszerzés során?</a:t>
            </a:r>
            <a:endParaRPr sz="1700" b="1">
              <a:solidFill>
                <a:srgbClr val="002060"/>
              </a:solidFill>
              <a:latin typeface="Kanit"/>
              <a:ea typeface="Kanit"/>
              <a:cs typeface="Kanit"/>
              <a:sym typeface="Kanit"/>
            </a:endParaRPr>
          </a:p>
          <a:p>
            <a:pPr marL="0" lvl="0" indent="0" algn="ctr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endParaRPr>
              <a:solidFill>
                <a:srgbClr val="282F66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g3d3f82c631e_0_0"/>
          <p:cNvSpPr txBox="1">
            <a:spLocks noGrp="1"/>
          </p:cNvSpPr>
          <p:nvPr>
            <p:ph type="sldNum" idx="12"/>
          </p:nvPr>
        </p:nvSpPr>
        <p:spPr>
          <a:xfrm>
            <a:off x="950767" y="6155405"/>
            <a:ext cx="607500" cy="41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Poppins"/>
              <a:buNone/>
            </a:pPr>
            <a:fld id="{00000000-1234-1234-1234-123412341234}" type="slidenum">
              <a:rPr lang="hu-HU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3</a:t>
            </a:fld>
            <a:endParaRPr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0" name="Google Shape;110;g3d3f82c631e_0_0"/>
          <p:cNvSpPr txBox="1">
            <a:spLocks noGrp="1"/>
          </p:cNvSpPr>
          <p:nvPr>
            <p:ph type="title"/>
          </p:nvPr>
        </p:nvSpPr>
        <p:spPr>
          <a:xfrm>
            <a:off x="950767" y="110215"/>
            <a:ext cx="102903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0" bIns="1219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82F66"/>
              </a:buClr>
              <a:buSzPts val="3200"/>
              <a:buFont typeface="Roboto"/>
              <a:buNone/>
            </a:pPr>
            <a:r>
              <a:rPr lang="hu-HU" sz="3600" b="1">
                <a:solidFill>
                  <a:srgbClr val="002060"/>
                </a:solidFill>
                <a:latin typeface="Kanit"/>
                <a:ea typeface="Kanit"/>
                <a:cs typeface="Kanit"/>
                <a:sym typeface="Kanit"/>
              </a:rPr>
              <a:t>Projekt áttekintése</a:t>
            </a:r>
            <a:endParaRPr>
              <a:solidFill>
                <a:srgbClr val="002060"/>
              </a:solidFill>
              <a:latin typeface="Kanit"/>
              <a:ea typeface="Kanit"/>
              <a:cs typeface="Kanit"/>
              <a:sym typeface="Kanit"/>
            </a:endParaRPr>
          </a:p>
        </p:txBody>
      </p:sp>
      <p:sp>
        <p:nvSpPr>
          <p:cNvPr id="111" name="Google Shape;111;g3d3f82c631e_0_0"/>
          <p:cNvSpPr/>
          <p:nvPr/>
        </p:nvSpPr>
        <p:spPr>
          <a:xfrm>
            <a:off x="950780" y="1489525"/>
            <a:ext cx="10290300" cy="4665900"/>
          </a:xfrm>
          <a:prstGeom prst="roundRect">
            <a:avLst>
              <a:gd name="adj" fmla="val 9361"/>
            </a:avLst>
          </a:prstGeom>
          <a:noFill/>
          <a:ln w="9525" cap="flat" cmpd="sng">
            <a:solidFill>
              <a:srgbClr val="E6913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hu-HU">
                <a:solidFill>
                  <a:srgbClr val="282F66"/>
                </a:solidFill>
                <a:latin typeface="Kanit"/>
                <a:ea typeface="Kanit"/>
                <a:cs typeface="Kanit"/>
                <a:sym typeface="Kanit"/>
              </a:rPr>
              <a:t>Jelölje meg a TRL szintjét a koncepciónak és támassza alá:</a:t>
            </a:r>
            <a:endParaRPr>
              <a:solidFill>
                <a:srgbClr val="282F66"/>
              </a:solidFill>
              <a:latin typeface="Kanit"/>
              <a:ea typeface="Kanit"/>
              <a:cs typeface="Kanit"/>
              <a:sym typeface="Kanit"/>
            </a:endParaRP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hu-HU">
                <a:solidFill>
                  <a:srgbClr val="282F66"/>
                </a:solidFill>
                <a:latin typeface="Kanit"/>
                <a:ea typeface="Kanit"/>
                <a:cs typeface="Kanit"/>
                <a:sym typeface="Kanit"/>
              </a:rPr>
              <a:t>TRL 2 – Alkalmazási koncepció megfogalmazva, gyakorlati teszt még nincs</a:t>
            </a:r>
            <a:endParaRPr>
              <a:solidFill>
                <a:srgbClr val="282F66"/>
              </a:solidFill>
              <a:latin typeface="Kanit"/>
              <a:ea typeface="Kanit"/>
              <a:cs typeface="Kanit"/>
              <a:sym typeface="Kanit"/>
            </a:endParaRP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hu-HU">
                <a:solidFill>
                  <a:srgbClr val="282F66"/>
                </a:solidFill>
                <a:latin typeface="Kanit"/>
                <a:ea typeface="Kanit"/>
                <a:cs typeface="Kanit"/>
                <a:sym typeface="Kanit"/>
              </a:rPr>
              <a:t>TRL 3 – A technológiai koncepció kísérleti vagy analitikus módon igazolt</a:t>
            </a:r>
            <a:endParaRPr>
              <a:solidFill>
                <a:srgbClr val="282F66"/>
              </a:solidFill>
              <a:latin typeface="Kanit"/>
              <a:ea typeface="Kanit"/>
              <a:cs typeface="Kanit"/>
              <a:sym typeface="Kanit"/>
            </a:endParaRP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hu-HU">
                <a:solidFill>
                  <a:srgbClr val="282F66"/>
                </a:solidFill>
                <a:latin typeface="Kanit"/>
                <a:ea typeface="Kanit"/>
                <a:cs typeface="Kanit"/>
                <a:sym typeface="Kanit"/>
              </a:rPr>
              <a:t>TRL 4 – Laboratóriumi környezetben validált technológia vagy módszer</a:t>
            </a:r>
            <a:endParaRPr>
              <a:solidFill>
                <a:srgbClr val="282F66"/>
              </a:solidFill>
              <a:latin typeface="Kanit"/>
              <a:ea typeface="Kanit"/>
              <a:cs typeface="Kanit"/>
              <a:sym typeface="Kanit"/>
            </a:endParaRP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hu-HU">
                <a:solidFill>
                  <a:srgbClr val="282F66"/>
                </a:solidFill>
                <a:latin typeface="Kanit"/>
                <a:ea typeface="Kanit"/>
                <a:cs typeface="Kanit"/>
                <a:sym typeface="Kanit"/>
              </a:rPr>
              <a:t>TRL 5 – Prototípus vagy módszer releváns (valósághoz közeli) környezetben tesztelve</a:t>
            </a:r>
            <a:endParaRPr>
              <a:solidFill>
                <a:srgbClr val="282F66"/>
              </a:solidFill>
              <a:latin typeface="Kanit"/>
              <a:ea typeface="Kanit"/>
              <a:cs typeface="Kanit"/>
              <a:sym typeface="Kanit"/>
            </a:endParaRP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hu-HU">
                <a:solidFill>
                  <a:srgbClr val="282F66"/>
                </a:solidFill>
                <a:latin typeface="Kanit"/>
                <a:ea typeface="Kanit"/>
                <a:cs typeface="Kanit"/>
                <a:sym typeface="Kanit"/>
              </a:rPr>
              <a:t>TRL 6 – Működő prototípus demonstrálva releváns környezetben</a:t>
            </a:r>
            <a:endParaRPr>
              <a:solidFill>
                <a:srgbClr val="282F66"/>
              </a:solidFill>
              <a:latin typeface="Kanit"/>
              <a:ea typeface="Kanit"/>
              <a:cs typeface="Kanit"/>
              <a:sym typeface="Kanit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>
              <a:solidFill>
                <a:srgbClr val="282F66"/>
              </a:solidFill>
              <a:latin typeface="Kanit"/>
              <a:ea typeface="Kanit"/>
              <a:cs typeface="Kanit"/>
              <a:sym typeface="Kanit"/>
            </a:endParaRPr>
          </a:p>
        </p:txBody>
      </p:sp>
      <p:sp>
        <p:nvSpPr>
          <p:cNvPr id="112" name="Google Shape;112;g3d3f82c631e_0_0"/>
          <p:cNvSpPr/>
          <p:nvPr/>
        </p:nvSpPr>
        <p:spPr>
          <a:xfrm>
            <a:off x="950767" y="954158"/>
            <a:ext cx="10290300" cy="374400"/>
          </a:xfrm>
          <a:prstGeom prst="rect">
            <a:avLst/>
          </a:prstGeom>
          <a:solidFill>
            <a:srgbClr val="282F6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hu-HU" sz="1800" b="1">
                <a:solidFill>
                  <a:schemeClr val="lt1"/>
                </a:solidFill>
                <a:latin typeface="Kanit"/>
                <a:ea typeface="Kanit"/>
                <a:cs typeface="Kanit"/>
                <a:sym typeface="Kanit"/>
              </a:rPr>
              <a:t>TRL szint</a:t>
            </a:r>
            <a:endParaRPr sz="1400" b="1">
              <a:solidFill>
                <a:schemeClr val="lt1"/>
              </a:solidFill>
              <a:latin typeface="Kanit"/>
              <a:ea typeface="Kanit"/>
              <a:cs typeface="Kanit"/>
              <a:sym typeface="Kani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3"/>
          <p:cNvSpPr txBox="1">
            <a:spLocks noGrp="1"/>
          </p:cNvSpPr>
          <p:nvPr>
            <p:ph type="sldNum" idx="12"/>
          </p:nvPr>
        </p:nvSpPr>
        <p:spPr>
          <a:xfrm>
            <a:off x="950767" y="6155405"/>
            <a:ext cx="607500" cy="41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Poppins"/>
              <a:buNone/>
            </a:pPr>
            <a:fld id="{00000000-1234-1234-1234-123412341234}" type="slidenum">
              <a:rPr lang="hu-HU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4</a:t>
            </a:fld>
            <a:endParaRPr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8" name="Google Shape;118;p3"/>
          <p:cNvSpPr/>
          <p:nvPr/>
        </p:nvSpPr>
        <p:spPr>
          <a:xfrm>
            <a:off x="950767" y="1179870"/>
            <a:ext cx="10212533" cy="4601497"/>
          </a:xfrm>
          <a:prstGeom prst="roundRect">
            <a:avLst>
              <a:gd name="adj" fmla="val 4642"/>
            </a:avLst>
          </a:prstGeom>
          <a:solidFill>
            <a:schemeClr val="lt1"/>
          </a:solidFill>
          <a:ln w="19050" cap="flat" cmpd="sng">
            <a:solidFill>
              <a:srgbClr val="EE9B4D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1800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hu-HU" sz="1700" b="1">
                <a:solidFill>
                  <a:srgbClr val="002060"/>
                </a:solidFill>
                <a:latin typeface="Kanit"/>
                <a:ea typeface="Kanit"/>
                <a:cs typeface="Kanit"/>
                <a:sym typeface="Kanit"/>
              </a:rPr>
              <a:t>Validáció: … (a választott hasznosítási út mentén)</a:t>
            </a:r>
            <a:endParaRPr sz="1700" b="1">
              <a:solidFill>
                <a:srgbClr val="002060"/>
              </a:solidFill>
              <a:latin typeface="Kanit"/>
              <a:ea typeface="Kanit"/>
              <a:cs typeface="Kanit"/>
              <a:sym typeface="Kanit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hu-HU" sz="1700" b="1">
                <a:solidFill>
                  <a:srgbClr val="002060"/>
                </a:solidFill>
                <a:latin typeface="Kanit"/>
                <a:ea typeface="Kanit"/>
                <a:cs typeface="Kanit"/>
                <a:sym typeface="Kanit"/>
              </a:rPr>
              <a:t>Elkészült:</a:t>
            </a:r>
            <a:br>
              <a:rPr lang="hu-HU" sz="1700" b="1">
                <a:solidFill>
                  <a:srgbClr val="002060"/>
                </a:solidFill>
                <a:latin typeface="Kanit"/>
                <a:ea typeface="Kanit"/>
                <a:cs typeface="Kanit"/>
                <a:sym typeface="Kanit"/>
              </a:rPr>
            </a:br>
            <a:r>
              <a:rPr lang="hu-HU" sz="1700">
                <a:solidFill>
                  <a:srgbClr val="002060"/>
                </a:solidFill>
                <a:latin typeface="Kanit"/>
                <a:ea typeface="Kanit"/>
                <a:cs typeface="Kanit"/>
                <a:sym typeface="Kanit"/>
              </a:rPr>
              <a:t> (tényszerű eredmények, pl. bevont páciensek száma, bejegyzett IP-jogok, megszerzett tanúsítványok)</a:t>
            </a:r>
            <a:endParaRPr sz="1700">
              <a:solidFill>
                <a:srgbClr val="002060"/>
              </a:solidFill>
              <a:latin typeface="Kanit"/>
              <a:ea typeface="Kanit"/>
              <a:cs typeface="Kanit"/>
              <a:sym typeface="Kanit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hu-HU" sz="1700" b="1">
                <a:solidFill>
                  <a:srgbClr val="002060"/>
                </a:solidFill>
                <a:latin typeface="Kanit"/>
                <a:ea typeface="Kanit"/>
                <a:cs typeface="Kanit"/>
                <a:sym typeface="Kanit"/>
              </a:rPr>
              <a:t>Folyamatban:</a:t>
            </a:r>
            <a:br>
              <a:rPr lang="hu-HU" sz="1700" b="1">
                <a:solidFill>
                  <a:srgbClr val="002060"/>
                </a:solidFill>
                <a:latin typeface="Kanit"/>
                <a:ea typeface="Kanit"/>
                <a:cs typeface="Kanit"/>
                <a:sym typeface="Kanit"/>
              </a:rPr>
            </a:br>
            <a:r>
              <a:rPr lang="hu-HU" sz="1700">
                <a:solidFill>
                  <a:srgbClr val="002060"/>
                </a:solidFill>
                <a:latin typeface="Kanit"/>
                <a:ea typeface="Kanit"/>
                <a:cs typeface="Kanit"/>
                <a:sym typeface="Kanit"/>
              </a:rPr>
              <a:t> (a csapat által jelenleg tesztelt hipotézis/komponens, eddigi eredmények, várható befejezési dátum)</a:t>
            </a:r>
            <a:endParaRPr sz="1700">
              <a:solidFill>
                <a:srgbClr val="002060"/>
              </a:solidFill>
              <a:latin typeface="Kanit"/>
              <a:ea typeface="Kanit"/>
              <a:cs typeface="Kanit"/>
              <a:sym typeface="Kanit"/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hu-HU" sz="1700" b="1">
                <a:solidFill>
                  <a:srgbClr val="002060"/>
                </a:solidFill>
                <a:latin typeface="Kanit"/>
                <a:ea typeface="Kanit"/>
                <a:cs typeface="Kanit"/>
                <a:sym typeface="Kanit"/>
              </a:rPr>
              <a:t>Tervezett:</a:t>
            </a:r>
            <a:br>
              <a:rPr lang="hu-HU" sz="1700" b="1">
                <a:solidFill>
                  <a:srgbClr val="002060"/>
                </a:solidFill>
                <a:latin typeface="Kanit"/>
                <a:ea typeface="Kanit"/>
                <a:cs typeface="Kanit"/>
                <a:sym typeface="Kanit"/>
              </a:rPr>
            </a:br>
            <a:r>
              <a:rPr lang="hu-HU" sz="1700">
                <a:solidFill>
                  <a:srgbClr val="002060"/>
                </a:solidFill>
                <a:latin typeface="Kanit"/>
                <a:ea typeface="Kanit"/>
                <a:cs typeface="Kanit"/>
                <a:sym typeface="Kanit"/>
              </a:rPr>
              <a:t> (a következő validációs lépések, ezek várható eredménye/hozadéka – pl. tanúsítvány, pályázati forrás –, becsült költség, határidő és finanszírozási forrás)</a:t>
            </a:r>
            <a:endParaRPr sz="1700">
              <a:solidFill>
                <a:srgbClr val="002060"/>
              </a:solidFill>
              <a:latin typeface="Kanit"/>
              <a:ea typeface="Kanit"/>
              <a:cs typeface="Kanit"/>
              <a:sym typeface="Kanit"/>
            </a:endParaRPr>
          </a:p>
          <a:p>
            <a:pPr marL="0" marR="0" lvl="0" indent="0" algn="l" rtl="0">
              <a:spcBef>
                <a:spcPts val="1200"/>
              </a:spcBef>
              <a:spcAft>
                <a:spcPts val="0"/>
              </a:spcAft>
              <a:buClr>
                <a:srgbClr val="282F66"/>
              </a:buClr>
              <a:buSzPts val="1500"/>
              <a:buFont typeface="Roboto"/>
              <a:buNone/>
            </a:pPr>
            <a:endParaRPr sz="2000" b="1">
              <a:solidFill>
                <a:srgbClr val="002060"/>
              </a:solidFill>
              <a:latin typeface="Kanit"/>
              <a:ea typeface="Kanit"/>
              <a:cs typeface="Kanit"/>
              <a:sym typeface="Kanit"/>
            </a:endParaRPr>
          </a:p>
        </p:txBody>
      </p:sp>
      <p:sp>
        <p:nvSpPr>
          <p:cNvPr id="119" name="Google Shape;119;p3"/>
          <p:cNvSpPr txBox="1"/>
          <p:nvPr/>
        </p:nvSpPr>
        <p:spPr>
          <a:xfrm>
            <a:off x="950767" y="110215"/>
            <a:ext cx="102903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0" bIns="1219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82F66"/>
              </a:buClr>
              <a:buSzPts val="3200"/>
              <a:buFont typeface="Roboto"/>
              <a:buNone/>
            </a:pPr>
            <a:r>
              <a:rPr lang="hu-HU" sz="3600" b="1">
                <a:solidFill>
                  <a:srgbClr val="282F66"/>
                </a:solidFill>
                <a:latin typeface="Kanit"/>
                <a:ea typeface="Kanit"/>
                <a:cs typeface="Kanit"/>
                <a:sym typeface="Kanit"/>
              </a:rPr>
              <a:t>PoC célja</a:t>
            </a:r>
            <a:endParaRPr>
              <a:latin typeface="Kanit"/>
              <a:ea typeface="Kanit"/>
              <a:cs typeface="Kanit"/>
              <a:sym typeface="Kani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4"/>
          <p:cNvSpPr txBox="1">
            <a:spLocks noGrp="1"/>
          </p:cNvSpPr>
          <p:nvPr>
            <p:ph type="sldNum" idx="12"/>
          </p:nvPr>
        </p:nvSpPr>
        <p:spPr>
          <a:xfrm>
            <a:off x="950767" y="6155405"/>
            <a:ext cx="607500" cy="41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Poppins"/>
              <a:buNone/>
            </a:pPr>
            <a:fld id="{00000000-1234-1234-1234-123412341234}" type="slidenum">
              <a:rPr lang="hu-HU">
                <a:solidFill>
                  <a:schemeClr val="dk2"/>
                </a:solidFill>
              </a:rPr>
              <a:t>5</a:t>
            </a:fld>
            <a:endParaRPr>
              <a:solidFill>
                <a:schemeClr val="dk2"/>
              </a:solidFill>
            </a:endParaRPr>
          </a:p>
        </p:txBody>
      </p:sp>
      <p:sp>
        <p:nvSpPr>
          <p:cNvPr id="125" name="Google Shape;125;p4"/>
          <p:cNvSpPr/>
          <p:nvPr/>
        </p:nvSpPr>
        <p:spPr>
          <a:xfrm>
            <a:off x="950775" y="1085706"/>
            <a:ext cx="3993000" cy="4401900"/>
          </a:xfrm>
          <a:prstGeom prst="roundRect">
            <a:avLst>
              <a:gd name="adj" fmla="val 9242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282F66"/>
              </a:buClr>
              <a:buSzPts val="2000"/>
              <a:buFont typeface="Roboto"/>
              <a:buNone/>
            </a:pPr>
            <a:r>
              <a:rPr lang="hu-HU" sz="2200" b="1">
                <a:solidFill>
                  <a:srgbClr val="282F66"/>
                </a:solidFill>
                <a:latin typeface="Kanit"/>
                <a:ea typeface="Kanit"/>
                <a:cs typeface="Kanit"/>
                <a:sym typeface="Kanit"/>
              </a:rPr>
              <a:t>Hasznosítási terv</a:t>
            </a:r>
            <a:endParaRPr sz="2200" b="1">
              <a:solidFill>
                <a:srgbClr val="282F66"/>
              </a:solidFill>
              <a:latin typeface="Kanit"/>
              <a:ea typeface="Kanit"/>
              <a:cs typeface="Kanit"/>
              <a:sym typeface="Kanit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</a:pPr>
            <a:endParaRPr sz="1700" b="1">
              <a:solidFill>
                <a:srgbClr val="282F66"/>
              </a:solidFill>
              <a:latin typeface="Kanit"/>
              <a:ea typeface="Kanit"/>
              <a:cs typeface="Kanit"/>
              <a:sym typeface="Kanit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u-HU" sz="1600">
                <a:solidFill>
                  <a:srgbClr val="282F66"/>
                </a:solidFill>
                <a:latin typeface="Kanit"/>
                <a:ea typeface="Kanit"/>
                <a:cs typeface="Kanit"/>
                <a:sym typeface="Kanit"/>
              </a:rPr>
              <a:t>Mikor és milyen módon tervezi az innováció monetizálását?</a:t>
            </a:r>
            <a:endParaRPr sz="1600">
              <a:solidFill>
                <a:srgbClr val="282F66"/>
              </a:solidFill>
              <a:latin typeface="Kanit"/>
              <a:ea typeface="Kanit"/>
              <a:cs typeface="Kanit"/>
              <a:sym typeface="Kanit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rgbClr val="282F66"/>
              </a:solidFill>
              <a:latin typeface="Kanit"/>
              <a:ea typeface="Kanit"/>
              <a:cs typeface="Kanit"/>
              <a:sym typeface="Kanit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u-HU" sz="1600">
                <a:solidFill>
                  <a:srgbClr val="282F66"/>
                </a:solidFill>
                <a:latin typeface="Kanit"/>
                <a:ea typeface="Kanit"/>
                <a:cs typeface="Kanit"/>
                <a:sym typeface="Kanit"/>
              </a:rPr>
              <a:t>Mi a termékvízió? Terveznek új termékeket vagy szolgáltatásokat hozzáadni?</a:t>
            </a:r>
            <a:endParaRPr sz="1600">
              <a:solidFill>
                <a:srgbClr val="282F66"/>
              </a:solidFill>
              <a:latin typeface="Kanit"/>
              <a:ea typeface="Kanit"/>
              <a:cs typeface="Kanit"/>
              <a:sym typeface="Kanit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rgbClr val="282F66"/>
              </a:solidFill>
              <a:latin typeface="Kanit"/>
              <a:ea typeface="Kanit"/>
              <a:cs typeface="Kanit"/>
              <a:sym typeface="Kanit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u-HU" sz="1600">
                <a:solidFill>
                  <a:srgbClr val="282F66"/>
                </a:solidFill>
                <a:latin typeface="Kanit"/>
                <a:ea typeface="Kanit"/>
                <a:cs typeface="Kanit"/>
                <a:sym typeface="Kanit"/>
              </a:rPr>
              <a:t>A szellemi tulajdont (IP) gyártás keretében hasznosítják, vagy licencelni tervezik?</a:t>
            </a:r>
            <a:endParaRPr sz="1600">
              <a:solidFill>
                <a:srgbClr val="282F66"/>
              </a:solidFill>
              <a:latin typeface="Kanit"/>
              <a:ea typeface="Kanit"/>
              <a:cs typeface="Kanit"/>
              <a:sym typeface="Kanit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rgbClr val="282F66"/>
              </a:solidFill>
              <a:latin typeface="Kanit"/>
              <a:ea typeface="Kanit"/>
              <a:cs typeface="Kanit"/>
              <a:sym typeface="Kanit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u-HU" sz="1600">
                <a:solidFill>
                  <a:srgbClr val="282F66"/>
                </a:solidFill>
                <a:latin typeface="Kanit"/>
                <a:ea typeface="Kanit"/>
                <a:cs typeface="Kanit"/>
                <a:sym typeface="Kanit"/>
              </a:rPr>
              <a:t>Mi az üzleti modell? (B2B, B2C, B2G – értékesítés darabszám alapon, előfizetés, IP-licencelés, felvásárlás)</a:t>
            </a:r>
            <a:endParaRPr sz="1600">
              <a:solidFill>
                <a:srgbClr val="282F66"/>
              </a:solidFill>
              <a:latin typeface="Kanit"/>
              <a:ea typeface="Kanit"/>
              <a:cs typeface="Kanit"/>
              <a:sym typeface="Kanit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rgbClr val="282F66"/>
              </a:solidFill>
              <a:latin typeface="Kanit"/>
              <a:ea typeface="Kanit"/>
              <a:cs typeface="Kanit"/>
              <a:sym typeface="Kanit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u-HU" sz="1600">
                <a:solidFill>
                  <a:srgbClr val="282F66"/>
                </a:solidFill>
                <a:latin typeface="Kanit"/>
                <a:ea typeface="Kanit"/>
                <a:cs typeface="Kanit"/>
                <a:sym typeface="Kanit"/>
              </a:rPr>
              <a:t>Milyen partnerek szükségesek a projekt sikeréhez?</a:t>
            </a:r>
            <a:endParaRPr sz="1600">
              <a:solidFill>
                <a:srgbClr val="282F66"/>
              </a:solidFill>
              <a:latin typeface="Kanit"/>
              <a:ea typeface="Kanit"/>
              <a:cs typeface="Kanit"/>
              <a:sym typeface="Kanit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</a:pPr>
            <a:endParaRPr sz="1500" b="0" i="0" u="none" strike="noStrike" cap="none">
              <a:solidFill>
                <a:srgbClr val="282F66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</a:pPr>
            <a:endParaRPr sz="1500" b="0" i="0" u="none" strike="noStrike" cap="none">
              <a:solidFill>
                <a:srgbClr val="282F66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</a:pPr>
            <a:endParaRPr sz="1500" b="0" i="0" u="none" strike="noStrike" cap="none">
              <a:solidFill>
                <a:srgbClr val="282F66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</a:pPr>
            <a:endParaRPr sz="1500" b="0" i="0" u="none" strike="noStrike" cap="none">
              <a:solidFill>
                <a:srgbClr val="282F66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</a:pPr>
            <a:endParaRPr sz="1500" b="0" i="0" u="none" strike="noStrike" cap="none">
              <a:solidFill>
                <a:srgbClr val="282F66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</a:pPr>
            <a:endParaRPr sz="1500" b="0" i="0" u="none" strike="noStrike" cap="none">
              <a:solidFill>
                <a:srgbClr val="282F66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</a:pPr>
            <a:endParaRPr sz="1500" b="0" i="0" u="none" strike="noStrike" cap="none">
              <a:solidFill>
                <a:srgbClr val="282F66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</a:pPr>
            <a:endParaRPr sz="1500" b="0" i="0" u="none" strike="noStrike" cap="none">
              <a:solidFill>
                <a:srgbClr val="282F66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</a:pPr>
            <a:endParaRPr sz="1500" b="0" i="0" u="none" strike="noStrike" cap="none">
              <a:solidFill>
                <a:srgbClr val="282F66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</a:pPr>
            <a:endParaRPr sz="1500" b="0" i="0" u="none" strike="noStrike" cap="none">
              <a:solidFill>
                <a:srgbClr val="282F66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6" name="Google Shape;126;p4"/>
          <p:cNvSpPr/>
          <p:nvPr/>
        </p:nvSpPr>
        <p:spPr>
          <a:xfrm>
            <a:off x="5234875" y="1085706"/>
            <a:ext cx="6006300" cy="4401900"/>
          </a:xfrm>
          <a:prstGeom prst="roundRect">
            <a:avLst>
              <a:gd name="adj" fmla="val 9291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282F66"/>
              </a:buClr>
              <a:buSzPts val="2000"/>
              <a:buFont typeface="Roboto"/>
              <a:buNone/>
            </a:pPr>
            <a:r>
              <a:rPr lang="hu-HU" sz="2100" b="1">
                <a:solidFill>
                  <a:srgbClr val="282F66"/>
                </a:solidFill>
                <a:latin typeface="Kanit"/>
                <a:ea typeface="Kanit"/>
                <a:cs typeface="Kanit"/>
                <a:sym typeface="Kanit"/>
              </a:rPr>
              <a:t>Piaci potenciál (az összeget jelöld sárgával)</a:t>
            </a:r>
            <a:endParaRPr sz="2100" b="1">
              <a:solidFill>
                <a:srgbClr val="282F66"/>
              </a:solidFill>
              <a:latin typeface="Kanit"/>
              <a:ea typeface="Kanit"/>
              <a:cs typeface="Kanit"/>
              <a:sym typeface="Kanit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282F66"/>
              </a:buClr>
              <a:buSzPts val="1500"/>
              <a:buFont typeface="Roboto"/>
              <a:buNone/>
            </a:pPr>
            <a:endParaRPr sz="1600">
              <a:solidFill>
                <a:srgbClr val="282F66"/>
              </a:solidFill>
              <a:latin typeface="Kanit"/>
              <a:ea typeface="Kanit"/>
              <a:cs typeface="Kanit"/>
              <a:sym typeface="Kanit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282F66"/>
              </a:buClr>
              <a:buSzPts val="1500"/>
              <a:buFont typeface="Roboto"/>
              <a:buNone/>
            </a:pPr>
            <a:endParaRPr sz="1600">
              <a:solidFill>
                <a:srgbClr val="282F66"/>
              </a:solidFill>
              <a:latin typeface="Kanit"/>
              <a:ea typeface="Kanit"/>
              <a:cs typeface="Kanit"/>
              <a:sym typeface="Kanit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282F66"/>
              </a:buClr>
              <a:buSzPts val="1500"/>
              <a:buFont typeface="Roboto"/>
              <a:buNone/>
            </a:pPr>
            <a:r>
              <a:rPr lang="hu-HU" sz="1600">
                <a:solidFill>
                  <a:srgbClr val="282F66"/>
                </a:solidFill>
                <a:latin typeface="Kanit"/>
                <a:ea typeface="Kanit"/>
                <a:cs typeface="Kanit"/>
                <a:sym typeface="Kanit"/>
              </a:rPr>
              <a:t>Várható vállalatérték exit esetén / éves licencbevétel X éven belül</a:t>
            </a:r>
            <a:endParaRPr sz="1600">
              <a:solidFill>
                <a:srgbClr val="282F66"/>
              </a:solidFill>
              <a:latin typeface="Kanit"/>
              <a:ea typeface="Kanit"/>
              <a:cs typeface="Kanit"/>
              <a:sym typeface="Kanit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</a:pPr>
            <a:endParaRPr sz="1600">
              <a:solidFill>
                <a:srgbClr val="282F66"/>
              </a:solidFill>
              <a:latin typeface="Kanit"/>
              <a:ea typeface="Kanit"/>
              <a:cs typeface="Kanit"/>
              <a:sym typeface="Kanit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</a:pPr>
            <a:endParaRPr sz="1600">
              <a:solidFill>
                <a:srgbClr val="282F66"/>
              </a:solidFill>
              <a:latin typeface="Kanit"/>
              <a:ea typeface="Kanit"/>
              <a:cs typeface="Kanit"/>
              <a:sym typeface="Kanit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</a:pPr>
            <a:endParaRPr sz="1600">
              <a:solidFill>
                <a:srgbClr val="282F66"/>
              </a:solidFill>
              <a:latin typeface="Kanit"/>
              <a:ea typeface="Kanit"/>
              <a:cs typeface="Kanit"/>
              <a:sym typeface="Kanit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</a:pPr>
            <a:endParaRPr sz="1600">
              <a:solidFill>
                <a:srgbClr val="282F66"/>
              </a:solidFill>
              <a:latin typeface="Kanit"/>
              <a:ea typeface="Kanit"/>
              <a:cs typeface="Kanit"/>
              <a:sym typeface="Kanit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282F66"/>
              </a:buClr>
              <a:buSzPts val="1500"/>
              <a:buFont typeface="Roboto"/>
              <a:buNone/>
            </a:pPr>
            <a:r>
              <a:rPr lang="hu-HU" sz="1900" b="1">
                <a:solidFill>
                  <a:srgbClr val="282F66"/>
                </a:solidFill>
                <a:latin typeface="Kanit"/>
                <a:ea typeface="Kanit"/>
                <a:cs typeface="Kanit"/>
                <a:sym typeface="Kanit"/>
              </a:rPr>
              <a:t>Feltételezések</a:t>
            </a:r>
            <a:endParaRPr sz="1900" b="1">
              <a:solidFill>
                <a:srgbClr val="282F66"/>
              </a:solidFill>
              <a:latin typeface="Kanit"/>
              <a:ea typeface="Kanit"/>
              <a:cs typeface="Kanit"/>
              <a:sym typeface="Kanit"/>
            </a:endParaRPr>
          </a:p>
          <a:p>
            <a:pPr marL="155699" marR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hu-HU" sz="1900">
                <a:solidFill>
                  <a:srgbClr val="282F66"/>
                </a:solidFill>
                <a:latin typeface="Kanit"/>
                <a:ea typeface="Kanit"/>
                <a:cs typeface="Kanit"/>
                <a:sym typeface="Kanit"/>
              </a:rPr>
              <a:t>Mely piacon fog működni a vállalat, mekkora a piac mérete és mekkora piaci részesedés várható?</a:t>
            </a:r>
            <a:endParaRPr sz="1900">
              <a:solidFill>
                <a:srgbClr val="282F66"/>
              </a:solidFill>
              <a:latin typeface="Kanit"/>
              <a:ea typeface="Kanit"/>
              <a:cs typeface="Kanit"/>
              <a:sym typeface="Kanit"/>
            </a:endParaRPr>
          </a:p>
          <a:p>
            <a:pPr marL="155699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900">
              <a:solidFill>
                <a:srgbClr val="282F66"/>
              </a:solidFill>
              <a:latin typeface="Kanit"/>
              <a:ea typeface="Kanit"/>
              <a:cs typeface="Kanit"/>
              <a:sym typeface="Kanit"/>
            </a:endParaRPr>
          </a:p>
          <a:p>
            <a:pPr marL="155699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u-HU" sz="1900">
                <a:solidFill>
                  <a:srgbClr val="282F66"/>
                </a:solidFill>
                <a:latin typeface="Kanit"/>
                <a:ea typeface="Kanit"/>
                <a:cs typeface="Kanit"/>
                <a:sym typeface="Kanit"/>
              </a:rPr>
              <a:t>Mekkora volt a célpiacon felvásárolt vállalatok életkora, árbevétele és értékeltsége?</a:t>
            </a:r>
            <a:endParaRPr sz="1900">
              <a:solidFill>
                <a:srgbClr val="282F66"/>
              </a:solidFill>
              <a:latin typeface="Kanit"/>
              <a:ea typeface="Kanit"/>
              <a:cs typeface="Kanit"/>
              <a:sym typeface="Kanit"/>
            </a:endParaRPr>
          </a:p>
          <a:p>
            <a:pPr marL="155699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900">
              <a:solidFill>
                <a:srgbClr val="282F66"/>
              </a:solidFill>
              <a:latin typeface="Kanit"/>
              <a:ea typeface="Kanit"/>
              <a:cs typeface="Kanit"/>
              <a:sym typeface="Kanit"/>
            </a:endParaRPr>
          </a:p>
          <a:p>
            <a:pPr marL="155699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u-HU" sz="1900">
                <a:solidFill>
                  <a:srgbClr val="282F66"/>
                </a:solidFill>
                <a:latin typeface="Kanit"/>
                <a:ea typeface="Kanit"/>
                <a:cs typeface="Kanit"/>
                <a:sym typeface="Kanit"/>
              </a:rPr>
              <a:t>Kik lehetnek a potenciális felvásárlók?</a:t>
            </a:r>
            <a:endParaRPr sz="1900">
              <a:solidFill>
                <a:srgbClr val="282F66"/>
              </a:solidFill>
              <a:latin typeface="Kanit"/>
              <a:ea typeface="Kanit"/>
              <a:cs typeface="Kanit"/>
              <a:sym typeface="Kanit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</a:pPr>
            <a:endParaRPr sz="1500" b="0" i="0" u="none" strike="noStrike" cap="none">
              <a:solidFill>
                <a:srgbClr val="282F66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7" name="Google Shape;127;p4"/>
          <p:cNvSpPr txBox="1"/>
          <p:nvPr/>
        </p:nvSpPr>
        <p:spPr>
          <a:xfrm>
            <a:off x="6883150" y="2567141"/>
            <a:ext cx="1267500" cy="4101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67"/>
              <a:buFont typeface="Twentieth Century"/>
              <a:buNone/>
            </a:pPr>
            <a:r>
              <a:rPr lang="hu-HU" sz="1567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€1 - €10mn</a:t>
            </a:r>
            <a:endParaRPr sz="1567">
              <a:solidFill>
                <a:schemeClr val="dk1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</p:txBody>
      </p:sp>
      <p:sp>
        <p:nvSpPr>
          <p:cNvPr id="128" name="Google Shape;128;p4"/>
          <p:cNvSpPr txBox="1"/>
          <p:nvPr/>
        </p:nvSpPr>
        <p:spPr>
          <a:xfrm>
            <a:off x="8372996" y="2567141"/>
            <a:ext cx="1267500" cy="410100"/>
          </a:xfrm>
          <a:prstGeom prst="rect">
            <a:avLst/>
          </a:prstGeom>
          <a:solidFill>
            <a:srgbClr val="F6B26B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67"/>
              <a:buFont typeface="Twentieth Century"/>
              <a:buNone/>
            </a:pPr>
            <a:r>
              <a:rPr lang="hu-HU" sz="1567" b="1">
                <a:solidFill>
                  <a:schemeClr val="lt1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€10- €100mn</a:t>
            </a:r>
            <a:endParaRPr sz="1567" b="1">
              <a:solidFill>
                <a:schemeClr val="lt1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</p:txBody>
      </p:sp>
      <p:sp>
        <p:nvSpPr>
          <p:cNvPr id="129" name="Google Shape;129;p4"/>
          <p:cNvSpPr txBox="1"/>
          <p:nvPr/>
        </p:nvSpPr>
        <p:spPr>
          <a:xfrm>
            <a:off x="9862843" y="2567141"/>
            <a:ext cx="1267500" cy="4101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67"/>
              <a:buFont typeface="Twentieth Century"/>
              <a:buNone/>
            </a:pPr>
            <a:r>
              <a:rPr lang="hu-HU" sz="1567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€100mn+</a:t>
            </a:r>
            <a:endParaRPr sz="1567">
              <a:solidFill>
                <a:schemeClr val="dk1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</p:txBody>
      </p:sp>
      <p:sp>
        <p:nvSpPr>
          <p:cNvPr id="130" name="Google Shape;130;p4"/>
          <p:cNvSpPr txBox="1"/>
          <p:nvPr/>
        </p:nvSpPr>
        <p:spPr>
          <a:xfrm>
            <a:off x="5393300" y="2567141"/>
            <a:ext cx="1267500" cy="4101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67"/>
              <a:buFont typeface="Twentieth Century"/>
              <a:buNone/>
            </a:pPr>
            <a:r>
              <a:rPr lang="hu-HU" sz="1567">
                <a:solidFill>
                  <a:schemeClr val="dk1"/>
                </a:solidFill>
                <a:latin typeface="Twentieth Century"/>
                <a:ea typeface="Twentieth Century"/>
                <a:cs typeface="Twentieth Century"/>
                <a:sym typeface="Twentieth Century"/>
              </a:rPr>
              <a:t>&gt; €1mn</a:t>
            </a:r>
            <a:endParaRPr sz="1567">
              <a:solidFill>
                <a:schemeClr val="dk1"/>
              </a:solidFill>
              <a:latin typeface="Twentieth Century"/>
              <a:ea typeface="Twentieth Century"/>
              <a:cs typeface="Twentieth Century"/>
              <a:sym typeface="Twentieth Century"/>
            </a:endParaRPr>
          </a:p>
        </p:txBody>
      </p:sp>
      <p:sp>
        <p:nvSpPr>
          <p:cNvPr id="131" name="Google Shape;131;p4"/>
          <p:cNvSpPr txBox="1"/>
          <p:nvPr/>
        </p:nvSpPr>
        <p:spPr>
          <a:xfrm>
            <a:off x="950767" y="110215"/>
            <a:ext cx="102903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0" bIns="1219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82F66"/>
              </a:buClr>
              <a:buSzPts val="3200"/>
              <a:buFont typeface="Roboto"/>
              <a:buNone/>
            </a:pPr>
            <a:r>
              <a:rPr lang="hu-HU" sz="3600" b="1">
                <a:solidFill>
                  <a:srgbClr val="002060"/>
                </a:solidFill>
                <a:latin typeface="Kanit"/>
                <a:ea typeface="Kanit"/>
                <a:cs typeface="Kanit"/>
                <a:sym typeface="Kanit"/>
              </a:rPr>
              <a:t>Hasznosítás</a:t>
            </a:r>
            <a:endParaRPr sz="3600" b="1">
              <a:solidFill>
                <a:srgbClr val="002060"/>
              </a:solidFill>
              <a:latin typeface="Kanit"/>
              <a:ea typeface="Kanit"/>
              <a:cs typeface="Kanit"/>
              <a:sym typeface="Kani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5"/>
          <p:cNvSpPr txBox="1">
            <a:spLocks noGrp="1"/>
          </p:cNvSpPr>
          <p:nvPr>
            <p:ph type="sldNum" idx="12"/>
          </p:nvPr>
        </p:nvSpPr>
        <p:spPr>
          <a:xfrm>
            <a:off x="950767" y="6155405"/>
            <a:ext cx="607500" cy="41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Poppins"/>
              <a:buNone/>
            </a:pPr>
            <a:fld id="{00000000-1234-1234-1234-123412341234}" type="slidenum">
              <a:rPr lang="hu-HU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6</a:t>
            </a:fld>
            <a:endParaRPr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graphicFrame>
        <p:nvGraphicFramePr>
          <p:cNvPr id="137" name="Google Shape;137;p5"/>
          <p:cNvGraphicFramePr/>
          <p:nvPr/>
        </p:nvGraphicFramePr>
        <p:xfrm>
          <a:off x="811068" y="1386348"/>
          <a:ext cx="3000000" cy="3000000"/>
        </p:xfrm>
        <a:graphic>
          <a:graphicData uri="http://schemas.openxmlformats.org/drawingml/2006/table">
            <a:tbl>
              <a:tblPr>
                <a:noFill/>
                <a:tableStyleId>{68E4AE11-33F8-4378-90B8-89F55E931186}</a:tableStyleId>
              </a:tblPr>
              <a:tblGrid>
                <a:gridCol w="14571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621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621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621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621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939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500"/>
                        <a:buFont typeface="Arial"/>
                        <a:buNone/>
                      </a:pPr>
                      <a:endParaRPr sz="1500" b="1">
                        <a:solidFill>
                          <a:schemeClr val="lt1"/>
                        </a:solidFill>
                        <a:latin typeface="Kanit"/>
                        <a:ea typeface="Kanit"/>
                        <a:cs typeface="Kanit"/>
                        <a:sym typeface="Kani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282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500"/>
                        <a:buFont typeface="Roboto"/>
                        <a:buNone/>
                      </a:pPr>
                      <a:r>
                        <a:rPr lang="hu-HU" sz="1500" b="1">
                          <a:solidFill>
                            <a:schemeClr val="lt1"/>
                          </a:solidFill>
                          <a:latin typeface="Kanit"/>
                          <a:ea typeface="Kanit"/>
                          <a:cs typeface="Kanit"/>
                          <a:sym typeface="Kanit"/>
                        </a:rPr>
                        <a:t>20XX – első félév</a:t>
                      </a:r>
                      <a:endParaRPr sz="1500" b="1" i="0">
                        <a:solidFill>
                          <a:schemeClr val="lt1"/>
                        </a:solidFill>
                        <a:latin typeface="Kanit"/>
                        <a:ea typeface="Kanit"/>
                        <a:cs typeface="Kanit"/>
                        <a:sym typeface="Kanit"/>
                      </a:endParaRPr>
                    </a:p>
                  </a:txBody>
                  <a:tcPr marL="91425" marR="91425" marT="91425" marB="91425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282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500"/>
                        <a:buFont typeface="Roboto"/>
                        <a:buNone/>
                      </a:pPr>
                      <a:r>
                        <a:rPr lang="hu-HU" sz="1500" b="1">
                          <a:solidFill>
                            <a:schemeClr val="lt1"/>
                          </a:solidFill>
                          <a:latin typeface="Kanit"/>
                          <a:ea typeface="Kanit"/>
                          <a:cs typeface="Kanit"/>
                          <a:sym typeface="Kanit"/>
                        </a:rPr>
                        <a:t>20XX</a:t>
                      </a:r>
                      <a:endParaRPr>
                        <a:latin typeface="Kanit"/>
                        <a:ea typeface="Kanit"/>
                        <a:cs typeface="Kanit"/>
                        <a:sym typeface="Kanit"/>
                      </a:endParaRPr>
                    </a:p>
                  </a:txBody>
                  <a:tcPr marL="91425" marR="91425" marT="91425" marB="91425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282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hu-HU" sz="1500" b="1">
                          <a:solidFill>
                            <a:schemeClr val="lt1"/>
                          </a:solidFill>
                          <a:latin typeface="Kanit"/>
                          <a:ea typeface="Kanit"/>
                          <a:cs typeface="Kanit"/>
                          <a:sym typeface="Kanit"/>
                        </a:rPr>
                        <a:t>20XX</a:t>
                      </a:r>
                      <a:endParaRPr>
                        <a:latin typeface="Kanit"/>
                        <a:ea typeface="Kanit"/>
                        <a:cs typeface="Kanit"/>
                        <a:sym typeface="Kanit"/>
                      </a:endParaRPr>
                    </a:p>
                  </a:txBody>
                  <a:tcPr marL="91425" marR="91425" marT="91425" marB="91425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282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hu-HU" sz="1500" b="1">
                          <a:solidFill>
                            <a:schemeClr val="lt1"/>
                          </a:solidFill>
                          <a:latin typeface="Kanit"/>
                          <a:ea typeface="Kanit"/>
                          <a:cs typeface="Kanit"/>
                          <a:sym typeface="Kanit"/>
                        </a:rPr>
                        <a:t>20XX</a:t>
                      </a:r>
                      <a:endParaRPr>
                        <a:latin typeface="Kanit"/>
                        <a:ea typeface="Kanit"/>
                        <a:cs typeface="Kanit"/>
                        <a:sym typeface="Kanit"/>
                      </a:endParaRPr>
                    </a:p>
                  </a:txBody>
                  <a:tcPr marL="91425" marR="91425" marT="91425" marB="91425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282F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17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Roboto"/>
                        <a:buNone/>
                      </a:pPr>
                      <a:r>
                        <a:rPr lang="hu-HU">
                          <a:solidFill>
                            <a:schemeClr val="lt1"/>
                          </a:solidFill>
                          <a:latin typeface="Kanit"/>
                          <a:ea typeface="Kanit"/>
                          <a:cs typeface="Kanit"/>
                          <a:sym typeface="Kanit"/>
                        </a:rPr>
                        <a:t>PoC mérföldkő leírása</a:t>
                      </a:r>
                      <a:endParaRPr sz="1400">
                        <a:solidFill>
                          <a:schemeClr val="lt1"/>
                        </a:solidFill>
                        <a:latin typeface="Kanit"/>
                        <a:ea typeface="Kanit"/>
                        <a:cs typeface="Kanit"/>
                        <a:sym typeface="Kanit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282F66"/>
                    </a:solidFill>
                  </a:tcPr>
                </a:tc>
                <a:tc>
                  <a:txBody>
                    <a:bodyPr/>
                    <a:lstStyle/>
                    <a:p>
                      <a:pPr marL="177800" marR="0" lvl="0" indent="-1778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Kanit"/>
                        <a:buChar char="•"/>
                      </a:pPr>
                      <a:r>
                        <a:rPr lang="hu-HU" sz="1400">
                          <a:latin typeface="Kanit"/>
                          <a:ea typeface="Kanit"/>
                          <a:cs typeface="Kanit"/>
                          <a:sym typeface="Kanit"/>
                        </a:rPr>
                        <a:t>AAABBBCCC</a:t>
                      </a:r>
                      <a:endParaRPr>
                        <a:latin typeface="Kanit"/>
                        <a:ea typeface="Kanit"/>
                        <a:cs typeface="Kanit"/>
                        <a:sym typeface="Kanit"/>
                      </a:endParaRPr>
                    </a:p>
                    <a:p>
                      <a:pPr marL="177800" marR="0" lvl="0" indent="-1778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Kanit"/>
                        <a:buChar char="•"/>
                      </a:pPr>
                      <a:r>
                        <a:rPr lang="hu-HU" sz="1400">
                          <a:latin typeface="Kanit"/>
                          <a:ea typeface="Kanit"/>
                          <a:cs typeface="Kanit"/>
                          <a:sym typeface="Kanit"/>
                        </a:rPr>
                        <a:t>…</a:t>
                      </a:r>
                      <a:endParaRPr>
                        <a:latin typeface="Kanit"/>
                        <a:ea typeface="Kanit"/>
                        <a:cs typeface="Kanit"/>
                        <a:sym typeface="Kanit"/>
                      </a:endParaRPr>
                    </a:p>
                    <a:p>
                      <a:pPr marL="177800" marR="0" lvl="0" indent="-1778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Kanit"/>
                        <a:buChar char="•"/>
                      </a:pPr>
                      <a:r>
                        <a:rPr lang="hu-HU" sz="1400">
                          <a:latin typeface="Kanit"/>
                          <a:ea typeface="Kanit"/>
                          <a:cs typeface="Kanit"/>
                          <a:sym typeface="Kanit"/>
                        </a:rPr>
                        <a:t>…</a:t>
                      </a:r>
                      <a:endParaRPr>
                        <a:latin typeface="Kanit"/>
                        <a:ea typeface="Kanit"/>
                        <a:cs typeface="Kanit"/>
                        <a:sym typeface="Kanit"/>
                      </a:endParaRPr>
                    </a:p>
                    <a:p>
                      <a:pPr marL="177800" marR="0" lvl="0" indent="-1778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Kanit"/>
                        <a:buChar char="•"/>
                      </a:pPr>
                      <a:r>
                        <a:rPr lang="hu-HU" sz="1400">
                          <a:latin typeface="Kanit"/>
                          <a:ea typeface="Kanit"/>
                          <a:cs typeface="Kanit"/>
                          <a:sym typeface="Kanit"/>
                        </a:rPr>
                        <a:t>…</a:t>
                      </a:r>
                      <a:endParaRPr sz="1400">
                        <a:latin typeface="Kanit"/>
                        <a:ea typeface="Kanit"/>
                        <a:cs typeface="Kanit"/>
                        <a:sym typeface="Kani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2060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282F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177800" marR="0" lvl="0" indent="-1778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Kanit"/>
                        <a:buChar char="•"/>
                      </a:pPr>
                      <a:r>
                        <a:rPr lang="hu-HU" sz="1400">
                          <a:latin typeface="Kanit"/>
                          <a:ea typeface="Kanit"/>
                          <a:cs typeface="Kanit"/>
                          <a:sym typeface="Kanit"/>
                        </a:rPr>
                        <a:t>…</a:t>
                      </a:r>
                      <a:endParaRPr>
                        <a:latin typeface="Kanit"/>
                        <a:ea typeface="Kanit"/>
                        <a:cs typeface="Kanit"/>
                        <a:sym typeface="Kanit"/>
                      </a:endParaRPr>
                    </a:p>
                    <a:p>
                      <a:pPr marL="177800" marR="0" lvl="0" indent="-1778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Kanit"/>
                        <a:buChar char="•"/>
                      </a:pPr>
                      <a:r>
                        <a:rPr lang="hu-HU" sz="1400">
                          <a:latin typeface="Kanit"/>
                          <a:ea typeface="Kanit"/>
                          <a:cs typeface="Kanit"/>
                          <a:sym typeface="Kanit"/>
                        </a:rPr>
                        <a:t>…</a:t>
                      </a:r>
                      <a:endParaRPr>
                        <a:latin typeface="Kanit"/>
                        <a:ea typeface="Kanit"/>
                        <a:cs typeface="Kanit"/>
                        <a:sym typeface="Kanit"/>
                      </a:endParaRPr>
                    </a:p>
                    <a:p>
                      <a:pPr marL="177800" marR="0" lvl="0" indent="-1778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Kanit"/>
                        <a:buChar char="•"/>
                      </a:pPr>
                      <a:r>
                        <a:rPr lang="hu-HU" sz="1400">
                          <a:latin typeface="Kanit"/>
                          <a:ea typeface="Kanit"/>
                          <a:cs typeface="Kanit"/>
                          <a:sym typeface="Kanit"/>
                        </a:rPr>
                        <a:t>…</a:t>
                      </a:r>
                      <a:endParaRPr>
                        <a:latin typeface="Kanit"/>
                        <a:ea typeface="Kanit"/>
                        <a:cs typeface="Kanit"/>
                        <a:sym typeface="Kani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002060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2060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282F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177800" marR="0" lvl="0" indent="-1778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Kanit"/>
                        <a:buChar char="•"/>
                      </a:pPr>
                      <a:r>
                        <a:rPr lang="hu-HU" sz="1400">
                          <a:latin typeface="Kanit"/>
                          <a:ea typeface="Kanit"/>
                          <a:cs typeface="Kanit"/>
                          <a:sym typeface="Kanit"/>
                        </a:rPr>
                        <a:t>…</a:t>
                      </a:r>
                      <a:endParaRPr>
                        <a:latin typeface="Kanit"/>
                        <a:ea typeface="Kanit"/>
                        <a:cs typeface="Kanit"/>
                        <a:sym typeface="Kanit"/>
                      </a:endParaRPr>
                    </a:p>
                    <a:p>
                      <a:pPr marL="177800" marR="0" lvl="0" indent="-1778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Kanit"/>
                        <a:buChar char="•"/>
                      </a:pPr>
                      <a:r>
                        <a:rPr lang="hu-HU" sz="1400">
                          <a:latin typeface="Kanit"/>
                          <a:ea typeface="Kanit"/>
                          <a:cs typeface="Kanit"/>
                          <a:sym typeface="Kanit"/>
                        </a:rPr>
                        <a:t>…</a:t>
                      </a:r>
                      <a:endParaRPr>
                        <a:latin typeface="Kanit"/>
                        <a:ea typeface="Kanit"/>
                        <a:cs typeface="Kanit"/>
                        <a:sym typeface="Kanit"/>
                      </a:endParaRPr>
                    </a:p>
                    <a:p>
                      <a:pPr marL="177800" marR="0" lvl="0" indent="-1778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Kanit"/>
                        <a:buChar char="•"/>
                      </a:pPr>
                      <a:r>
                        <a:rPr lang="hu-HU" sz="1400">
                          <a:latin typeface="Kanit"/>
                          <a:ea typeface="Kanit"/>
                          <a:cs typeface="Kanit"/>
                          <a:sym typeface="Kanit"/>
                        </a:rPr>
                        <a:t>…</a:t>
                      </a:r>
                      <a:endParaRPr>
                        <a:latin typeface="Kanit"/>
                        <a:ea typeface="Kanit"/>
                        <a:cs typeface="Kanit"/>
                        <a:sym typeface="Kani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002060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2060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282F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177800" marR="0" lvl="0" indent="-1778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Kanit"/>
                        <a:buChar char="•"/>
                      </a:pPr>
                      <a:r>
                        <a:rPr lang="hu-HU" sz="1400">
                          <a:latin typeface="Kanit"/>
                          <a:ea typeface="Kanit"/>
                          <a:cs typeface="Kanit"/>
                          <a:sym typeface="Kanit"/>
                        </a:rPr>
                        <a:t>…</a:t>
                      </a:r>
                      <a:endParaRPr>
                        <a:latin typeface="Kanit"/>
                        <a:ea typeface="Kanit"/>
                        <a:cs typeface="Kanit"/>
                        <a:sym typeface="Kanit"/>
                      </a:endParaRPr>
                    </a:p>
                    <a:p>
                      <a:pPr marL="177800" marR="0" lvl="0" indent="-1778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Kanit"/>
                        <a:buChar char="•"/>
                      </a:pPr>
                      <a:r>
                        <a:rPr lang="hu-HU" sz="1400">
                          <a:latin typeface="Kanit"/>
                          <a:ea typeface="Kanit"/>
                          <a:cs typeface="Kanit"/>
                          <a:sym typeface="Kanit"/>
                        </a:rPr>
                        <a:t>…</a:t>
                      </a:r>
                      <a:endParaRPr>
                        <a:latin typeface="Kanit"/>
                        <a:ea typeface="Kanit"/>
                        <a:cs typeface="Kanit"/>
                        <a:sym typeface="Kanit"/>
                      </a:endParaRPr>
                    </a:p>
                    <a:p>
                      <a:pPr marL="177800" marR="0" lvl="0" indent="-1778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Kanit"/>
                        <a:buChar char="•"/>
                      </a:pPr>
                      <a:r>
                        <a:rPr lang="hu-HU" sz="1400">
                          <a:latin typeface="Kanit"/>
                          <a:ea typeface="Kanit"/>
                          <a:cs typeface="Kanit"/>
                          <a:sym typeface="Kanit"/>
                        </a:rPr>
                        <a:t>…</a:t>
                      </a:r>
                      <a:endParaRPr>
                        <a:latin typeface="Kanit"/>
                        <a:ea typeface="Kanit"/>
                        <a:cs typeface="Kanit"/>
                        <a:sym typeface="Kani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002060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282F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17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400"/>
                        <a:buFont typeface="Roboto"/>
                        <a:buNone/>
                      </a:pPr>
                      <a:r>
                        <a:rPr lang="hu-HU">
                          <a:solidFill>
                            <a:schemeClr val="lt1"/>
                          </a:solidFill>
                          <a:latin typeface="Kanit"/>
                          <a:ea typeface="Kanit"/>
                          <a:cs typeface="Kanit"/>
                          <a:sym typeface="Kanit"/>
                        </a:rPr>
                        <a:t>Finanszírozási igény és típusok</a:t>
                      </a:r>
                      <a:endParaRPr sz="1400">
                        <a:solidFill>
                          <a:schemeClr val="lt1"/>
                        </a:solidFill>
                        <a:latin typeface="Kanit"/>
                        <a:ea typeface="Kanit"/>
                        <a:cs typeface="Kanit"/>
                        <a:sym typeface="Kanit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282F66"/>
                    </a:solidFill>
                  </a:tcPr>
                </a:tc>
                <a:tc>
                  <a:txBody>
                    <a:bodyPr/>
                    <a:lstStyle/>
                    <a:p>
                      <a:pPr marL="177800" marR="0" lvl="0" indent="-1778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Kanit"/>
                        <a:buChar char="•"/>
                      </a:pPr>
                      <a:r>
                        <a:rPr lang="hu-HU" sz="1400">
                          <a:latin typeface="Kanit"/>
                          <a:ea typeface="Kanit"/>
                          <a:cs typeface="Kanit"/>
                          <a:sym typeface="Kanit"/>
                        </a:rPr>
                        <a:t>…</a:t>
                      </a:r>
                      <a:endParaRPr>
                        <a:latin typeface="Kanit"/>
                        <a:ea typeface="Kanit"/>
                        <a:cs typeface="Kanit"/>
                        <a:sym typeface="Kanit"/>
                      </a:endParaRPr>
                    </a:p>
                    <a:p>
                      <a:pPr marL="177800" marR="0" lvl="0" indent="-1778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Kanit"/>
                        <a:buChar char="•"/>
                      </a:pPr>
                      <a:r>
                        <a:rPr lang="hu-HU" sz="1400">
                          <a:latin typeface="Kanit"/>
                          <a:ea typeface="Kanit"/>
                          <a:cs typeface="Kanit"/>
                          <a:sym typeface="Kanit"/>
                        </a:rPr>
                        <a:t>…</a:t>
                      </a:r>
                      <a:endParaRPr>
                        <a:latin typeface="Kanit"/>
                        <a:ea typeface="Kanit"/>
                        <a:cs typeface="Kanit"/>
                        <a:sym typeface="Kanit"/>
                      </a:endParaRPr>
                    </a:p>
                    <a:p>
                      <a:pPr marL="177800" marR="0" lvl="0" indent="-1778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Kanit"/>
                        <a:buChar char="•"/>
                      </a:pPr>
                      <a:r>
                        <a:rPr lang="hu-HU" sz="1400">
                          <a:latin typeface="Kanit"/>
                          <a:ea typeface="Kanit"/>
                          <a:cs typeface="Kanit"/>
                          <a:sym typeface="Kanit"/>
                        </a:rPr>
                        <a:t>…</a:t>
                      </a:r>
                      <a:endParaRPr>
                        <a:latin typeface="Kanit"/>
                        <a:ea typeface="Kanit"/>
                        <a:cs typeface="Kanit"/>
                        <a:sym typeface="Kani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2060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282F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282F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177800" marR="0" lvl="0" indent="-1778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Kanit"/>
                        <a:buChar char="•"/>
                      </a:pPr>
                      <a:r>
                        <a:rPr lang="hu-HU" sz="1400">
                          <a:latin typeface="Kanit"/>
                          <a:ea typeface="Kanit"/>
                          <a:cs typeface="Kanit"/>
                          <a:sym typeface="Kanit"/>
                        </a:rPr>
                        <a:t>…</a:t>
                      </a:r>
                      <a:endParaRPr>
                        <a:latin typeface="Kanit"/>
                        <a:ea typeface="Kanit"/>
                        <a:cs typeface="Kanit"/>
                        <a:sym typeface="Kanit"/>
                      </a:endParaRPr>
                    </a:p>
                    <a:p>
                      <a:pPr marL="177800" marR="0" lvl="0" indent="-1778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Kanit"/>
                        <a:buChar char="•"/>
                      </a:pPr>
                      <a:r>
                        <a:rPr lang="hu-HU" sz="1400">
                          <a:latin typeface="Kanit"/>
                          <a:ea typeface="Kanit"/>
                          <a:cs typeface="Kanit"/>
                          <a:sym typeface="Kanit"/>
                        </a:rPr>
                        <a:t>…</a:t>
                      </a:r>
                      <a:endParaRPr>
                        <a:latin typeface="Kanit"/>
                        <a:ea typeface="Kanit"/>
                        <a:cs typeface="Kanit"/>
                        <a:sym typeface="Kanit"/>
                      </a:endParaRPr>
                    </a:p>
                    <a:p>
                      <a:pPr marL="177800" marR="0" lvl="0" indent="-1778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Kanit"/>
                        <a:buChar char="•"/>
                      </a:pPr>
                      <a:r>
                        <a:rPr lang="hu-HU" sz="1400">
                          <a:latin typeface="Kanit"/>
                          <a:ea typeface="Kanit"/>
                          <a:cs typeface="Kanit"/>
                          <a:sym typeface="Kanit"/>
                        </a:rPr>
                        <a:t>…</a:t>
                      </a:r>
                      <a:endParaRPr>
                        <a:latin typeface="Kanit"/>
                        <a:ea typeface="Kanit"/>
                        <a:cs typeface="Kanit"/>
                        <a:sym typeface="Kani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002060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2060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282F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282F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177800" marR="0" lvl="0" indent="-1778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Kanit"/>
                        <a:buChar char="•"/>
                      </a:pPr>
                      <a:r>
                        <a:rPr lang="hu-HU" sz="1400">
                          <a:latin typeface="Kanit"/>
                          <a:ea typeface="Kanit"/>
                          <a:cs typeface="Kanit"/>
                          <a:sym typeface="Kanit"/>
                        </a:rPr>
                        <a:t>…</a:t>
                      </a:r>
                      <a:endParaRPr>
                        <a:latin typeface="Kanit"/>
                        <a:ea typeface="Kanit"/>
                        <a:cs typeface="Kanit"/>
                        <a:sym typeface="Kanit"/>
                      </a:endParaRPr>
                    </a:p>
                    <a:p>
                      <a:pPr marL="177800" marR="0" lvl="0" indent="-1778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Kanit"/>
                        <a:buChar char="•"/>
                      </a:pPr>
                      <a:r>
                        <a:rPr lang="hu-HU" sz="1400">
                          <a:latin typeface="Kanit"/>
                          <a:ea typeface="Kanit"/>
                          <a:cs typeface="Kanit"/>
                          <a:sym typeface="Kanit"/>
                        </a:rPr>
                        <a:t>…</a:t>
                      </a:r>
                      <a:endParaRPr>
                        <a:latin typeface="Kanit"/>
                        <a:ea typeface="Kanit"/>
                        <a:cs typeface="Kanit"/>
                        <a:sym typeface="Kanit"/>
                      </a:endParaRPr>
                    </a:p>
                    <a:p>
                      <a:pPr marL="177800" marR="0" lvl="0" indent="-1778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Kanit"/>
                        <a:buChar char="•"/>
                      </a:pPr>
                      <a:r>
                        <a:rPr lang="hu-HU" sz="1400">
                          <a:latin typeface="Kanit"/>
                          <a:ea typeface="Kanit"/>
                          <a:cs typeface="Kanit"/>
                          <a:sym typeface="Kanit"/>
                        </a:rPr>
                        <a:t>…</a:t>
                      </a:r>
                      <a:endParaRPr>
                        <a:latin typeface="Kanit"/>
                        <a:ea typeface="Kanit"/>
                        <a:cs typeface="Kanit"/>
                        <a:sym typeface="Kani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002060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2060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282F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282F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177800" marR="0" lvl="0" indent="-1778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Kanit"/>
                        <a:buChar char="•"/>
                      </a:pPr>
                      <a:r>
                        <a:rPr lang="hu-HU" sz="1400">
                          <a:latin typeface="Kanit"/>
                          <a:ea typeface="Kanit"/>
                          <a:cs typeface="Kanit"/>
                          <a:sym typeface="Kanit"/>
                        </a:rPr>
                        <a:t>…</a:t>
                      </a:r>
                      <a:endParaRPr>
                        <a:latin typeface="Kanit"/>
                        <a:ea typeface="Kanit"/>
                        <a:cs typeface="Kanit"/>
                        <a:sym typeface="Kanit"/>
                      </a:endParaRPr>
                    </a:p>
                    <a:p>
                      <a:pPr marL="177800" marR="0" lvl="0" indent="-1778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Kanit"/>
                        <a:buChar char="•"/>
                      </a:pPr>
                      <a:r>
                        <a:rPr lang="hu-HU" sz="1400">
                          <a:latin typeface="Kanit"/>
                          <a:ea typeface="Kanit"/>
                          <a:cs typeface="Kanit"/>
                          <a:sym typeface="Kanit"/>
                        </a:rPr>
                        <a:t>…</a:t>
                      </a:r>
                      <a:endParaRPr>
                        <a:latin typeface="Kanit"/>
                        <a:ea typeface="Kanit"/>
                        <a:cs typeface="Kanit"/>
                        <a:sym typeface="Kanit"/>
                      </a:endParaRPr>
                    </a:p>
                    <a:p>
                      <a:pPr marL="177800" marR="0" lvl="0" indent="-1778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Kanit"/>
                        <a:buChar char="•"/>
                      </a:pPr>
                      <a:r>
                        <a:rPr lang="hu-HU" sz="1400">
                          <a:latin typeface="Kanit"/>
                          <a:ea typeface="Kanit"/>
                          <a:cs typeface="Kanit"/>
                          <a:sym typeface="Kanit"/>
                        </a:rPr>
                        <a:t>…</a:t>
                      </a:r>
                      <a:endParaRPr>
                        <a:latin typeface="Kanit"/>
                        <a:ea typeface="Kanit"/>
                        <a:cs typeface="Kanit"/>
                        <a:sym typeface="Kanit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Arial"/>
                        <a:buNone/>
                      </a:pPr>
                      <a:endParaRPr sz="1400">
                        <a:latin typeface="Kanit"/>
                        <a:ea typeface="Kanit"/>
                        <a:cs typeface="Kanit"/>
                        <a:sym typeface="Kani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002060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282F66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282F66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38" name="Google Shape;138;p5"/>
          <p:cNvSpPr/>
          <p:nvPr/>
        </p:nvSpPr>
        <p:spPr>
          <a:xfrm>
            <a:off x="1015137" y="4031275"/>
            <a:ext cx="10161725" cy="1502784"/>
          </a:xfrm>
          <a:prstGeom prst="roundRect">
            <a:avLst>
              <a:gd name="adj" fmla="val 9242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hu-HU" sz="2100" b="1">
                <a:solidFill>
                  <a:srgbClr val="002060"/>
                </a:solidFill>
                <a:latin typeface="Kanit"/>
                <a:ea typeface="Kanit"/>
                <a:cs typeface="Kanit"/>
                <a:sym typeface="Kanit"/>
              </a:rPr>
              <a:t>Finanszírozási igény és típusok</a:t>
            </a:r>
            <a:endParaRPr sz="1700">
              <a:solidFill>
                <a:srgbClr val="002060"/>
              </a:solidFill>
              <a:latin typeface="Kanit"/>
              <a:ea typeface="Kanit"/>
              <a:cs typeface="Kanit"/>
              <a:sym typeface="Kanit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hu-HU" sz="1800">
                <a:solidFill>
                  <a:srgbClr val="002060"/>
                </a:solidFill>
                <a:latin typeface="Kanit"/>
                <a:ea typeface="Kanit"/>
                <a:cs typeface="Kanit"/>
                <a:sym typeface="Kanit"/>
              </a:rPr>
              <a:t>Szabályozási / tanúsítási stratégia:</a:t>
            </a:r>
            <a:endParaRPr sz="1700">
              <a:solidFill>
                <a:srgbClr val="002060"/>
              </a:solidFill>
              <a:latin typeface="Kanit"/>
              <a:ea typeface="Kanit"/>
              <a:cs typeface="Kanit"/>
              <a:sym typeface="Kanit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hu-HU" sz="1800">
                <a:solidFill>
                  <a:srgbClr val="002060"/>
                </a:solidFill>
                <a:latin typeface="Kanit"/>
                <a:ea typeface="Kanit"/>
                <a:cs typeface="Kanit"/>
                <a:sym typeface="Kanit"/>
              </a:rPr>
              <a:t>Szellemi tulajdonvédelmi stratégia:</a:t>
            </a:r>
            <a:endParaRPr sz="1700">
              <a:solidFill>
                <a:srgbClr val="002060"/>
              </a:solidFill>
              <a:latin typeface="Kanit"/>
              <a:ea typeface="Kanit"/>
              <a:cs typeface="Kanit"/>
              <a:sym typeface="Kanit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hu-HU" sz="1800">
                <a:solidFill>
                  <a:srgbClr val="002060"/>
                </a:solidFill>
                <a:latin typeface="Kanit"/>
                <a:ea typeface="Kanit"/>
                <a:cs typeface="Kanit"/>
                <a:sym typeface="Kanit"/>
              </a:rPr>
              <a:t>Hosszú távú finanszírozási stratégia:</a:t>
            </a:r>
            <a:endParaRPr sz="1700">
              <a:solidFill>
                <a:srgbClr val="002060"/>
              </a:solidFill>
              <a:latin typeface="Kanit"/>
              <a:ea typeface="Kanit"/>
              <a:cs typeface="Kanit"/>
              <a:sym typeface="Kanit"/>
            </a:endParaRPr>
          </a:p>
          <a:p>
            <a:pPr marL="0" marR="0" lvl="0" indent="0" algn="ctr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</a:pPr>
            <a:endParaRPr sz="1500" b="0" i="0" u="none" strike="noStrike" cap="none">
              <a:solidFill>
                <a:srgbClr val="282F66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</a:pPr>
            <a:endParaRPr sz="1500" b="0" i="0" u="none" strike="noStrike" cap="none">
              <a:solidFill>
                <a:srgbClr val="282F66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</a:pPr>
            <a:endParaRPr sz="1500" b="0" i="0" u="none" strike="noStrike" cap="none">
              <a:solidFill>
                <a:srgbClr val="282F66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</a:pPr>
            <a:endParaRPr sz="1500" b="0" i="0" u="none" strike="noStrike" cap="none">
              <a:solidFill>
                <a:srgbClr val="282F66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</a:pPr>
            <a:endParaRPr sz="1500" b="0" i="0" u="none" strike="noStrike" cap="none">
              <a:solidFill>
                <a:srgbClr val="282F66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</a:pPr>
            <a:endParaRPr sz="1500" b="0" i="0" u="none" strike="noStrike" cap="none">
              <a:solidFill>
                <a:srgbClr val="282F66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</a:pPr>
            <a:endParaRPr sz="1500" b="0" i="0" u="none" strike="noStrike" cap="none">
              <a:solidFill>
                <a:srgbClr val="282F66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</a:pPr>
            <a:endParaRPr sz="1500" b="0" i="0" u="none" strike="noStrike" cap="none">
              <a:solidFill>
                <a:srgbClr val="282F66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</a:pPr>
            <a:endParaRPr sz="1500" b="0" i="0" u="none" strike="noStrike" cap="none">
              <a:solidFill>
                <a:srgbClr val="282F66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</a:pPr>
            <a:endParaRPr sz="1500" b="0" i="0" u="none" strike="noStrike" cap="none">
              <a:solidFill>
                <a:srgbClr val="282F66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39" name="Google Shape;139;p5"/>
          <p:cNvSpPr txBox="1"/>
          <p:nvPr/>
        </p:nvSpPr>
        <p:spPr>
          <a:xfrm>
            <a:off x="950767" y="110215"/>
            <a:ext cx="10290300" cy="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0" bIns="1219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82F66"/>
              </a:buClr>
              <a:buSzPts val="3200"/>
              <a:buFont typeface="Roboto"/>
              <a:buNone/>
            </a:pPr>
            <a:r>
              <a:rPr lang="hu-HU" sz="3600" b="1">
                <a:solidFill>
                  <a:srgbClr val="282F66"/>
                </a:solidFill>
                <a:latin typeface="Kanit"/>
                <a:ea typeface="Kanit"/>
                <a:cs typeface="Kanit"/>
                <a:sym typeface="Kanit"/>
              </a:rPr>
              <a:t>Üzemezés és mérföldkövek</a:t>
            </a:r>
            <a:endParaRPr sz="3600" b="1">
              <a:solidFill>
                <a:srgbClr val="282F66"/>
              </a:solidFill>
              <a:latin typeface="Kanit"/>
              <a:ea typeface="Kanit"/>
              <a:cs typeface="Kanit"/>
              <a:sym typeface="Kani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714</Words>
  <Application>Microsoft Office PowerPoint</Application>
  <PresentationFormat>Szélesvásznú</PresentationFormat>
  <Paragraphs>135</Paragraphs>
  <Slides>6</Slides>
  <Notes>6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6</vt:i4>
      </vt:variant>
      <vt:variant>
        <vt:lpstr>Téma</vt:lpstr>
      </vt:variant>
      <vt:variant>
        <vt:i4>1</vt:i4>
      </vt:variant>
      <vt:variant>
        <vt:lpstr>Diacímek</vt:lpstr>
      </vt:variant>
      <vt:variant>
        <vt:i4>6</vt:i4>
      </vt:variant>
    </vt:vector>
  </HeadingPairs>
  <TitlesOfParts>
    <vt:vector size="13" baseType="lpstr">
      <vt:lpstr>Kanit</vt:lpstr>
      <vt:lpstr>Poppins</vt:lpstr>
      <vt:lpstr>Play</vt:lpstr>
      <vt:lpstr>Twentieth Century</vt:lpstr>
      <vt:lpstr>Arial</vt:lpstr>
      <vt:lpstr>Roboto</vt:lpstr>
      <vt:lpstr>Office-téma</vt:lpstr>
      <vt:lpstr>PowerPoint-bemutató</vt:lpstr>
      <vt:lpstr>Projekt áttekintése</vt:lpstr>
      <vt:lpstr>Projekt áttekintése</vt:lpstr>
      <vt:lpstr>PowerPoint-bemutató</vt:lpstr>
      <vt:lpstr>PowerPoint-bemutató</vt:lpstr>
      <vt:lpstr>PowerPoint-bemutató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gerencser.dorka@tf.hu</dc:creator>
  <cp:lastModifiedBy>Végvári Gerencsér Dorottya</cp:lastModifiedBy>
  <cp:revision>1</cp:revision>
  <dcterms:created xsi:type="dcterms:W3CDTF">2025-10-16T12:36:36Z</dcterms:created>
  <dcterms:modified xsi:type="dcterms:W3CDTF">2026-04-01T17:27:36Z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0x0101009631221B1B4F6346A1D81A383C5E138E</vt:lpwstr>
  </property>
  <property fmtid="{D5CDD505-2E9C-101B-9397-08002B2CF9AE}" pid="3" name="MediaServiceImageTags">
    <vt:lpwstr/>
  </property>
</Properties>
</file>