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C82D-39DB-CF46-8A0F-95DD27EF8361}" type="datetimeFigureOut">
              <a:rPr lang="en-US" smtClean="0"/>
              <a:t>15. 09. 11.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868F5-0D38-7D40-A6EC-FBFBC46C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A6B9A9-085A-5544-9750-153EFAD6F326}" type="slidenum">
              <a:rPr lang="hu-HU"/>
              <a:pPr/>
              <a:t>2</a:t>
            </a:fld>
            <a:endParaRPr lang="hu-HU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51F33F-2C41-BC40-947C-31DE01F0693B}" type="slidenum">
              <a:rPr lang="hu-HU"/>
              <a:pPr/>
              <a:t>11</a:t>
            </a:fld>
            <a:endParaRPr lang="hu-HU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D87F11-A5D0-274D-936C-DEB44E8F2E3E}" type="slidenum">
              <a:rPr lang="hu-HU"/>
              <a:pPr/>
              <a:t>12</a:t>
            </a:fld>
            <a:endParaRPr lang="hu-HU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78AADE-338B-D248-B2A5-8968B34EA326}" type="slidenum">
              <a:rPr lang="hu-HU"/>
              <a:pPr/>
              <a:t>13</a:t>
            </a:fld>
            <a:endParaRPr lang="hu-HU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/>
            <a:fld id="{DDB921F0-5CD0-9D4C-9A75-EEB7F76F9C1B}" type="slidenum">
              <a:rPr lang="hu-HU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14</a:t>
            </a:fld>
            <a:endParaRPr lang="hu-HU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hu-H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7770C6-D8E4-C041-8FC9-14519B36D14F}" type="slidenum">
              <a:rPr lang="hu-HU"/>
              <a:pPr/>
              <a:t>15</a:t>
            </a:fld>
            <a:endParaRPr lang="hu-HU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41781-7249-6045-B2AB-5EC5194023C5}" type="slidenum">
              <a:rPr lang="hu-HU"/>
              <a:pPr/>
              <a:t>16</a:t>
            </a:fld>
            <a:endParaRPr lang="hu-HU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F44FB-790A-5F4C-9166-1126987810DD}" type="slidenum">
              <a:rPr lang="hu-HU"/>
              <a:pPr/>
              <a:t>17</a:t>
            </a:fld>
            <a:endParaRPr lang="hu-HU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290E63-ACD6-194E-B45A-2E622A72D613}" type="slidenum">
              <a:rPr lang="hu-HU"/>
              <a:pPr/>
              <a:t>18</a:t>
            </a:fld>
            <a:endParaRPr lang="hu-HU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B4CAA-3095-7542-89E5-CAFBBD3ACB1A}" type="slidenum">
              <a:rPr lang="hu-HU"/>
              <a:pPr/>
              <a:t>19</a:t>
            </a:fld>
            <a:endParaRPr lang="hu-HU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079D1C-18A9-064F-8779-405B572B6045}" type="slidenum">
              <a:rPr lang="hu-HU"/>
              <a:pPr/>
              <a:t>20</a:t>
            </a:fld>
            <a:endParaRPr lang="hu-HU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FAFFA6-6B09-D646-8601-191A5E85080A}" type="slidenum">
              <a:rPr lang="hu-HU"/>
              <a:pPr/>
              <a:t>3</a:t>
            </a:fld>
            <a:endParaRPr lang="hu-HU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D44AE5-BD39-5741-9B02-E4F0623CFC42}" type="slidenum">
              <a:rPr lang="hu-HU"/>
              <a:pPr/>
              <a:t>21</a:t>
            </a:fld>
            <a:endParaRPr lang="hu-HU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32E2F-D923-934E-9803-38C283D380A2}" type="slidenum">
              <a:rPr lang="hu-HU"/>
              <a:pPr/>
              <a:t>22</a:t>
            </a:fld>
            <a:endParaRPr lang="hu-HU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F77444-CF04-EA44-9989-2A88D66B4EEC}" type="slidenum">
              <a:rPr lang="hu-HU"/>
              <a:pPr/>
              <a:t>23</a:t>
            </a:fld>
            <a:endParaRPr lang="hu-HU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6D3506-B92B-9246-A73F-BBFC2019A16B}" type="slidenum">
              <a:rPr lang="hu-HU"/>
              <a:pPr/>
              <a:t>24</a:t>
            </a:fld>
            <a:endParaRPr lang="hu-HU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5D562-83AD-7445-AEE8-F60F2674AAD6}" type="slidenum">
              <a:rPr lang="hu-HU"/>
              <a:pPr/>
              <a:t>25</a:t>
            </a:fld>
            <a:endParaRPr lang="hu-HU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44EF4F-C9BB-374F-947D-EC0708B57396}" type="slidenum">
              <a:rPr lang="hu-HU"/>
              <a:pPr/>
              <a:t>4</a:t>
            </a:fld>
            <a:endParaRPr lang="hu-HU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94E045-7A7E-9A48-B65D-000CDEEEADFE}" type="slidenum">
              <a:rPr lang="hu-HU"/>
              <a:pPr/>
              <a:t>5</a:t>
            </a:fld>
            <a:endParaRPr lang="hu-HU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A1B731-E8B7-8B4E-9153-9F89FB4B668F}" type="slidenum">
              <a:rPr lang="hu-HU"/>
              <a:pPr/>
              <a:t>6</a:t>
            </a:fld>
            <a:endParaRPr lang="hu-HU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5D469-0616-4A41-99B5-AB4923729432}" type="slidenum">
              <a:rPr lang="hu-HU"/>
              <a:pPr/>
              <a:t>7</a:t>
            </a:fld>
            <a:endParaRPr lang="hu-HU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658DDC-047B-244F-8E46-6ED59BED7F02}" type="slidenum">
              <a:rPr lang="hu-HU"/>
              <a:pPr/>
              <a:t>8</a:t>
            </a:fld>
            <a:endParaRPr lang="hu-HU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6446E-54E6-5246-A03E-A31E172D29D4}" type="slidenum">
              <a:rPr lang="hu-HU"/>
              <a:pPr/>
              <a:t>9</a:t>
            </a:fld>
            <a:endParaRPr lang="hu-HU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9867F9-340C-8248-AF70-6407C9ABDCDC}" type="slidenum">
              <a:rPr lang="hu-HU"/>
              <a:pPr/>
              <a:t>10</a:t>
            </a:fld>
            <a:endParaRPr lang="hu-HU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6481" y="1604329"/>
            <a:ext cx="3952800" cy="19182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547520" y="1604329"/>
            <a:ext cx="3952800" cy="19182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6481" y="3660864"/>
            <a:ext cx="3952800" cy="19197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547520" y="3660864"/>
            <a:ext cx="3952800" cy="19197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1F67-5348-4D5E-8B42-3462BA520F78}" type="datetime1">
              <a:rPr lang="hu-HU" smtClean="0"/>
              <a:t>15. 09. 11.</a:t>
            </a:fld>
            <a:endParaRPr 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Katona Péter</a:t>
            </a:r>
            <a:endParaRPr 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0715B-B02E-574A-8A8B-00D16C2D0AA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0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15. 09. 11.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Biofizika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Sejtek felépítése – 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6997" y="1469269"/>
            <a:ext cx="8045280" cy="5029975"/>
          </a:xfrm>
          <a:ln/>
        </p:spPr>
        <p:txBody>
          <a:bodyPr>
            <a:normAutofit fontScale="550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Sejthártya (plazmamembrán, sejtmembrán):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 sejttartalmat körülvevő féligáteresztő,~10 nm vastag foszfolipid-kettősréteg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 fehérjéket tartalmaz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integráns módon, a kettősrétegbe beágyazódva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perifériálisan, lazán kapcsolódva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Sejtmag (nukleusz):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kettős membránnal körülvett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karioplazmával töltött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gömbszerű organellum (sejtszervecske)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kromoszóma DNS (dezoxiribonukleinsav) tárolódik és másolódik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 smtClean="0"/>
              <a:t>egy </a:t>
            </a:r>
            <a:r>
              <a:rPr lang="hu-HU" dirty="0"/>
              <a:t>vagy több (fajra jellemzőszámú) ún. magvacska (nukleolusz) található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szerepe a riboszómális RNS (ribonukleinsav) szintézise és szükség szerinti módosítása a riboszómák előállításához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nukleinsavakban gazdag (50%) riboszóma feladata a (hírvivő-) mRNS kódolta fehérjék szintetizálása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amikor a sejt nem osztódik, a sejtmag a kromatin nevű szálszerű anyag hálózatát tartalmazza</a:t>
            </a:r>
          </a:p>
          <a:p>
            <a:pPr marL="1566743" lvl="3" indent="-195843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legfőbb összetevője a DNS</a:t>
            </a:r>
          </a:p>
          <a:p>
            <a:pPr marL="1566743" lvl="3" indent="-195843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Osztódáskor a kromatin vastag, rövid testekké formálódik (hosszuk mentén a mozgatásukat/illesztésüket szolgáló </a:t>
            </a:r>
            <a:r>
              <a:rPr lang="hu-HU" dirty="0" smtClean="0"/>
              <a:t>befűződéssel)</a:t>
            </a:r>
          </a:p>
          <a:p>
            <a:pPr marL="1915957" lvl="4" indent="-195843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 smtClean="0"/>
              <a:t>ekkor </a:t>
            </a:r>
            <a:r>
              <a:rPr lang="hu-HU" dirty="0"/>
              <a:t>kromoszómáknak </a:t>
            </a:r>
            <a:r>
              <a:rPr lang="hu-HU" dirty="0" smtClean="0"/>
              <a:t>nevezzünk</a:t>
            </a:r>
          </a:p>
          <a:p>
            <a:pPr marL="1566743" lvl="3" indent="-195843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 smtClean="0"/>
              <a:t>Ezek </a:t>
            </a:r>
            <a:r>
              <a:rPr lang="hu-HU" dirty="0"/>
              <a:t>hordozzák a sejt géneknek nevezett örökítő információit.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468-AA61-437B-8919-C9673D65D577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D438-258D-BD45-A001-0636124804D5}" type="slidenum">
              <a:rPr lang="hu-HU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1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2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2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Sejtek felépítése – I.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850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Protoplazma: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sejtteret kitöltő anyag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főbb alkotói:</a:t>
            </a:r>
          </a:p>
          <a:p>
            <a:pPr marL="391686" indent="-29376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Citoplazma: a protoplazma folyékony, 90-95%-nyi vizet tartalmazó alapállománya</a:t>
            </a:r>
          </a:p>
          <a:p>
            <a:pPr marL="391686" indent="-29376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Centriólum: a sejtmaghoz közeli, a sejt mozgásjelenségeit / osztódását irányító sejtközpontban lévő két hengeres testecske, melyek a mitózis során osztódási központokként funkcionálnak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2CE-B103-4690-8928-9C6C0B701327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02A0-FC4B-7E44-888F-F7F781A624D1}" type="slidenum">
              <a:rPr lang="hu-HU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5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Sejtek felépítése – I.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77500" lnSpcReduction="20000"/>
          </a:bodyPr>
          <a:lstStyle/>
          <a:p>
            <a:pPr marL="391686" indent="-29376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Citoszkeleton: </a:t>
            </a:r>
          </a:p>
          <a:p>
            <a:pPr marL="783372" lvl="1" indent="-29376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sejtmag és sejtmembrán belső felülete közötti, erősen strukturált fonalas fehérjeváz</a:t>
            </a:r>
          </a:p>
          <a:p>
            <a:pPr marL="783372" lvl="1" indent="-29376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több elkülönülő fonalrendszer alkotja:</a:t>
            </a:r>
          </a:p>
          <a:p>
            <a:pPr marL="1175057" lvl="2" indent="-26064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mikrofilamentum-hálózat (építőeleme a ~6 nm átmérőjű aktin –sejtmozgásban, sejthártya stabilizálása)</a:t>
            </a:r>
          </a:p>
          <a:p>
            <a:pPr marL="1175057" lvl="2" indent="-26064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mikrotubulusok (alkotója a ~22 nm tubulin – sejten belüli térbeli elrendeződés,  organellumok mozgásához irányítópálya kialakítása)</a:t>
            </a:r>
          </a:p>
          <a:p>
            <a:pPr marL="1175057" lvl="2" indent="-26064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közbenső (szerkezeti) filamentumok.</a:t>
            </a:r>
          </a:p>
          <a:p>
            <a:pPr marL="1175057" lvl="2" indent="-26064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Az állati és a növényi sejtekben egyaránt megtalálhatóak a miozin filamentumok: az aktin és a miozin komplex a funkcionális egysége a citoplazma áramlásáért és az organellumok mozgatásáért felelős sejtváz komponensnek</a:t>
            </a:r>
          </a:p>
          <a:p>
            <a:pPr marL="391686" indent="-293764">
              <a:buSzPct val="45000"/>
              <a:buFont typeface="Wingdings" charset="0"/>
              <a:buChar char="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5104-D966-43DC-A979-9B583C5A5C96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1768-DA36-CA47-8AAC-E77BB54B460F}" type="slidenum">
              <a:rPr lang="hu-HU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9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Sejtek felépítése – I.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775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Endoplazmatikus retikulum (ER, „protoplazmán belüli hálózat”): 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szalagformájú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membrános tubulusok szövevénye, melyek a sejtmagot határoló membrántól indulva összeköttetésben állnak egymással és közvetett módon (az ún. endomembrán rendszer révén) a plazmamembránnal is.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durvafelszínű ER felületén (riboszóma-) rRNS alapú riboszómák találhatóak a fehérjeszintézishez.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simafelszínű ER: a kémiai reakciók helyszínét adó membránfelület (így az anyagcsere hatásfok) növelése, méreganyagok lebontása, fehérjék és sejt-folyadékok transzportja a sejtmembránhoz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942C-79CE-4198-82C2-ACC3670DA31A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C709-ED8C-AA46-AAC1-77F5E290C95D}" type="slidenum">
              <a:rPr lang="hu-HU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4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átum helye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>
              <a:buFont typeface="Times New Roman" charset="0"/>
              <a:buNone/>
            </a:pPr>
            <a:fld id="{30A0E506-3C8C-49AD-B1F9-FEA63BEBDCC4}" type="datetime1">
              <a:rPr lang="hu-HU" smtClean="0">
                <a:solidFill>
                  <a:srgbClr val="000000"/>
                </a:solidFill>
                <a:latin typeface="Times New Roman" charset="0"/>
              </a:rPr>
              <a:t>15. 09. 11.</a:t>
            </a:fld>
            <a:endParaRPr lang="hu-HU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5363" name="Élőláb helye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 eaLnBrk="0"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>
              <a:buFont typeface="Times New Roman" charset="0"/>
              <a:buNone/>
            </a:pPr>
            <a:r>
              <a:rPr lang="hu-HU">
                <a:solidFill>
                  <a:srgbClr val="000000"/>
                </a:solidFill>
                <a:latin typeface="Times New Roman" charset="0"/>
                <a:cs typeface="DejaVu Sans" charset="0"/>
              </a:rPr>
              <a:t>Katona Péter</a:t>
            </a:r>
          </a:p>
        </p:txBody>
      </p:sp>
      <p:sp>
        <p:nvSpPr>
          <p:cNvPr id="15364" name="Dia számának helye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/>
            <a:fld id="{A25421E0-A8F4-3E4F-BBB9-E83E4987299F}" type="slidenum">
              <a:rPr lang="hu-HU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14</a:t>
            </a:fld>
            <a:endParaRPr lang="hu-HU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15365" name="Text Box 1"/>
          <p:cNvSpPr txBox="1">
            <a:spLocks noChangeArrowheads="1"/>
          </p:cNvSpPr>
          <p:nvPr/>
        </p:nvSpPr>
        <p:spPr bwMode="auto">
          <a:xfrm>
            <a:off x="456481" y="1604328"/>
            <a:ext cx="3925440" cy="18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602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 marL="8636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>
              <a:spcAft>
                <a:spcPts val="1293"/>
              </a:spcAft>
              <a:buSzPct val="45000"/>
              <a:buFont typeface="Wingdings" charset="0"/>
              <a:buChar char=""/>
            </a:pPr>
            <a:r>
              <a:rPr lang="hu-HU" sz="1500" dirty="0">
                <a:solidFill>
                  <a:srgbClr val="000000"/>
                </a:solidFill>
              </a:rPr>
              <a:t>Mitokondrium:</a:t>
            </a: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r>
              <a:rPr lang="hu-HU" sz="1300" dirty="0">
                <a:solidFill>
                  <a:srgbClr val="000000"/>
                </a:solidFill>
                <a:ea typeface="ＭＳ Ｐゴシック" charset="0"/>
              </a:rPr>
              <a:t>ovális</a:t>
            </a: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r>
              <a:rPr lang="hu-HU" sz="1300" dirty="0">
                <a:solidFill>
                  <a:srgbClr val="000000"/>
                </a:solidFill>
                <a:ea typeface="ＭＳ Ｐゴシック" charset="0"/>
              </a:rPr>
              <a:t>kettősmembrán falú </a:t>
            </a:r>
            <a:r>
              <a:rPr lang="hu-HU" sz="1300" dirty="0">
                <a:solidFill>
                  <a:srgbClr val="000000"/>
                </a:solidFill>
                <a:ea typeface="ＭＳ Ｐゴシック" charset="0"/>
              </a:rPr>
              <a:t>organellum</a:t>
            </a: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r>
              <a:rPr lang="hu-HU" sz="1300" dirty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hu-HU" sz="1300" dirty="0">
                <a:solidFill>
                  <a:srgbClr val="000000"/>
                </a:solidFill>
                <a:ea typeface="ＭＳ Ｐゴシック" charset="0"/>
              </a:rPr>
              <a:t>sejt energia-szükségleteit biztosító ATP (adenozin-trifoszfát) szintetizálására</a:t>
            </a: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r>
              <a:rPr lang="hu-HU" sz="1300" dirty="0">
                <a:solidFill>
                  <a:srgbClr val="000000"/>
                </a:solidFill>
                <a:ea typeface="ＭＳ Ｐゴシック" charset="0"/>
              </a:rPr>
              <a:t>„akkumulátor” funkció.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81" y="1604328"/>
            <a:ext cx="2439360" cy="18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r>
              <a:rPr lang="hu-HU" dirty="0"/>
              <a:t>Sejtek felépítése – I.</a:t>
            </a:r>
            <a:endParaRPr lang="hu-HU" dirty="0">
              <a:latin typeface="Arial" charset="0"/>
              <a:cs typeface="WenQuanYi Zen Hei" charset="0"/>
            </a:endParaRPr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456480" y="3682467"/>
            <a:ext cx="7859935" cy="18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602" rIns="0" bIns="0" numCol="2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 marL="8636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marL="1295400" indent="-287338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>
              <a:spcAft>
                <a:spcPts val="1293"/>
              </a:spcAft>
              <a:buSzPct val="45000"/>
              <a:buFont typeface="Wingdings" charset="0"/>
              <a:buChar char=""/>
            </a:pPr>
            <a:r>
              <a:rPr lang="hu-HU" sz="1300" dirty="0">
                <a:solidFill>
                  <a:srgbClr val="000000"/>
                </a:solidFill>
              </a:rPr>
              <a:t>Golgi-készülék:</a:t>
            </a: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r>
              <a:rPr lang="hu-HU" sz="1100" dirty="0">
                <a:solidFill>
                  <a:srgbClr val="000000"/>
                </a:solidFill>
                <a:ea typeface="ＭＳ Ｐゴシック" charset="0"/>
              </a:rPr>
              <a:t>vékony lapos</a:t>
            </a: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r>
              <a:rPr lang="hu-HU" sz="1100" dirty="0">
                <a:solidFill>
                  <a:srgbClr val="000000"/>
                </a:solidFill>
                <a:ea typeface="ＭＳ Ｐゴシック" charset="0"/>
              </a:rPr>
              <a:t>dinamikusan átalakuló zsákszerű, membrános testek </a:t>
            </a:r>
            <a:r>
              <a:rPr lang="hu-HU" sz="1100" dirty="0" smtClean="0">
                <a:solidFill>
                  <a:srgbClr val="000000"/>
                </a:solidFill>
                <a:ea typeface="ＭＳ Ｐゴシック" charset="0"/>
              </a:rPr>
              <a:t>halmaza</a:t>
            </a: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endParaRPr lang="hu-HU" sz="1100" dirty="0">
              <a:solidFill>
                <a:srgbClr val="000000"/>
              </a:solidFill>
              <a:ea typeface="ＭＳ Ｐゴシック" charset="0"/>
            </a:endParaRP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endParaRPr lang="hu-HU" sz="1100" dirty="0" smtClean="0">
              <a:solidFill>
                <a:srgbClr val="000000"/>
              </a:solidFill>
              <a:ea typeface="ＭＳ Ｐゴシック" charset="0"/>
            </a:endParaRP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endParaRPr lang="hu-HU" sz="1100" dirty="0">
              <a:solidFill>
                <a:srgbClr val="000000"/>
              </a:solidFill>
              <a:ea typeface="ＭＳ Ｐゴシック" charset="0"/>
            </a:endParaRPr>
          </a:p>
          <a:p>
            <a:pPr lvl="1" eaLnBrk="1">
              <a:spcAft>
                <a:spcPts val="1032"/>
              </a:spcAft>
              <a:buSzPct val="75000"/>
              <a:buFont typeface="Symbol" charset="0"/>
              <a:buChar char=""/>
            </a:pPr>
            <a:r>
              <a:rPr lang="hu-HU" sz="1100" dirty="0">
                <a:solidFill>
                  <a:srgbClr val="000000"/>
                </a:solidFill>
                <a:ea typeface="ＭＳ Ｐゴシック" charset="0"/>
              </a:rPr>
              <a:t>Funkciói:</a:t>
            </a:r>
          </a:p>
          <a:p>
            <a:pPr lvl="2" eaLnBrk="1">
              <a:spcAft>
                <a:spcPts val="771"/>
              </a:spcAft>
              <a:buSzPct val="45000"/>
              <a:buFont typeface="Wingdings" charset="0"/>
              <a:buChar char=""/>
            </a:pPr>
            <a:r>
              <a:rPr lang="hu-HU" sz="1000" dirty="0">
                <a:solidFill>
                  <a:srgbClr val="000000"/>
                </a:solidFill>
                <a:ea typeface="ＭＳ Ｐゴシック" charset="0"/>
              </a:rPr>
              <a:t>váladék (szekrétum) kondenzálása / membránbacsomagolása</a:t>
            </a:r>
          </a:p>
          <a:p>
            <a:pPr lvl="2" eaLnBrk="1">
              <a:spcAft>
                <a:spcPts val="771"/>
              </a:spcAft>
              <a:buSzPct val="45000"/>
              <a:buFont typeface="Wingdings" charset="0"/>
              <a:buChar char=""/>
            </a:pPr>
            <a:r>
              <a:rPr lang="hu-HU" sz="1000" dirty="0">
                <a:solidFill>
                  <a:srgbClr val="000000"/>
                </a:solidFill>
                <a:ea typeface="ＭＳ Ｐゴシック" charset="0"/>
              </a:rPr>
              <a:t>Szekréció</a:t>
            </a:r>
          </a:p>
          <a:p>
            <a:pPr lvl="2" eaLnBrk="1">
              <a:spcAft>
                <a:spcPts val="771"/>
              </a:spcAft>
              <a:buSzPct val="45000"/>
              <a:buFont typeface="Wingdings" charset="0"/>
              <a:buChar char=""/>
            </a:pPr>
            <a:r>
              <a:rPr lang="hu-HU" sz="1000" dirty="0">
                <a:solidFill>
                  <a:srgbClr val="000000"/>
                </a:solidFill>
                <a:ea typeface="ＭＳ Ｐゴシック" charset="0"/>
              </a:rPr>
              <a:t>makromolekula szintézis</a:t>
            </a:r>
          </a:p>
          <a:p>
            <a:pPr lvl="2" eaLnBrk="1">
              <a:spcAft>
                <a:spcPts val="771"/>
              </a:spcAft>
              <a:buSzPct val="45000"/>
              <a:buFont typeface="Wingdings" charset="0"/>
              <a:buChar char=""/>
            </a:pPr>
            <a:r>
              <a:rPr lang="hu-HU" sz="1000" dirty="0">
                <a:solidFill>
                  <a:srgbClr val="000000"/>
                </a:solidFill>
                <a:ea typeface="ＭＳ Ｐゴシック" charset="0"/>
              </a:rPr>
              <a:t>membránképzés, sejtfolyamatok szabályozása</a:t>
            </a:r>
          </a:p>
          <a:p>
            <a:pPr lvl="2" eaLnBrk="1">
              <a:spcAft>
                <a:spcPts val="771"/>
              </a:spcAft>
              <a:buSzPct val="45000"/>
              <a:buFont typeface="Wingdings" charset="0"/>
              <a:buChar char=""/>
            </a:pPr>
            <a:r>
              <a:rPr lang="hu-HU" sz="1000" dirty="0">
                <a:solidFill>
                  <a:srgbClr val="000000"/>
                </a:solidFill>
                <a:ea typeface="ＭＳ Ｐゴシック" charset="0"/>
              </a:rPr>
              <a:t>információátvitel</a:t>
            </a:r>
          </a:p>
        </p:txBody>
      </p:sp>
    </p:spTree>
    <p:extLst>
      <p:ext uri="{BB962C8B-B14F-4D97-AF65-F5344CB8AC3E}">
        <p14:creationId xmlns:p14="http://schemas.microsoft.com/office/powerpoint/2010/main" val="27354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bldLvl="2"/>
      <p:bldP spid="15369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Sejtek felépítése – Növényi sejtek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6C6C-50B5-481C-B0C3-04D2CFE996B1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A5AC-58FA-6D43-941E-D469B57AF432}" type="slidenum">
              <a:rPr lang="hu-HU"/>
              <a:pPr/>
              <a:t>15</a:t>
            </a:fld>
            <a:endParaRPr lang="hu-H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92" y="1196752"/>
            <a:ext cx="7135200" cy="513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Sejtek felépítése – II.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625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Magasabbrendű állatokban a sejtek, szövetek és szervek tartására csontváz, vagy külső váz (rovarok) szolgál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Alacsonyabb rendűekben magát a sejtet borítja gyakran kemény anyag (pl. SiO2), vagy peptid és szénhidrát alapú sejtfal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Növényeknél a sejtfal cellulóz, melyet a sejtmembránban található enzimrozetta-komplex szintetizál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hidrofób anyagok (lignin, szuberin) berakódásával a másodlagos sejtfal vízre és vegyületekre átjárhatatlanná válik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gödörke-pároknál vékony összekötő csövecskék (plazmodezmák) biztosítják a sejtek közötti kémiai kommunikációt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méretük funkciótól </a:t>
            </a:r>
            <a:r>
              <a:rPr lang="hu-HU" dirty="0" smtClean="0"/>
              <a:t>függően a </a:t>
            </a:r>
            <a:r>
              <a:rPr lang="hu-HU" dirty="0"/>
              <a:t>mikro- és milliméteres tartományba esik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alakjuk gömb (szabadon álló sejtek, pl. virágpor, spóra), vagy szögletes (szorosan álló növényi sejtek egymásra nyomást gyakorolnak)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BF2-E9DE-4569-A30D-203EA0CDDD2F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FDA37-F41B-9043-BCEC-6FB3279BE242}" type="slidenum">
              <a:rPr lang="hu-HU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3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Sejtek felépítése – II.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8"/>
            <a:ext cx="8045280" cy="4894916"/>
          </a:xfrm>
          <a:ln/>
        </p:spPr>
        <p:txBody>
          <a:bodyPr>
            <a:normAutofit fontScale="550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Plasztisz: 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ovális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kettős membránnal határolt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gyakran pigment-tartalmú organellum (kromoplasztisz)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legalapvetőbb pigment a fotoszintézishez nélkülözhetetlen klorofill molekulát tartalmazó kloroplasztisz (zöld színtest).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Vakuólum: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sejten belüli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membránnal körülvett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tápanyagdús sejtnedvvel telt üreg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vízháztartás szabályozására és vízben oldható anyagok raktározására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Centriólumok nincsenek (néhány algafajtól eltekintve):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növényeknél a sejtosztódás és a megnyúlásos növekedés térben és időben elkülönülve történik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sejtosztódás az osztódó szövetekben (merisztémákban), a megnyúlás a megnyúlási zónákban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Zárványok: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raktározott anyagok, végtermékek (pl. kristályok)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A1F5-6310-4ABB-B618-EF4BD03D7441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190E-20E8-BD4F-84EC-78469DB23934}" type="slidenum">
              <a:rPr lang="hu-HU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1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4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A sejtciklus</a:t>
            </a:r>
            <a:br>
              <a:rPr lang="hu-HU"/>
            </a:br>
            <a:endParaRPr lang="hu-HU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9200" y="1604329"/>
            <a:ext cx="3925440" cy="3977698"/>
          </a:xfrm>
          <a:ln/>
        </p:spPr>
        <p:txBody>
          <a:bodyPr>
            <a:normAutofit fontScale="700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900" dirty="0"/>
              <a:t>G0: a sejtek várakoznak a sejtciklusba vezető jelre (egyes sejtek, pl. neuronok, sohasem osztódnak, miután G0 fázisba kerültek).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900" dirty="0"/>
              <a:t>G1: „gap” – az első növekedési szakasz. 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900" dirty="0"/>
              <a:t>S: szintézis – a DNS replikáció fázisa.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900" dirty="0"/>
              <a:t>G2: „gap” – a második növekedési szakasz, a sejt felkészítése az osztódásra.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900" dirty="0"/>
              <a:t>M: mitózis és citokinézis, a sejt kettéválása két utódsejtre.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AF66-566A-4A7C-B25C-1B36BE80BE22}" type="datetime1">
              <a:rPr lang="hu-HU" smtClean="0"/>
              <a:t>15. 09. 11.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1844-6E3F-854F-B12B-5A019F213D0E}" type="slidenum">
              <a:rPr lang="hu-HU"/>
              <a:pPr/>
              <a:t>18</a:t>
            </a:fld>
            <a:endParaRPr lang="hu-H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1768506"/>
            <a:ext cx="3925440" cy="364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83585" y="750701"/>
            <a:ext cx="7564320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hu-HU" sz="2000" dirty="0">
                <a:solidFill>
                  <a:srgbClr val="FFFFFF"/>
                </a:solidFill>
              </a:rPr>
              <a:t>A sejtciklus az eukarióta sejtben két osztódás közötti periódus, mely interfázisból, mitózisból és a sejt kettéválásából áll</a:t>
            </a:r>
          </a:p>
        </p:txBody>
      </p:sp>
    </p:spTree>
    <p:extLst>
      <p:ext uri="{BB962C8B-B14F-4D97-AF65-F5344CB8AC3E}">
        <p14:creationId xmlns:p14="http://schemas.microsoft.com/office/powerpoint/2010/main" val="28893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Ellenőrzési pontok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925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Az ellenőrzési pontok legfőbb szerepe, hogy a hibás sejtek ciklusa gátlás alá kerülhet, ezzel biztosítva a genetikailag azonos sejteket.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három ellenőrzési pont: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G1/S „start” pont a DNS sérülés érzékelésére;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G2/M pont a sikeres DNS replikáció ellenőrzésére;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 [M/A] pont a sikeres kromatid szétválást ellenőrzi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4A85-BD93-4E1E-B910-E1A6009A19B3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BB0D-F1D2-3E47-B5D3-E48227D170C0}" type="slidenum">
              <a:rPr lang="hu-HU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5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Biológiai elméletek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Az élettel kapcsolatos jelenségek ugyanazon törvényszerűségeken alapulnak, amelyek a fizikai és a kémiai jelenségeket vezénylik.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919-B3AC-4C38-9478-4443A482936F}" type="datetime1">
              <a:rPr lang="hu-HU" smtClean="0"/>
              <a:t>15. 09. 11.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F7-29C3-884F-8449-9125785C4B88}" type="slidenum">
              <a:rPr lang="hu-HU"/>
              <a:pPr/>
              <a:t>2</a:t>
            </a:fld>
            <a:endParaRPr lang="hu-H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22" y="3755621"/>
            <a:ext cx="4320000" cy="216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0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Számtartó osztódás - Mitózis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8420-5B1C-44EA-8B32-C676D1FCCE24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04DC-64DA-6B44-9972-A28441F2D42F}" type="slidenum">
              <a:rPr lang="hu-HU"/>
              <a:pPr/>
              <a:t>20</a:t>
            </a:fld>
            <a:endParaRPr lang="hu-H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" y="1755545"/>
            <a:ext cx="8045280" cy="36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Számtartó osztódás - Mitózis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550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Interfázis: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 smtClean="0"/>
              <a:t>a </a:t>
            </a:r>
            <a:r>
              <a:rPr lang="hu-HU" dirty="0"/>
              <a:t>sejt nem osztódik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normál életfunkciók mellett a sejt duplikálja genetikai állományát a kromatinban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karioplazma anyagaiból a DNS önduplikálásra képes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Profázis: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sejtosztódás 1. fázisa párhuzamos folyamatok sorozata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kromoszómák megjelennek két testvérkromatidával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sejtmag membránja lebomlik, a nukleolusz eltűnik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centriólum megkettőződik, a két centriólum a mag átellenes oldalaira vándorol, körülöttük megjelenik a centroszóma tartomány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sugárirányú nyalábok indulnak és kialakul a centroszómák közötti, mikrotubulusok (orsószálak) formálta orsó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fázis végén az orsószálak mentén a kromoszómák rendezetlenül szétszóródnak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BD0-74D0-4DC4-95BA-A5EAEB2E9DC9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2AA-F326-3545-BC50-A725CCD8A2A4}" type="slidenum">
              <a:rPr lang="hu-HU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Számtartó osztódás - Mitózis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4829591"/>
          </a:xfrm>
          <a:ln/>
        </p:spPr>
        <p:txBody>
          <a:bodyPr>
            <a:normAutofit fontScale="550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Metafázis: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kromoszómák a centriólumok között az orsószálak közepe táján egyenlítői síkba rendeződnek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korai metafázisban a kromoszómák egyenletesen oszlanak el: ilyenkor láthatók és tanulmányozhatók a legjobban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később a centromérák (befűződések) szétválnak, míg végül két azonos kromoszóma csatlakozik az orsószálakhoz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Anafázis: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kromoszómapárok tagjainak ellentétes pólusok felé haladása – a befűződésüknél „fogva”.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fázis végén minkét pólus azonos kromoszóma-készletet halmozott fel – az anyasejtével azonos genetikai információval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Telofázis: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kromoszómák körül sejtmag-membrán alakul és befűződéseiknél megjelennek a magvacskák.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két utódsejt között kialakuló ún. sejtlemez az egyenlítői síkba rendeződő  nagyméretű vezikulumok öszszeolvadásával jön létre, és alakítja ki az utódsejtek egymással határos új membránjait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amint a membránok mindkét oldalon befűződnek, és a két sejt különválik, lezárul az osztódás folyamata.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ekkor mindkét utódsejt teljes a szükséges genetikai anyagokkal, valamint a protoplazma állomány egy részével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0950-9A01-4C22-964D-B9C49050B1C2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5555-6458-FC4F-AE2F-E96A0E8ECCDD}" type="slidenum">
              <a:rPr lang="hu-HU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3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Számfelező sejtosztódás - Meiózis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374C-648B-4E7D-975E-1A298E6B693D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8397-7C11-E849-A9EB-6FB38782ED4B}" type="slidenum">
              <a:rPr lang="hu-HU"/>
              <a:pPr/>
              <a:t>23</a:t>
            </a:fld>
            <a:endParaRPr lang="hu-H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" y="2011892"/>
            <a:ext cx="8045280" cy="3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Számfelező sejtosztódás - Meiózis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850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meiózis során kétszeres kromoszómakészletű (diploid) kiindulási sejtekből egyszeres készletű (haploid) utódsejtek keletkeznek, amelyeknek az ivaros szaporodásban van szerepük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Két fő osztódási szakasza: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az első szakaszban a homológ kromoszómák egyes kromatidái között allélkicserélődés történhet, a megváltozott összetételű homológ kromoszómapárok véletlenszerűen válnak szét.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második szakasz a mitózishoz hasonló: a kromoszómák kromatidái elkülönülnek és 4 haploid utódsejt keletkezik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E94A-5C38-4B4A-851E-95728527DC85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BF6C-7CC6-AB4F-A16A-0937F400BD5C}" type="slidenum">
              <a:rPr lang="hu-HU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3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Sejtdifferenciálódás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92500" lnSpcReduction="1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sejtek módosulása és specializálódása adott funkció ellátására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Mivel az organizmusok egyetlen zigótából fejlődnek ki, amelyben a felnőtt szervezet összes sejtféleségének kialakításához szükséges információnak jelen kell lennie, nagy kihívás annak tisztázása, milyen tényezők okozzák a differenciálódást (pl. a protoplazma állomány osztódáskori megoszlása).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40F9-2EFF-4937-AFA8-11413F2260A6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6D11-972B-4541-B120-D788F1BB98BC}" type="slidenum">
              <a:rPr lang="hu-HU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4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Biológiai</a:t>
            </a:r>
            <a:r>
              <a:rPr lang="en-US" dirty="0"/>
              <a:t> </a:t>
            </a:r>
            <a:r>
              <a:rPr lang="en-US" dirty="0" err="1"/>
              <a:t>osztályozás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Klasszikus</a:t>
            </a:r>
            <a:r>
              <a:rPr lang="en-US" b="1" dirty="0"/>
              <a:t> </a:t>
            </a:r>
            <a:r>
              <a:rPr lang="en-US" b="1" dirty="0" err="1"/>
              <a:t>felosztás</a:t>
            </a:r>
            <a:r>
              <a:rPr lang="en-US" b="1" dirty="0"/>
              <a:t> </a:t>
            </a:r>
            <a:r>
              <a:rPr lang="en-US" dirty="0"/>
              <a:t>(1735, </a:t>
            </a:r>
            <a:r>
              <a:rPr lang="en-US" dirty="0" err="1"/>
              <a:t>Linne</a:t>
            </a:r>
            <a:r>
              <a:rPr lang="en-US" dirty="0"/>
              <a:t>́): </a:t>
            </a:r>
            <a:r>
              <a:rPr lang="en-US" dirty="0" err="1"/>
              <a:t>növényvilág</a:t>
            </a:r>
            <a:r>
              <a:rPr lang="en-US" dirty="0"/>
              <a:t> (</a:t>
            </a:r>
            <a:r>
              <a:rPr lang="en-US" dirty="0" err="1"/>
              <a:t>fotoszintetizál</a:t>
            </a:r>
            <a:r>
              <a:rPr lang="en-US" dirty="0"/>
              <a:t>) </a:t>
            </a:r>
            <a:r>
              <a:rPr lang="en-US" dirty="0" err="1"/>
              <a:t>és</a:t>
            </a:r>
            <a:r>
              <a:rPr lang="en-US" dirty="0"/>
              <a:t> </a:t>
            </a:r>
            <a:r>
              <a:rPr lang="en-US" dirty="0" err="1"/>
              <a:t>állatvilág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/>
              <a:t>  </a:t>
            </a:r>
            <a:r>
              <a:rPr lang="en-US" b="1" dirty="0" err="1"/>
              <a:t>Korszerűbb</a:t>
            </a:r>
            <a:r>
              <a:rPr lang="en-US" b="1" dirty="0"/>
              <a:t> </a:t>
            </a:r>
            <a:r>
              <a:rPr lang="en-US" b="1" dirty="0" err="1"/>
              <a:t>osztályozás</a:t>
            </a:r>
            <a:r>
              <a:rPr lang="en-US" b="1" dirty="0"/>
              <a:t> (</a:t>
            </a:r>
            <a:r>
              <a:rPr lang="en-US" dirty="0"/>
              <a:t>1937, </a:t>
            </a:r>
            <a:r>
              <a:rPr lang="en-US" dirty="0" err="1"/>
              <a:t>Chatton</a:t>
            </a:r>
            <a:r>
              <a:rPr lang="en-US" dirty="0"/>
              <a:t>): </a:t>
            </a:r>
            <a:r>
              <a:rPr lang="en-US" dirty="0" err="1"/>
              <a:t>két</a:t>
            </a:r>
            <a:r>
              <a:rPr lang="en-US" dirty="0"/>
              <a:t> </a:t>
            </a:r>
            <a:r>
              <a:rPr lang="en-US" dirty="0" err="1"/>
              <a:t>szintet</a:t>
            </a:r>
            <a:r>
              <a:rPr lang="en-US" dirty="0"/>
              <a:t> </a:t>
            </a:r>
            <a:r>
              <a:rPr lang="en-US" dirty="0" err="1" smtClean="0"/>
              <a:t>definiál</a:t>
            </a:r>
            <a:endParaRPr lang="en-US" dirty="0" smtClean="0"/>
          </a:p>
          <a:p>
            <a:pPr lvl="1"/>
            <a:r>
              <a:rPr lang="en-US" i="1" dirty="0" smtClean="0"/>
              <a:t>1</a:t>
            </a:r>
            <a:r>
              <a:rPr lang="en-US" i="1" dirty="0"/>
              <a:t>. </a:t>
            </a:r>
            <a:r>
              <a:rPr lang="en-US" i="1" dirty="0" err="1"/>
              <a:t>szint</a:t>
            </a:r>
            <a:r>
              <a:rPr lang="en-US" dirty="0"/>
              <a:t>: </a:t>
            </a:r>
            <a:r>
              <a:rPr lang="en-US" dirty="0" err="1"/>
              <a:t>prokarióták</a:t>
            </a:r>
            <a:r>
              <a:rPr lang="en-US" dirty="0"/>
              <a:t> (</a:t>
            </a:r>
            <a:r>
              <a:rPr lang="en-US" dirty="0" err="1"/>
              <a:t>elősejtmagosok</a:t>
            </a:r>
            <a:r>
              <a:rPr lang="en-US" dirty="0"/>
              <a:t>: </a:t>
            </a:r>
            <a:r>
              <a:rPr lang="en-US" dirty="0" err="1"/>
              <a:t>baktériumok</a:t>
            </a:r>
            <a:r>
              <a:rPr lang="en-US" dirty="0"/>
              <a:t>, </a:t>
            </a:r>
            <a:r>
              <a:rPr lang="en-US" dirty="0" err="1" smtClean="0"/>
              <a:t>kékmoszatok</a:t>
            </a:r>
            <a:endParaRPr lang="en-US" dirty="0" smtClean="0"/>
          </a:p>
          <a:p>
            <a:pPr lvl="1"/>
            <a:r>
              <a:rPr lang="en-US" i="1" dirty="0" smtClean="0"/>
              <a:t>2</a:t>
            </a:r>
            <a:r>
              <a:rPr lang="en-US" i="1" dirty="0"/>
              <a:t>. </a:t>
            </a:r>
            <a:r>
              <a:rPr lang="en-US" i="1" dirty="0" err="1"/>
              <a:t>szint</a:t>
            </a:r>
            <a:r>
              <a:rPr lang="en-US" dirty="0"/>
              <a:t>: </a:t>
            </a:r>
            <a:r>
              <a:rPr lang="en-US" dirty="0" err="1"/>
              <a:t>eukarióták</a:t>
            </a:r>
            <a:r>
              <a:rPr lang="en-US" dirty="0"/>
              <a:t> (</a:t>
            </a:r>
            <a:r>
              <a:rPr lang="en-US" dirty="0" err="1"/>
              <a:t>egysejtűek</a:t>
            </a:r>
            <a:r>
              <a:rPr lang="en-US" dirty="0"/>
              <a:t>: </a:t>
            </a:r>
            <a:r>
              <a:rPr lang="en-US" dirty="0" err="1"/>
              <a:t>ostorosmoszatok</a:t>
            </a:r>
            <a:r>
              <a:rPr lang="en-US" dirty="0"/>
              <a:t>, </a:t>
            </a:r>
            <a:r>
              <a:rPr lang="en-US" dirty="0" err="1"/>
              <a:t>egyfélemagvúak</a:t>
            </a:r>
            <a:r>
              <a:rPr lang="en-US" dirty="0"/>
              <a:t>, </a:t>
            </a:r>
            <a:r>
              <a:rPr lang="en-US" dirty="0" err="1"/>
              <a:t>kétfélemagvúak</a:t>
            </a:r>
            <a:r>
              <a:rPr lang="en-US" dirty="0"/>
              <a:t>; </a:t>
            </a:r>
            <a:r>
              <a:rPr lang="en-US" dirty="0" err="1"/>
              <a:t>többsejtűek</a:t>
            </a:r>
            <a:r>
              <a:rPr lang="en-US" dirty="0"/>
              <a:t>: </a:t>
            </a:r>
            <a:r>
              <a:rPr lang="en-US" dirty="0" err="1"/>
              <a:t>növények</a:t>
            </a:r>
            <a:r>
              <a:rPr lang="en-US" dirty="0"/>
              <a:t>, </a:t>
            </a:r>
            <a:r>
              <a:rPr lang="en-US" dirty="0" err="1" smtClean="0"/>
              <a:t>állatok</a:t>
            </a:r>
            <a:r>
              <a:rPr lang="en-US" dirty="0"/>
              <a:t>, </a:t>
            </a:r>
            <a:r>
              <a:rPr lang="en-US" dirty="0" err="1"/>
              <a:t>gombák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71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Biológiai</a:t>
            </a:r>
            <a:r>
              <a:rPr lang="en-US" dirty="0"/>
              <a:t> </a:t>
            </a:r>
            <a:r>
              <a:rPr lang="en-US" dirty="0" err="1"/>
              <a:t>osztályozás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Filogenetikus</a:t>
            </a:r>
            <a:r>
              <a:rPr lang="en-US" b="1" dirty="0"/>
              <a:t> </a:t>
            </a:r>
            <a:r>
              <a:rPr lang="en-US" b="1" dirty="0" err="1"/>
              <a:t>osztályozás</a:t>
            </a:r>
            <a:r>
              <a:rPr lang="en-US" b="1" dirty="0"/>
              <a:t> </a:t>
            </a:r>
            <a:r>
              <a:rPr lang="en-US" dirty="0"/>
              <a:t>(1990, </a:t>
            </a:r>
            <a:r>
              <a:rPr lang="en-US" dirty="0" err="1"/>
              <a:t>Woese</a:t>
            </a:r>
            <a:r>
              <a:rPr lang="en-US" dirty="0"/>
              <a:t>, </a:t>
            </a:r>
            <a:r>
              <a:rPr lang="en-US" dirty="0" err="1"/>
              <a:t>Kandler</a:t>
            </a:r>
            <a:r>
              <a:rPr lang="en-US" dirty="0"/>
              <a:t>, </a:t>
            </a:r>
            <a:r>
              <a:rPr lang="en-US" dirty="0" err="1"/>
              <a:t>Wheelis</a:t>
            </a:r>
            <a:r>
              <a:rPr lang="en-US" dirty="0"/>
              <a:t>) </a:t>
            </a:r>
            <a:r>
              <a:rPr lang="en-US" b="1" dirty="0"/>
              <a:t>– </a:t>
            </a:r>
            <a:r>
              <a:rPr lang="en-US" dirty="0" err="1"/>
              <a:t>genetikai</a:t>
            </a:r>
            <a:r>
              <a:rPr lang="en-US" dirty="0"/>
              <a:t> </a:t>
            </a:r>
            <a:r>
              <a:rPr lang="en-US" dirty="0" err="1"/>
              <a:t>alapon</a:t>
            </a:r>
            <a:r>
              <a:rPr lang="en-US" dirty="0"/>
              <a:t> „3 </a:t>
            </a:r>
            <a:r>
              <a:rPr lang="en-US" dirty="0" err="1"/>
              <a:t>domén</a:t>
            </a:r>
            <a:r>
              <a:rPr lang="en-US" dirty="0"/>
              <a:t>” </a:t>
            </a:r>
            <a:r>
              <a:rPr lang="en-US" dirty="0" err="1"/>
              <a:t>elmélet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1</a:t>
            </a:r>
            <a:r>
              <a:rPr lang="en-US" i="1" dirty="0"/>
              <a:t>. </a:t>
            </a:r>
            <a:r>
              <a:rPr lang="en-US" i="1" dirty="0" err="1"/>
              <a:t>domén</a:t>
            </a:r>
            <a:r>
              <a:rPr lang="en-US" dirty="0"/>
              <a:t>: </a:t>
            </a:r>
            <a:r>
              <a:rPr lang="en-US" dirty="0" err="1"/>
              <a:t>prokarióták</a:t>
            </a:r>
            <a:r>
              <a:rPr lang="en-US" dirty="0"/>
              <a:t> – </a:t>
            </a:r>
            <a:r>
              <a:rPr lang="en-US" dirty="0" err="1" smtClean="0"/>
              <a:t>archeák</a:t>
            </a:r>
            <a:endParaRPr lang="en-US" dirty="0" smtClean="0"/>
          </a:p>
          <a:p>
            <a:pPr lvl="1"/>
            <a:r>
              <a:rPr lang="en-US" i="1" dirty="0" smtClean="0"/>
              <a:t>2</a:t>
            </a:r>
            <a:r>
              <a:rPr lang="en-US" i="1" dirty="0"/>
              <a:t>. </a:t>
            </a:r>
            <a:r>
              <a:rPr lang="en-US" i="1" dirty="0" err="1"/>
              <a:t>domén</a:t>
            </a:r>
            <a:r>
              <a:rPr lang="en-US" dirty="0"/>
              <a:t>: </a:t>
            </a:r>
            <a:r>
              <a:rPr lang="en-US" dirty="0" err="1"/>
              <a:t>prokarióták</a:t>
            </a:r>
            <a:r>
              <a:rPr lang="en-US" dirty="0"/>
              <a:t> – </a:t>
            </a:r>
            <a:r>
              <a:rPr lang="en-US" dirty="0" err="1" smtClean="0"/>
              <a:t>baktériumok</a:t>
            </a:r>
            <a:endParaRPr lang="en-US" dirty="0"/>
          </a:p>
          <a:p>
            <a:pPr lvl="1"/>
            <a:r>
              <a:rPr lang="en-US" i="1" dirty="0" smtClean="0"/>
              <a:t>3</a:t>
            </a:r>
            <a:r>
              <a:rPr lang="en-US" i="1" dirty="0"/>
              <a:t>. </a:t>
            </a:r>
            <a:r>
              <a:rPr lang="en-US" i="1" dirty="0" err="1"/>
              <a:t>domén</a:t>
            </a:r>
            <a:r>
              <a:rPr lang="en-US" dirty="0"/>
              <a:t>: </a:t>
            </a:r>
            <a:r>
              <a:rPr lang="en-US" dirty="0" err="1"/>
              <a:t>eukarióták</a:t>
            </a:r>
            <a:r>
              <a:rPr lang="en-US" dirty="0"/>
              <a:t> (</a:t>
            </a:r>
            <a:r>
              <a:rPr lang="en-US" dirty="0" err="1"/>
              <a:t>állatok</a:t>
            </a:r>
            <a:r>
              <a:rPr lang="en-US" dirty="0"/>
              <a:t> / </a:t>
            </a:r>
            <a:r>
              <a:rPr lang="en-US" dirty="0" err="1"/>
              <a:t>növények</a:t>
            </a:r>
            <a:r>
              <a:rPr lang="en-US" dirty="0"/>
              <a:t> / </a:t>
            </a:r>
            <a:r>
              <a:rPr lang="en-US" dirty="0" err="1"/>
              <a:t>gombák</a:t>
            </a:r>
            <a:r>
              <a:rPr lang="en-US" dirty="0"/>
              <a:t> / </a:t>
            </a:r>
            <a:r>
              <a:rPr lang="en-US" dirty="0" err="1" smtClean="0"/>
              <a:t>protozoák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08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Fo</a:t>
            </a:r>
            <a:r>
              <a:rPr lang="en-US" dirty="0"/>
              <a:t>̋ </a:t>
            </a:r>
            <a:r>
              <a:rPr lang="en-US" dirty="0" err="1" smtClean="0"/>
              <a:t>kategóriák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ország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regnum</a:t>
            </a:r>
            <a:r>
              <a:rPr lang="en-US" dirty="0"/>
              <a:t>, kingdom)  </a:t>
            </a:r>
            <a:r>
              <a:rPr lang="en-US" dirty="0" err="1"/>
              <a:t>törzs</a:t>
            </a:r>
            <a:r>
              <a:rPr lang="en-US" dirty="0"/>
              <a:t> (</a:t>
            </a:r>
            <a:r>
              <a:rPr lang="en-US" i="1" dirty="0"/>
              <a:t>phylum</a:t>
            </a:r>
            <a:r>
              <a:rPr lang="en-US" dirty="0"/>
              <a:t>)  </a:t>
            </a:r>
            <a:r>
              <a:rPr lang="en-US" dirty="0" err="1"/>
              <a:t>osztály</a:t>
            </a:r>
            <a:r>
              <a:rPr lang="en-US" dirty="0"/>
              <a:t> (</a:t>
            </a:r>
            <a:r>
              <a:rPr lang="en-US" i="1" dirty="0"/>
              <a:t>classis</a:t>
            </a:r>
            <a:r>
              <a:rPr lang="en-US" dirty="0"/>
              <a:t>, class)  rend </a:t>
            </a:r>
            <a:r>
              <a:rPr lang="en-US" dirty="0" smtClean="0"/>
              <a:t>(</a:t>
            </a:r>
            <a:r>
              <a:rPr lang="en-US" i="1" dirty="0" err="1"/>
              <a:t>ordo</a:t>
            </a:r>
            <a:r>
              <a:rPr lang="en-US" dirty="0"/>
              <a:t>, order)  </a:t>
            </a:r>
            <a:r>
              <a:rPr lang="en-US" dirty="0" err="1"/>
              <a:t>család</a:t>
            </a:r>
            <a:r>
              <a:rPr lang="en-US" dirty="0"/>
              <a:t> (</a:t>
            </a:r>
            <a:r>
              <a:rPr lang="en-US" i="1" dirty="0" err="1"/>
              <a:t>familia</a:t>
            </a:r>
            <a:r>
              <a:rPr lang="en-US" dirty="0"/>
              <a:t>, family)  </a:t>
            </a:r>
            <a:r>
              <a:rPr lang="en-US" dirty="0" err="1"/>
              <a:t>nemzetség</a:t>
            </a:r>
            <a:r>
              <a:rPr lang="en-US" dirty="0"/>
              <a:t> (</a:t>
            </a:r>
            <a:r>
              <a:rPr lang="en-US" i="1" dirty="0"/>
              <a:t>genus</a:t>
            </a:r>
            <a:r>
              <a:rPr lang="en-US" dirty="0"/>
              <a:t>)  </a:t>
            </a:r>
            <a:r>
              <a:rPr lang="en-US" dirty="0" err="1"/>
              <a:t>faj</a:t>
            </a:r>
            <a:r>
              <a:rPr lang="en-US" dirty="0"/>
              <a:t> (</a:t>
            </a:r>
            <a:r>
              <a:rPr lang="en-US" i="1" dirty="0"/>
              <a:t>species</a:t>
            </a:r>
            <a:r>
              <a:rPr lang="en-US" dirty="0"/>
              <a:t>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4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 smtClean="0"/>
              <a:t>Sejtelmélet</a:t>
            </a:r>
            <a:endParaRPr lang="hu-H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92500" lnSpcReduction="1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Minden élő szervezet sejtekből és sejttermékekből épül fel (Schleiden és Schwann, 1839).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Feltevések: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új sejtek létező sejtek osztódásával képződnek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sejt alkotói és anyagcsere-folyamatai alapvető hasonlóságokat mutatnak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szervezet egészének aktivitása az őt alkotó sejtek aktivitásainak és kölcsönhatásainak összege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3EE9-1761-42AF-8EAF-8F88BD2331C6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FB7C-3894-B94D-91A9-2104E73C3383}" type="slidenum">
              <a:rPr lang="hu-HU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7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2" y="3140968"/>
            <a:ext cx="4101210" cy="297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Szerves fejlődés (evolúció) </a:t>
            </a:r>
            <a:r>
              <a:rPr lang="hu-HU" dirty="0" smtClean="0"/>
              <a:t>elmélete</a:t>
            </a:r>
            <a:endParaRPr lang="hu-HU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391681" y="1196752"/>
            <a:ext cx="8045280" cy="3977698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sz="2800" dirty="0"/>
              <a:t>Darwin, 1859: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sz="2400" dirty="0"/>
              <a:t>Minden élőlény előzőleg létező egyszerűbb szervezet fokozatos, az egymást követő generációkban felhalmozódó módosulásával alakult ki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sz="2400" dirty="0"/>
              <a:t>Eszköze:  természetes kiválasztódás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sz="2400" dirty="0"/>
              <a:t>alapeleme: „küzdelem a létért”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sz="2400" dirty="0"/>
              <a:t>eredményezhet egyszerűbb szervezetet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C36-51BD-46AB-816F-4B470FAA5FFE}" type="datetime1">
              <a:rPr lang="hu-HU" smtClean="0"/>
              <a:t>15. 09. 11.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80CA-C76F-D04E-BB18-AAA31E9D280B}" type="slidenum">
              <a:rPr lang="hu-HU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4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biogenetika </a:t>
            </a:r>
            <a:r>
              <a:rPr lang="hu-HU" dirty="0" smtClean="0"/>
              <a:t>törvénye</a:t>
            </a:r>
            <a:endParaRPr lang="hu-H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az embrionális fejlődés során a szervezetek mintegy ismétlik az evolúciós őseik egyes állapotait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E947-EF2A-438A-9F47-84FE23186EDD}" type="datetime1">
              <a:rPr lang="hu-HU" smtClean="0"/>
              <a:t>15. 09. 11.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B360-2376-5241-A768-DA60089E0E25}" type="slidenum">
              <a:rPr lang="hu-HU"/>
              <a:pPr/>
              <a:t>5</a:t>
            </a:fld>
            <a:endParaRPr lang="hu-H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5" y="293431"/>
            <a:ext cx="8153280" cy="611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A sejt</a:t>
            </a:r>
            <a:br>
              <a:rPr lang="hu-HU"/>
            </a:br>
            <a:endParaRPr lang="hu-HU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925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sejt az élőlények legkisebb önálló, életképes szerkezeti és működési egysége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Minden mai élőlény sejtes felépítésű (kivételt képeznek a vírusok, de bizonyos élettevékenységeikhez élő sejtbe kell kerülniük)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Minden élettani és fizikokémiai (és információs) átalakulás a sejt molekuláris szintjén zajlik 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FFA-D0DB-462A-B2D4-B41D51366294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4437-80B7-4F4C-9322-DE55DF45829C}" type="slidenum">
              <a:rPr lang="hu-HU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2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Sejtszerveződés</a:t>
            </a:r>
            <a:br>
              <a:rPr lang="hu-HU"/>
            </a:br>
            <a:endParaRPr lang="hu-HU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775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sejtszerveződés: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morfológia (szerkezet és alakiság)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fiziológia (élettani funkció)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/>
              <a:t>A sejtszerveződés </a:t>
            </a:r>
            <a:r>
              <a:rPr lang="hu-HU" dirty="0" smtClean="0"/>
              <a:t>szintjei:</a:t>
            </a:r>
          </a:p>
          <a:p>
            <a:pPr marL="757408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 smtClean="0"/>
              <a:t>Molekulák</a:t>
            </a:r>
          </a:p>
          <a:p>
            <a:pPr marL="757408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</a:t>
            </a:r>
            <a:r>
              <a:rPr lang="hu-HU" dirty="0" smtClean="0"/>
              <a:t>akromolekulák</a:t>
            </a:r>
          </a:p>
          <a:p>
            <a:pPr marL="757408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O</a:t>
            </a:r>
            <a:r>
              <a:rPr lang="hu-HU" dirty="0" smtClean="0"/>
              <a:t>rganellumok</a:t>
            </a:r>
          </a:p>
          <a:p>
            <a:pPr marL="757408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</a:t>
            </a:r>
            <a:r>
              <a:rPr lang="hu-HU" dirty="0" smtClean="0"/>
              <a:t>ejt</a:t>
            </a:r>
          </a:p>
          <a:p>
            <a:pPr marL="757408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</a:t>
            </a:r>
            <a:r>
              <a:rPr lang="hu-HU" dirty="0" smtClean="0"/>
              <a:t>zövet</a:t>
            </a:r>
          </a:p>
          <a:p>
            <a:pPr marL="757408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</a:t>
            </a:r>
            <a:r>
              <a:rPr lang="hu-HU" dirty="0" smtClean="0"/>
              <a:t>zerv</a:t>
            </a:r>
          </a:p>
          <a:p>
            <a:pPr marL="757408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 dirty="0" smtClean="0"/>
              <a:t>szervezet</a:t>
            </a:r>
            <a:endParaRPr lang="hu-HU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hu-H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737-BC92-44F5-A419-56D3B9AFFBEC}" type="datetime1">
              <a:rPr lang="hu-HU" smtClean="0"/>
              <a:t>15. 09. 11.</a:t>
            </a:fld>
            <a:endParaRPr lang="hu-H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49B8-FEA6-2441-8586-CC89A1A42E68}" type="slidenum">
              <a:rPr lang="hu-HU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0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Sejtek felépítése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6481" y="1604329"/>
            <a:ext cx="3925440" cy="3977698"/>
          </a:xfrm>
          <a:ln/>
        </p:spPr>
        <p:txBody>
          <a:bodyPr>
            <a:normAutofit fontScale="775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900" dirty="0"/>
              <a:t>Prokarióta: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500" dirty="0"/>
              <a:t>a </a:t>
            </a:r>
            <a:r>
              <a:rPr lang="hu-HU" sz="2500" dirty="0"/>
              <a:t>baktériumok sejtjei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500" dirty="0"/>
              <a:t>egyszerűbbek</a:t>
            </a:r>
            <a:endParaRPr lang="hu-HU" sz="2500" dirty="0"/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500" dirty="0"/>
              <a:t>sejtmaggal nem rendelkeznek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500" dirty="0"/>
              <a:t>a genetikai információ (DNS) közvetlenül a citoplazmában található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500" dirty="0"/>
              <a:t>közvetlen sejtosztódással szaporodnak, nincs szöveti differenciálódás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500" dirty="0"/>
              <a:t>alacsonyabb szintű szerveződés, mégis az életterükben/közegükben jól bevált, azaz a fejlődés nem küszöbölte ki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9200" y="1604329"/>
            <a:ext cx="3925440" cy="3977698"/>
          </a:xfrm>
          <a:ln/>
        </p:spPr>
        <p:txBody>
          <a:bodyPr>
            <a:normAutofit fontScale="775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900" dirty="0"/>
              <a:t> Eukarióta: 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500" dirty="0"/>
              <a:t>a legtöbb egy- és minden többsejtű a magasabb fejlődési szintű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hu-HU" sz="2500" dirty="0"/>
              <a:t>bonyolultabb sejtmagos sejtekből épül fel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D686-1AE3-4E01-BD2A-841682B7817D}" type="datetime1">
              <a:rPr lang="hu-HU" smtClean="0"/>
              <a:t>15. 09. 11.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C4DC-08F0-964A-817B-D164C41069E6}" type="slidenum">
              <a:rPr lang="hu-HU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1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bldLvl="2" autoUpdateAnimBg="0"/>
      <p:bldP spid="1024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hu-HU"/>
              <a:t>Sejtek felépítése – Állati sejt</a:t>
            </a:r>
            <a:br>
              <a:rPr lang="hu-HU"/>
            </a:b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708F-9C08-4FFE-AC73-1F03E49F4CAE}" type="datetime1">
              <a:rPr lang="hu-HU" smtClean="0"/>
              <a:t>15. 09. 11.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Katona Péter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06FE-0187-C441-A82C-70FEAF23FFB6}" type="slidenum">
              <a:rPr lang="hu-HU"/>
              <a:pPr/>
              <a:t>9</a:t>
            </a:fld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0" y="1283175"/>
            <a:ext cx="7361280" cy="485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9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1723</Words>
  <Application>Microsoft Macintosh PowerPoint</Application>
  <PresentationFormat>On-screen Show (4:3)</PresentationFormat>
  <Paragraphs>284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Office-téma</vt:lpstr>
      <vt:lpstr>Biofizika</vt:lpstr>
      <vt:lpstr>Biológiai elméletek</vt:lpstr>
      <vt:lpstr>Sejtelmélet</vt:lpstr>
      <vt:lpstr>Szerves fejlődés (evolúció) elmélete</vt:lpstr>
      <vt:lpstr>A biogenetika törvénye</vt:lpstr>
      <vt:lpstr>A sejt </vt:lpstr>
      <vt:lpstr>Sejtszerveződés </vt:lpstr>
      <vt:lpstr>Sejtek felépítése</vt:lpstr>
      <vt:lpstr>Sejtek felépítése – Állati sejt </vt:lpstr>
      <vt:lpstr>Sejtek felépítése – I.</vt:lpstr>
      <vt:lpstr>Sejtek felépítése – I.</vt:lpstr>
      <vt:lpstr>Sejtek felépítése – I.</vt:lpstr>
      <vt:lpstr>Sejtek felépítése – I.</vt:lpstr>
      <vt:lpstr>Sejtek felépítése – I.</vt:lpstr>
      <vt:lpstr>Sejtek felépítése – Növényi sejtek</vt:lpstr>
      <vt:lpstr>Sejtek felépítése – II.</vt:lpstr>
      <vt:lpstr>Sejtek felépítése – II.</vt:lpstr>
      <vt:lpstr>A sejtciklus </vt:lpstr>
      <vt:lpstr>Ellenőrzési pontok</vt:lpstr>
      <vt:lpstr>Számtartó osztódás - Mitózis</vt:lpstr>
      <vt:lpstr>Számtartó osztódás - Mitózis</vt:lpstr>
      <vt:lpstr>Számtartó osztódás - Mitózis</vt:lpstr>
      <vt:lpstr>Számfelező sejtosztódás - Meiózis</vt:lpstr>
      <vt:lpstr>Számfelező sejtosztódás - Meiózis</vt:lpstr>
      <vt:lpstr>Sejtdifferenciálódás</vt:lpstr>
      <vt:lpstr>Biológiai osztályozás </vt:lpstr>
      <vt:lpstr>Biológiai osztályozás </vt:lpstr>
      <vt:lpstr>Fő kategóriák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Péter Katona</cp:lastModifiedBy>
  <cp:revision>13</cp:revision>
  <dcterms:created xsi:type="dcterms:W3CDTF">2015-08-18T11:06:56Z</dcterms:created>
  <dcterms:modified xsi:type="dcterms:W3CDTF">2015-09-11T06:45:18Z</dcterms:modified>
</cp:coreProperties>
</file>