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0" r:id="rId4"/>
    <p:sldId id="293" r:id="rId5"/>
    <p:sldId id="294" r:id="rId6"/>
    <p:sldId id="295" r:id="rId7"/>
    <p:sldId id="257" r:id="rId8"/>
    <p:sldId id="258" r:id="rId9"/>
    <p:sldId id="302" r:id="rId10"/>
    <p:sldId id="290" r:id="rId11"/>
    <p:sldId id="291" r:id="rId12"/>
    <p:sldId id="272" r:id="rId13"/>
    <p:sldId id="259" r:id="rId14"/>
    <p:sldId id="273" r:id="rId15"/>
    <p:sldId id="274" r:id="rId16"/>
    <p:sldId id="276" r:id="rId17"/>
    <p:sldId id="304" r:id="rId18"/>
    <p:sldId id="305" r:id="rId19"/>
    <p:sldId id="299" r:id="rId20"/>
    <p:sldId id="275" r:id="rId21"/>
    <p:sldId id="280" r:id="rId22"/>
    <p:sldId id="260" r:id="rId23"/>
    <p:sldId id="261" r:id="rId24"/>
    <p:sldId id="263" r:id="rId25"/>
    <p:sldId id="264" r:id="rId26"/>
    <p:sldId id="262" r:id="rId27"/>
    <p:sldId id="265" r:id="rId28"/>
    <p:sldId id="266" r:id="rId29"/>
    <p:sldId id="267" r:id="rId30"/>
    <p:sldId id="268" r:id="rId31"/>
    <p:sldId id="306" r:id="rId32"/>
    <p:sldId id="300" r:id="rId33"/>
    <p:sldId id="298" r:id="rId34"/>
    <p:sldId id="297" r:id="rId35"/>
    <p:sldId id="277" r:id="rId36"/>
    <p:sldId id="271" r:id="rId37"/>
    <p:sldId id="278" r:id="rId38"/>
    <p:sldId id="279" r:id="rId39"/>
    <p:sldId id="281" r:id="rId40"/>
    <p:sldId id="307" r:id="rId41"/>
    <p:sldId id="308" r:id="rId42"/>
    <p:sldId id="283" r:id="rId43"/>
    <p:sldId id="287" r:id="rId44"/>
    <p:sldId id="284" r:id="rId45"/>
    <p:sldId id="309" r:id="rId46"/>
    <p:sldId id="286" r:id="rId47"/>
    <p:sldId id="310" r:id="rId48"/>
    <p:sldId id="285" r:id="rId49"/>
    <p:sldId id="303" r:id="rId50"/>
    <p:sldId id="282" r:id="rId51"/>
    <p:sldId id="296" r:id="rId52"/>
    <p:sldId id="301" r:id="rId53"/>
    <p:sldId id="288" r:id="rId5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8" y="2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A6E8-FD44-4B00-B0E9-65E1E59EDAD4}" type="datetimeFigureOut">
              <a:rPr lang="hu-HU" smtClean="0"/>
              <a:t>2013.05.28.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329-4F3C-4E20-AF67-BE671D896C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003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A6E8-FD44-4B00-B0E9-65E1E59EDAD4}" type="datetimeFigureOut">
              <a:rPr lang="hu-HU" smtClean="0"/>
              <a:t>2013.05.28.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329-4F3C-4E20-AF67-BE671D896C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679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A6E8-FD44-4B00-B0E9-65E1E59EDAD4}" type="datetimeFigureOut">
              <a:rPr lang="hu-HU" smtClean="0"/>
              <a:t>2013.05.28.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329-4F3C-4E20-AF67-BE671D896C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613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60C2-6764-476B-BD53-9F0C68D59EF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2013.05.28.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3F4F0-DA19-4E2A-A409-88EE2E3A683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9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8257-A029-4149-BF91-88FA2CEDD0B9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2013.05.28.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119B-A082-47D9-AD0A-C06507967928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9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8377-CB52-434D-B855-B2C6F4737DFA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2013.05.28.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9648-2D9F-4B76-B0C5-6495AC37BC7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01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FAC5-45E4-4934-AEEC-ADA9868FAFC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2013.05.28.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FD4F-9854-4804-80BF-E07FDA54E2F9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9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1B51-93EF-47A6-921C-1B295815D561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2013.05.28.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6B6-A712-4E86-B291-FFD9743234D9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88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85B0-E501-43E7-9D25-7EF3297C06F5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2013.05.28.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ECFD0-8A43-453E-A27D-F9AB55C710B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29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5D1D9-105C-46D1-AABD-19CA86CAB3E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2013.05.28.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9594-7022-4644-98A0-21E27D34B86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5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885D-837A-4862-B74B-295E26E105C8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2013.05.28.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92E22-7860-446F-899C-F9E83E9E0B1A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6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A6E8-FD44-4B00-B0E9-65E1E59EDAD4}" type="datetimeFigureOut">
              <a:rPr lang="hu-HU" smtClean="0"/>
              <a:t>2013.05.28.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329-4F3C-4E20-AF67-BE671D896C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636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F52A4-F0D5-400D-9DE1-31E0C1FB9D01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2013.05.28.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39FC9-A609-418E-B946-266BCEA4392B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59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713F-7E89-4577-B9F8-3FED6CF0D41E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2013.05.28.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0D50-770D-4787-8AE3-63D91C9A166F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65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4866A-D571-4BA3-A3EC-4BA2E761B63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2013.05.28.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705C7-A9C0-4754-B452-8A5013E172C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3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A6E8-FD44-4B00-B0E9-65E1E59EDAD4}" type="datetimeFigureOut">
              <a:rPr lang="hu-HU" smtClean="0"/>
              <a:t>2013.05.28.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329-4F3C-4E20-AF67-BE671D896C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748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A6E8-FD44-4B00-B0E9-65E1E59EDAD4}" type="datetimeFigureOut">
              <a:rPr lang="hu-HU" smtClean="0"/>
              <a:t>2013.05.28.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329-4F3C-4E20-AF67-BE671D896C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706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A6E8-FD44-4B00-B0E9-65E1E59EDAD4}" type="datetimeFigureOut">
              <a:rPr lang="hu-HU" smtClean="0"/>
              <a:t>2013.05.28.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329-4F3C-4E20-AF67-BE671D896C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4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A6E8-FD44-4B00-B0E9-65E1E59EDAD4}" type="datetimeFigureOut">
              <a:rPr lang="hu-HU" smtClean="0"/>
              <a:t>2013.05.28.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329-4F3C-4E20-AF67-BE671D896C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48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A6E8-FD44-4B00-B0E9-65E1E59EDAD4}" type="datetimeFigureOut">
              <a:rPr lang="hu-HU" smtClean="0"/>
              <a:t>2013.05.28.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329-4F3C-4E20-AF67-BE671D896C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18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A6E8-FD44-4B00-B0E9-65E1E59EDAD4}" type="datetimeFigureOut">
              <a:rPr lang="hu-HU" smtClean="0"/>
              <a:t>2013.05.28.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329-4F3C-4E20-AF67-BE671D896C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068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A6E8-FD44-4B00-B0E9-65E1E59EDAD4}" type="datetimeFigureOut">
              <a:rPr lang="hu-HU" smtClean="0"/>
              <a:t>2013.05.28.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329-4F3C-4E20-AF67-BE671D896C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639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A6E8-FD44-4B00-B0E9-65E1E59EDAD4}" type="datetimeFigureOut">
              <a:rPr lang="hu-HU" smtClean="0"/>
              <a:t>2013.05.28.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B329-4F3C-4E20-AF67-BE671D896C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5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D9938-D74B-4B42-99FD-7849417F28CD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2013.05.28.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6637D7-38D7-45AC-A944-78EF3C25DC3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7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Evezés </a:t>
            </a:r>
            <a:r>
              <a:rPr lang="hu-HU" dirty="0" err="1" smtClean="0"/>
              <a:t>biomechanikája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6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/>
        </p:blipFill>
        <p:spPr bwMode="auto">
          <a:xfrm>
            <a:off x="0" y="457200"/>
            <a:ext cx="9144000" cy="545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668344" y="636333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Zsidegh</a:t>
            </a:r>
            <a:r>
              <a:rPr lang="hu-HU" dirty="0" smtClean="0"/>
              <a:t> M.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5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96422" y="53236"/>
            <a:ext cx="150002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/>
              <a:t>Stabilitás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8859" y="604272"/>
            <a:ext cx="9041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versenyhajóknál a maximális sebesség elérése céljából minimalizálják a keresztmetszetet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900" y="1536918"/>
            <a:ext cx="2663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hajók nagymértékben instabilak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26626" y="1536917"/>
            <a:ext cx="5101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hossztengely mentén megjelenő forgás megnöveli a közegellenállást, mivel száraz területek súrlódnak a vízzel</a:t>
            </a:r>
            <a:endParaRPr lang="hu-HU" sz="2400" dirty="0"/>
          </a:p>
        </p:txBody>
      </p:sp>
      <p:pic>
        <p:nvPicPr>
          <p:cNvPr id="1026" name="Picture 2" descr="http://sportoldal.transindex.ro/upload/kepek/hirek/nagy/1246195210421kovacs%20ka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136956"/>
            <a:ext cx="31051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18" y="3136956"/>
            <a:ext cx="5355942" cy="32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3926626" y="6163563"/>
            <a:ext cx="5217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Forward acceleration &amp; boat roll a K1 200m paddler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39424" y="2812286"/>
            <a:ext cx="255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acceleration</a:t>
            </a:r>
            <a:r>
              <a:rPr lang="hu-HU" sz="2400" dirty="0" smtClean="0"/>
              <a:t> (m/s</a:t>
            </a:r>
            <a:r>
              <a:rPr lang="hu-HU" sz="2400" baseline="30000" dirty="0" smtClean="0"/>
              <a:t>2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4427984" y="3181618"/>
            <a:ext cx="576064" cy="39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4191389" y="5764614"/>
            <a:ext cx="130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roll (</a:t>
            </a:r>
            <a:r>
              <a:rPr lang="hu-HU" sz="2400" dirty="0" err="1" smtClean="0"/>
              <a:t>deg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H="1" flipV="1">
            <a:off x="4427984" y="5256607"/>
            <a:ext cx="144016" cy="508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alagnyíl jobbra 16"/>
          <p:cNvSpPr/>
          <p:nvPr/>
        </p:nvSpPr>
        <p:spPr>
          <a:xfrm>
            <a:off x="558665" y="5085184"/>
            <a:ext cx="484943" cy="1401544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solidFill>
                <a:schemeClr val="tx1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1857376" y="1124744"/>
            <a:ext cx="986432" cy="72008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2533717" y="2137082"/>
            <a:ext cx="1265701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2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7201" y="294016"/>
            <a:ext cx="3859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Eltérő vizsgálatot igényel: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474011" y="823784"/>
            <a:ext cx="3802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Egy személy ül a hajóban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75656" y="1399848"/>
            <a:ext cx="643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Több versenyző együttes koordinációja</a:t>
            </a:r>
            <a:endParaRPr lang="hu-H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10" y="2080012"/>
            <a:ext cx="3429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38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47864" y="161698"/>
            <a:ext cx="269830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/>
              <a:t>Evezési technikák</a:t>
            </a:r>
            <a:endParaRPr lang="hu-H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8" y="914400"/>
            <a:ext cx="7623027" cy="566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0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09137" cy="549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131840" y="188640"/>
            <a:ext cx="2899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Rosenberg stílus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4253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47775" y="332655"/>
            <a:ext cx="2039982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Erőhatások</a:t>
            </a:r>
            <a:endParaRPr lang="hu-H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7" y="1105123"/>
            <a:ext cx="88677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5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53" y="566624"/>
            <a:ext cx="4844010" cy="16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98" y="2870839"/>
            <a:ext cx="2270379" cy="159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37" y="4725144"/>
            <a:ext cx="555315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 flipH="1">
            <a:off x="2483768" y="1369006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2889198" y="1916832"/>
            <a:ext cx="722682" cy="18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2960204" y="2870839"/>
            <a:ext cx="651676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4798236" y="4149080"/>
            <a:ext cx="722682" cy="18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2483768" y="3356992"/>
            <a:ext cx="109084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4146560" y="5373216"/>
            <a:ext cx="78548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3213879" y="4725144"/>
            <a:ext cx="588402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3838941" y="4725144"/>
            <a:ext cx="198375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6132563" y="5373216"/>
            <a:ext cx="527669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3797046" y="2686173"/>
            <a:ext cx="92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Fhúzó</a:t>
            </a:r>
            <a:endParaRPr lang="hu-HU" sz="24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403857" y="1138173"/>
            <a:ext cx="1079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Fr.húzó</a:t>
            </a:r>
            <a:endParaRPr lang="hu-HU" sz="24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030890" y="1577980"/>
            <a:ext cx="94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Fr.láb</a:t>
            </a:r>
            <a:endParaRPr lang="hu-HU" sz="24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536377" y="4379599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Fláb</a:t>
            </a:r>
            <a:endParaRPr lang="hu-HU" sz="24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1618758" y="3126159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Fvilla</a:t>
            </a:r>
            <a:endParaRPr lang="hu-HU" sz="24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4798236" y="5476582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-Fvilla</a:t>
            </a:r>
            <a:endParaRPr lang="hu-HU" sz="24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6804336" y="5373216"/>
            <a:ext cx="1395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Fközegell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5532732" y="4167728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Fvíz</a:t>
            </a:r>
            <a:endParaRPr lang="hu-HU" sz="2400" dirty="0"/>
          </a:p>
        </p:txBody>
      </p:sp>
      <p:sp>
        <p:nvSpPr>
          <p:cNvPr id="29" name="Ellipszis 28"/>
          <p:cNvSpPr/>
          <p:nvPr/>
        </p:nvSpPr>
        <p:spPr>
          <a:xfrm>
            <a:off x="4584793" y="3587824"/>
            <a:ext cx="1872249" cy="1245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68159" y="5968647"/>
            <a:ext cx="8392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Melyik erőnek „nincs párja”, nem jelenik meg a rendszerben az ellenereje?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735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6048671" cy="361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044693" y="618023"/>
            <a:ext cx="7534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Zárt rendszerben a belső erők kiegyenlítik egymást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858616" y="1355654"/>
            <a:ext cx="797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 külső erők eredője határozza meg a TKP gyorsulását</a:t>
            </a:r>
            <a:endParaRPr lang="hu-HU" sz="28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5937550" y="5170083"/>
            <a:ext cx="722682" cy="18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H="1">
            <a:off x="7187588" y="4149080"/>
            <a:ext cx="52766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7451422" y="4293096"/>
            <a:ext cx="1395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Fközegell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672046" y="5188731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Fvíz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128413" y="6027273"/>
            <a:ext cx="359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Fvíz-Fközegell</a:t>
            </a:r>
            <a:r>
              <a:rPr lang="hu-HU" sz="2800" dirty="0" smtClean="0"/>
              <a:t>=m•</a:t>
            </a:r>
            <a:r>
              <a:rPr lang="hu-HU" sz="2800" dirty="0" err="1" smtClean="0"/>
              <a:t>a</a:t>
            </a:r>
            <a:r>
              <a:rPr lang="hu-HU" sz="2800" baseline="-25000" dirty="0" err="1" smtClean="0"/>
              <a:t>TKP</a:t>
            </a:r>
            <a:endParaRPr lang="hu-HU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7263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9118" r="13971" b="16594"/>
          <a:stretch/>
        </p:blipFill>
        <p:spPr bwMode="auto">
          <a:xfrm>
            <a:off x="1349545" y="1124744"/>
            <a:ext cx="6285055" cy="362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36870" y="332656"/>
            <a:ext cx="7008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 lapát tolla által a vízre ható erőkomponensek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91589" y="5306740"/>
            <a:ext cx="515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</a:t>
            </a:r>
            <a:r>
              <a:rPr lang="hu-HU" sz="2400" baseline="-25000" dirty="0" smtClean="0"/>
              <a:t>N</a:t>
            </a:r>
            <a:r>
              <a:rPr lang="hu-HU" sz="2400" dirty="0" smtClean="0"/>
              <a:t>: a toll felszínére merőleges eredő erő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204609" y="5694942"/>
            <a:ext cx="4982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</a:t>
            </a:r>
            <a:r>
              <a:rPr lang="hu-HU" sz="2400" baseline="-25000" dirty="0" smtClean="0"/>
              <a:t>H</a:t>
            </a:r>
            <a:r>
              <a:rPr lang="hu-HU" sz="2400" dirty="0" smtClean="0"/>
              <a:t>: a haladás irányába mutató húzóerő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204609" y="6064274"/>
            <a:ext cx="469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</a:t>
            </a:r>
            <a:r>
              <a:rPr lang="hu-HU" sz="2400" baseline="-25000" dirty="0" smtClean="0"/>
              <a:t>V</a:t>
            </a:r>
            <a:r>
              <a:rPr lang="hu-HU" sz="2400" dirty="0" smtClean="0"/>
              <a:t>: a haladás irányára merőleges erő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904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6" y="987584"/>
            <a:ext cx="891502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683361" y="368176"/>
            <a:ext cx="3984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Evezőlapátra ható erők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974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259632" y="692696"/>
            <a:ext cx="8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Cél: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120775" y="1196752"/>
            <a:ext cx="4523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Propulzív</a:t>
            </a:r>
            <a:r>
              <a:rPr lang="hu-HU" sz="2800" dirty="0" smtClean="0"/>
              <a:t> erők maximalizálása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202047" y="1772816"/>
            <a:ext cx="4361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Rezisztív</a:t>
            </a:r>
            <a:r>
              <a:rPr lang="hu-HU" sz="2800" dirty="0" smtClean="0"/>
              <a:t> erők minimalizálása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529097" y="3068960"/>
            <a:ext cx="2241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Rezisztív</a:t>
            </a:r>
            <a:r>
              <a:rPr lang="hu-HU" sz="2800" dirty="0" smtClean="0"/>
              <a:t> erők: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798562" y="3676382"/>
            <a:ext cx="2380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Közegellenállás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806427" y="4139788"/>
            <a:ext cx="257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Hullámellenállás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811578" y="4647336"/>
            <a:ext cx="2034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Légellenállás</a:t>
            </a:r>
            <a:endParaRPr lang="hu-HU" sz="2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826074" y="5170556"/>
            <a:ext cx="4833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Kormányzásból adódó ellenállás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4585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v 3"/>
          <p:cNvSpPr/>
          <p:nvPr/>
        </p:nvSpPr>
        <p:spPr>
          <a:xfrm>
            <a:off x="2627313" y="1628775"/>
            <a:ext cx="576262" cy="3816350"/>
          </a:xfrm>
          <a:prstGeom prst="arc">
            <a:avLst>
              <a:gd name="adj1" fmla="val 16200000"/>
              <a:gd name="adj2" fmla="val 161776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 flipH="1">
            <a:off x="757238" y="3203575"/>
            <a:ext cx="2082800" cy="539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H="1" flipV="1">
            <a:off x="2973388" y="3213100"/>
            <a:ext cx="1958975" cy="4603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2805113" y="3216275"/>
            <a:ext cx="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2992438" y="3203575"/>
            <a:ext cx="0" cy="1089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V="1">
            <a:off x="4932363" y="3209925"/>
            <a:ext cx="0" cy="4619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760413" y="3348038"/>
            <a:ext cx="0" cy="393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zövegdoboz 23"/>
          <p:cNvSpPr txBox="1">
            <a:spLocks noChangeArrowheads="1"/>
          </p:cNvSpPr>
          <p:nvPr/>
        </p:nvSpPr>
        <p:spPr bwMode="auto">
          <a:xfrm>
            <a:off x="2052638" y="4002088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Fbal</a:t>
            </a:r>
          </a:p>
        </p:txBody>
      </p:sp>
      <p:sp>
        <p:nvSpPr>
          <p:cNvPr id="5130" name="Szövegdoboz 24"/>
          <p:cNvSpPr txBox="1">
            <a:spLocks noChangeArrowheads="1"/>
          </p:cNvSpPr>
          <p:nvPr/>
        </p:nvSpPr>
        <p:spPr bwMode="auto">
          <a:xfrm>
            <a:off x="3203575" y="4014788"/>
            <a:ext cx="71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Fjobb</a:t>
            </a:r>
          </a:p>
        </p:txBody>
      </p:sp>
      <p:sp>
        <p:nvSpPr>
          <p:cNvPr id="5131" name="Szövegdoboz 25"/>
          <p:cNvSpPr txBox="1">
            <a:spLocks noChangeArrowheads="1"/>
          </p:cNvSpPr>
          <p:nvPr/>
        </p:nvSpPr>
        <p:spPr bwMode="auto">
          <a:xfrm>
            <a:off x="404813" y="2932113"/>
            <a:ext cx="1111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err="1" smtClean="0">
                <a:solidFill>
                  <a:prstClr val="black"/>
                </a:solidFill>
                <a:cs typeface="Arial" charset="0"/>
              </a:rPr>
              <a:t>Fevezőbal</a:t>
            </a:r>
            <a:endParaRPr lang="hu-HU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32" name="Szövegdoboz 26"/>
          <p:cNvSpPr txBox="1">
            <a:spLocks noChangeArrowheads="1"/>
          </p:cNvSpPr>
          <p:nvPr/>
        </p:nvSpPr>
        <p:spPr bwMode="auto">
          <a:xfrm>
            <a:off x="4211638" y="2760663"/>
            <a:ext cx="124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err="1" smtClean="0">
                <a:solidFill>
                  <a:prstClr val="black"/>
                </a:solidFill>
                <a:cs typeface="Arial" charset="0"/>
              </a:rPr>
              <a:t>Fevezőjobb</a:t>
            </a:r>
            <a:endParaRPr lang="hu-HU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33" name="Szövegdoboz 27"/>
          <p:cNvSpPr txBox="1">
            <a:spLocks noChangeArrowheads="1"/>
          </p:cNvSpPr>
          <p:nvPr/>
        </p:nvSpPr>
        <p:spPr bwMode="auto">
          <a:xfrm>
            <a:off x="5646738" y="862013"/>
            <a:ext cx="81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err="1" smtClean="0">
                <a:solidFill>
                  <a:prstClr val="black"/>
                </a:solidFill>
                <a:cs typeface="Arial" charset="0"/>
              </a:rPr>
              <a:t>Fbal</a:t>
            </a:r>
            <a:endParaRPr lang="hu-HU" sz="20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34" name="Szövegdoboz 28"/>
          <p:cNvSpPr txBox="1">
            <a:spLocks noChangeArrowheads="1"/>
          </p:cNvSpPr>
          <p:nvPr/>
        </p:nvSpPr>
        <p:spPr bwMode="auto">
          <a:xfrm>
            <a:off x="7185025" y="862013"/>
            <a:ext cx="1004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Fjobb</a:t>
            </a:r>
          </a:p>
        </p:txBody>
      </p:sp>
      <p:sp>
        <p:nvSpPr>
          <p:cNvPr id="5135" name="Szövegdoboz 29"/>
          <p:cNvSpPr txBox="1">
            <a:spLocks noChangeArrowheads="1"/>
          </p:cNvSpPr>
          <p:nvPr/>
        </p:nvSpPr>
        <p:spPr bwMode="auto">
          <a:xfrm>
            <a:off x="5289550" y="1268413"/>
            <a:ext cx="1568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err="1" smtClean="0">
                <a:solidFill>
                  <a:prstClr val="black"/>
                </a:solidFill>
                <a:cs typeface="Arial" charset="0"/>
              </a:rPr>
              <a:t>Fevezőbal</a:t>
            </a:r>
            <a:endParaRPr lang="hu-HU" sz="20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36" name="Szövegdoboz 30"/>
          <p:cNvSpPr txBox="1">
            <a:spLocks noChangeArrowheads="1"/>
          </p:cNvSpPr>
          <p:nvPr/>
        </p:nvSpPr>
        <p:spPr bwMode="auto">
          <a:xfrm>
            <a:off x="6946900" y="1268413"/>
            <a:ext cx="1757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Fevezőjobb</a:t>
            </a:r>
          </a:p>
        </p:txBody>
      </p:sp>
      <p:sp>
        <p:nvSpPr>
          <p:cNvPr id="5137" name="Szövegdoboz 31"/>
          <p:cNvSpPr txBox="1">
            <a:spLocks noChangeArrowheads="1"/>
          </p:cNvSpPr>
          <p:nvPr/>
        </p:nvSpPr>
        <p:spPr bwMode="auto">
          <a:xfrm>
            <a:off x="6591300" y="862013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prstClr val="black"/>
                </a:solidFill>
                <a:cs typeface="Arial" charset="0"/>
              </a:rPr>
              <a:t>&lt;</a:t>
            </a:r>
          </a:p>
        </p:txBody>
      </p:sp>
      <p:sp>
        <p:nvSpPr>
          <p:cNvPr id="5138" name="Szövegdoboz 32"/>
          <p:cNvSpPr txBox="1">
            <a:spLocks noChangeArrowheads="1"/>
          </p:cNvSpPr>
          <p:nvPr/>
        </p:nvSpPr>
        <p:spPr bwMode="auto">
          <a:xfrm>
            <a:off x="6591300" y="1268413"/>
            <a:ext cx="276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&lt;</a:t>
            </a:r>
          </a:p>
        </p:txBody>
      </p:sp>
      <p:sp>
        <p:nvSpPr>
          <p:cNvPr id="5139" name="Szövegdoboz 33"/>
          <p:cNvSpPr txBox="1">
            <a:spLocks noChangeArrowheads="1"/>
          </p:cNvSpPr>
          <p:nvPr/>
        </p:nvSpPr>
        <p:spPr bwMode="auto">
          <a:xfrm>
            <a:off x="5494338" y="1731963"/>
            <a:ext cx="3206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prstClr val="black"/>
                </a:solidFill>
                <a:cs typeface="Arial" charset="0"/>
              </a:rPr>
              <a:t>Ha az erőkarok megegyeznek</a:t>
            </a:r>
          </a:p>
        </p:txBody>
      </p:sp>
      <p:sp>
        <p:nvSpPr>
          <p:cNvPr id="5140" name="Szövegdoboz 34"/>
          <p:cNvSpPr txBox="1">
            <a:spLocks noChangeArrowheads="1"/>
          </p:cNvSpPr>
          <p:nvPr/>
        </p:nvSpPr>
        <p:spPr bwMode="auto">
          <a:xfrm>
            <a:off x="5310188" y="2127250"/>
            <a:ext cx="13172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Mevezőbal</a:t>
            </a:r>
          </a:p>
        </p:txBody>
      </p:sp>
      <p:sp>
        <p:nvSpPr>
          <p:cNvPr id="5141" name="Szövegdoboz 35"/>
          <p:cNvSpPr txBox="1">
            <a:spLocks noChangeArrowheads="1"/>
          </p:cNvSpPr>
          <p:nvPr/>
        </p:nvSpPr>
        <p:spPr bwMode="auto">
          <a:xfrm>
            <a:off x="6656388" y="2127250"/>
            <a:ext cx="277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&lt;</a:t>
            </a:r>
          </a:p>
        </p:txBody>
      </p:sp>
      <p:sp>
        <p:nvSpPr>
          <p:cNvPr id="5142" name="Szövegdoboz 36"/>
          <p:cNvSpPr txBox="1">
            <a:spLocks noChangeArrowheads="1"/>
          </p:cNvSpPr>
          <p:nvPr/>
        </p:nvSpPr>
        <p:spPr bwMode="auto">
          <a:xfrm>
            <a:off x="7085013" y="2138363"/>
            <a:ext cx="1464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Mevezőjobb</a:t>
            </a:r>
          </a:p>
        </p:txBody>
      </p:sp>
      <p:sp>
        <p:nvSpPr>
          <p:cNvPr id="38" name="Szalagnyíl lefelé 37"/>
          <p:cNvSpPr/>
          <p:nvPr/>
        </p:nvSpPr>
        <p:spPr>
          <a:xfrm flipH="1">
            <a:off x="2232025" y="2206625"/>
            <a:ext cx="1368425" cy="5810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41" name="Egyenes összekötő 40"/>
          <p:cNvCxnSpPr/>
          <p:nvPr/>
        </p:nvCxnSpPr>
        <p:spPr>
          <a:xfrm flipV="1">
            <a:off x="760413" y="3673475"/>
            <a:ext cx="417195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Szövegdoboz 43"/>
          <p:cNvSpPr txBox="1">
            <a:spLocks noChangeArrowheads="1"/>
          </p:cNvSpPr>
          <p:nvPr/>
        </p:nvSpPr>
        <p:spPr bwMode="auto">
          <a:xfrm>
            <a:off x="1503363" y="3730625"/>
            <a:ext cx="477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k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bal</a:t>
            </a:r>
          </a:p>
        </p:txBody>
      </p:sp>
      <p:sp>
        <p:nvSpPr>
          <p:cNvPr id="5146" name="Szövegdoboz 44"/>
          <p:cNvSpPr txBox="1">
            <a:spLocks noChangeArrowheads="1"/>
          </p:cNvSpPr>
          <p:nvPr/>
        </p:nvSpPr>
        <p:spPr bwMode="auto">
          <a:xfrm>
            <a:off x="3675063" y="3730625"/>
            <a:ext cx="56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err="1" smtClean="0">
                <a:solidFill>
                  <a:prstClr val="black"/>
                </a:solidFill>
                <a:cs typeface="Arial" charset="0"/>
              </a:rPr>
              <a:t>k</a:t>
            </a:r>
            <a:r>
              <a:rPr lang="hu-HU" baseline="-25000" dirty="0" err="1" smtClean="0">
                <a:solidFill>
                  <a:prstClr val="black"/>
                </a:solidFill>
                <a:cs typeface="Arial" charset="0"/>
              </a:rPr>
              <a:t>jobb</a:t>
            </a:r>
            <a:endParaRPr lang="hu-HU" baseline="-250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47" name="Szövegdoboz 45"/>
          <p:cNvSpPr txBox="1">
            <a:spLocks noChangeArrowheads="1"/>
          </p:cNvSpPr>
          <p:nvPr/>
        </p:nvSpPr>
        <p:spPr bwMode="auto">
          <a:xfrm>
            <a:off x="5759450" y="2635220"/>
            <a:ext cx="27326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prstClr val="black"/>
                </a:solidFill>
                <a:cs typeface="Arial" charset="0"/>
              </a:rPr>
              <a:t>A hajót kormányozni kell</a:t>
            </a:r>
          </a:p>
        </p:txBody>
      </p:sp>
      <p:sp>
        <p:nvSpPr>
          <p:cNvPr id="5148" name="Szövegdoboz 46"/>
          <p:cNvSpPr txBox="1">
            <a:spLocks noChangeArrowheads="1"/>
          </p:cNvSpPr>
          <p:nvPr/>
        </p:nvSpPr>
        <p:spPr bwMode="auto">
          <a:xfrm>
            <a:off x="5723423" y="3079135"/>
            <a:ext cx="29067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prstClr val="black"/>
                </a:solidFill>
                <a:cs typeface="Arial" charset="0"/>
              </a:rPr>
              <a:t>A kormányzás növeli a </a:t>
            </a:r>
            <a:r>
              <a:rPr lang="hu-HU" sz="2000" dirty="0" err="1" smtClean="0">
                <a:solidFill>
                  <a:prstClr val="black"/>
                </a:solidFill>
                <a:cs typeface="Arial" charset="0"/>
              </a:rPr>
              <a:t>rezisztív</a:t>
            </a:r>
            <a:r>
              <a:rPr lang="hu-HU" sz="2000" dirty="0" smtClean="0">
                <a:solidFill>
                  <a:prstClr val="black"/>
                </a:solidFill>
                <a:cs typeface="Arial" charset="0"/>
              </a:rPr>
              <a:t> erőt, lassítja a hajót</a:t>
            </a:r>
          </a:p>
        </p:txBody>
      </p:sp>
      <p:sp>
        <p:nvSpPr>
          <p:cNvPr id="5149" name="Szövegdoboz 47"/>
          <p:cNvSpPr txBox="1">
            <a:spLocks noChangeArrowheads="1"/>
          </p:cNvSpPr>
          <p:nvPr/>
        </p:nvSpPr>
        <p:spPr bwMode="auto">
          <a:xfrm>
            <a:off x="4459508" y="4383088"/>
            <a:ext cx="7488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prstClr val="black"/>
                </a:solidFill>
                <a:cs typeface="Arial" charset="0"/>
              </a:rPr>
              <a:t>VAGY</a:t>
            </a:r>
          </a:p>
        </p:txBody>
      </p:sp>
      <p:sp>
        <p:nvSpPr>
          <p:cNvPr id="5150" name="Szövegdoboz 48"/>
          <p:cNvSpPr txBox="1">
            <a:spLocks noChangeArrowheads="1"/>
          </p:cNvSpPr>
          <p:nvPr/>
        </p:nvSpPr>
        <p:spPr bwMode="auto">
          <a:xfrm>
            <a:off x="5689376" y="4371975"/>
            <a:ext cx="24225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prstClr val="black"/>
                </a:solidFill>
                <a:cs typeface="Arial" charset="0"/>
              </a:rPr>
              <a:t>A domináns oldalon csökkenteni kell a leadott teljesítményt</a:t>
            </a:r>
          </a:p>
        </p:txBody>
      </p:sp>
      <p:sp>
        <p:nvSpPr>
          <p:cNvPr id="5151" name="Szövegdoboz 49"/>
          <p:cNvSpPr txBox="1">
            <a:spLocks noChangeArrowheads="1"/>
          </p:cNvSpPr>
          <p:nvPr/>
        </p:nvSpPr>
        <p:spPr bwMode="auto">
          <a:xfrm>
            <a:off x="5296059" y="5445125"/>
            <a:ext cx="3310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prstClr val="black"/>
                </a:solidFill>
                <a:cs typeface="Arial" charset="0"/>
              </a:rPr>
              <a:t>Nem maximális a teljesítmény</a:t>
            </a:r>
          </a:p>
        </p:txBody>
      </p:sp>
      <p:sp>
        <p:nvSpPr>
          <p:cNvPr id="5152" name="Szövegdoboz 50"/>
          <p:cNvSpPr txBox="1">
            <a:spLocks noChangeArrowheads="1"/>
          </p:cNvSpPr>
          <p:nvPr/>
        </p:nvSpPr>
        <p:spPr bwMode="auto">
          <a:xfrm>
            <a:off x="1741488" y="549275"/>
            <a:ext cx="23112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prstClr val="black"/>
                </a:solidFill>
                <a:cs typeface="Arial" charset="0"/>
              </a:rPr>
              <a:t>Egy pár evezős</a:t>
            </a:r>
          </a:p>
        </p:txBody>
      </p:sp>
      <p:sp>
        <p:nvSpPr>
          <p:cNvPr id="33" name="Ellipszis 32"/>
          <p:cNvSpPr/>
          <p:nvPr/>
        </p:nvSpPr>
        <p:spPr>
          <a:xfrm>
            <a:off x="2868199" y="3559055"/>
            <a:ext cx="108012" cy="1319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703081" y="5879013"/>
            <a:ext cx="86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VAGY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024303" y="5872088"/>
            <a:ext cx="505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Meg kell keresni az ideális beállításokat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6340678"/>
            <a:ext cx="924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Ha léteznek, csapásszámtól, </a:t>
            </a:r>
            <a:r>
              <a:rPr lang="hu-HU" sz="2400" dirty="0" err="1" smtClean="0"/>
              <a:t>amplitudótól</a:t>
            </a:r>
            <a:r>
              <a:rPr lang="hu-HU" sz="2400" dirty="0" smtClean="0"/>
              <a:t>, külső körülményektől függően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472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  <p:bldP spid="5140" grpId="0"/>
      <p:bldP spid="5141" grpId="0"/>
      <p:bldP spid="5142" grpId="0"/>
      <p:bldP spid="38" grpId="0" animBg="1"/>
      <p:bldP spid="5145" grpId="0"/>
      <p:bldP spid="5146" grpId="0"/>
      <p:bldP spid="5147" grpId="0"/>
      <p:bldP spid="5148" grpId="0"/>
      <p:bldP spid="5149" grpId="0"/>
      <p:bldP spid="5150" grpId="0"/>
      <p:bldP spid="5151" grpId="0"/>
      <p:bldP spid="2" grpId="0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60" y="3512055"/>
            <a:ext cx="6883492" cy="31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6193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08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6" y="908720"/>
            <a:ext cx="8696965" cy="486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191997" y="299304"/>
            <a:ext cx="6764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 villa elhelyezésének hatása a csapáshosszra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558924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Magasabban elhelyezett villa megnövekedett csapáshosszt eredményez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1604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5" y="1196752"/>
            <a:ext cx="817948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71644" y="360860"/>
            <a:ext cx="692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 TKP függőleges elmozdulásának  jelentősége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101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7" y="1196752"/>
            <a:ext cx="867967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043608" y="548680"/>
            <a:ext cx="6721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 TKP vízszintes elmozdulásának  jelentősége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155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5" y="28208"/>
            <a:ext cx="7326686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5148064" y="6237312"/>
            <a:ext cx="3780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/>
              <a:t>Nolte, 1984, p. 174). </a:t>
            </a:r>
            <a:endParaRPr lang="hu-HU" sz="1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4365104"/>
            <a:ext cx="930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</a:t>
            </a:r>
            <a:r>
              <a:rPr lang="hu-HU" sz="2400" dirty="0" smtClean="0"/>
              <a:t>mechanikai teljesítmény </a:t>
            </a:r>
            <a:r>
              <a:rPr lang="hu-HU" sz="2400" dirty="0" smtClean="0"/>
              <a:t>	75%-a fordítódik az evezők mozgatására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</a:t>
            </a:r>
            <a:r>
              <a:rPr lang="hu-HU" sz="2400" dirty="0" smtClean="0"/>
              <a:t> 		9</a:t>
            </a:r>
            <a:r>
              <a:rPr lang="hu-HU" sz="2400" dirty="0" smtClean="0"/>
              <a:t>% a TKP vízszintes elmozdulására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</a:t>
            </a:r>
            <a:r>
              <a:rPr lang="hu-HU" sz="2400" dirty="0" smtClean="0"/>
              <a:t>		16</a:t>
            </a:r>
            <a:r>
              <a:rPr lang="hu-HU" sz="2400" dirty="0" smtClean="0"/>
              <a:t>% a TKP függőleges elmozdítására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1431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water resistance of the boat grows </a:t>
            </a:r>
          </a:p>
          <a:p>
            <a:r>
              <a:rPr lang="en-US" dirty="0"/>
              <a:t>proportionally with the square of the velocity.  The changes of the velocity of the </a:t>
            </a:r>
          </a:p>
          <a:p>
            <a:r>
              <a:rPr lang="en-US" dirty="0"/>
              <a:t>boat are considerable because of the differences in the stroke and recovery phases </a:t>
            </a:r>
          </a:p>
          <a:p>
            <a:r>
              <a:rPr lang="en-US" dirty="0"/>
              <a:t>as well as the movements of the bodies of the rowers.  Because of these changes in </a:t>
            </a:r>
          </a:p>
          <a:p>
            <a:r>
              <a:rPr lang="en-US" dirty="0"/>
              <a:t>boat velocity, the resistance of a rowing boat is much greater than for a boat of </a:t>
            </a:r>
          </a:p>
          <a:p>
            <a:r>
              <a:rPr lang="en-US" dirty="0"/>
              <a:t>constant speed.  To show this, let's consider the following example: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A shell with a constant velocity of 5 meters per second (a men's pair with </a:t>
            </a:r>
          </a:p>
          <a:p>
            <a:r>
              <a:rPr lang="en-US" dirty="0"/>
              <a:t>coxswain) produces a resistance of 100 </a:t>
            </a:r>
            <a:r>
              <a:rPr lang="en-US" dirty="0" err="1"/>
              <a:t>Newtons</a:t>
            </a:r>
            <a:r>
              <a:rPr lang="en-US" dirty="0"/>
              <a:t>.  If the velocity is changed so that </a:t>
            </a:r>
          </a:p>
          <a:p>
            <a:r>
              <a:rPr lang="en-US" dirty="0"/>
              <a:t>the boat goes the same average speed but spends approximately half the time at 4 </a:t>
            </a:r>
          </a:p>
          <a:p>
            <a:r>
              <a:rPr lang="en-US"/>
              <a:t>m/sec and the other half at 6 m/sec, it has a 4 % greater resistance. 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42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9" y="1128539"/>
            <a:ext cx="8234623" cy="323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8204918" cy="22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27584" y="476671"/>
            <a:ext cx="816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Fejlődés a sebességben, csapásszámban (evezési frekvenciában)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813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3" y="476672"/>
            <a:ext cx="865619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66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7755423" cy="203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6" r="60127" b="24573"/>
          <a:stretch/>
        </p:blipFill>
        <p:spPr bwMode="auto">
          <a:xfrm>
            <a:off x="2267744" y="1562582"/>
            <a:ext cx="3632448" cy="257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19672" y="359078"/>
            <a:ext cx="4880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Rosttípus hatása az erőkifejtésre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14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475656" y="602345"/>
            <a:ext cx="5400600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Arial" pitchFamily="34" charset="0"/>
                <a:cs typeface="Arial" pitchFamily="34" charset="0"/>
              </a:rPr>
              <a:t>Közegellenállás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9552" y="3573016"/>
            <a:ext cx="838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F</a:t>
            </a:r>
            <a:r>
              <a:rPr lang="hu-HU" sz="2400" baseline="-25000" dirty="0" err="1" smtClean="0"/>
              <a:t>k</a:t>
            </a:r>
            <a:r>
              <a:rPr lang="hu-HU" sz="2400" dirty="0" smtClean="0"/>
              <a:t> közegellenállás</a:t>
            </a:r>
          </a:p>
          <a:p>
            <a:r>
              <a:rPr lang="el-GR" sz="2400" dirty="0" smtClean="0"/>
              <a:t>ρ</a:t>
            </a:r>
            <a:r>
              <a:rPr lang="hu-HU" sz="2400" dirty="0" smtClean="0"/>
              <a:t> – a folyadék sűrűsége</a:t>
            </a:r>
          </a:p>
          <a:p>
            <a:r>
              <a:rPr lang="hu-HU" sz="2400" dirty="0" smtClean="0"/>
              <a:t>u – a test haladási sebessége a folyadék sebességéhez képest</a:t>
            </a:r>
          </a:p>
          <a:p>
            <a:r>
              <a:rPr lang="hu-HU" sz="2400" dirty="0" smtClean="0"/>
              <a:t>A – </a:t>
            </a:r>
            <a:r>
              <a:rPr lang="hu-HU" sz="2400" dirty="0" err="1" smtClean="0"/>
              <a:t>a</a:t>
            </a:r>
            <a:r>
              <a:rPr lang="hu-HU" sz="2400" dirty="0" smtClean="0"/>
              <a:t> haladási irányra merőleges felület területe (homlokfelület)</a:t>
            </a:r>
          </a:p>
          <a:p>
            <a:r>
              <a:rPr lang="hu-HU" sz="2400" dirty="0" err="1" smtClean="0"/>
              <a:t>C</a:t>
            </a:r>
            <a:r>
              <a:rPr lang="hu-HU" sz="2400" baseline="-25000" dirty="0" err="1" smtClean="0"/>
              <a:t>k</a:t>
            </a:r>
            <a:r>
              <a:rPr lang="hu-HU" sz="2400" dirty="0" smtClean="0"/>
              <a:t> – közegellenállási koefficiens</a:t>
            </a:r>
            <a:endParaRPr lang="en-GB" sz="24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54918"/>
              </p:ext>
            </p:extLst>
          </p:nvPr>
        </p:nvGraphicFramePr>
        <p:xfrm>
          <a:off x="2267744" y="1772816"/>
          <a:ext cx="4320108" cy="101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295280" imgH="304560" progId="Equation.3">
                  <p:embed/>
                </p:oleObj>
              </mc:Choice>
              <mc:Fallback>
                <p:oleObj name="Equation" r:id="rId3" imgW="1295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772816"/>
                        <a:ext cx="4320108" cy="1016496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5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1.pictures.zimbio.com/gi/Miklos+Dudas+Olympics+Day+14+Canoe+Sprint+eDUZ0vkIR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07000"/>
            <a:ext cx="45815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806166" y="792004"/>
            <a:ext cx="1069139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Kajak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9304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8" y="2357438"/>
            <a:ext cx="7045582" cy="386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195736" y="764704"/>
            <a:ext cx="3536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Kajak lapátra ható erők</a:t>
            </a:r>
            <a:endParaRPr lang="hu-HU" sz="2800" dirty="0"/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1115616" y="5301208"/>
            <a:ext cx="66967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7812360" y="624146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Zsidegh</a:t>
            </a:r>
            <a:r>
              <a:rPr lang="hu-HU" dirty="0" smtClean="0"/>
              <a:t> 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6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scan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4" t="8091" r="4743" b="13493"/>
          <a:stretch/>
        </p:blipFill>
        <p:spPr bwMode="auto">
          <a:xfrm>
            <a:off x="4472277" y="14909"/>
            <a:ext cx="422075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scan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7" t="10048" r="7856" b="21653"/>
          <a:stretch/>
        </p:blipFill>
        <p:spPr bwMode="auto">
          <a:xfrm>
            <a:off x="179512" y="2780928"/>
            <a:ext cx="3847242" cy="281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scan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3" t="9108" r="9424" b="24895"/>
          <a:stretch/>
        </p:blipFill>
        <p:spPr bwMode="auto">
          <a:xfrm>
            <a:off x="4499798" y="2534445"/>
            <a:ext cx="4563178" cy="330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83568" y="548680"/>
            <a:ext cx="3343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Kajak evezési ciklusok egymásra másolva</a:t>
            </a:r>
            <a:endParaRPr lang="hu-HU" sz="2800" dirty="0"/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4472277" y="1412776"/>
            <a:ext cx="42207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162487" y="4005064"/>
            <a:ext cx="42207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499798" y="4005064"/>
            <a:ext cx="42207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V="1">
            <a:off x="4499798" y="188640"/>
            <a:ext cx="0" cy="2182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V="1">
            <a:off x="162486" y="2780928"/>
            <a:ext cx="1702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V="1">
            <a:off x="4499798" y="2861262"/>
            <a:ext cx="1702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4092780" y="20395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121211" y="279004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25767" y="241159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8683180" y="144697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4183523" y="418934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837133" y="401624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7661105" y="6237312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Zsidegh</a:t>
            </a:r>
            <a:r>
              <a:rPr lang="hu-HU" dirty="0" smtClean="0"/>
              <a:t> 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81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976313"/>
            <a:ext cx="48387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75656" y="548680"/>
            <a:ext cx="574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Kajak evezés ciklusok összehasonlítása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7812360" y="624146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Zsidegh</a:t>
            </a:r>
            <a:r>
              <a:rPr lang="hu-HU" dirty="0" smtClean="0"/>
              <a:t> 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99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nyíllal 4"/>
          <p:cNvCxnSpPr/>
          <p:nvPr/>
        </p:nvCxnSpPr>
        <p:spPr>
          <a:xfrm>
            <a:off x="900113" y="1268413"/>
            <a:ext cx="0" cy="34559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900113" y="2997200"/>
            <a:ext cx="309562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900113" y="2997200"/>
            <a:ext cx="719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593850" y="4365625"/>
            <a:ext cx="962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2555875" y="2981325"/>
            <a:ext cx="468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024188" y="2133600"/>
            <a:ext cx="611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593850" y="3006725"/>
            <a:ext cx="0" cy="1358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2555875" y="2981325"/>
            <a:ext cx="0" cy="1384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3027363" y="2133600"/>
            <a:ext cx="0" cy="86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3635375" y="2116138"/>
            <a:ext cx="0" cy="890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Szövegdoboz 28"/>
          <p:cNvSpPr txBox="1">
            <a:spLocks noChangeArrowheads="1"/>
          </p:cNvSpPr>
          <p:nvPr/>
        </p:nvSpPr>
        <p:spPr bwMode="auto">
          <a:xfrm>
            <a:off x="1042988" y="3124200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prstClr val="black"/>
                </a:solidFill>
                <a:cs typeface="Arial" charset="0"/>
              </a:rPr>
              <a:t>L</a:t>
            </a:r>
            <a:r>
              <a:rPr lang="hu-HU" baseline="-25000" dirty="0" smtClean="0">
                <a:solidFill>
                  <a:prstClr val="black"/>
                </a:solidFill>
                <a:cs typeface="Arial" charset="0"/>
              </a:rPr>
              <a:t>ND</a:t>
            </a:r>
          </a:p>
        </p:txBody>
      </p:sp>
      <p:sp>
        <p:nvSpPr>
          <p:cNvPr id="2061" name="Szövegdoboz 29"/>
          <p:cNvSpPr txBox="1">
            <a:spLocks noChangeArrowheads="1"/>
          </p:cNvSpPr>
          <p:nvPr/>
        </p:nvSpPr>
        <p:spPr bwMode="auto">
          <a:xfrm>
            <a:off x="2646363" y="3124200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prstClr val="black"/>
                </a:solidFill>
                <a:cs typeface="Arial" charset="0"/>
              </a:rPr>
              <a:t>L</a:t>
            </a:r>
            <a:r>
              <a:rPr lang="hu-HU" baseline="-25000" dirty="0" smtClean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sp>
        <p:nvSpPr>
          <p:cNvPr id="2062" name="Szövegdoboz 30"/>
          <p:cNvSpPr txBox="1">
            <a:spLocks noChangeArrowheads="1"/>
          </p:cNvSpPr>
          <p:nvPr/>
        </p:nvSpPr>
        <p:spPr bwMode="auto">
          <a:xfrm>
            <a:off x="1836738" y="4437063"/>
            <a:ext cx="490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hu-HU" baseline="-25000" dirty="0" smtClean="0">
                <a:solidFill>
                  <a:prstClr val="black"/>
                </a:solidFill>
                <a:cs typeface="Arial" charset="0"/>
              </a:rPr>
              <a:t>ND</a:t>
            </a:r>
          </a:p>
        </p:txBody>
      </p:sp>
      <p:sp>
        <p:nvSpPr>
          <p:cNvPr id="2063" name="Szövegdoboz 31"/>
          <p:cNvSpPr txBox="1">
            <a:spLocks noChangeArrowheads="1"/>
          </p:cNvSpPr>
          <p:nvPr/>
        </p:nvSpPr>
        <p:spPr bwMode="auto">
          <a:xfrm>
            <a:off x="3133725" y="1684338"/>
            <a:ext cx="39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cxnSp>
        <p:nvCxnSpPr>
          <p:cNvPr id="35" name="Egyenes összekötő 34"/>
          <p:cNvCxnSpPr/>
          <p:nvPr/>
        </p:nvCxnSpPr>
        <p:spPr>
          <a:xfrm flipH="1" flipV="1">
            <a:off x="900113" y="2116138"/>
            <a:ext cx="2124075" cy="174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flipH="1" flipV="1">
            <a:off x="919163" y="4349750"/>
            <a:ext cx="674687" cy="15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Szövegdoboz 38"/>
          <p:cNvSpPr txBox="1">
            <a:spLocks noChangeArrowheads="1"/>
          </p:cNvSpPr>
          <p:nvPr/>
        </p:nvSpPr>
        <p:spPr bwMode="auto">
          <a:xfrm>
            <a:off x="449263" y="1868488"/>
            <a:ext cx="38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F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sp>
        <p:nvSpPr>
          <p:cNvPr id="2067" name="Szövegdoboz 39"/>
          <p:cNvSpPr txBox="1">
            <a:spLocks noChangeArrowheads="1"/>
          </p:cNvSpPr>
          <p:nvPr/>
        </p:nvSpPr>
        <p:spPr bwMode="auto">
          <a:xfrm>
            <a:off x="415925" y="4164013"/>
            <a:ext cx="48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prstClr val="black"/>
                </a:solidFill>
                <a:cs typeface="Arial" charset="0"/>
              </a:rPr>
              <a:t>F</a:t>
            </a:r>
            <a:r>
              <a:rPr lang="hu-HU" baseline="-25000" dirty="0" smtClean="0">
                <a:solidFill>
                  <a:prstClr val="black"/>
                </a:solidFill>
                <a:cs typeface="Arial" charset="0"/>
              </a:rPr>
              <a:t>ND</a:t>
            </a:r>
          </a:p>
        </p:txBody>
      </p:sp>
      <p:sp>
        <p:nvSpPr>
          <p:cNvPr id="41" name="Szabadkézi sokszög 40"/>
          <p:cNvSpPr/>
          <p:nvPr/>
        </p:nvSpPr>
        <p:spPr>
          <a:xfrm>
            <a:off x="1625600" y="2984500"/>
            <a:ext cx="955675" cy="1354138"/>
          </a:xfrm>
          <a:custGeom>
            <a:avLst/>
            <a:gdLst>
              <a:gd name="connsiteX0" fmla="*/ 0 w 955040"/>
              <a:gd name="connsiteY0" fmla="*/ 32792 h 1353592"/>
              <a:gd name="connsiteX1" fmla="*/ 10160 w 955040"/>
              <a:gd name="connsiteY1" fmla="*/ 83592 h 1353592"/>
              <a:gd name="connsiteX2" fmla="*/ 40640 w 955040"/>
              <a:gd name="connsiteY2" fmla="*/ 103912 h 1353592"/>
              <a:gd name="connsiteX3" fmla="*/ 60960 w 955040"/>
              <a:gd name="connsiteY3" fmla="*/ 134392 h 1353592"/>
              <a:gd name="connsiteX4" fmla="*/ 71120 w 955040"/>
              <a:gd name="connsiteY4" fmla="*/ 246152 h 1353592"/>
              <a:gd name="connsiteX5" fmla="*/ 91440 w 955040"/>
              <a:gd name="connsiteY5" fmla="*/ 276632 h 1353592"/>
              <a:gd name="connsiteX6" fmla="*/ 101600 w 955040"/>
              <a:gd name="connsiteY6" fmla="*/ 388392 h 1353592"/>
              <a:gd name="connsiteX7" fmla="*/ 121920 w 955040"/>
              <a:gd name="connsiteY7" fmla="*/ 469672 h 1353592"/>
              <a:gd name="connsiteX8" fmla="*/ 132080 w 955040"/>
              <a:gd name="connsiteY8" fmla="*/ 500152 h 1353592"/>
              <a:gd name="connsiteX9" fmla="*/ 162560 w 955040"/>
              <a:gd name="connsiteY9" fmla="*/ 520472 h 1353592"/>
              <a:gd name="connsiteX10" fmla="*/ 193040 w 955040"/>
              <a:gd name="connsiteY10" fmla="*/ 743992 h 1353592"/>
              <a:gd name="connsiteX11" fmla="*/ 213360 w 955040"/>
              <a:gd name="connsiteY11" fmla="*/ 774472 h 1353592"/>
              <a:gd name="connsiteX12" fmla="*/ 203200 w 955040"/>
              <a:gd name="connsiteY12" fmla="*/ 886232 h 1353592"/>
              <a:gd name="connsiteX13" fmla="*/ 193040 w 955040"/>
              <a:gd name="connsiteY13" fmla="*/ 916712 h 1353592"/>
              <a:gd name="connsiteX14" fmla="*/ 203200 w 955040"/>
              <a:gd name="connsiteY14" fmla="*/ 1069112 h 1353592"/>
              <a:gd name="connsiteX15" fmla="*/ 213360 w 955040"/>
              <a:gd name="connsiteY15" fmla="*/ 1099592 h 1353592"/>
              <a:gd name="connsiteX16" fmla="*/ 243840 w 955040"/>
              <a:gd name="connsiteY16" fmla="*/ 1109752 h 1353592"/>
              <a:gd name="connsiteX17" fmla="*/ 274320 w 955040"/>
              <a:gd name="connsiteY17" fmla="*/ 1130072 h 1353592"/>
              <a:gd name="connsiteX18" fmla="*/ 294640 w 955040"/>
              <a:gd name="connsiteY18" fmla="*/ 1160552 h 1353592"/>
              <a:gd name="connsiteX19" fmla="*/ 355600 w 955040"/>
              <a:gd name="connsiteY19" fmla="*/ 1201192 h 1353592"/>
              <a:gd name="connsiteX20" fmla="*/ 365760 w 955040"/>
              <a:gd name="connsiteY20" fmla="*/ 1251992 h 1353592"/>
              <a:gd name="connsiteX21" fmla="*/ 416560 w 955040"/>
              <a:gd name="connsiteY21" fmla="*/ 1312952 h 1353592"/>
              <a:gd name="connsiteX22" fmla="*/ 467360 w 955040"/>
              <a:gd name="connsiteY22" fmla="*/ 1353592 h 1353592"/>
              <a:gd name="connsiteX23" fmla="*/ 568960 w 955040"/>
              <a:gd name="connsiteY23" fmla="*/ 1343432 h 1353592"/>
              <a:gd name="connsiteX24" fmla="*/ 609600 w 955040"/>
              <a:gd name="connsiteY24" fmla="*/ 1282472 h 1353592"/>
              <a:gd name="connsiteX25" fmla="*/ 650240 w 955040"/>
              <a:gd name="connsiteY25" fmla="*/ 1211352 h 1353592"/>
              <a:gd name="connsiteX26" fmla="*/ 660400 w 955040"/>
              <a:gd name="connsiteY26" fmla="*/ 1170712 h 1353592"/>
              <a:gd name="connsiteX27" fmla="*/ 680720 w 955040"/>
              <a:gd name="connsiteY27" fmla="*/ 1109752 h 1353592"/>
              <a:gd name="connsiteX28" fmla="*/ 690880 w 955040"/>
              <a:gd name="connsiteY28" fmla="*/ 1079272 h 1353592"/>
              <a:gd name="connsiteX29" fmla="*/ 701040 w 955040"/>
              <a:gd name="connsiteY29" fmla="*/ 1038632 h 1353592"/>
              <a:gd name="connsiteX30" fmla="*/ 721360 w 955040"/>
              <a:gd name="connsiteY30" fmla="*/ 1008152 h 1353592"/>
              <a:gd name="connsiteX31" fmla="*/ 731520 w 955040"/>
              <a:gd name="connsiteY31" fmla="*/ 957352 h 1353592"/>
              <a:gd name="connsiteX32" fmla="*/ 741680 w 955040"/>
              <a:gd name="connsiteY32" fmla="*/ 926872 h 1353592"/>
              <a:gd name="connsiteX33" fmla="*/ 751840 w 955040"/>
              <a:gd name="connsiteY33" fmla="*/ 855752 h 1353592"/>
              <a:gd name="connsiteX34" fmla="*/ 762000 w 955040"/>
              <a:gd name="connsiteY34" fmla="*/ 815112 h 1353592"/>
              <a:gd name="connsiteX35" fmla="*/ 772160 w 955040"/>
              <a:gd name="connsiteY35" fmla="*/ 764312 h 1353592"/>
              <a:gd name="connsiteX36" fmla="*/ 792480 w 955040"/>
              <a:gd name="connsiteY36" fmla="*/ 703352 h 1353592"/>
              <a:gd name="connsiteX37" fmla="*/ 822960 w 955040"/>
              <a:gd name="connsiteY37" fmla="*/ 571272 h 1353592"/>
              <a:gd name="connsiteX38" fmla="*/ 843280 w 955040"/>
              <a:gd name="connsiteY38" fmla="*/ 540792 h 1353592"/>
              <a:gd name="connsiteX39" fmla="*/ 853440 w 955040"/>
              <a:gd name="connsiteY39" fmla="*/ 337592 h 1353592"/>
              <a:gd name="connsiteX40" fmla="*/ 863600 w 955040"/>
              <a:gd name="connsiteY40" fmla="*/ 296952 h 1353592"/>
              <a:gd name="connsiteX41" fmla="*/ 883920 w 955040"/>
              <a:gd name="connsiteY41" fmla="*/ 235992 h 1353592"/>
              <a:gd name="connsiteX42" fmla="*/ 894080 w 955040"/>
              <a:gd name="connsiteY42" fmla="*/ 12472 h 1353592"/>
              <a:gd name="connsiteX43" fmla="*/ 955040 w 955040"/>
              <a:gd name="connsiteY43" fmla="*/ 2312 h 135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55040" h="1353592">
                <a:moveTo>
                  <a:pt x="0" y="32792"/>
                </a:moveTo>
                <a:cubicBezTo>
                  <a:pt x="3387" y="49725"/>
                  <a:pt x="1592" y="68599"/>
                  <a:pt x="10160" y="83592"/>
                </a:cubicBezTo>
                <a:cubicBezTo>
                  <a:pt x="16218" y="94194"/>
                  <a:pt x="32006" y="95278"/>
                  <a:pt x="40640" y="103912"/>
                </a:cubicBezTo>
                <a:cubicBezTo>
                  <a:pt x="49274" y="112546"/>
                  <a:pt x="54187" y="124232"/>
                  <a:pt x="60960" y="134392"/>
                </a:cubicBezTo>
                <a:cubicBezTo>
                  <a:pt x="64347" y="171645"/>
                  <a:pt x="63282" y="209575"/>
                  <a:pt x="71120" y="246152"/>
                </a:cubicBezTo>
                <a:cubicBezTo>
                  <a:pt x="73679" y="258092"/>
                  <a:pt x="88881" y="264692"/>
                  <a:pt x="91440" y="276632"/>
                </a:cubicBezTo>
                <a:cubicBezTo>
                  <a:pt x="99278" y="313209"/>
                  <a:pt x="95766" y="351443"/>
                  <a:pt x="101600" y="388392"/>
                </a:cubicBezTo>
                <a:cubicBezTo>
                  <a:pt x="105956" y="415977"/>
                  <a:pt x="114572" y="442729"/>
                  <a:pt x="121920" y="469672"/>
                </a:cubicBezTo>
                <a:cubicBezTo>
                  <a:pt x="124738" y="480004"/>
                  <a:pt x="125390" y="491789"/>
                  <a:pt x="132080" y="500152"/>
                </a:cubicBezTo>
                <a:cubicBezTo>
                  <a:pt x="139708" y="509687"/>
                  <a:pt x="152400" y="513699"/>
                  <a:pt x="162560" y="520472"/>
                </a:cubicBezTo>
                <a:cubicBezTo>
                  <a:pt x="174056" y="704409"/>
                  <a:pt x="155551" y="631526"/>
                  <a:pt x="193040" y="743992"/>
                </a:cubicBezTo>
                <a:cubicBezTo>
                  <a:pt x="196901" y="755576"/>
                  <a:pt x="206587" y="764312"/>
                  <a:pt x="213360" y="774472"/>
                </a:cubicBezTo>
                <a:cubicBezTo>
                  <a:pt x="209973" y="811725"/>
                  <a:pt x="208490" y="849201"/>
                  <a:pt x="203200" y="886232"/>
                </a:cubicBezTo>
                <a:cubicBezTo>
                  <a:pt x="201685" y="896834"/>
                  <a:pt x="193040" y="906002"/>
                  <a:pt x="193040" y="916712"/>
                </a:cubicBezTo>
                <a:cubicBezTo>
                  <a:pt x="193040" y="967625"/>
                  <a:pt x="197578" y="1018511"/>
                  <a:pt x="203200" y="1069112"/>
                </a:cubicBezTo>
                <a:cubicBezTo>
                  <a:pt x="204383" y="1079756"/>
                  <a:pt x="205787" y="1092019"/>
                  <a:pt x="213360" y="1099592"/>
                </a:cubicBezTo>
                <a:cubicBezTo>
                  <a:pt x="220933" y="1107165"/>
                  <a:pt x="233680" y="1106365"/>
                  <a:pt x="243840" y="1109752"/>
                </a:cubicBezTo>
                <a:cubicBezTo>
                  <a:pt x="254000" y="1116525"/>
                  <a:pt x="265686" y="1121438"/>
                  <a:pt x="274320" y="1130072"/>
                </a:cubicBezTo>
                <a:cubicBezTo>
                  <a:pt x="282954" y="1138706"/>
                  <a:pt x="285450" y="1152511"/>
                  <a:pt x="294640" y="1160552"/>
                </a:cubicBezTo>
                <a:cubicBezTo>
                  <a:pt x="313019" y="1176634"/>
                  <a:pt x="355600" y="1201192"/>
                  <a:pt x="355600" y="1201192"/>
                </a:cubicBezTo>
                <a:cubicBezTo>
                  <a:pt x="358987" y="1218125"/>
                  <a:pt x="359697" y="1235823"/>
                  <a:pt x="365760" y="1251992"/>
                </a:cubicBezTo>
                <a:cubicBezTo>
                  <a:pt x="376079" y="1279511"/>
                  <a:pt x="398592" y="1291390"/>
                  <a:pt x="416560" y="1312952"/>
                </a:cubicBezTo>
                <a:cubicBezTo>
                  <a:pt x="451911" y="1355373"/>
                  <a:pt x="417323" y="1336913"/>
                  <a:pt x="467360" y="1353592"/>
                </a:cubicBezTo>
                <a:cubicBezTo>
                  <a:pt x="501227" y="1350205"/>
                  <a:pt x="536430" y="1353441"/>
                  <a:pt x="568960" y="1343432"/>
                </a:cubicBezTo>
                <a:cubicBezTo>
                  <a:pt x="603103" y="1332927"/>
                  <a:pt x="597811" y="1306050"/>
                  <a:pt x="609600" y="1282472"/>
                </a:cubicBezTo>
                <a:cubicBezTo>
                  <a:pt x="639077" y="1223518"/>
                  <a:pt x="623522" y="1282601"/>
                  <a:pt x="650240" y="1211352"/>
                </a:cubicBezTo>
                <a:cubicBezTo>
                  <a:pt x="655143" y="1198277"/>
                  <a:pt x="656388" y="1184087"/>
                  <a:pt x="660400" y="1170712"/>
                </a:cubicBezTo>
                <a:cubicBezTo>
                  <a:pt x="666555" y="1150196"/>
                  <a:pt x="673947" y="1130072"/>
                  <a:pt x="680720" y="1109752"/>
                </a:cubicBezTo>
                <a:lnTo>
                  <a:pt x="690880" y="1079272"/>
                </a:lnTo>
                <a:cubicBezTo>
                  <a:pt x="695296" y="1066025"/>
                  <a:pt x="695539" y="1051467"/>
                  <a:pt x="701040" y="1038632"/>
                </a:cubicBezTo>
                <a:cubicBezTo>
                  <a:pt x="705850" y="1027409"/>
                  <a:pt x="714587" y="1018312"/>
                  <a:pt x="721360" y="1008152"/>
                </a:cubicBezTo>
                <a:cubicBezTo>
                  <a:pt x="724747" y="991219"/>
                  <a:pt x="727332" y="974105"/>
                  <a:pt x="731520" y="957352"/>
                </a:cubicBezTo>
                <a:cubicBezTo>
                  <a:pt x="734117" y="946962"/>
                  <a:pt x="739580" y="937374"/>
                  <a:pt x="741680" y="926872"/>
                </a:cubicBezTo>
                <a:cubicBezTo>
                  <a:pt x="746376" y="903390"/>
                  <a:pt x="747556" y="879313"/>
                  <a:pt x="751840" y="855752"/>
                </a:cubicBezTo>
                <a:cubicBezTo>
                  <a:pt x="754338" y="842014"/>
                  <a:pt x="758971" y="828743"/>
                  <a:pt x="762000" y="815112"/>
                </a:cubicBezTo>
                <a:cubicBezTo>
                  <a:pt x="765746" y="798255"/>
                  <a:pt x="767616" y="780972"/>
                  <a:pt x="772160" y="764312"/>
                </a:cubicBezTo>
                <a:cubicBezTo>
                  <a:pt x="777796" y="743648"/>
                  <a:pt x="792480" y="703352"/>
                  <a:pt x="792480" y="703352"/>
                </a:cubicBezTo>
                <a:cubicBezTo>
                  <a:pt x="797164" y="670563"/>
                  <a:pt x="802674" y="601701"/>
                  <a:pt x="822960" y="571272"/>
                </a:cubicBezTo>
                <a:lnTo>
                  <a:pt x="843280" y="540792"/>
                </a:lnTo>
                <a:cubicBezTo>
                  <a:pt x="846667" y="473059"/>
                  <a:pt x="847808" y="405176"/>
                  <a:pt x="853440" y="337592"/>
                </a:cubicBezTo>
                <a:cubicBezTo>
                  <a:pt x="854600" y="323677"/>
                  <a:pt x="859588" y="310327"/>
                  <a:pt x="863600" y="296952"/>
                </a:cubicBezTo>
                <a:cubicBezTo>
                  <a:pt x="869755" y="276436"/>
                  <a:pt x="883920" y="235992"/>
                  <a:pt x="883920" y="235992"/>
                </a:cubicBezTo>
                <a:cubicBezTo>
                  <a:pt x="887307" y="161485"/>
                  <a:pt x="872364" y="83824"/>
                  <a:pt x="894080" y="12472"/>
                </a:cubicBezTo>
                <a:cubicBezTo>
                  <a:pt x="900078" y="-7236"/>
                  <a:pt x="955040" y="2312"/>
                  <a:pt x="955040" y="231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42" name="Szabadkézi sokszög 41"/>
          <p:cNvSpPr/>
          <p:nvPr/>
        </p:nvSpPr>
        <p:spPr>
          <a:xfrm>
            <a:off x="3048000" y="2143125"/>
            <a:ext cx="579438" cy="863600"/>
          </a:xfrm>
          <a:custGeom>
            <a:avLst/>
            <a:gdLst>
              <a:gd name="connsiteX0" fmla="*/ 0 w 580117"/>
              <a:gd name="connsiteY0" fmla="*/ 843280 h 863600"/>
              <a:gd name="connsiteX1" fmla="*/ 20320 w 580117"/>
              <a:gd name="connsiteY1" fmla="*/ 731520 h 863600"/>
              <a:gd name="connsiteX2" fmla="*/ 81280 w 580117"/>
              <a:gd name="connsiteY2" fmla="*/ 609600 h 863600"/>
              <a:gd name="connsiteX3" fmla="*/ 101600 w 580117"/>
              <a:gd name="connsiteY3" fmla="*/ 548640 h 863600"/>
              <a:gd name="connsiteX4" fmla="*/ 111760 w 580117"/>
              <a:gd name="connsiteY4" fmla="*/ 518160 h 863600"/>
              <a:gd name="connsiteX5" fmla="*/ 121920 w 580117"/>
              <a:gd name="connsiteY5" fmla="*/ 386080 h 863600"/>
              <a:gd name="connsiteX6" fmla="*/ 132080 w 580117"/>
              <a:gd name="connsiteY6" fmla="*/ 355600 h 863600"/>
              <a:gd name="connsiteX7" fmla="*/ 142240 w 580117"/>
              <a:gd name="connsiteY7" fmla="*/ 294640 h 863600"/>
              <a:gd name="connsiteX8" fmla="*/ 182880 w 580117"/>
              <a:gd name="connsiteY8" fmla="*/ 203200 h 863600"/>
              <a:gd name="connsiteX9" fmla="*/ 203200 w 580117"/>
              <a:gd name="connsiteY9" fmla="*/ 142240 h 863600"/>
              <a:gd name="connsiteX10" fmla="*/ 213360 w 580117"/>
              <a:gd name="connsiteY10" fmla="*/ 40640 h 863600"/>
              <a:gd name="connsiteX11" fmla="*/ 274320 w 580117"/>
              <a:gd name="connsiteY11" fmla="*/ 0 h 863600"/>
              <a:gd name="connsiteX12" fmla="*/ 314960 w 580117"/>
              <a:gd name="connsiteY12" fmla="*/ 60960 h 863600"/>
              <a:gd name="connsiteX13" fmla="*/ 386080 w 580117"/>
              <a:gd name="connsiteY13" fmla="*/ 142240 h 863600"/>
              <a:gd name="connsiteX14" fmla="*/ 416560 w 580117"/>
              <a:gd name="connsiteY14" fmla="*/ 203200 h 863600"/>
              <a:gd name="connsiteX15" fmla="*/ 447040 w 580117"/>
              <a:gd name="connsiteY15" fmla="*/ 233680 h 863600"/>
              <a:gd name="connsiteX16" fmla="*/ 487680 w 580117"/>
              <a:gd name="connsiteY16" fmla="*/ 294640 h 863600"/>
              <a:gd name="connsiteX17" fmla="*/ 497840 w 580117"/>
              <a:gd name="connsiteY17" fmla="*/ 375920 h 863600"/>
              <a:gd name="connsiteX18" fmla="*/ 508000 w 580117"/>
              <a:gd name="connsiteY18" fmla="*/ 538480 h 863600"/>
              <a:gd name="connsiteX19" fmla="*/ 528320 w 580117"/>
              <a:gd name="connsiteY19" fmla="*/ 599440 h 863600"/>
              <a:gd name="connsiteX20" fmla="*/ 538480 w 580117"/>
              <a:gd name="connsiteY20" fmla="*/ 629920 h 863600"/>
              <a:gd name="connsiteX21" fmla="*/ 548640 w 580117"/>
              <a:gd name="connsiteY21" fmla="*/ 660400 h 863600"/>
              <a:gd name="connsiteX22" fmla="*/ 558800 w 580117"/>
              <a:gd name="connsiteY22" fmla="*/ 690880 h 863600"/>
              <a:gd name="connsiteX23" fmla="*/ 568960 w 580117"/>
              <a:gd name="connsiteY23" fmla="*/ 772160 h 863600"/>
              <a:gd name="connsiteX24" fmla="*/ 579120 w 580117"/>
              <a:gd name="connsiteY24" fmla="*/ 802640 h 863600"/>
              <a:gd name="connsiteX25" fmla="*/ 579120 w 580117"/>
              <a:gd name="connsiteY25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0117" h="863600">
                <a:moveTo>
                  <a:pt x="0" y="843280"/>
                </a:moveTo>
                <a:cubicBezTo>
                  <a:pt x="2214" y="825566"/>
                  <a:pt x="5163" y="758802"/>
                  <a:pt x="20320" y="731520"/>
                </a:cubicBezTo>
                <a:cubicBezTo>
                  <a:pt x="85972" y="613347"/>
                  <a:pt x="41721" y="728276"/>
                  <a:pt x="81280" y="609600"/>
                </a:cubicBezTo>
                <a:lnTo>
                  <a:pt x="101600" y="548640"/>
                </a:lnTo>
                <a:lnTo>
                  <a:pt x="111760" y="518160"/>
                </a:lnTo>
                <a:cubicBezTo>
                  <a:pt x="115147" y="474133"/>
                  <a:pt x="116443" y="429896"/>
                  <a:pt x="121920" y="386080"/>
                </a:cubicBezTo>
                <a:cubicBezTo>
                  <a:pt x="123248" y="375453"/>
                  <a:pt x="129757" y="366055"/>
                  <a:pt x="132080" y="355600"/>
                </a:cubicBezTo>
                <a:cubicBezTo>
                  <a:pt x="136549" y="335490"/>
                  <a:pt x="137244" y="314625"/>
                  <a:pt x="142240" y="294640"/>
                </a:cubicBezTo>
                <a:cubicBezTo>
                  <a:pt x="176811" y="156355"/>
                  <a:pt x="144756" y="288980"/>
                  <a:pt x="182880" y="203200"/>
                </a:cubicBezTo>
                <a:cubicBezTo>
                  <a:pt x="191579" y="183627"/>
                  <a:pt x="203200" y="142240"/>
                  <a:pt x="203200" y="142240"/>
                </a:cubicBezTo>
                <a:cubicBezTo>
                  <a:pt x="206587" y="108373"/>
                  <a:pt x="198139" y="71082"/>
                  <a:pt x="213360" y="40640"/>
                </a:cubicBezTo>
                <a:cubicBezTo>
                  <a:pt x="224282" y="18797"/>
                  <a:pt x="274320" y="0"/>
                  <a:pt x="274320" y="0"/>
                </a:cubicBezTo>
                <a:cubicBezTo>
                  <a:pt x="332588" y="19423"/>
                  <a:pt x="284309" y="-6472"/>
                  <a:pt x="314960" y="60960"/>
                </a:cubicBezTo>
                <a:cubicBezTo>
                  <a:pt x="340728" y="117650"/>
                  <a:pt x="346103" y="115588"/>
                  <a:pt x="386080" y="142240"/>
                </a:cubicBezTo>
                <a:cubicBezTo>
                  <a:pt x="396263" y="172788"/>
                  <a:pt x="394676" y="176939"/>
                  <a:pt x="416560" y="203200"/>
                </a:cubicBezTo>
                <a:cubicBezTo>
                  <a:pt x="425758" y="214238"/>
                  <a:pt x="438219" y="222338"/>
                  <a:pt x="447040" y="233680"/>
                </a:cubicBezTo>
                <a:cubicBezTo>
                  <a:pt x="462033" y="252957"/>
                  <a:pt x="487680" y="294640"/>
                  <a:pt x="487680" y="294640"/>
                </a:cubicBezTo>
                <a:cubicBezTo>
                  <a:pt x="491067" y="321733"/>
                  <a:pt x="495573" y="348710"/>
                  <a:pt x="497840" y="375920"/>
                </a:cubicBezTo>
                <a:cubicBezTo>
                  <a:pt x="502349" y="430025"/>
                  <a:pt x="500664" y="484685"/>
                  <a:pt x="508000" y="538480"/>
                </a:cubicBezTo>
                <a:cubicBezTo>
                  <a:pt x="510894" y="559703"/>
                  <a:pt x="521547" y="579120"/>
                  <a:pt x="528320" y="599440"/>
                </a:cubicBezTo>
                <a:lnTo>
                  <a:pt x="538480" y="629920"/>
                </a:lnTo>
                <a:lnTo>
                  <a:pt x="548640" y="660400"/>
                </a:lnTo>
                <a:lnTo>
                  <a:pt x="558800" y="690880"/>
                </a:lnTo>
                <a:cubicBezTo>
                  <a:pt x="562187" y="717973"/>
                  <a:pt x="564076" y="745296"/>
                  <a:pt x="568960" y="772160"/>
                </a:cubicBezTo>
                <a:cubicBezTo>
                  <a:pt x="570876" y="782697"/>
                  <a:pt x="577937" y="791996"/>
                  <a:pt x="579120" y="802640"/>
                </a:cubicBezTo>
                <a:cubicBezTo>
                  <a:pt x="581364" y="822836"/>
                  <a:pt x="579120" y="843280"/>
                  <a:pt x="579120" y="86360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2070" name="Szövegdoboz 42"/>
          <p:cNvSpPr txBox="1">
            <a:spLocks noChangeArrowheads="1"/>
          </p:cNvSpPr>
          <p:nvPr/>
        </p:nvSpPr>
        <p:spPr bwMode="auto">
          <a:xfrm>
            <a:off x="6340476" y="1815137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400" smtClean="0">
                <a:solidFill>
                  <a:prstClr val="black"/>
                </a:solidFill>
                <a:cs typeface="Arial" charset="0"/>
              </a:rPr>
              <a:t>L</a:t>
            </a:r>
            <a:r>
              <a:rPr lang="hu-HU" sz="2400" baseline="-25000" smtClean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sp>
        <p:nvSpPr>
          <p:cNvPr id="2071" name="Szövegdoboz 43"/>
          <p:cNvSpPr txBox="1">
            <a:spLocks noChangeArrowheads="1"/>
          </p:cNvSpPr>
          <p:nvPr/>
        </p:nvSpPr>
        <p:spPr bwMode="auto">
          <a:xfrm>
            <a:off x="5407026" y="1815137"/>
            <a:ext cx="574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400" smtClean="0">
                <a:solidFill>
                  <a:prstClr val="black"/>
                </a:solidFill>
                <a:cs typeface="Arial" charset="0"/>
              </a:rPr>
              <a:t>L</a:t>
            </a:r>
            <a:r>
              <a:rPr lang="hu-HU" sz="2400" baseline="-25000" smtClean="0">
                <a:solidFill>
                  <a:prstClr val="black"/>
                </a:solidFill>
                <a:cs typeface="Arial" charset="0"/>
              </a:rPr>
              <a:t>ND</a:t>
            </a:r>
          </a:p>
        </p:txBody>
      </p:sp>
      <p:sp>
        <p:nvSpPr>
          <p:cNvPr id="2072" name="Szövegdoboz 44"/>
          <p:cNvSpPr txBox="1">
            <a:spLocks noChangeArrowheads="1"/>
          </p:cNvSpPr>
          <p:nvPr/>
        </p:nvSpPr>
        <p:spPr bwMode="auto">
          <a:xfrm>
            <a:off x="5407026" y="2378700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400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hu-HU" sz="2400" baseline="-25000" smtClean="0">
                <a:solidFill>
                  <a:prstClr val="black"/>
                </a:solidFill>
                <a:cs typeface="Arial" charset="0"/>
              </a:rPr>
              <a:t>ND</a:t>
            </a:r>
          </a:p>
        </p:txBody>
      </p:sp>
      <p:sp>
        <p:nvSpPr>
          <p:cNvPr id="2073" name="Szövegdoboz 45"/>
          <p:cNvSpPr txBox="1">
            <a:spLocks noChangeArrowheads="1"/>
          </p:cNvSpPr>
          <p:nvPr/>
        </p:nvSpPr>
        <p:spPr bwMode="auto">
          <a:xfrm>
            <a:off x="6373813" y="2378700"/>
            <a:ext cx="461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400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hu-HU" sz="2400" baseline="-25000" smtClean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sp>
        <p:nvSpPr>
          <p:cNvPr id="2074" name="Szövegdoboz 46"/>
          <p:cNvSpPr txBox="1">
            <a:spLocks noChangeArrowheads="1"/>
          </p:cNvSpPr>
          <p:nvPr/>
        </p:nvSpPr>
        <p:spPr bwMode="auto">
          <a:xfrm>
            <a:off x="5416551" y="2894637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400" smtClean="0">
                <a:solidFill>
                  <a:prstClr val="black"/>
                </a:solidFill>
                <a:cs typeface="Arial" charset="0"/>
              </a:rPr>
              <a:t>F</a:t>
            </a:r>
            <a:r>
              <a:rPr lang="hu-HU" sz="2400" baseline="-25000" smtClean="0">
                <a:solidFill>
                  <a:prstClr val="black"/>
                </a:solidFill>
                <a:cs typeface="Arial" charset="0"/>
              </a:rPr>
              <a:t>ND</a:t>
            </a:r>
          </a:p>
        </p:txBody>
      </p:sp>
      <p:sp>
        <p:nvSpPr>
          <p:cNvPr id="2075" name="Szövegdoboz 47"/>
          <p:cNvSpPr txBox="1">
            <a:spLocks noChangeArrowheads="1"/>
          </p:cNvSpPr>
          <p:nvPr/>
        </p:nvSpPr>
        <p:spPr bwMode="auto">
          <a:xfrm>
            <a:off x="6376988" y="2894637"/>
            <a:ext cx="45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400" smtClean="0">
                <a:solidFill>
                  <a:prstClr val="black"/>
                </a:solidFill>
                <a:cs typeface="Arial" charset="0"/>
              </a:rPr>
              <a:t>F</a:t>
            </a:r>
            <a:r>
              <a:rPr lang="hu-HU" sz="2400" baseline="-25000" smtClean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sp>
        <p:nvSpPr>
          <p:cNvPr id="2076" name="Szövegdoboz 48"/>
          <p:cNvSpPr txBox="1">
            <a:spLocks noChangeArrowheads="1"/>
          </p:cNvSpPr>
          <p:nvPr/>
        </p:nvSpPr>
        <p:spPr bwMode="auto">
          <a:xfrm>
            <a:off x="5983288" y="1815137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400" smtClean="0">
                <a:solidFill>
                  <a:prstClr val="black"/>
                </a:solidFill>
                <a:cs typeface="Arial" charset="0"/>
              </a:rPr>
              <a:t>&gt;</a:t>
            </a:r>
          </a:p>
        </p:txBody>
      </p:sp>
      <p:sp>
        <p:nvSpPr>
          <p:cNvPr id="2077" name="Szövegdoboz 49"/>
          <p:cNvSpPr txBox="1">
            <a:spLocks noChangeArrowheads="1"/>
          </p:cNvSpPr>
          <p:nvPr/>
        </p:nvSpPr>
        <p:spPr bwMode="auto">
          <a:xfrm>
            <a:off x="5986463" y="23787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400" smtClean="0">
                <a:solidFill>
                  <a:prstClr val="black"/>
                </a:solidFill>
                <a:cs typeface="Arial" charset="0"/>
              </a:rPr>
              <a:t>&gt;</a:t>
            </a:r>
          </a:p>
        </p:txBody>
      </p:sp>
      <p:sp>
        <p:nvSpPr>
          <p:cNvPr id="2078" name="Szövegdoboz 50"/>
          <p:cNvSpPr txBox="1">
            <a:spLocks noChangeArrowheads="1"/>
          </p:cNvSpPr>
          <p:nvPr/>
        </p:nvSpPr>
        <p:spPr bwMode="auto">
          <a:xfrm>
            <a:off x="5983288" y="2894637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400" smtClean="0">
                <a:solidFill>
                  <a:prstClr val="black"/>
                </a:solidFill>
                <a:cs typeface="Arial" charset="0"/>
              </a:rPr>
              <a:t>&gt;</a:t>
            </a:r>
          </a:p>
        </p:txBody>
      </p:sp>
      <p:sp>
        <p:nvSpPr>
          <p:cNvPr id="2079" name="Szövegdoboz 52"/>
          <p:cNvSpPr txBox="1">
            <a:spLocks noChangeArrowheads="1"/>
          </p:cNvSpPr>
          <p:nvPr/>
        </p:nvSpPr>
        <p:spPr bwMode="auto">
          <a:xfrm>
            <a:off x="2646363" y="292100"/>
            <a:ext cx="4219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3200" smtClean="0">
                <a:solidFill>
                  <a:prstClr val="black"/>
                </a:solidFill>
                <a:cs typeface="Arial" charset="0"/>
              </a:rPr>
              <a:t>Kajakos mozgásmintázat</a:t>
            </a:r>
          </a:p>
        </p:txBody>
      </p:sp>
      <p:sp>
        <p:nvSpPr>
          <p:cNvPr id="2080" name="Szövegdoboz 53"/>
          <p:cNvSpPr txBox="1">
            <a:spLocks noChangeArrowheads="1"/>
          </p:cNvSpPr>
          <p:nvPr/>
        </p:nvSpPr>
        <p:spPr bwMode="auto">
          <a:xfrm>
            <a:off x="1962150" y="846138"/>
            <a:ext cx="6756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prstClr val="black"/>
                </a:solidFill>
                <a:cs typeface="Arial" charset="0"/>
              </a:rPr>
              <a:t>Kajakos a domináns kezével forgatja a lapátot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96912" y="110248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893672" y="312547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7884368" y="630242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Zsidegh</a:t>
            </a:r>
            <a:r>
              <a:rPr lang="hu-HU" dirty="0" smtClean="0"/>
              <a:t> 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33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61" grpId="0"/>
      <p:bldP spid="2062" grpId="0"/>
      <p:bldP spid="2063" grpId="0"/>
      <p:bldP spid="2066" grpId="0"/>
      <p:bldP spid="2067" grpId="0"/>
      <p:bldP spid="41" grpId="0" animBg="1"/>
      <p:bldP spid="42" grpId="0" animBg="1"/>
      <p:bldP spid="2070" grpId="0"/>
      <p:bldP spid="2071" grpId="0"/>
      <p:bldP spid="2072" grpId="0"/>
      <p:bldP spid="2073" grpId="0"/>
      <p:bldP spid="2074" grpId="0"/>
      <p:bldP spid="2075" grpId="0"/>
      <p:bldP spid="2076" grpId="0"/>
      <p:bldP spid="2077" grpId="0"/>
      <p:bldP spid="20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55576" y="438344"/>
            <a:ext cx="761022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/>
              <a:t>Csapat összeállításának </a:t>
            </a:r>
            <a:r>
              <a:rPr lang="hu-HU" sz="2800" dirty="0" err="1" smtClean="0"/>
              <a:t>biomechanikai</a:t>
            </a:r>
            <a:r>
              <a:rPr lang="hu-HU" sz="2800" dirty="0" smtClean="0"/>
              <a:t> szempontjai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19199" y="1488530"/>
            <a:ext cx="4523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Propulzív</a:t>
            </a:r>
            <a:r>
              <a:rPr lang="hu-HU" sz="2800" dirty="0" smtClean="0"/>
              <a:t> erők maximalizálása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70943" y="2064594"/>
            <a:ext cx="4361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Rezisztív</a:t>
            </a:r>
            <a:r>
              <a:rPr lang="hu-HU" sz="2800" dirty="0" smtClean="0"/>
              <a:t> erők minimalizálása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14959" y="2905780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 csapat tagjainak evezési karakterisztikája nem egyezik meg  az egyéni maximum elérésekor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414959" y="4509120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 közel azonos karakterisztikájú tagok esetén – mivel egymás mögött ülnek- </a:t>
            </a:r>
          </a:p>
          <a:p>
            <a:pPr algn="ctr"/>
            <a:r>
              <a:rPr lang="hu-HU" sz="2800" dirty="0" smtClean="0"/>
              <a:t>a forgatónyomatékok nem egyeznek meg, </a:t>
            </a:r>
          </a:p>
          <a:p>
            <a:pPr algn="ctr"/>
            <a:r>
              <a:rPr lang="hu-HU" sz="2800" dirty="0" smtClean="0"/>
              <a:t>a hajó nem fog egyenesen haladni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7488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nyíllal 4"/>
          <p:cNvCxnSpPr/>
          <p:nvPr/>
        </p:nvCxnSpPr>
        <p:spPr>
          <a:xfrm>
            <a:off x="900113" y="260350"/>
            <a:ext cx="19050" cy="61928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900113" y="1989138"/>
            <a:ext cx="309562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900113" y="1989138"/>
            <a:ext cx="719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593850" y="3355975"/>
            <a:ext cx="962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2555875" y="1971675"/>
            <a:ext cx="468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024188" y="1123950"/>
            <a:ext cx="611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593850" y="1998663"/>
            <a:ext cx="0" cy="1357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2555875" y="1971675"/>
            <a:ext cx="0" cy="1384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3027363" y="1123950"/>
            <a:ext cx="0" cy="865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3635375" y="1108075"/>
            <a:ext cx="0" cy="89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Szövegdoboz 28"/>
          <p:cNvSpPr txBox="1">
            <a:spLocks noChangeArrowheads="1"/>
          </p:cNvSpPr>
          <p:nvPr/>
        </p:nvSpPr>
        <p:spPr bwMode="auto">
          <a:xfrm>
            <a:off x="1042988" y="21161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L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ND</a:t>
            </a:r>
          </a:p>
        </p:txBody>
      </p:sp>
      <p:sp>
        <p:nvSpPr>
          <p:cNvPr id="3085" name="Szövegdoboz 29"/>
          <p:cNvSpPr txBox="1">
            <a:spLocks noChangeArrowheads="1"/>
          </p:cNvSpPr>
          <p:nvPr/>
        </p:nvSpPr>
        <p:spPr bwMode="auto">
          <a:xfrm>
            <a:off x="2646363" y="2116138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L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sp>
        <p:nvSpPr>
          <p:cNvPr id="3086" name="Szövegdoboz 30"/>
          <p:cNvSpPr txBox="1">
            <a:spLocks noChangeArrowheads="1"/>
          </p:cNvSpPr>
          <p:nvPr/>
        </p:nvSpPr>
        <p:spPr bwMode="auto">
          <a:xfrm>
            <a:off x="1836738" y="3429000"/>
            <a:ext cx="49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ND</a:t>
            </a:r>
          </a:p>
        </p:txBody>
      </p:sp>
      <p:sp>
        <p:nvSpPr>
          <p:cNvPr id="3087" name="Szövegdoboz 31"/>
          <p:cNvSpPr txBox="1">
            <a:spLocks noChangeArrowheads="1"/>
          </p:cNvSpPr>
          <p:nvPr/>
        </p:nvSpPr>
        <p:spPr bwMode="auto">
          <a:xfrm>
            <a:off x="3133725" y="676275"/>
            <a:ext cx="392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cxnSp>
        <p:nvCxnSpPr>
          <p:cNvPr id="35" name="Egyenes összekötő 34"/>
          <p:cNvCxnSpPr/>
          <p:nvPr/>
        </p:nvCxnSpPr>
        <p:spPr>
          <a:xfrm flipH="1" flipV="1">
            <a:off x="900113" y="1108075"/>
            <a:ext cx="2124075" cy="15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flipH="1" flipV="1">
            <a:off x="919163" y="3340100"/>
            <a:ext cx="674687" cy="15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0" name="Szövegdoboz 38"/>
          <p:cNvSpPr txBox="1">
            <a:spLocks noChangeArrowheads="1"/>
          </p:cNvSpPr>
          <p:nvPr/>
        </p:nvSpPr>
        <p:spPr bwMode="auto">
          <a:xfrm>
            <a:off x="449263" y="860425"/>
            <a:ext cx="38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F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sp>
        <p:nvSpPr>
          <p:cNvPr id="3091" name="Szövegdoboz 39"/>
          <p:cNvSpPr txBox="1">
            <a:spLocks noChangeArrowheads="1"/>
          </p:cNvSpPr>
          <p:nvPr/>
        </p:nvSpPr>
        <p:spPr bwMode="auto">
          <a:xfrm>
            <a:off x="415925" y="3155950"/>
            <a:ext cx="48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F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ND</a:t>
            </a:r>
          </a:p>
        </p:txBody>
      </p:sp>
      <p:sp>
        <p:nvSpPr>
          <p:cNvPr id="41" name="Szabadkézi sokszög 40"/>
          <p:cNvSpPr/>
          <p:nvPr/>
        </p:nvSpPr>
        <p:spPr>
          <a:xfrm>
            <a:off x="1625600" y="1976438"/>
            <a:ext cx="955675" cy="1352550"/>
          </a:xfrm>
          <a:custGeom>
            <a:avLst/>
            <a:gdLst>
              <a:gd name="connsiteX0" fmla="*/ 0 w 955040"/>
              <a:gd name="connsiteY0" fmla="*/ 32792 h 1353592"/>
              <a:gd name="connsiteX1" fmla="*/ 10160 w 955040"/>
              <a:gd name="connsiteY1" fmla="*/ 83592 h 1353592"/>
              <a:gd name="connsiteX2" fmla="*/ 40640 w 955040"/>
              <a:gd name="connsiteY2" fmla="*/ 103912 h 1353592"/>
              <a:gd name="connsiteX3" fmla="*/ 60960 w 955040"/>
              <a:gd name="connsiteY3" fmla="*/ 134392 h 1353592"/>
              <a:gd name="connsiteX4" fmla="*/ 71120 w 955040"/>
              <a:gd name="connsiteY4" fmla="*/ 246152 h 1353592"/>
              <a:gd name="connsiteX5" fmla="*/ 91440 w 955040"/>
              <a:gd name="connsiteY5" fmla="*/ 276632 h 1353592"/>
              <a:gd name="connsiteX6" fmla="*/ 101600 w 955040"/>
              <a:gd name="connsiteY6" fmla="*/ 388392 h 1353592"/>
              <a:gd name="connsiteX7" fmla="*/ 121920 w 955040"/>
              <a:gd name="connsiteY7" fmla="*/ 469672 h 1353592"/>
              <a:gd name="connsiteX8" fmla="*/ 132080 w 955040"/>
              <a:gd name="connsiteY8" fmla="*/ 500152 h 1353592"/>
              <a:gd name="connsiteX9" fmla="*/ 162560 w 955040"/>
              <a:gd name="connsiteY9" fmla="*/ 520472 h 1353592"/>
              <a:gd name="connsiteX10" fmla="*/ 193040 w 955040"/>
              <a:gd name="connsiteY10" fmla="*/ 743992 h 1353592"/>
              <a:gd name="connsiteX11" fmla="*/ 213360 w 955040"/>
              <a:gd name="connsiteY11" fmla="*/ 774472 h 1353592"/>
              <a:gd name="connsiteX12" fmla="*/ 203200 w 955040"/>
              <a:gd name="connsiteY12" fmla="*/ 886232 h 1353592"/>
              <a:gd name="connsiteX13" fmla="*/ 193040 w 955040"/>
              <a:gd name="connsiteY13" fmla="*/ 916712 h 1353592"/>
              <a:gd name="connsiteX14" fmla="*/ 203200 w 955040"/>
              <a:gd name="connsiteY14" fmla="*/ 1069112 h 1353592"/>
              <a:gd name="connsiteX15" fmla="*/ 213360 w 955040"/>
              <a:gd name="connsiteY15" fmla="*/ 1099592 h 1353592"/>
              <a:gd name="connsiteX16" fmla="*/ 243840 w 955040"/>
              <a:gd name="connsiteY16" fmla="*/ 1109752 h 1353592"/>
              <a:gd name="connsiteX17" fmla="*/ 274320 w 955040"/>
              <a:gd name="connsiteY17" fmla="*/ 1130072 h 1353592"/>
              <a:gd name="connsiteX18" fmla="*/ 294640 w 955040"/>
              <a:gd name="connsiteY18" fmla="*/ 1160552 h 1353592"/>
              <a:gd name="connsiteX19" fmla="*/ 355600 w 955040"/>
              <a:gd name="connsiteY19" fmla="*/ 1201192 h 1353592"/>
              <a:gd name="connsiteX20" fmla="*/ 365760 w 955040"/>
              <a:gd name="connsiteY20" fmla="*/ 1251992 h 1353592"/>
              <a:gd name="connsiteX21" fmla="*/ 416560 w 955040"/>
              <a:gd name="connsiteY21" fmla="*/ 1312952 h 1353592"/>
              <a:gd name="connsiteX22" fmla="*/ 467360 w 955040"/>
              <a:gd name="connsiteY22" fmla="*/ 1353592 h 1353592"/>
              <a:gd name="connsiteX23" fmla="*/ 568960 w 955040"/>
              <a:gd name="connsiteY23" fmla="*/ 1343432 h 1353592"/>
              <a:gd name="connsiteX24" fmla="*/ 609600 w 955040"/>
              <a:gd name="connsiteY24" fmla="*/ 1282472 h 1353592"/>
              <a:gd name="connsiteX25" fmla="*/ 650240 w 955040"/>
              <a:gd name="connsiteY25" fmla="*/ 1211352 h 1353592"/>
              <a:gd name="connsiteX26" fmla="*/ 660400 w 955040"/>
              <a:gd name="connsiteY26" fmla="*/ 1170712 h 1353592"/>
              <a:gd name="connsiteX27" fmla="*/ 680720 w 955040"/>
              <a:gd name="connsiteY27" fmla="*/ 1109752 h 1353592"/>
              <a:gd name="connsiteX28" fmla="*/ 690880 w 955040"/>
              <a:gd name="connsiteY28" fmla="*/ 1079272 h 1353592"/>
              <a:gd name="connsiteX29" fmla="*/ 701040 w 955040"/>
              <a:gd name="connsiteY29" fmla="*/ 1038632 h 1353592"/>
              <a:gd name="connsiteX30" fmla="*/ 721360 w 955040"/>
              <a:gd name="connsiteY30" fmla="*/ 1008152 h 1353592"/>
              <a:gd name="connsiteX31" fmla="*/ 731520 w 955040"/>
              <a:gd name="connsiteY31" fmla="*/ 957352 h 1353592"/>
              <a:gd name="connsiteX32" fmla="*/ 741680 w 955040"/>
              <a:gd name="connsiteY32" fmla="*/ 926872 h 1353592"/>
              <a:gd name="connsiteX33" fmla="*/ 751840 w 955040"/>
              <a:gd name="connsiteY33" fmla="*/ 855752 h 1353592"/>
              <a:gd name="connsiteX34" fmla="*/ 762000 w 955040"/>
              <a:gd name="connsiteY34" fmla="*/ 815112 h 1353592"/>
              <a:gd name="connsiteX35" fmla="*/ 772160 w 955040"/>
              <a:gd name="connsiteY35" fmla="*/ 764312 h 1353592"/>
              <a:gd name="connsiteX36" fmla="*/ 792480 w 955040"/>
              <a:gd name="connsiteY36" fmla="*/ 703352 h 1353592"/>
              <a:gd name="connsiteX37" fmla="*/ 822960 w 955040"/>
              <a:gd name="connsiteY37" fmla="*/ 571272 h 1353592"/>
              <a:gd name="connsiteX38" fmla="*/ 843280 w 955040"/>
              <a:gd name="connsiteY38" fmla="*/ 540792 h 1353592"/>
              <a:gd name="connsiteX39" fmla="*/ 853440 w 955040"/>
              <a:gd name="connsiteY39" fmla="*/ 337592 h 1353592"/>
              <a:gd name="connsiteX40" fmla="*/ 863600 w 955040"/>
              <a:gd name="connsiteY40" fmla="*/ 296952 h 1353592"/>
              <a:gd name="connsiteX41" fmla="*/ 883920 w 955040"/>
              <a:gd name="connsiteY41" fmla="*/ 235992 h 1353592"/>
              <a:gd name="connsiteX42" fmla="*/ 894080 w 955040"/>
              <a:gd name="connsiteY42" fmla="*/ 12472 h 1353592"/>
              <a:gd name="connsiteX43" fmla="*/ 955040 w 955040"/>
              <a:gd name="connsiteY43" fmla="*/ 2312 h 135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55040" h="1353592">
                <a:moveTo>
                  <a:pt x="0" y="32792"/>
                </a:moveTo>
                <a:cubicBezTo>
                  <a:pt x="3387" y="49725"/>
                  <a:pt x="1592" y="68599"/>
                  <a:pt x="10160" y="83592"/>
                </a:cubicBezTo>
                <a:cubicBezTo>
                  <a:pt x="16218" y="94194"/>
                  <a:pt x="32006" y="95278"/>
                  <a:pt x="40640" y="103912"/>
                </a:cubicBezTo>
                <a:cubicBezTo>
                  <a:pt x="49274" y="112546"/>
                  <a:pt x="54187" y="124232"/>
                  <a:pt x="60960" y="134392"/>
                </a:cubicBezTo>
                <a:cubicBezTo>
                  <a:pt x="64347" y="171645"/>
                  <a:pt x="63282" y="209575"/>
                  <a:pt x="71120" y="246152"/>
                </a:cubicBezTo>
                <a:cubicBezTo>
                  <a:pt x="73679" y="258092"/>
                  <a:pt x="88881" y="264692"/>
                  <a:pt x="91440" y="276632"/>
                </a:cubicBezTo>
                <a:cubicBezTo>
                  <a:pt x="99278" y="313209"/>
                  <a:pt x="95766" y="351443"/>
                  <a:pt x="101600" y="388392"/>
                </a:cubicBezTo>
                <a:cubicBezTo>
                  <a:pt x="105956" y="415977"/>
                  <a:pt x="114572" y="442729"/>
                  <a:pt x="121920" y="469672"/>
                </a:cubicBezTo>
                <a:cubicBezTo>
                  <a:pt x="124738" y="480004"/>
                  <a:pt x="125390" y="491789"/>
                  <a:pt x="132080" y="500152"/>
                </a:cubicBezTo>
                <a:cubicBezTo>
                  <a:pt x="139708" y="509687"/>
                  <a:pt x="152400" y="513699"/>
                  <a:pt x="162560" y="520472"/>
                </a:cubicBezTo>
                <a:cubicBezTo>
                  <a:pt x="174056" y="704409"/>
                  <a:pt x="155551" y="631526"/>
                  <a:pt x="193040" y="743992"/>
                </a:cubicBezTo>
                <a:cubicBezTo>
                  <a:pt x="196901" y="755576"/>
                  <a:pt x="206587" y="764312"/>
                  <a:pt x="213360" y="774472"/>
                </a:cubicBezTo>
                <a:cubicBezTo>
                  <a:pt x="209973" y="811725"/>
                  <a:pt x="208490" y="849201"/>
                  <a:pt x="203200" y="886232"/>
                </a:cubicBezTo>
                <a:cubicBezTo>
                  <a:pt x="201685" y="896834"/>
                  <a:pt x="193040" y="906002"/>
                  <a:pt x="193040" y="916712"/>
                </a:cubicBezTo>
                <a:cubicBezTo>
                  <a:pt x="193040" y="967625"/>
                  <a:pt x="197578" y="1018511"/>
                  <a:pt x="203200" y="1069112"/>
                </a:cubicBezTo>
                <a:cubicBezTo>
                  <a:pt x="204383" y="1079756"/>
                  <a:pt x="205787" y="1092019"/>
                  <a:pt x="213360" y="1099592"/>
                </a:cubicBezTo>
                <a:cubicBezTo>
                  <a:pt x="220933" y="1107165"/>
                  <a:pt x="233680" y="1106365"/>
                  <a:pt x="243840" y="1109752"/>
                </a:cubicBezTo>
                <a:cubicBezTo>
                  <a:pt x="254000" y="1116525"/>
                  <a:pt x="265686" y="1121438"/>
                  <a:pt x="274320" y="1130072"/>
                </a:cubicBezTo>
                <a:cubicBezTo>
                  <a:pt x="282954" y="1138706"/>
                  <a:pt x="285450" y="1152511"/>
                  <a:pt x="294640" y="1160552"/>
                </a:cubicBezTo>
                <a:cubicBezTo>
                  <a:pt x="313019" y="1176634"/>
                  <a:pt x="355600" y="1201192"/>
                  <a:pt x="355600" y="1201192"/>
                </a:cubicBezTo>
                <a:cubicBezTo>
                  <a:pt x="358987" y="1218125"/>
                  <a:pt x="359697" y="1235823"/>
                  <a:pt x="365760" y="1251992"/>
                </a:cubicBezTo>
                <a:cubicBezTo>
                  <a:pt x="376079" y="1279511"/>
                  <a:pt x="398592" y="1291390"/>
                  <a:pt x="416560" y="1312952"/>
                </a:cubicBezTo>
                <a:cubicBezTo>
                  <a:pt x="451911" y="1355373"/>
                  <a:pt x="417323" y="1336913"/>
                  <a:pt x="467360" y="1353592"/>
                </a:cubicBezTo>
                <a:cubicBezTo>
                  <a:pt x="501227" y="1350205"/>
                  <a:pt x="536430" y="1353441"/>
                  <a:pt x="568960" y="1343432"/>
                </a:cubicBezTo>
                <a:cubicBezTo>
                  <a:pt x="603103" y="1332927"/>
                  <a:pt x="597811" y="1306050"/>
                  <a:pt x="609600" y="1282472"/>
                </a:cubicBezTo>
                <a:cubicBezTo>
                  <a:pt x="639077" y="1223518"/>
                  <a:pt x="623522" y="1282601"/>
                  <a:pt x="650240" y="1211352"/>
                </a:cubicBezTo>
                <a:cubicBezTo>
                  <a:pt x="655143" y="1198277"/>
                  <a:pt x="656388" y="1184087"/>
                  <a:pt x="660400" y="1170712"/>
                </a:cubicBezTo>
                <a:cubicBezTo>
                  <a:pt x="666555" y="1150196"/>
                  <a:pt x="673947" y="1130072"/>
                  <a:pt x="680720" y="1109752"/>
                </a:cubicBezTo>
                <a:lnTo>
                  <a:pt x="690880" y="1079272"/>
                </a:lnTo>
                <a:cubicBezTo>
                  <a:pt x="695296" y="1066025"/>
                  <a:pt x="695539" y="1051467"/>
                  <a:pt x="701040" y="1038632"/>
                </a:cubicBezTo>
                <a:cubicBezTo>
                  <a:pt x="705850" y="1027409"/>
                  <a:pt x="714587" y="1018312"/>
                  <a:pt x="721360" y="1008152"/>
                </a:cubicBezTo>
                <a:cubicBezTo>
                  <a:pt x="724747" y="991219"/>
                  <a:pt x="727332" y="974105"/>
                  <a:pt x="731520" y="957352"/>
                </a:cubicBezTo>
                <a:cubicBezTo>
                  <a:pt x="734117" y="946962"/>
                  <a:pt x="739580" y="937374"/>
                  <a:pt x="741680" y="926872"/>
                </a:cubicBezTo>
                <a:cubicBezTo>
                  <a:pt x="746376" y="903390"/>
                  <a:pt x="747556" y="879313"/>
                  <a:pt x="751840" y="855752"/>
                </a:cubicBezTo>
                <a:cubicBezTo>
                  <a:pt x="754338" y="842014"/>
                  <a:pt x="758971" y="828743"/>
                  <a:pt x="762000" y="815112"/>
                </a:cubicBezTo>
                <a:cubicBezTo>
                  <a:pt x="765746" y="798255"/>
                  <a:pt x="767616" y="780972"/>
                  <a:pt x="772160" y="764312"/>
                </a:cubicBezTo>
                <a:cubicBezTo>
                  <a:pt x="777796" y="743648"/>
                  <a:pt x="792480" y="703352"/>
                  <a:pt x="792480" y="703352"/>
                </a:cubicBezTo>
                <a:cubicBezTo>
                  <a:pt x="797164" y="670563"/>
                  <a:pt x="802674" y="601701"/>
                  <a:pt x="822960" y="571272"/>
                </a:cubicBezTo>
                <a:lnTo>
                  <a:pt x="843280" y="540792"/>
                </a:lnTo>
                <a:cubicBezTo>
                  <a:pt x="846667" y="473059"/>
                  <a:pt x="847808" y="405176"/>
                  <a:pt x="853440" y="337592"/>
                </a:cubicBezTo>
                <a:cubicBezTo>
                  <a:pt x="854600" y="323677"/>
                  <a:pt x="859588" y="310327"/>
                  <a:pt x="863600" y="296952"/>
                </a:cubicBezTo>
                <a:cubicBezTo>
                  <a:pt x="869755" y="276436"/>
                  <a:pt x="883920" y="235992"/>
                  <a:pt x="883920" y="235992"/>
                </a:cubicBezTo>
                <a:cubicBezTo>
                  <a:pt x="887307" y="161485"/>
                  <a:pt x="872364" y="83824"/>
                  <a:pt x="894080" y="12472"/>
                </a:cubicBezTo>
                <a:cubicBezTo>
                  <a:pt x="900078" y="-7236"/>
                  <a:pt x="955040" y="2312"/>
                  <a:pt x="955040" y="231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42" name="Szabadkézi sokszög 41"/>
          <p:cNvSpPr/>
          <p:nvPr/>
        </p:nvSpPr>
        <p:spPr>
          <a:xfrm>
            <a:off x="3048000" y="1135063"/>
            <a:ext cx="579438" cy="863600"/>
          </a:xfrm>
          <a:custGeom>
            <a:avLst/>
            <a:gdLst>
              <a:gd name="connsiteX0" fmla="*/ 0 w 580117"/>
              <a:gd name="connsiteY0" fmla="*/ 843280 h 863600"/>
              <a:gd name="connsiteX1" fmla="*/ 20320 w 580117"/>
              <a:gd name="connsiteY1" fmla="*/ 731520 h 863600"/>
              <a:gd name="connsiteX2" fmla="*/ 81280 w 580117"/>
              <a:gd name="connsiteY2" fmla="*/ 609600 h 863600"/>
              <a:gd name="connsiteX3" fmla="*/ 101600 w 580117"/>
              <a:gd name="connsiteY3" fmla="*/ 548640 h 863600"/>
              <a:gd name="connsiteX4" fmla="*/ 111760 w 580117"/>
              <a:gd name="connsiteY4" fmla="*/ 518160 h 863600"/>
              <a:gd name="connsiteX5" fmla="*/ 121920 w 580117"/>
              <a:gd name="connsiteY5" fmla="*/ 386080 h 863600"/>
              <a:gd name="connsiteX6" fmla="*/ 132080 w 580117"/>
              <a:gd name="connsiteY6" fmla="*/ 355600 h 863600"/>
              <a:gd name="connsiteX7" fmla="*/ 142240 w 580117"/>
              <a:gd name="connsiteY7" fmla="*/ 294640 h 863600"/>
              <a:gd name="connsiteX8" fmla="*/ 182880 w 580117"/>
              <a:gd name="connsiteY8" fmla="*/ 203200 h 863600"/>
              <a:gd name="connsiteX9" fmla="*/ 203200 w 580117"/>
              <a:gd name="connsiteY9" fmla="*/ 142240 h 863600"/>
              <a:gd name="connsiteX10" fmla="*/ 213360 w 580117"/>
              <a:gd name="connsiteY10" fmla="*/ 40640 h 863600"/>
              <a:gd name="connsiteX11" fmla="*/ 274320 w 580117"/>
              <a:gd name="connsiteY11" fmla="*/ 0 h 863600"/>
              <a:gd name="connsiteX12" fmla="*/ 314960 w 580117"/>
              <a:gd name="connsiteY12" fmla="*/ 60960 h 863600"/>
              <a:gd name="connsiteX13" fmla="*/ 386080 w 580117"/>
              <a:gd name="connsiteY13" fmla="*/ 142240 h 863600"/>
              <a:gd name="connsiteX14" fmla="*/ 416560 w 580117"/>
              <a:gd name="connsiteY14" fmla="*/ 203200 h 863600"/>
              <a:gd name="connsiteX15" fmla="*/ 447040 w 580117"/>
              <a:gd name="connsiteY15" fmla="*/ 233680 h 863600"/>
              <a:gd name="connsiteX16" fmla="*/ 487680 w 580117"/>
              <a:gd name="connsiteY16" fmla="*/ 294640 h 863600"/>
              <a:gd name="connsiteX17" fmla="*/ 497840 w 580117"/>
              <a:gd name="connsiteY17" fmla="*/ 375920 h 863600"/>
              <a:gd name="connsiteX18" fmla="*/ 508000 w 580117"/>
              <a:gd name="connsiteY18" fmla="*/ 538480 h 863600"/>
              <a:gd name="connsiteX19" fmla="*/ 528320 w 580117"/>
              <a:gd name="connsiteY19" fmla="*/ 599440 h 863600"/>
              <a:gd name="connsiteX20" fmla="*/ 538480 w 580117"/>
              <a:gd name="connsiteY20" fmla="*/ 629920 h 863600"/>
              <a:gd name="connsiteX21" fmla="*/ 548640 w 580117"/>
              <a:gd name="connsiteY21" fmla="*/ 660400 h 863600"/>
              <a:gd name="connsiteX22" fmla="*/ 558800 w 580117"/>
              <a:gd name="connsiteY22" fmla="*/ 690880 h 863600"/>
              <a:gd name="connsiteX23" fmla="*/ 568960 w 580117"/>
              <a:gd name="connsiteY23" fmla="*/ 772160 h 863600"/>
              <a:gd name="connsiteX24" fmla="*/ 579120 w 580117"/>
              <a:gd name="connsiteY24" fmla="*/ 802640 h 863600"/>
              <a:gd name="connsiteX25" fmla="*/ 579120 w 580117"/>
              <a:gd name="connsiteY25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0117" h="863600">
                <a:moveTo>
                  <a:pt x="0" y="843280"/>
                </a:moveTo>
                <a:cubicBezTo>
                  <a:pt x="2214" y="825566"/>
                  <a:pt x="5163" y="758802"/>
                  <a:pt x="20320" y="731520"/>
                </a:cubicBezTo>
                <a:cubicBezTo>
                  <a:pt x="85972" y="613347"/>
                  <a:pt x="41721" y="728276"/>
                  <a:pt x="81280" y="609600"/>
                </a:cubicBezTo>
                <a:lnTo>
                  <a:pt x="101600" y="548640"/>
                </a:lnTo>
                <a:lnTo>
                  <a:pt x="111760" y="518160"/>
                </a:lnTo>
                <a:cubicBezTo>
                  <a:pt x="115147" y="474133"/>
                  <a:pt x="116443" y="429896"/>
                  <a:pt x="121920" y="386080"/>
                </a:cubicBezTo>
                <a:cubicBezTo>
                  <a:pt x="123248" y="375453"/>
                  <a:pt x="129757" y="366055"/>
                  <a:pt x="132080" y="355600"/>
                </a:cubicBezTo>
                <a:cubicBezTo>
                  <a:pt x="136549" y="335490"/>
                  <a:pt x="137244" y="314625"/>
                  <a:pt x="142240" y="294640"/>
                </a:cubicBezTo>
                <a:cubicBezTo>
                  <a:pt x="176811" y="156355"/>
                  <a:pt x="144756" y="288980"/>
                  <a:pt x="182880" y="203200"/>
                </a:cubicBezTo>
                <a:cubicBezTo>
                  <a:pt x="191579" y="183627"/>
                  <a:pt x="203200" y="142240"/>
                  <a:pt x="203200" y="142240"/>
                </a:cubicBezTo>
                <a:cubicBezTo>
                  <a:pt x="206587" y="108373"/>
                  <a:pt x="198139" y="71082"/>
                  <a:pt x="213360" y="40640"/>
                </a:cubicBezTo>
                <a:cubicBezTo>
                  <a:pt x="224282" y="18797"/>
                  <a:pt x="274320" y="0"/>
                  <a:pt x="274320" y="0"/>
                </a:cubicBezTo>
                <a:cubicBezTo>
                  <a:pt x="332588" y="19423"/>
                  <a:pt x="284309" y="-6472"/>
                  <a:pt x="314960" y="60960"/>
                </a:cubicBezTo>
                <a:cubicBezTo>
                  <a:pt x="340728" y="117650"/>
                  <a:pt x="346103" y="115588"/>
                  <a:pt x="386080" y="142240"/>
                </a:cubicBezTo>
                <a:cubicBezTo>
                  <a:pt x="396263" y="172788"/>
                  <a:pt x="394676" y="176939"/>
                  <a:pt x="416560" y="203200"/>
                </a:cubicBezTo>
                <a:cubicBezTo>
                  <a:pt x="425758" y="214238"/>
                  <a:pt x="438219" y="222338"/>
                  <a:pt x="447040" y="233680"/>
                </a:cubicBezTo>
                <a:cubicBezTo>
                  <a:pt x="462033" y="252957"/>
                  <a:pt x="487680" y="294640"/>
                  <a:pt x="487680" y="294640"/>
                </a:cubicBezTo>
                <a:cubicBezTo>
                  <a:pt x="491067" y="321733"/>
                  <a:pt x="495573" y="348710"/>
                  <a:pt x="497840" y="375920"/>
                </a:cubicBezTo>
                <a:cubicBezTo>
                  <a:pt x="502349" y="430025"/>
                  <a:pt x="500664" y="484685"/>
                  <a:pt x="508000" y="538480"/>
                </a:cubicBezTo>
                <a:cubicBezTo>
                  <a:pt x="510894" y="559703"/>
                  <a:pt x="521547" y="579120"/>
                  <a:pt x="528320" y="599440"/>
                </a:cubicBezTo>
                <a:lnTo>
                  <a:pt x="538480" y="629920"/>
                </a:lnTo>
                <a:lnTo>
                  <a:pt x="548640" y="660400"/>
                </a:lnTo>
                <a:lnTo>
                  <a:pt x="558800" y="690880"/>
                </a:lnTo>
                <a:cubicBezTo>
                  <a:pt x="562187" y="717973"/>
                  <a:pt x="564076" y="745296"/>
                  <a:pt x="568960" y="772160"/>
                </a:cubicBezTo>
                <a:cubicBezTo>
                  <a:pt x="570876" y="782697"/>
                  <a:pt x="577937" y="791996"/>
                  <a:pt x="579120" y="802640"/>
                </a:cubicBezTo>
                <a:cubicBezTo>
                  <a:pt x="581364" y="822836"/>
                  <a:pt x="579120" y="843280"/>
                  <a:pt x="579120" y="86360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33" name="Egyenes összekötő nyíllal 32"/>
          <p:cNvCxnSpPr/>
          <p:nvPr/>
        </p:nvCxnSpPr>
        <p:spPr>
          <a:xfrm>
            <a:off x="935038" y="4652963"/>
            <a:ext cx="3097212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>
            <a:off x="935038" y="4652963"/>
            <a:ext cx="720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>
            <a:off x="1593850" y="6004560"/>
            <a:ext cx="996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2590800" y="4637088"/>
            <a:ext cx="468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>
            <a:off x="1577975" y="4662488"/>
            <a:ext cx="0" cy="1358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>
            <a:off x="2590800" y="4637088"/>
            <a:ext cx="0" cy="1384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>
            <a:off x="3063875" y="3789363"/>
            <a:ext cx="0" cy="86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671888" y="3773488"/>
            <a:ext cx="0" cy="889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>
            <a:off x="3063875" y="3792538"/>
            <a:ext cx="6111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flipV="1">
            <a:off x="1549400" y="3408363"/>
            <a:ext cx="0" cy="12287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2581275" y="3408363"/>
            <a:ext cx="0" cy="12287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 flipV="1">
            <a:off x="3024188" y="1998663"/>
            <a:ext cx="0" cy="1793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flipV="1">
            <a:off x="3624263" y="1971675"/>
            <a:ext cx="0" cy="1793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7" name="Szövegdoboz 13"/>
          <p:cNvSpPr txBox="1">
            <a:spLocks noChangeArrowheads="1"/>
          </p:cNvSpPr>
          <p:nvPr/>
        </p:nvSpPr>
        <p:spPr bwMode="auto">
          <a:xfrm>
            <a:off x="1309112" y="297478"/>
            <a:ext cx="7046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prstClr val="black"/>
                </a:solidFill>
                <a:cs typeface="Arial" charset="0"/>
              </a:rPr>
              <a:t>Ideális-e két evezős azonos </a:t>
            </a:r>
            <a:r>
              <a:rPr lang="hu-HU" sz="2800" dirty="0" smtClean="0">
                <a:solidFill>
                  <a:prstClr val="black"/>
                </a:solidFill>
                <a:cs typeface="Arial" charset="0"/>
              </a:rPr>
              <a:t>mozgásmintázattal?</a:t>
            </a:r>
            <a:endParaRPr lang="hu-HU" sz="28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08" name="Szövegdoboz 14"/>
          <p:cNvSpPr txBox="1">
            <a:spLocks noChangeArrowheads="1"/>
          </p:cNvSpPr>
          <p:nvPr/>
        </p:nvSpPr>
        <p:spPr bwMode="auto">
          <a:xfrm>
            <a:off x="4032250" y="2208034"/>
            <a:ext cx="5006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prstClr val="black"/>
                </a:solidFill>
                <a:cs typeface="Arial" charset="0"/>
              </a:rPr>
              <a:t>A nem-domináns oldalon megjelenő nagyobb erők hatására a forgatónyomatékok összeadódnak. </a:t>
            </a:r>
          </a:p>
        </p:txBody>
      </p:sp>
      <p:sp>
        <p:nvSpPr>
          <p:cNvPr id="3109" name="Szövegdoboz 16"/>
          <p:cNvSpPr txBox="1">
            <a:spLocks noChangeArrowheads="1"/>
          </p:cNvSpPr>
          <p:nvPr/>
        </p:nvSpPr>
        <p:spPr bwMode="auto">
          <a:xfrm>
            <a:off x="4098299" y="3534717"/>
            <a:ext cx="5011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prstClr val="black"/>
                </a:solidFill>
                <a:cs typeface="Arial" charset="0"/>
              </a:rPr>
              <a:t>Nagyobb erőhatás </a:t>
            </a:r>
            <a:r>
              <a:rPr lang="hu-HU" sz="2400" dirty="0" smtClean="0">
                <a:solidFill>
                  <a:prstClr val="black"/>
                </a:solidFill>
                <a:cs typeface="Arial" charset="0"/>
              </a:rPr>
              <a:t>jelentkezik </a:t>
            </a:r>
            <a:r>
              <a:rPr lang="hu-HU" sz="2400" dirty="0" smtClean="0">
                <a:solidFill>
                  <a:prstClr val="black"/>
                </a:solidFill>
                <a:cs typeface="Arial" charset="0"/>
              </a:rPr>
              <a:t>a kormánylapáton</a:t>
            </a:r>
          </a:p>
        </p:txBody>
      </p:sp>
      <p:sp>
        <p:nvSpPr>
          <p:cNvPr id="3110" name="Szövegdoboz 17"/>
          <p:cNvSpPr txBox="1">
            <a:spLocks noChangeArrowheads="1"/>
          </p:cNvSpPr>
          <p:nvPr/>
        </p:nvSpPr>
        <p:spPr bwMode="auto">
          <a:xfrm>
            <a:off x="3671888" y="5299861"/>
            <a:ext cx="533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prstClr val="black"/>
                </a:solidFill>
                <a:cs typeface="Arial" charset="0"/>
              </a:rPr>
              <a:t>Nagyobb </a:t>
            </a:r>
            <a:r>
              <a:rPr lang="hu-HU" sz="2400" dirty="0" err="1" smtClean="0">
                <a:solidFill>
                  <a:prstClr val="black"/>
                </a:solidFill>
                <a:cs typeface="Arial" charset="0"/>
              </a:rPr>
              <a:t>rezisztív</a:t>
            </a:r>
            <a:r>
              <a:rPr lang="hu-HU" sz="2400" dirty="0" smtClean="0">
                <a:solidFill>
                  <a:prstClr val="black"/>
                </a:solidFill>
                <a:cs typeface="Arial" charset="0"/>
              </a:rPr>
              <a:t> erő a kormányzás miatt</a:t>
            </a:r>
          </a:p>
        </p:txBody>
      </p:sp>
      <p:sp>
        <p:nvSpPr>
          <p:cNvPr id="2" name="Szabadkézi sokszög 1"/>
          <p:cNvSpPr/>
          <p:nvPr/>
        </p:nvSpPr>
        <p:spPr>
          <a:xfrm>
            <a:off x="1676400" y="4678680"/>
            <a:ext cx="914400" cy="1325880"/>
          </a:xfrm>
          <a:custGeom>
            <a:avLst/>
            <a:gdLst>
              <a:gd name="connsiteX0" fmla="*/ 0 w 914400"/>
              <a:gd name="connsiteY0" fmla="*/ 0 h 1325880"/>
              <a:gd name="connsiteX1" fmla="*/ 15240 w 914400"/>
              <a:gd name="connsiteY1" fmla="*/ 121920 h 1325880"/>
              <a:gd name="connsiteX2" fmla="*/ 60960 w 914400"/>
              <a:gd name="connsiteY2" fmla="*/ 213360 h 1325880"/>
              <a:gd name="connsiteX3" fmla="*/ 91440 w 914400"/>
              <a:gd name="connsiteY3" fmla="*/ 304800 h 1325880"/>
              <a:gd name="connsiteX4" fmla="*/ 121920 w 914400"/>
              <a:gd name="connsiteY4" fmla="*/ 350520 h 1325880"/>
              <a:gd name="connsiteX5" fmla="*/ 152400 w 914400"/>
              <a:gd name="connsiteY5" fmla="*/ 411480 h 1325880"/>
              <a:gd name="connsiteX6" fmla="*/ 167640 w 914400"/>
              <a:gd name="connsiteY6" fmla="*/ 457200 h 1325880"/>
              <a:gd name="connsiteX7" fmla="*/ 198120 w 914400"/>
              <a:gd name="connsiteY7" fmla="*/ 502920 h 1325880"/>
              <a:gd name="connsiteX8" fmla="*/ 213360 w 914400"/>
              <a:gd name="connsiteY8" fmla="*/ 1036320 h 1325880"/>
              <a:gd name="connsiteX9" fmla="*/ 243840 w 914400"/>
              <a:gd name="connsiteY9" fmla="*/ 1082040 h 1325880"/>
              <a:gd name="connsiteX10" fmla="*/ 289560 w 914400"/>
              <a:gd name="connsiteY10" fmla="*/ 1097280 h 1325880"/>
              <a:gd name="connsiteX11" fmla="*/ 320040 w 914400"/>
              <a:gd name="connsiteY11" fmla="*/ 1188720 h 1325880"/>
              <a:gd name="connsiteX12" fmla="*/ 426720 w 914400"/>
              <a:gd name="connsiteY12" fmla="*/ 1295400 h 1325880"/>
              <a:gd name="connsiteX13" fmla="*/ 518160 w 914400"/>
              <a:gd name="connsiteY13" fmla="*/ 1325880 h 1325880"/>
              <a:gd name="connsiteX14" fmla="*/ 594360 w 914400"/>
              <a:gd name="connsiteY14" fmla="*/ 1310640 h 1325880"/>
              <a:gd name="connsiteX15" fmla="*/ 685800 w 914400"/>
              <a:gd name="connsiteY15" fmla="*/ 1127760 h 1325880"/>
              <a:gd name="connsiteX16" fmla="*/ 701040 w 914400"/>
              <a:gd name="connsiteY16" fmla="*/ 1036320 h 1325880"/>
              <a:gd name="connsiteX17" fmla="*/ 762000 w 914400"/>
              <a:gd name="connsiteY17" fmla="*/ 944880 h 1325880"/>
              <a:gd name="connsiteX18" fmla="*/ 777240 w 914400"/>
              <a:gd name="connsiteY18" fmla="*/ 899160 h 1325880"/>
              <a:gd name="connsiteX19" fmla="*/ 807720 w 914400"/>
              <a:gd name="connsiteY19" fmla="*/ 792480 h 1325880"/>
              <a:gd name="connsiteX20" fmla="*/ 838200 w 914400"/>
              <a:gd name="connsiteY20" fmla="*/ 746760 h 1325880"/>
              <a:gd name="connsiteX21" fmla="*/ 899160 w 914400"/>
              <a:gd name="connsiteY21" fmla="*/ 624840 h 1325880"/>
              <a:gd name="connsiteX22" fmla="*/ 914400 w 914400"/>
              <a:gd name="connsiteY22" fmla="*/ 3048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400" h="1325880">
                <a:moveTo>
                  <a:pt x="0" y="0"/>
                </a:moveTo>
                <a:cubicBezTo>
                  <a:pt x="5080" y="40640"/>
                  <a:pt x="7914" y="81624"/>
                  <a:pt x="15240" y="121920"/>
                </a:cubicBezTo>
                <a:cubicBezTo>
                  <a:pt x="28066" y="192464"/>
                  <a:pt x="30925" y="145782"/>
                  <a:pt x="60960" y="213360"/>
                </a:cubicBezTo>
                <a:cubicBezTo>
                  <a:pt x="74009" y="242720"/>
                  <a:pt x="73618" y="278067"/>
                  <a:pt x="91440" y="304800"/>
                </a:cubicBezTo>
                <a:cubicBezTo>
                  <a:pt x="101600" y="320040"/>
                  <a:pt x="112833" y="334617"/>
                  <a:pt x="121920" y="350520"/>
                </a:cubicBezTo>
                <a:cubicBezTo>
                  <a:pt x="133192" y="370245"/>
                  <a:pt x="143451" y="390598"/>
                  <a:pt x="152400" y="411480"/>
                </a:cubicBezTo>
                <a:cubicBezTo>
                  <a:pt x="158728" y="426245"/>
                  <a:pt x="160456" y="442832"/>
                  <a:pt x="167640" y="457200"/>
                </a:cubicBezTo>
                <a:cubicBezTo>
                  <a:pt x="175831" y="473583"/>
                  <a:pt x="187960" y="487680"/>
                  <a:pt x="198120" y="502920"/>
                </a:cubicBezTo>
                <a:cubicBezTo>
                  <a:pt x="203200" y="680720"/>
                  <a:pt x="199361" y="858999"/>
                  <a:pt x="213360" y="1036320"/>
                </a:cubicBezTo>
                <a:cubicBezTo>
                  <a:pt x="214802" y="1054579"/>
                  <a:pt x="229537" y="1070598"/>
                  <a:pt x="243840" y="1082040"/>
                </a:cubicBezTo>
                <a:cubicBezTo>
                  <a:pt x="256384" y="1092075"/>
                  <a:pt x="274320" y="1092200"/>
                  <a:pt x="289560" y="1097280"/>
                </a:cubicBezTo>
                <a:lnTo>
                  <a:pt x="320040" y="1188720"/>
                </a:lnTo>
                <a:cubicBezTo>
                  <a:pt x="341119" y="1251957"/>
                  <a:pt x="335014" y="1264831"/>
                  <a:pt x="426720" y="1295400"/>
                </a:cubicBezTo>
                <a:lnTo>
                  <a:pt x="518160" y="1325880"/>
                </a:lnTo>
                <a:cubicBezTo>
                  <a:pt x="543560" y="1320800"/>
                  <a:pt x="573913" y="1326543"/>
                  <a:pt x="594360" y="1310640"/>
                </a:cubicBezTo>
                <a:cubicBezTo>
                  <a:pt x="634695" y="1279269"/>
                  <a:pt x="677456" y="1177823"/>
                  <a:pt x="685800" y="1127760"/>
                </a:cubicBezTo>
                <a:cubicBezTo>
                  <a:pt x="690880" y="1097280"/>
                  <a:pt x="689155" y="1064843"/>
                  <a:pt x="701040" y="1036320"/>
                </a:cubicBezTo>
                <a:cubicBezTo>
                  <a:pt x="715129" y="1002505"/>
                  <a:pt x="750416" y="979633"/>
                  <a:pt x="762000" y="944880"/>
                </a:cubicBezTo>
                <a:cubicBezTo>
                  <a:pt x="767080" y="929640"/>
                  <a:pt x="772624" y="914547"/>
                  <a:pt x="777240" y="899160"/>
                </a:cubicBezTo>
                <a:cubicBezTo>
                  <a:pt x="787867" y="863737"/>
                  <a:pt x="793985" y="826818"/>
                  <a:pt x="807720" y="792480"/>
                </a:cubicBezTo>
                <a:cubicBezTo>
                  <a:pt x="814522" y="775474"/>
                  <a:pt x="828492" y="762292"/>
                  <a:pt x="838200" y="746760"/>
                </a:cubicBezTo>
                <a:cubicBezTo>
                  <a:pt x="889614" y="664497"/>
                  <a:pt x="875947" y="694479"/>
                  <a:pt x="899160" y="624840"/>
                </a:cubicBezTo>
                <a:lnTo>
                  <a:pt x="914400" y="304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abadkézi sokszög 2"/>
          <p:cNvSpPr/>
          <p:nvPr/>
        </p:nvSpPr>
        <p:spPr>
          <a:xfrm>
            <a:off x="3108960" y="3825240"/>
            <a:ext cx="534830" cy="853440"/>
          </a:xfrm>
          <a:custGeom>
            <a:avLst/>
            <a:gdLst>
              <a:gd name="connsiteX0" fmla="*/ 0 w 534830"/>
              <a:gd name="connsiteY0" fmla="*/ 807720 h 853440"/>
              <a:gd name="connsiteX1" fmla="*/ 15240 w 534830"/>
              <a:gd name="connsiteY1" fmla="*/ 624840 h 853440"/>
              <a:gd name="connsiteX2" fmla="*/ 60960 w 534830"/>
              <a:gd name="connsiteY2" fmla="*/ 533400 h 853440"/>
              <a:gd name="connsiteX3" fmla="*/ 76200 w 534830"/>
              <a:gd name="connsiteY3" fmla="*/ 487680 h 853440"/>
              <a:gd name="connsiteX4" fmla="*/ 106680 w 534830"/>
              <a:gd name="connsiteY4" fmla="*/ 274320 h 853440"/>
              <a:gd name="connsiteX5" fmla="*/ 121920 w 534830"/>
              <a:gd name="connsiteY5" fmla="*/ 228600 h 853440"/>
              <a:gd name="connsiteX6" fmla="*/ 137160 w 534830"/>
              <a:gd name="connsiteY6" fmla="*/ 167640 h 853440"/>
              <a:gd name="connsiteX7" fmla="*/ 182880 w 534830"/>
              <a:gd name="connsiteY7" fmla="*/ 121920 h 853440"/>
              <a:gd name="connsiteX8" fmla="*/ 289560 w 534830"/>
              <a:gd name="connsiteY8" fmla="*/ 0 h 853440"/>
              <a:gd name="connsiteX9" fmla="*/ 350520 w 534830"/>
              <a:gd name="connsiteY9" fmla="*/ 137160 h 853440"/>
              <a:gd name="connsiteX10" fmla="*/ 381000 w 534830"/>
              <a:gd name="connsiteY10" fmla="*/ 243840 h 853440"/>
              <a:gd name="connsiteX11" fmla="*/ 411480 w 534830"/>
              <a:gd name="connsiteY11" fmla="*/ 335280 h 853440"/>
              <a:gd name="connsiteX12" fmla="*/ 426720 w 534830"/>
              <a:gd name="connsiteY12" fmla="*/ 396240 h 853440"/>
              <a:gd name="connsiteX13" fmla="*/ 472440 w 534830"/>
              <a:gd name="connsiteY13" fmla="*/ 533400 h 853440"/>
              <a:gd name="connsiteX14" fmla="*/ 487680 w 534830"/>
              <a:gd name="connsiteY14" fmla="*/ 579120 h 853440"/>
              <a:gd name="connsiteX15" fmla="*/ 502920 w 534830"/>
              <a:gd name="connsiteY15" fmla="*/ 640080 h 853440"/>
              <a:gd name="connsiteX16" fmla="*/ 533400 w 534830"/>
              <a:gd name="connsiteY16" fmla="*/ 746760 h 853440"/>
              <a:gd name="connsiteX17" fmla="*/ 533400 w 534830"/>
              <a:gd name="connsiteY17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4830" h="853440">
                <a:moveTo>
                  <a:pt x="0" y="807720"/>
                </a:moveTo>
                <a:cubicBezTo>
                  <a:pt x="5080" y="746760"/>
                  <a:pt x="7155" y="685475"/>
                  <a:pt x="15240" y="624840"/>
                </a:cubicBezTo>
                <a:cubicBezTo>
                  <a:pt x="22205" y="572604"/>
                  <a:pt x="37608" y="580103"/>
                  <a:pt x="60960" y="533400"/>
                </a:cubicBezTo>
                <a:cubicBezTo>
                  <a:pt x="68144" y="519032"/>
                  <a:pt x="71120" y="502920"/>
                  <a:pt x="76200" y="487680"/>
                </a:cubicBezTo>
                <a:cubicBezTo>
                  <a:pt x="82791" y="434951"/>
                  <a:pt x="94124" y="330822"/>
                  <a:pt x="106680" y="274320"/>
                </a:cubicBezTo>
                <a:cubicBezTo>
                  <a:pt x="110165" y="258638"/>
                  <a:pt x="117507" y="244046"/>
                  <a:pt x="121920" y="228600"/>
                </a:cubicBezTo>
                <a:cubicBezTo>
                  <a:pt x="127674" y="208461"/>
                  <a:pt x="126768" y="185826"/>
                  <a:pt x="137160" y="167640"/>
                </a:cubicBezTo>
                <a:cubicBezTo>
                  <a:pt x="147853" y="148927"/>
                  <a:pt x="169648" y="138933"/>
                  <a:pt x="182880" y="121920"/>
                </a:cubicBezTo>
                <a:cubicBezTo>
                  <a:pt x="278618" y="-1172"/>
                  <a:pt x="201051" y="59006"/>
                  <a:pt x="289560" y="0"/>
                </a:cubicBezTo>
                <a:cubicBezTo>
                  <a:pt x="368196" y="235907"/>
                  <a:pt x="278067" y="-7745"/>
                  <a:pt x="350520" y="137160"/>
                </a:cubicBezTo>
                <a:cubicBezTo>
                  <a:pt x="363324" y="162769"/>
                  <a:pt x="373676" y="219425"/>
                  <a:pt x="381000" y="243840"/>
                </a:cubicBezTo>
                <a:cubicBezTo>
                  <a:pt x="390232" y="274614"/>
                  <a:pt x="403688" y="304111"/>
                  <a:pt x="411480" y="335280"/>
                </a:cubicBezTo>
                <a:cubicBezTo>
                  <a:pt x="416560" y="355600"/>
                  <a:pt x="420701" y="376178"/>
                  <a:pt x="426720" y="396240"/>
                </a:cubicBezTo>
                <a:lnTo>
                  <a:pt x="472440" y="533400"/>
                </a:lnTo>
                <a:cubicBezTo>
                  <a:pt x="477520" y="548640"/>
                  <a:pt x="483784" y="563535"/>
                  <a:pt x="487680" y="579120"/>
                </a:cubicBezTo>
                <a:cubicBezTo>
                  <a:pt x="492760" y="599440"/>
                  <a:pt x="497166" y="619941"/>
                  <a:pt x="502920" y="640080"/>
                </a:cubicBezTo>
                <a:cubicBezTo>
                  <a:pt x="512543" y="673760"/>
                  <a:pt x="530224" y="711822"/>
                  <a:pt x="533400" y="746760"/>
                </a:cubicBezTo>
                <a:cubicBezTo>
                  <a:pt x="536619" y="782174"/>
                  <a:pt x="533400" y="817880"/>
                  <a:pt x="533400" y="8534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9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3108" grpId="0"/>
      <p:bldP spid="3109" grpId="0"/>
      <p:bldP spid="3110" grpId="0"/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nyíllal 4"/>
          <p:cNvCxnSpPr/>
          <p:nvPr/>
        </p:nvCxnSpPr>
        <p:spPr>
          <a:xfrm>
            <a:off x="900113" y="260350"/>
            <a:ext cx="19050" cy="61928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900113" y="1989138"/>
            <a:ext cx="309562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900113" y="1989138"/>
            <a:ext cx="719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593850" y="3355975"/>
            <a:ext cx="962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2555875" y="1971675"/>
            <a:ext cx="468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024188" y="1123950"/>
            <a:ext cx="611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593850" y="1998663"/>
            <a:ext cx="0" cy="1357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2555875" y="1971675"/>
            <a:ext cx="0" cy="1384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3027363" y="1123950"/>
            <a:ext cx="0" cy="865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3635375" y="1108075"/>
            <a:ext cx="0" cy="89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Szövegdoboz 28"/>
          <p:cNvSpPr txBox="1">
            <a:spLocks noChangeArrowheads="1"/>
          </p:cNvSpPr>
          <p:nvPr/>
        </p:nvSpPr>
        <p:spPr bwMode="auto">
          <a:xfrm>
            <a:off x="1042988" y="21161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L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ND</a:t>
            </a:r>
          </a:p>
        </p:txBody>
      </p:sp>
      <p:sp>
        <p:nvSpPr>
          <p:cNvPr id="4109" name="Szövegdoboz 29"/>
          <p:cNvSpPr txBox="1">
            <a:spLocks noChangeArrowheads="1"/>
          </p:cNvSpPr>
          <p:nvPr/>
        </p:nvSpPr>
        <p:spPr bwMode="auto">
          <a:xfrm>
            <a:off x="2646363" y="2116138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L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sp>
        <p:nvSpPr>
          <p:cNvPr id="4110" name="Szövegdoboz 30"/>
          <p:cNvSpPr txBox="1">
            <a:spLocks noChangeArrowheads="1"/>
          </p:cNvSpPr>
          <p:nvPr/>
        </p:nvSpPr>
        <p:spPr bwMode="auto">
          <a:xfrm>
            <a:off x="1836738" y="3429000"/>
            <a:ext cx="49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ND</a:t>
            </a:r>
          </a:p>
        </p:txBody>
      </p:sp>
      <p:sp>
        <p:nvSpPr>
          <p:cNvPr id="4111" name="Szövegdoboz 31"/>
          <p:cNvSpPr txBox="1">
            <a:spLocks noChangeArrowheads="1"/>
          </p:cNvSpPr>
          <p:nvPr/>
        </p:nvSpPr>
        <p:spPr bwMode="auto">
          <a:xfrm>
            <a:off x="3133725" y="676275"/>
            <a:ext cx="392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cxnSp>
        <p:nvCxnSpPr>
          <p:cNvPr id="35" name="Egyenes összekötő 34"/>
          <p:cNvCxnSpPr/>
          <p:nvPr/>
        </p:nvCxnSpPr>
        <p:spPr>
          <a:xfrm flipH="1" flipV="1">
            <a:off x="900113" y="1108075"/>
            <a:ext cx="2124075" cy="15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flipH="1" flipV="1">
            <a:off x="919163" y="3340100"/>
            <a:ext cx="674687" cy="15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Szövegdoboz 38"/>
          <p:cNvSpPr txBox="1">
            <a:spLocks noChangeArrowheads="1"/>
          </p:cNvSpPr>
          <p:nvPr/>
        </p:nvSpPr>
        <p:spPr bwMode="auto">
          <a:xfrm>
            <a:off x="449263" y="860425"/>
            <a:ext cx="38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F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sp>
        <p:nvSpPr>
          <p:cNvPr id="4115" name="Szövegdoboz 39"/>
          <p:cNvSpPr txBox="1">
            <a:spLocks noChangeArrowheads="1"/>
          </p:cNvSpPr>
          <p:nvPr/>
        </p:nvSpPr>
        <p:spPr bwMode="auto">
          <a:xfrm>
            <a:off x="415925" y="3155950"/>
            <a:ext cx="48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F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ND</a:t>
            </a:r>
          </a:p>
        </p:txBody>
      </p:sp>
      <p:cxnSp>
        <p:nvCxnSpPr>
          <p:cNvPr id="33" name="Egyenes összekötő nyíllal 32"/>
          <p:cNvCxnSpPr/>
          <p:nvPr/>
        </p:nvCxnSpPr>
        <p:spPr>
          <a:xfrm>
            <a:off x="935038" y="4678363"/>
            <a:ext cx="3097212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>
            <a:off x="922338" y="4652963"/>
            <a:ext cx="481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>
            <a:off x="1403350" y="5805488"/>
            <a:ext cx="923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2327275" y="4652963"/>
            <a:ext cx="6080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>
            <a:off x="1403350" y="4637088"/>
            <a:ext cx="14288" cy="1154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>
            <a:off x="2327275" y="4657725"/>
            <a:ext cx="0" cy="1147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>
            <a:off x="2935288" y="3860800"/>
            <a:ext cx="0" cy="769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532188" y="3881438"/>
            <a:ext cx="0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>
            <a:off x="2935288" y="3875088"/>
            <a:ext cx="5969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flipH="1" flipV="1">
            <a:off x="1549400" y="3408363"/>
            <a:ext cx="44450" cy="2359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2581275" y="3408363"/>
            <a:ext cx="0" cy="12287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 flipV="1">
            <a:off x="3024188" y="1998663"/>
            <a:ext cx="0" cy="1793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flipH="1" flipV="1">
            <a:off x="3624263" y="1971675"/>
            <a:ext cx="11112" cy="26860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9" name="Szövegdoboz 13"/>
          <p:cNvSpPr txBox="1">
            <a:spLocks noChangeArrowheads="1"/>
          </p:cNvSpPr>
          <p:nvPr/>
        </p:nvSpPr>
        <p:spPr bwMode="auto">
          <a:xfrm>
            <a:off x="2284413" y="306388"/>
            <a:ext cx="54536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prstClr val="black"/>
                </a:solidFill>
                <a:cs typeface="Arial" charset="0"/>
              </a:rPr>
              <a:t>Két evezős eltérő mozgásmintázattal</a:t>
            </a:r>
          </a:p>
        </p:txBody>
      </p:sp>
      <p:cxnSp>
        <p:nvCxnSpPr>
          <p:cNvPr id="61" name="Egyenes összekötő 60"/>
          <p:cNvCxnSpPr/>
          <p:nvPr/>
        </p:nvCxnSpPr>
        <p:spPr>
          <a:xfrm flipH="1">
            <a:off x="919163" y="3881438"/>
            <a:ext cx="2016125" cy="79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/>
          <p:cNvCxnSpPr/>
          <p:nvPr/>
        </p:nvCxnSpPr>
        <p:spPr>
          <a:xfrm flipH="1" flipV="1">
            <a:off x="935038" y="5791200"/>
            <a:ext cx="422275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2" name="Szövegdoboz 62"/>
          <p:cNvSpPr txBox="1">
            <a:spLocks noChangeArrowheads="1"/>
          </p:cNvSpPr>
          <p:nvPr/>
        </p:nvSpPr>
        <p:spPr bwMode="auto">
          <a:xfrm>
            <a:off x="400050" y="5583238"/>
            <a:ext cx="48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F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ND</a:t>
            </a:r>
          </a:p>
        </p:txBody>
      </p:sp>
      <p:sp>
        <p:nvSpPr>
          <p:cNvPr id="4133" name="Szövegdoboz 63"/>
          <p:cNvSpPr txBox="1">
            <a:spLocks noChangeArrowheads="1"/>
          </p:cNvSpPr>
          <p:nvPr/>
        </p:nvSpPr>
        <p:spPr bwMode="auto">
          <a:xfrm>
            <a:off x="449263" y="3703638"/>
            <a:ext cx="38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F</a:t>
            </a:r>
            <a:r>
              <a:rPr lang="hu-HU" baseline="-25000" smtClean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sp>
        <p:nvSpPr>
          <p:cNvPr id="4134" name="Szövegdoboz 65"/>
          <p:cNvSpPr txBox="1">
            <a:spLocks noChangeArrowheads="1"/>
          </p:cNvSpPr>
          <p:nvPr/>
        </p:nvSpPr>
        <p:spPr bwMode="auto">
          <a:xfrm>
            <a:off x="4572000" y="1773238"/>
            <a:ext cx="38798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prstClr val="black"/>
                </a:solidFill>
                <a:cs typeface="Arial" charset="0"/>
              </a:rPr>
              <a:t>Mivel a teljes ciklus is eltérő, a második evezősnek alkalmazkodnia kell az elsőhöz</a:t>
            </a:r>
          </a:p>
        </p:txBody>
      </p:sp>
      <p:sp>
        <p:nvSpPr>
          <p:cNvPr id="4135" name="Szövegdoboz 66"/>
          <p:cNvSpPr txBox="1">
            <a:spLocks noChangeArrowheads="1"/>
          </p:cNvSpPr>
          <p:nvPr/>
        </p:nvSpPr>
        <p:spPr bwMode="auto">
          <a:xfrm>
            <a:off x="4594225" y="3582372"/>
            <a:ext cx="40814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prstClr val="black"/>
                </a:solidFill>
                <a:cs typeface="Arial" charset="0"/>
              </a:rPr>
              <a:t>A maximális teljesítményű </a:t>
            </a:r>
            <a:r>
              <a:rPr lang="hu-HU" sz="2400" dirty="0" smtClean="0">
                <a:solidFill>
                  <a:prstClr val="black"/>
                </a:solidFill>
                <a:cs typeface="Arial" charset="0"/>
              </a:rPr>
              <a:t>evezés mintázatához </a:t>
            </a:r>
            <a:r>
              <a:rPr lang="hu-HU" sz="2400" dirty="0" smtClean="0">
                <a:solidFill>
                  <a:prstClr val="black"/>
                </a:solidFill>
                <a:cs typeface="Arial" charset="0"/>
              </a:rPr>
              <a:t>képest kisebb teljesítményű mozgásmintázatot kell választania</a:t>
            </a:r>
          </a:p>
        </p:txBody>
      </p:sp>
      <p:sp>
        <p:nvSpPr>
          <p:cNvPr id="4136" name="Szövegdoboz 67"/>
          <p:cNvSpPr txBox="1">
            <a:spLocks noChangeArrowheads="1"/>
          </p:cNvSpPr>
          <p:nvPr/>
        </p:nvSpPr>
        <p:spPr bwMode="auto">
          <a:xfrm>
            <a:off x="1162050" y="1368425"/>
            <a:ext cx="1306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vezérevezős</a:t>
            </a:r>
          </a:p>
        </p:txBody>
      </p:sp>
    </p:spTree>
    <p:extLst>
      <p:ext uri="{BB962C8B-B14F-4D97-AF65-F5344CB8AC3E}">
        <p14:creationId xmlns:p14="http://schemas.microsoft.com/office/powerpoint/2010/main" val="38822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4" grpId="0"/>
      <p:bldP spid="41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v 3"/>
          <p:cNvSpPr/>
          <p:nvPr/>
        </p:nvSpPr>
        <p:spPr>
          <a:xfrm>
            <a:off x="2627313" y="2816225"/>
            <a:ext cx="576262" cy="3816350"/>
          </a:xfrm>
          <a:prstGeom prst="arc">
            <a:avLst>
              <a:gd name="adj1" fmla="val 16200000"/>
              <a:gd name="adj2" fmla="val 161776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 flipH="1" flipV="1">
            <a:off x="974725" y="3095625"/>
            <a:ext cx="1941513" cy="1003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H="1">
            <a:off x="2886075" y="3948113"/>
            <a:ext cx="1725613" cy="1181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2840038" y="3948113"/>
            <a:ext cx="0" cy="776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3044825" y="4995863"/>
            <a:ext cx="0" cy="7826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 flipV="1">
            <a:off x="4214813" y="3471863"/>
            <a:ext cx="357187" cy="4619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1054100" y="2497138"/>
            <a:ext cx="479425" cy="5984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Szövegdoboz 23"/>
          <p:cNvSpPr txBox="1">
            <a:spLocks noChangeArrowheads="1"/>
          </p:cNvSpPr>
          <p:nvPr/>
        </p:nvSpPr>
        <p:spPr bwMode="auto">
          <a:xfrm>
            <a:off x="2071688" y="4197350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Fbal</a:t>
            </a:r>
          </a:p>
        </p:txBody>
      </p:sp>
      <p:sp>
        <p:nvSpPr>
          <p:cNvPr id="6154" name="Szövegdoboz 24"/>
          <p:cNvSpPr txBox="1">
            <a:spLocks noChangeArrowheads="1"/>
          </p:cNvSpPr>
          <p:nvPr/>
        </p:nvSpPr>
        <p:spPr bwMode="auto">
          <a:xfrm>
            <a:off x="3203575" y="520223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Fjobb</a:t>
            </a:r>
          </a:p>
        </p:txBody>
      </p:sp>
      <p:sp>
        <p:nvSpPr>
          <p:cNvPr id="6155" name="Szövegdoboz 27"/>
          <p:cNvSpPr txBox="1">
            <a:spLocks noChangeArrowheads="1"/>
          </p:cNvSpPr>
          <p:nvPr/>
        </p:nvSpPr>
        <p:spPr bwMode="auto">
          <a:xfrm>
            <a:off x="5646738" y="862013"/>
            <a:ext cx="81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err="1" smtClean="0">
                <a:solidFill>
                  <a:prstClr val="black"/>
                </a:solidFill>
                <a:cs typeface="Arial" charset="0"/>
              </a:rPr>
              <a:t>Fbal</a:t>
            </a:r>
            <a:endParaRPr lang="hu-HU" sz="20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56" name="Szövegdoboz 28"/>
          <p:cNvSpPr txBox="1">
            <a:spLocks noChangeArrowheads="1"/>
          </p:cNvSpPr>
          <p:nvPr/>
        </p:nvSpPr>
        <p:spPr bwMode="auto">
          <a:xfrm>
            <a:off x="7185025" y="862013"/>
            <a:ext cx="1004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Fjobb</a:t>
            </a:r>
          </a:p>
        </p:txBody>
      </p:sp>
      <p:sp>
        <p:nvSpPr>
          <p:cNvPr id="6157" name="Szövegdoboz 29"/>
          <p:cNvSpPr txBox="1">
            <a:spLocks noChangeArrowheads="1"/>
          </p:cNvSpPr>
          <p:nvPr/>
        </p:nvSpPr>
        <p:spPr bwMode="auto">
          <a:xfrm>
            <a:off x="5289550" y="1268413"/>
            <a:ext cx="1568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err="1" smtClean="0">
                <a:solidFill>
                  <a:prstClr val="black"/>
                </a:solidFill>
                <a:cs typeface="Arial" charset="0"/>
              </a:rPr>
              <a:t>Fevezőbal</a:t>
            </a:r>
            <a:endParaRPr lang="hu-HU" sz="20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58" name="Szövegdoboz 30"/>
          <p:cNvSpPr txBox="1">
            <a:spLocks noChangeArrowheads="1"/>
          </p:cNvSpPr>
          <p:nvPr/>
        </p:nvSpPr>
        <p:spPr bwMode="auto">
          <a:xfrm>
            <a:off x="6946900" y="1268413"/>
            <a:ext cx="1757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Fevezőjobb</a:t>
            </a:r>
          </a:p>
        </p:txBody>
      </p:sp>
      <p:sp>
        <p:nvSpPr>
          <p:cNvPr id="6159" name="Szövegdoboz 31"/>
          <p:cNvSpPr txBox="1">
            <a:spLocks noChangeArrowheads="1"/>
          </p:cNvSpPr>
          <p:nvPr/>
        </p:nvSpPr>
        <p:spPr bwMode="auto">
          <a:xfrm>
            <a:off x="6591300" y="8620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&lt;</a:t>
            </a:r>
          </a:p>
        </p:txBody>
      </p:sp>
      <p:sp>
        <p:nvSpPr>
          <p:cNvPr id="6160" name="Szövegdoboz 32"/>
          <p:cNvSpPr txBox="1">
            <a:spLocks noChangeArrowheads="1"/>
          </p:cNvSpPr>
          <p:nvPr/>
        </p:nvSpPr>
        <p:spPr bwMode="auto">
          <a:xfrm>
            <a:off x="6591300" y="1268413"/>
            <a:ext cx="27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&lt;</a:t>
            </a:r>
          </a:p>
        </p:txBody>
      </p:sp>
      <p:sp>
        <p:nvSpPr>
          <p:cNvPr id="6161" name="Szövegdoboz 33"/>
          <p:cNvSpPr txBox="1">
            <a:spLocks noChangeArrowheads="1"/>
          </p:cNvSpPr>
          <p:nvPr/>
        </p:nvSpPr>
        <p:spPr bwMode="auto">
          <a:xfrm>
            <a:off x="5494338" y="1731963"/>
            <a:ext cx="3206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Ha az erőkarok megegyeznek</a:t>
            </a:r>
          </a:p>
        </p:txBody>
      </p:sp>
      <p:sp>
        <p:nvSpPr>
          <p:cNvPr id="6162" name="Szövegdoboz 34"/>
          <p:cNvSpPr txBox="1">
            <a:spLocks noChangeArrowheads="1"/>
          </p:cNvSpPr>
          <p:nvPr/>
        </p:nvSpPr>
        <p:spPr bwMode="auto">
          <a:xfrm>
            <a:off x="5310188" y="2127250"/>
            <a:ext cx="13172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Mevezőbal</a:t>
            </a:r>
          </a:p>
        </p:txBody>
      </p:sp>
      <p:sp>
        <p:nvSpPr>
          <p:cNvPr id="6163" name="Szövegdoboz 35"/>
          <p:cNvSpPr txBox="1">
            <a:spLocks noChangeArrowheads="1"/>
          </p:cNvSpPr>
          <p:nvPr/>
        </p:nvSpPr>
        <p:spPr bwMode="auto">
          <a:xfrm>
            <a:off x="6656388" y="2127250"/>
            <a:ext cx="27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black"/>
                </a:solidFill>
                <a:cs typeface="Arial" charset="0"/>
              </a:rPr>
              <a:t>&lt;</a:t>
            </a:r>
          </a:p>
        </p:txBody>
      </p:sp>
      <p:sp>
        <p:nvSpPr>
          <p:cNvPr id="6164" name="Szövegdoboz 36"/>
          <p:cNvSpPr txBox="1">
            <a:spLocks noChangeArrowheads="1"/>
          </p:cNvSpPr>
          <p:nvPr/>
        </p:nvSpPr>
        <p:spPr bwMode="auto">
          <a:xfrm>
            <a:off x="7085013" y="2138363"/>
            <a:ext cx="1464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Mevezőjobb</a:t>
            </a:r>
          </a:p>
        </p:txBody>
      </p:sp>
      <p:sp>
        <p:nvSpPr>
          <p:cNvPr id="38" name="Szalagnyíl lefelé 37"/>
          <p:cNvSpPr/>
          <p:nvPr/>
        </p:nvSpPr>
        <p:spPr>
          <a:xfrm>
            <a:off x="2151063" y="373063"/>
            <a:ext cx="1789112" cy="5810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41" name="Egyenes összekötő 40"/>
          <p:cNvCxnSpPr/>
          <p:nvPr/>
        </p:nvCxnSpPr>
        <p:spPr>
          <a:xfrm>
            <a:off x="2916238" y="479425"/>
            <a:ext cx="0" cy="47228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7" name="Szövegdoboz 45"/>
          <p:cNvSpPr txBox="1">
            <a:spLocks noChangeArrowheads="1"/>
          </p:cNvSpPr>
          <p:nvPr/>
        </p:nvSpPr>
        <p:spPr bwMode="auto">
          <a:xfrm>
            <a:off x="5759450" y="2835275"/>
            <a:ext cx="27326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A hajót kormányozni kell</a:t>
            </a:r>
          </a:p>
        </p:txBody>
      </p:sp>
      <p:sp>
        <p:nvSpPr>
          <p:cNvPr id="6168" name="Szövegdoboz 46"/>
          <p:cNvSpPr txBox="1">
            <a:spLocks noChangeArrowheads="1"/>
          </p:cNvSpPr>
          <p:nvPr/>
        </p:nvSpPr>
        <p:spPr bwMode="auto">
          <a:xfrm>
            <a:off x="5732463" y="3287713"/>
            <a:ext cx="29067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A kormányzás növeli a rezisztív erőt, lassítja a hajót</a:t>
            </a:r>
          </a:p>
        </p:txBody>
      </p:sp>
      <p:sp>
        <p:nvSpPr>
          <p:cNvPr id="6169" name="Szövegdoboz 47"/>
          <p:cNvSpPr txBox="1">
            <a:spLocks noChangeArrowheads="1"/>
          </p:cNvSpPr>
          <p:nvPr/>
        </p:nvSpPr>
        <p:spPr bwMode="auto">
          <a:xfrm>
            <a:off x="6673850" y="4098925"/>
            <a:ext cx="7488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VAGY</a:t>
            </a:r>
          </a:p>
        </p:txBody>
      </p:sp>
      <p:sp>
        <p:nvSpPr>
          <p:cNvPr id="6170" name="Szövegdoboz 48"/>
          <p:cNvSpPr txBox="1">
            <a:spLocks noChangeArrowheads="1"/>
          </p:cNvSpPr>
          <p:nvPr/>
        </p:nvSpPr>
        <p:spPr bwMode="auto">
          <a:xfrm>
            <a:off x="5726113" y="4502150"/>
            <a:ext cx="2424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A domináns oldalon csökkenteni kell a leadott teljesítményt</a:t>
            </a:r>
          </a:p>
        </p:txBody>
      </p:sp>
      <p:sp>
        <p:nvSpPr>
          <p:cNvPr id="6171" name="Szövegdoboz 49"/>
          <p:cNvSpPr txBox="1">
            <a:spLocks noChangeArrowheads="1"/>
          </p:cNvSpPr>
          <p:nvPr/>
        </p:nvSpPr>
        <p:spPr bwMode="auto">
          <a:xfrm>
            <a:off x="5360988" y="5654675"/>
            <a:ext cx="3310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smtClean="0">
                <a:solidFill>
                  <a:prstClr val="black"/>
                </a:solidFill>
                <a:cs typeface="Arial" charset="0"/>
              </a:rPr>
              <a:t>Nem maximális a teljesítmény</a:t>
            </a:r>
          </a:p>
        </p:txBody>
      </p:sp>
      <p:sp>
        <p:nvSpPr>
          <p:cNvPr id="6172" name="Szövegdoboz 7"/>
          <p:cNvSpPr txBox="1">
            <a:spLocks noChangeArrowheads="1"/>
          </p:cNvSpPr>
          <p:nvPr/>
        </p:nvSpPr>
        <p:spPr bwMode="auto">
          <a:xfrm>
            <a:off x="5608692" y="217815"/>
            <a:ext cx="2216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prstClr val="black"/>
                </a:solidFill>
                <a:cs typeface="Arial" charset="0"/>
              </a:rPr>
              <a:t>Váltott</a:t>
            </a:r>
            <a:r>
              <a:rPr lang="hu-HU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hu-HU" sz="2800" dirty="0" smtClean="0">
                <a:solidFill>
                  <a:prstClr val="black"/>
                </a:solidFill>
                <a:cs typeface="Arial" charset="0"/>
              </a:rPr>
              <a:t>evezős</a:t>
            </a:r>
          </a:p>
        </p:txBody>
      </p:sp>
      <p:cxnSp>
        <p:nvCxnSpPr>
          <p:cNvPr id="51" name="Egyenes összekötő 50"/>
          <p:cNvCxnSpPr/>
          <p:nvPr/>
        </p:nvCxnSpPr>
        <p:spPr>
          <a:xfrm flipH="1">
            <a:off x="1054100" y="663575"/>
            <a:ext cx="2035175" cy="23558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>
            <a:off x="2862232" y="1655268"/>
            <a:ext cx="1731962" cy="23098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5" name="Szövegdoboz 53"/>
          <p:cNvSpPr txBox="1">
            <a:spLocks noChangeArrowheads="1"/>
          </p:cNvSpPr>
          <p:nvPr/>
        </p:nvSpPr>
        <p:spPr bwMode="auto">
          <a:xfrm>
            <a:off x="269875" y="2322513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err="1" smtClean="0">
                <a:solidFill>
                  <a:prstClr val="black"/>
                </a:solidFill>
                <a:cs typeface="Arial" charset="0"/>
              </a:rPr>
              <a:t>Fevezőbal</a:t>
            </a:r>
            <a:endParaRPr lang="hu-HU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76" name="Szövegdoboz 54"/>
          <p:cNvSpPr txBox="1">
            <a:spLocks noChangeArrowheads="1"/>
          </p:cNvSpPr>
          <p:nvPr/>
        </p:nvSpPr>
        <p:spPr bwMode="auto">
          <a:xfrm>
            <a:off x="4246563" y="3128963"/>
            <a:ext cx="1757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err="1" smtClean="0">
                <a:solidFill>
                  <a:prstClr val="black"/>
                </a:solidFill>
                <a:cs typeface="Arial" charset="0"/>
              </a:rPr>
              <a:t>Fevezőjobb</a:t>
            </a:r>
            <a:endParaRPr lang="hu-HU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77" name="Szövegdoboz 55"/>
          <p:cNvSpPr txBox="1">
            <a:spLocks noChangeArrowheads="1"/>
          </p:cNvSpPr>
          <p:nvPr/>
        </p:nvSpPr>
        <p:spPr bwMode="auto">
          <a:xfrm>
            <a:off x="3089275" y="6041390"/>
            <a:ext cx="62646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prstClr val="black"/>
                </a:solidFill>
                <a:cs typeface="Arial" charset="0"/>
              </a:rPr>
              <a:t>Meg lehet-e </a:t>
            </a:r>
            <a:r>
              <a:rPr lang="hu-HU" sz="2000" dirty="0" smtClean="0">
                <a:solidFill>
                  <a:prstClr val="black"/>
                </a:solidFill>
                <a:cs typeface="Arial" charset="0"/>
              </a:rPr>
              <a:t>az egyik </a:t>
            </a:r>
            <a:r>
              <a:rPr lang="hu-HU" sz="2000" dirty="0" smtClean="0">
                <a:solidFill>
                  <a:prstClr val="black"/>
                </a:solidFill>
                <a:cs typeface="Arial" charset="0"/>
              </a:rPr>
              <a:t>evezős erőkifejtésének és mozgásmintázatának ismeretében az ideális párt találni?!</a:t>
            </a:r>
          </a:p>
        </p:txBody>
      </p:sp>
      <p:sp>
        <p:nvSpPr>
          <p:cNvPr id="34" name="Ellipszis 33"/>
          <p:cNvSpPr/>
          <p:nvPr/>
        </p:nvSpPr>
        <p:spPr>
          <a:xfrm>
            <a:off x="2862232" y="4724400"/>
            <a:ext cx="108012" cy="1319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93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62" grpId="0"/>
      <p:bldP spid="6163" grpId="0"/>
      <p:bldP spid="6164" grpId="0"/>
      <p:bldP spid="38" grpId="0" animBg="1"/>
      <p:bldP spid="6167" grpId="0"/>
      <p:bldP spid="6168" grpId="0"/>
      <p:bldP spid="6169" grpId="0"/>
      <p:bldP spid="6170" grpId="0"/>
      <p:bldP spid="6171" grpId="0"/>
      <p:bldP spid="6175" grpId="0"/>
      <p:bldP spid="6176" grpId="0"/>
      <p:bldP spid="61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2"/>
          <a:stretch/>
        </p:blipFill>
        <p:spPr bwMode="auto">
          <a:xfrm>
            <a:off x="0" y="361950"/>
            <a:ext cx="9144000" cy="553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freeweb.hu/dszuk/archiv/a10/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4608512" cy="5530217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051720" y="332656"/>
            <a:ext cx="439248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Közegellenállási együttható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2"/>
          <a:stretch/>
        </p:blipFill>
        <p:spPr bwMode="auto">
          <a:xfrm>
            <a:off x="0" y="506413"/>
            <a:ext cx="9144000" cy="539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9556"/>
          <a:stretch/>
        </p:blipFill>
        <p:spPr bwMode="auto">
          <a:xfrm>
            <a:off x="668337" y="1124744"/>
            <a:ext cx="7807325" cy="547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3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8" b="21906"/>
          <a:stretch/>
        </p:blipFill>
        <p:spPr bwMode="auto">
          <a:xfrm>
            <a:off x="0" y="2204864"/>
            <a:ext cx="9144000" cy="45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9"/>
          <a:stretch/>
        </p:blipFill>
        <p:spPr bwMode="auto">
          <a:xfrm>
            <a:off x="0" y="620688"/>
            <a:ext cx="9144000" cy="538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0"/>
            <a:ext cx="9144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" b="11929"/>
          <a:stretch/>
        </p:blipFill>
        <p:spPr bwMode="auto">
          <a:xfrm>
            <a:off x="0" y="1268760"/>
            <a:ext cx="9144000" cy="499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"/>
          <a:stretch/>
        </p:blipFill>
        <p:spPr bwMode="auto">
          <a:xfrm>
            <a:off x="0" y="322263"/>
            <a:ext cx="9144000" cy="591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851920" y="188640"/>
            <a:ext cx="2169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Az ideális társ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7740352" y="630002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Zsidegh</a:t>
            </a:r>
            <a:r>
              <a:rPr lang="hu-HU" dirty="0" smtClean="0"/>
              <a:t> M.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97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 b="12957"/>
          <a:stretch/>
        </p:blipFill>
        <p:spPr bwMode="auto">
          <a:xfrm>
            <a:off x="0" y="86868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7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anoeicf.com/icf/London2012/Media-Section/Difference-between-Kayak-Canoe-Rowing/main/0/imageBinary/Canoe%20Dif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5815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995936" y="1121728"/>
            <a:ext cx="1026820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Kenu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1767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</a:t>
            </a:r>
            <a:r>
              <a:rPr lang="hu-HU" dirty="0" smtClean="0"/>
              <a:t>ajótestre </a:t>
            </a:r>
            <a:r>
              <a:rPr lang="hu-HU" dirty="0" smtClean="0"/>
              <a:t>ható erők </a:t>
            </a:r>
            <a:endParaRPr lang="hu-HU" dirty="0"/>
          </a:p>
        </p:txBody>
      </p:sp>
      <p:sp>
        <p:nvSpPr>
          <p:cNvPr id="4" name="Ív 3"/>
          <p:cNvSpPr/>
          <p:nvPr/>
        </p:nvSpPr>
        <p:spPr>
          <a:xfrm>
            <a:off x="5724128" y="2096400"/>
            <a:ext cx="576262" cy="3995663"/>
          </a:xfrm>
          <a:prstGeom prst="arc">
            <a:avLst>
              <a:gd name="adj1" fmla="val 16200000"/>
              <a:gd name="adj2" fmla="val 161776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2555776" y="2708920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2646668" y="3429000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2676600" y="4221088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2676600" y="4869160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2879812" y="2708920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2970704" y="3418344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3015328" y="4221088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3015328" y="4869160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alagnyíl lefelé 14"/>
          <p:cNvSpPr/>
          <p:nvPr/>
        </p:nvSpPr>
        <p:spPr>
          <a:xfrm flipH="1">
            <a:off x="1278243" y="1622425"/>
            <a:ext cx="1368425" cy="5810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>
            <a:off x="6395392" y="2525648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6486284" y="3245728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6516216" y="4037816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6516216" y="4685888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6719428" y="2525648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6810320" y="3235072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6854944" y="4037816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6542072" y="5101912"/>
            <a:ext cx="6414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Ív 23"/>
          <p:cNvSpPr/>
          <p:nvPr/>
        </p:nvSpPr>
        <p:spPr>
          <a:xfrm>
            <a:off x="1674324" y="2203450"/>
            <a:ext cx="576262" cy="3995663"/>
          </a:xfrm>
          <a:prstGeom prst="arc">
            <a:avLst>
              <a:gd name="adj1" fmla="val 16200000"/>
              <a:gd name="adj2" fmla="val 161776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25" name="Egyenes összekötő 24"/>
          <p:cNvCxnSpPr/>
          <p:nvPr/>
        </p:nvCxnSpPr>
        <p:spPr>
          <a:xfrm flipV="1">
            <a:off x="6533688" y="4850316"/>
            <a:ext cx="0" cy="6137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alagnyíl lefelé 27"/>
          <p:cNvSpPr/>
          <p:nvPr/>
        </p:nvSpPr>
        <p:spPr>
          <a:xfrm flipH="1">
            <a:off x="5351003" y="1193800"/>
            <a:ext cx="1368425" cy="5810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29" name="Szalagnyíl lefelé 28"/>
          <p:cNvSpPr/>
          <p:nvPr/>
        </p:nvSpPr>
        <p:spPr>
          <a:xfrm>
            <a:off x="5378544" y="1774824"/>
            <a:ext cx="1340884" cy="5810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6840252" y="4685888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zis 30"/>
          <p:cNvSpPr/>
          <p:nvPr/>
        </p:nvSpPr>
        <p:spPr>
          <a:xfrm>
            <a:off x="5958253" y="3919757"/>
            <a:ext cx="108012" cy="1319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/>
          <p:cNvSpPr/>
          <p:nvPr/>
        </p:nvSpPr>
        <p:spPr>
          <a:xfrm>
            <a:off x="1908449" y="3994408"/>
            <a:ext cx="108012" cy="1319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/>
          <p:cNvSpPr txBox="1"/>
          <p:nvPr/>
        </p:nvSpPr>
        <p:spPr>
          <a:xfrm>
            <a:off x="4765148" y="5170430"/>
            <a:ext cx="1049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F</a:t>
            </a:r>
            <a:r>
              <a:rPr lang="hu-HU" sz="2800" baseline="-25000" dirty="0" err="1" smtClean="0"/>
              <a:t>reakció</a:t>
            </a:r>
            <a:endParaRPr lang="hu-HU" sz="2800" baseline="-250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2970704" y="6103736"/>
            <a:ext cx="565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</a:t>
            </a:r>
            <a:r>
              <a:rPr lang="hu-HU" sz="2400" baseline="-25000" dirty="0" err="1" smtClean="0"/>
              <a:t>reakció</a:t>
            </a:r>
            <a:r>
              <a:rPr lang="hu-HU" sz="2400" dirty="0" err="1" smtClean="0"/>
              <a:t>-nak</a:t>
            </a:r>
            <a:r>
              <a:rPr lang="hu-HU" sz="2400" dirty="0" smtClean="0"/>
              <a:t> mindig van </a:t>
            </a:r>
            <a:r>
              <a:rPr lang="hu-HU" sz="2400" dirty="0" err="1" smtClean="0"/>
              <a:t>rezisztív</a:t>
            </a:r>
            <a:r>
              <a:rPr lang="hu-HU" sz="2400" dirty="0" smtClean="0"/>
              <a:t> komponense</a:t>
            </a:r>
            <a:endParaRPr lang="hu-HU" sz="2400" dirty="0"/>
          </a:p>
        </p:txBody>
      </p:sp>
      <p:cxnSp>
        <p:nvCxnSpPr>
          <p:cNvPr id="5" name="Egyenes összekötő 4"/>
          <p:cNvCxnSpPr/>
          <p:nvPr/>
        </p:nvCxnSpPr>
        <p:spPr>
          <a:xfrm flipV="1">
            <a:off x="3015328" y="2203450"/>
            <a:ext cx="0" cy="30585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>
            <a:stCxn id="32" idx="6"/>
          </p:cNvCxnSpPr>
          <p:nvPr/>
        </p:nvCxnSpPr>
        <p:spPr>
          <a:xfrm flipV="1">
            <a:off x="2016461" y="4060359"/>
            <a:ext cx="998867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flipV="1">
            <a:off x="3015328" y="4284712"/>
            <a:ext cx="0" cy="58444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3266612" y="439227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Fr</a:t>
            </a:r>
            <a:endParaRPr lang="hu-HU" dirty="0"/>
          </a:p>
        </p:txBody>
      </p:sp>
      <p:cxnSp>
        <p:nvCxnSpPr>
          <p:cNvPr id="37" name="Egyenes összekötő nyíllal 36"/>
          <p:cNvCxnSpPr/>
          <p:nvPr/>
        </p:nvCxnSpPr>
        <p:spPr>
          <a:xfrm flipH="1">
            <a:off x="5898076" y="5101912"/>
            <a:ext cx="61814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V="1">
            <a:off x="6022641" y="3975442"/>
            <a:ext cx="10382" cy="11264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6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9" grpId="0" animBg="1"/>
      <p:bldP spid="33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544324"/>
            <a:ext cx="3666004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kormányzás hatása</a:t>
            </a:r>
            <a:endParaRPr lang="hu-HU" sz="3200" dirty="0"/>
          </a:p>
        </p:txBody>
      </p:sp>
      <p:sp>
        <p:nvSpPr>
          <p:cNvPr id="3" name="Ív 2"/>
          <p:cNvSpPr/>
          <p:nvPr/>
        </p:nvSpPr>
        <p:spPr>
          <a:xfrm>
            <a:off x="1835498" y="2060847"/>
            <a:ext cx="576262" cy="3995663"/>
          </a:xfrm>
          <a:prstGeom prst="arc">
            <a:avLst>
              <a:gd name="adj1" fmla="val 16200000"/>
              <a:gd name="adj2" fmla="val 161776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Ív 3"/>
          <p:cNvSpPr/>
          <p:nvPr/>
        </p:nvSpPr>
        <p:spPr>
          <a:xfrm>
            <a:off x="4340404" y="1922373"/>
            <a:ext cx="576262" cy="3995663"/>
          </a:xfrm>
          <a:prstGeom prst="arc">
            <a:avLst>
              <a:gd name="adj1" fmla="val 16200000"/>
              <a:gd name="adj2" fmla="val 161776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2123629" y="5085184"/>
            <a:ext cx="0" cy="8273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4628535" y="5026964"/>
            <a:ext cx="288131" cy="8273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1403648" y="2060847"/>
            <a:ext cx="0" cy="16561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1603336" y="2079534"/>
            <a:ext cx="0" cy="16561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4124380" y="2085074"/>
            <a:ext cx="0" cy="16561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915816" y="2079534"/>
            <a:ext cx="0" cy="16561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2699792" y="2079534"/>
            <a:ext cx="0" cy="16561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3908356" y="2085075"/>
            <a:ext cx="0" cy="16561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1979712" y="4998740"/>
            <a:ext cx="0" cy="16561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054080" y="2044487"/>
            <a:ext cx="0" cy="16561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5276508" y="2044486"/>
            <a:ext cx="0" cy="16561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267744" y="4998739"/>
            <a:ext cx="0" cy="16561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4484420" y="4612526"/>
            <a:ext cx="0" cy="82809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5014824" y="4540831"/>
            <a:ext cx="0" cy="82809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4583598" y="5509531"/>
            <a:ext cx="378004" cy="82809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5081906" y="5539386"/>
            <a:ext cx="366444" cy="70346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alagnyíl lefelé 28"/>
          <p:cNvSpPr/>
          <p:nvPr/>
        </p:nvSpPr>
        <p:spPr>
          <a:xfrm>
            <a:off x="3950149" y="1286336"/>
            <a:ext cx="1356772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V="1">
            <a:off x="4772600" y="5026572"/>
            <a:ext cx="834290" cy="4264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flipV="1">
            <a:off x="6830496" y="4998739"/>
            <a:ext cx="834290" cy="4543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V="1">
            <a:off x="6830496" y="4890411"/>
            <a:ext cx="0" cy="52027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flipV="1">
            <a:off x="6859203" y="5440619"/>
            <a:ext cx="829464" cy="1298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övegdoboz 40"/>
          <p:cNvSpPr txBox="1"/>
          <p:nvPr/>
        </p:nvSpPr>
        <p:spPr>
          <a:xfrm>
            <a:off x="5248856" y="4493212"/>
            <a:ext cx="9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</a:t>
            </a:r>
            <a:r>
              <a:rPr lang="hu-HU" sz="2400" baseline="-25000" dirty="0" err="1" smtClean="0"/>
              <a:t>reakció</a:t>
            </a:r>
            <a:endParaRPr lang="hu-HU" sz="2400" baseline="-25000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7201903" y="4493211"/>
            <a:ext cx="9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</a:t>
            </a:r>
            <a:r>
              <a:rPr lang="hu-HU" sz="2400" baseline="-25000" dirty="0" err="1" smtClean="0"/>
              <a:t>reakció</a:t>
            </a:r>
            <a:endParaRPr lang="hu-HU" sz="2400" baseline="-25000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6321875" y="4414778"/>
            <a:ext cx="99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</a:t>
            </a:r>
            <a:r>
              <a:rPr lang="hu-HU" sz="2400" baseline="-25000" dirty="0" err="1" smtClean="0"/>
              <a:t>rezisztív</a:t>
            </a:r>
            <a:endParaRPr lang="hu-HU" sz="2400" baseline="-25000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7740352" y="5222225"/>
            <a:ext cx="124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</a:t>
            </a:r>
            <a:r>
              <a:rPr lang="hu-HU" sz="2400" baseline="-25000" dirty="0" err="1" smtClean="0"/>
              <a:t>oldalirányú</a:t>
            </a:r>
            <a:endParaRPr lang="hu-HU" sz="2400" baseline="-25000" dirty="0"/>
          </a:p>
        </p:txBody>
      </p:sp>
      <p:sp>
        <p:nvSpPr>
          <p:cNvPr id="46" name="Ellipszis 45"/>
          <p:cNvSpPr/>
          <p:nvPr/>
        </p:nvSpPr>
        <p:spPr>
          <a:xfrm>
            <a:off x="2061526" y="3867621"/>
            <a:ext cx="108012" cy="1319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/>
          <p:nvPr/>
        </p:nvSpPr>
        <p:spPr>
          <a:xfrm>
            <a:off x="4574529" y="3867621"/>
            <a:ext cx="108012" cy="1319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8" name="Egyenes összekötő nyíllal 47"/>
          <p:cNvCxnSpPr/>
          <p:nvPr/>
        </p:nvCxnSpPr>
        <p:spPr>
          <a:xfrm flipV="1">
            <a:off x="827584" y="4522430"/>
            <a:ext cx="0" cy="1084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övegdoboz 49"/>
          <p:cNvSpPr txBox="1"/>
          <p:nvPr/>
        </p:nvSpPr>
        <p:spPr>
          <a:xfrm>
            <a:off x="57400" y="5826832"/>
            <a:ext cx="154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Haladás iránya</a:t>
            </a:r>
            <a:endParaRPr lang="hu-HU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4857275" y="6337624"/>
            <a:ext cx="402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F</a:t>
            </a:r>
            <a:r>
              <a:rPr lang="hu-HU" sz="2400" baseline="-25000" dirty="0" err="1" smtClean="0"/>
              <a:t>rezisztív</a:t>
            </a:r>
            <a:r>
              <a:rPr lang="hu-HU" sz="2400" dirty="0" smtClean="0"/>
              <a:t> lassítja az előrehaladást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309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41" grpId="0"/>
      <p:bldP spid="42" grpId="0"/>
      <p:bldP spid="44" grpId="0"/>
      <p:bldP spid="45" grpId="0"/>
      <p:bldP spid="47" grpId="0" animBg="1"/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Kenu hajótestre ható erők </a:t>
            </a:r>
            <a:endParaRPr lang="hu-HU" dirty="0"/>
          </a:p>
        </p:txBody>
      </p:sp>
      <p:sp>
        <p:nvSpPr>
          <p:cNvPr id="4" name="Ív 3"/>
          <p:cNvSpPr/>
          <p:nvPr/>
        </p:nvSpPr>
        <p:spPr>
          <a:xfrm>
            <a:off x="1533208" y="2266199"/>
            <a:ext cx="576262" cy="3995663"/>
          </a:xfrm>
          <a:prstGeom prst="arc">
            <a:avLst>
              <a:gd name="adj1" fmla="val 16200000"/>
              <a:gd name="adj2" fmla="val 161776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>
            <a:off x="2204472" y="2695447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2295364" y="3415527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2325296" y="4207615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2325296" y="4855687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528508" y="2695447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2619400" y="3404871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2664024" y="4207615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2351152" y="5271711"/>
            <a:ext cx="6414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V="1">
            <a:off x="2342768" y="5020115"/>
            <a:ext cx="0" cy="6137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alagnyíl lefelé 27"/>
          <p:cNvSpPr/>
          <p:nvPr/>
        </p:nvSpPr>
        <p:spPr>
          <a:xfrm flipH="1">
            <a:off x="1160083" y="1363599"/>
            <a:ext cx="1368425" cy="5810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29" name="Szalagnyíl lefelé 28"/>
          <p:cNvSpPr/>
          <p:nvPr/>
        </p:nvSpPr>
        <p:spPr>
          <a:xfrm>
            <a:off x="1187624" y="1944623"/>
            <a:ext cx="1340884" cy="5810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2649332" y="4855687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zis 30"/>
          <p:cNvSpPr/>
          <p:nvPr/>
        </p:nvSpPr>
        <p:spPr>
          <a:xfrm>
            <a:off x="1767333" y="4089556"/>
            <a:ext cx="108012" cy="1319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Ív 32"/>
          <p:cNvSpPr/>
          <p:nvPr/>
        </p:nvSpPr>
        <p:spPr>
          <a:xfrm>
            <a:off x="4644008" y="2266199"/>
            <a:ext cx="576262" cy="3995663"/>
          </a:xfrm>
          <a:prstGeom prst="arc">
            <a:avLst>
              <a:gd name="adj1" fmla="val 16200000"/>
              <a:gd name="adj2" fmla="val 161776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4878133" y="4089556"/>
            <a:ext cx="108012" cy="1319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5" name="Egyenes összekötő 34"/>
          <p:cNvCxnSpPr/>
          <p:nvPr/>
        </p:nvCxnSpPr>
        <p:spPr>
          <a:xfrm>
            <a:off x="5220270" y="2420888"/>
            <a:ext cx="648072" cy="102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 flipH="1">
            <a:off x="5436096" y="2472251"/>
            <a:ext cx="10821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5220270" y="3242243"/>
            <a:ext cx="648072" cy="585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H="1">
            <a:off x="5450192" y="3271511"/>
            <a:ext cx="360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V="1">
            <a:off x="5220270" y="4005064"/>
            <a:ext cx="648072" cy="666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>
            <a:off x="5544306" y="4038370"/>
            <a:ext cx="3580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flipV="1">
            <a:off x="5247322" y="4653136"/>
            <a:ext cx="621020" cy="1958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>
            <a:off x="5580112" y="4750927"/>
            <a:ext cx="161163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alagnyíl lefelé 44"/>
          <p:cNvSpPr/>
          <p:nvPr/>
        </p:nvSpPr>
        <p:spPr>
          <a:xfrm flipH="1">
            <a:off x="4527007" y="1291972"/>
            <a:ext cx="810264" cy="2905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6" name="Szalagnyíl lefelé 45"/>
          <p:cNvSpPr/>
          <p:nvPr/>
        </p:nvSpPr>
        <p:spPr>
          <a:xfrm>
            <a:off x="4519349" y="1806511"/>
            <a:ext cx="778454" cy="2905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4" name="Ív 53"/>
          <p:cNvSpPr/>
          <p:nvPr/>
        </p:nvSpPr>
        <p:spPr>
          <a:xfrm flipH="1">
            <a:off x="5999923" y="2192111"/>
            <a:ext cx="1152128" cy="3441756"/>
          </a:xfrm>
          <a:prstGeom prst="arc">
            <a:avLst>
              <a:gd name="adj1" fmla="val 16910405"/>
              <a:gd name="adj2" fmla="val 46248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1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5" grpId="0" animBg="1"/>
      <p:bldP spid="46" grpId="0" animBg="1"/>
      <p:bldP spid="5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5263189" cy="297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74970" y="188640"/>
            <a:ext cx="6317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Miért gyorsabb a kajak, mint a kenu?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85279" y="3873879"/>
            <a:ext cx="3127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Kajaknál kisebb légellenállás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19672" y="4243211"/>
            <a:ext cx="7407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Kajak esetén egyenletesebben oszlik el a </a:t>
            </a:r>
            <a:r>
              <a:rPr lang="hu-HU" sz="2000" dirty="0" err="1" smtClean="0"/>
              <a:t>propulzív</a:t>
            </a:r>
            <a:r>
              <a:rPr lang="hu-HU" sz="2000" dirty="0" smtClean="0"/>
              <a:t> erő egy ciklus alatt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8032" y="4624656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kenus függőleges mozgása hatására: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 a kenu jelentős  vízmennyiséget mozgat meg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 a folyamatosan változó felület miatt nagyobb a 			közegellenállás 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Jelentős oldalirányú hullámképzés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638032" y="6255872"/>
            <a:ext cx="5827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Kenu esetén minden ciklusban szükséges kormányozni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0439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4" b="15513"/>
          <a:stretch/>
        </p:blipFill>
        <p:spPr bwMode="auto">
          <a:xfrm>
            <a:off x="-25152" y="1700808"/>
            <a:ext cx="9144000" cy="458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67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7782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http://www.coachesinfo.com/index.php?option=com_content&amp;view=article&amp;id=394:strokerate-article&amp;catid=107:rowing-general-articles&amp;Itemid=207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87782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http://www.coachesinfo.com/index.php?option=com_content&amp;view=article&amp;id=395:analysis-artricle&amp;catid=107:rowing-general-articles&amp;Itemid=207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286000" y="34091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http://www.coachesinfo.com/index.php?option=com_content&amp;view=category&amp;id=133&amp;Itemid=243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123728" y="43426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http://www.veslo.cz/odborne-texty-ke-stazeni/5639914/Biomechanics_for_Rowing_technique_and_rigging_by_V._Kleshnev.pdf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947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8367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https://www.google.hu/url?sa=t&amp;rct=j&amp;q=&amp;esrc=s&amp;source=web&amp;cd=6&amp;sqi=2&amp;ved=0CFcQFjAF&amp;url=https%3A%2F%2Fojs.ub.uni-konstanz.de%2Fcpa%2Farticle%2Fdownload%2F5171%2F4747&amp;ei=35ttUYO3AYbtswbE0YCICg&amp;usg=AFQjCNEkexBjVGLnN8ca1KWY-fA3a3tk0w&amp;cad=rja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86000" y="286803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http://www.google.hu/url?sa=t&amp;rct=j&amp;q=&amp;esrc=s&amp;source=web&amp;cd=5&amp;ved=0CFMQFjAE&amp;url=http%3A%2F%2Fwww.worldrowing.com%2Ffiles%2Fdownload%2F5027&amp;ei=2JltUZPmMY3DtAb4-4HgBw&amp;usg=AFQjCNF__ro-j1lEDQamc3REVxtgs4CDow&amp;bvm=bv.45218183,d.Yms&amp;cad=rja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115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348880"/>
            <a:ext cx="6305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725889" y="908720"/>
            <a:ext cx="1273426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Evezés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3200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1"/>
          <a:stretch/>
        </p:blipFill>
        <p:spPr bwMode="auto">
          <a:xfrm>
            <a:off x="0" y="544513"/>
            <a:ext cx="9144000" cy="510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452320" y="631348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Zsidegh</a:t>
            </a:r>
            <a:r>
              <a:rPr lang="hu-HU" dirty="0" smtClean="0"/>
              <a:t> M.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46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789</Words>
  <Application>Microsoft Office PowerPoint</Application>
  <PresentationFormat>Diavetítés a képernyőre (4:3 oldalarány)</PresentationFormat>
  <Paragraphs>209</Paragraphs>
  <Slides>52</Slides>
  <Notes>0</Notes>
  <HiddenSlides>7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55" baseType="lpstr">
      <vt:lpstr>Office-téma</vt:lpstr>
      <vt:lpstr>1_Office-téma</vt:lpstr>
      <vt:lpstr>Equation</vt:lpstr>
      <vt:lpstr>Evezés biomechanikája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Hajótestre ható erők </vt:lpstr>
      <vt:lpstr>Kenu hajótestre ható erők 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Evezés biomechanikája</dc:title>
  <dc:creator>Bence</dc:creator>
  <cp:lastModifiedBy>Bence</cp:lastModifiedBy>
  <cp:revision>39</cp:revision>
  <dcterms:created xsi:type="dcterms:W3CDTF">2013-04-17T06:44:00Z</dcterms:created>
  <dcterms:modified xsi:type="dcterms:W3CDTF">2013-05-28T21:04:31Z</dcterms:modified>
</cp:coreProperties>
</file>