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59" r:id="rId5"/>
    <p:sldId id="260" r:id="rId6"/>
    <p:sldId id="261" r:id="rId7"/>
    <p:sldId id="262" r:id="rId8"/>
    <p:sldId id="263" r:id="rId9"/>
    <p:sldId id="257" r:id="rId10"/>
    <p:sldId id="264" r:id="rId11"/>
    <p:sldId id="281" r:id="rId12"/>
    <p:sldId id="269" r:id="rId13"/>
    <p:sldId id="280" r:id="rId14"/>
    <p:sldId id="258" r:id="rId15"/>
    <p:sldId id="279" r:id="rId16"/>
    <p:sldId id="267" r:id="rId17"/>
    <p:sldId id="270" r:id="rId18"/>
    <p:sldId id="268" r:id="rId19"/>
    <p:sldId id="273" r:id="rId20"/>
    <p:sldId id="271" r:id="rId21"/>
    <p:sldId id="272" r:id="rId22"/>
    <p:sldId id="282" r:id="rId23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67" y="-11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A6AB-BBF5-40C9-8D6A-153F31FD1A27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1F0AD-1A52-4FFC-958A-A0D8AEB7DF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A6AB-BBF5-40C9-8D6A-153F31FD1A27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1F0AD-1A52-4FFC-958A-A0D8AEB7DF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A6AB-BBF5-40C9-8D6A-153F31FD1A27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1F0AD-1A52-4FFC-958A-A0D8AEB7DF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A6AB-BBF5-40C9-8D6A-153F31FD1A27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1F0AD-1A52-4FFC-958A-A0D8AEB7DF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A6AB-BBF5-40C9-8D6A-153F31FD1A27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1F0AD-1A52-4FFC-958A-A0D8AEB7DF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A6AB-BBF5-40C9-8D6A-153F31FD1A27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1F0AD-1A52-4FFC-958A-A0D8AEB7DF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A6AB-BBF5-40C9-8D6A-153F31FD1A27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1F0AD-1A52-4FFC-958A-A0D8AEB7DF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A6AB-BBF5-40C9-8D6A-153F31FD1A27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1F0AD-1A52-4FFC-958A-A0D8AEB7DF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A6AB-BBF5-40C9-8D6A-153F31FD1A27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1F0AD-1A52-4FFC-958A-A0D8AEB7DF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A6AB-BBF5-40C9-8D6A-153F31FD1A27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1F0AD-1A52-4FFC-958A-A0D8AEB7DF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A6AB-BBF5-40C9-8D6A-153F31FD1A27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1F0AD-1A52-4FFC-958A-A0D8AEB7DF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EA6AB-BBF5-40C9-8D6A-153F31FD1A27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1F0AD-1A52-4FFC-958A-A0D8AEB7DFA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1547664" y="1484784"/>
            <a:ext cx="6480720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smtClean="0"/>
              <a:t>Rúgások </a:t>
            </a:r>
            <a:r>
              <a:rPr lang="hu-HU" sz="4400" b="1" dirty="0" err="1" smtClean="0"/>
              <a:t>biomechanikája</a:t>
            </a:r>
            <a:endParaRPr lang="en-US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81" y="3421339"/>
            <a:ext cx="8715375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995163" y="1124744"/>
            <a:ext cx="6786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/>
              <a:t>A térdízület szögsebessége</a:t>
            </a:r>
            <a:endParaRPr lang="en-US" sz="2400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188640"/>
            <a:ext cx="3783231" cy="293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églalap 4"/>
          <p:cNvSpPr/>
          <p:nvPr/>
        </p:nvSpPr>
        <p:spPr>
          <a:xfrm>
            <a:off x="6283594" y="5121551"/>
            <a:ext cx="1224136" cy="43204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rúgás pillanata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6" r="10863"/>
          <a:stretch/>
        </p:blipFill>
        <p:spPr bwMode="auto">
          <a:xfrm>
            <a:off x="5076056" y="1487629"/>
            <a:ext cx="3690980" cy="370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74304"/>
            <a:ext cx="4547176" cy="3530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Egyenes összekötő nyíllal 3"/>
          <p:cNvCxnSpPr/>
          <p:nvPr/>
        </p:nvCxnSpPr>
        <p:spPr>
          <a:xfrm flipV="1">
            <a:off x="2627784" y="3861048"/>
            <a:ext cx="0" cy="86409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/>
          <p:cNvSpPr txBox="1"/>
          <p:nvPr/>
        </p:nvSpPr>
        <p:spPr>
          <a:xfrm>
            <a:off x="1259632" y="5424802"/>
            <a:ext cx="6436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A térd nincs teljesen kinyújtva, szöghelyzet 141±8˚</a:t>
            </a:r>
            <a:endParaRPr lang="en-US" sz="2400" dirty="0"/>
          </a:p>
        </p:txBody>
      </p:sp>
      <p:sp>
        <p:nvSpPr>
          <p:cNvPr id="6" name="Téglalap 5"/>
          <p:cNvSpPr/>
          <p:nvPr/>
        </p:nvSpPr>
        <p:spPr>
          <a:xfrm>
            <a:off x="500648" y="6093296"/>
            <a:ext cx="8463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(</a:t>
            </a:r>
            <a:r>
              <a:rPr lang="en-US" dirty="0" smtClean="0"/>
              <a:t>Biomechanics </a:t>
            </a:r>
            <a:r>
              <a:rPr lang="en-US" dirty="0"/>
              <a:t>Analysis for Right Leg </a:t>
            </a:r>
            <a:r>
              <a:rPr lang="en-US" dirty="0" smtClean="0"/>
              <a:t>Instep</a:t>
            </a:r>
            <a:r>
              <a:rPr lang="hu-HU" dirty="0" smtClean="0"/>
              <a:t> </a:t>
            </a:r>
            <a:r>
              <a:rPr lang="en-US" dirty="0" smtClean="0"/>
              <a:t>Kick</a:t>
            </a:r>
            <a:r>
              <a:rPr lang="hu-HU" dirty="0" smtClean="0"/>
              <a:t>. </a:t>
            </a:r>
            <a:r>
              <a:rPr lang="hu-HU" dirty="0" err="1" smtClean="0"/>
              <a:t>Ismail</a:t>
            </a:r>
            <a:r>
              <a:rPr lang="hu-HU" dirty="0" smtClean="0"/>
              <a:t> A.R. et </a:t>
            </a:r>
            <a:r>
              <a:rPr lang="hu-HU" dirty="0" err="1" smtClean="0"/>
              <a:t>al</a:t>
            </a:r>
            <a:r>
              <a:rPr lang="hu-HU" dirty="0" smtClean="0"/>
              <a:t>. J. </a:t>
            </a:r>
            <a:r>
              <a:rPr lang="hu-HU" dirty="0" err="1" smtClean="0"/>
              <a:t>appl</a:t>
            </a:r>
            <a:r>
              <a:rPr lang="hu-HU" dirty="0" smtClean="0"/>
              <a:t>. </a:t>
            </a:r>
            <a:r>
              <a:rPr lang="hu-HU" dirty="0" err="1" smtClean="0"/>
              <a:t>Sci</a:t>
            </a:r>
            <a:r>
              <a:rPr lang="hu-HU" dirty="0" smtClean="0"/>
              <a:t>. 2010)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68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619672" y="410761"/>
            <a:ext cx="50620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err="1" smtClean="0"/>
              <a:t>Rugásnál</a:t>
            </a:r>
            <a:r>
              <a:rPr lang="hu-HU" sz="4000" dirty="0" smtClean="0"/>
              <a:t> létrejövő erők</a:t>
            </a:r>
            <a:endParaRPr lang="en-US" sz="4000" dirty="0"/>
          </a:p>
        </p:txBody>
      </p:sp>
      <p:pic>
        <p:nvPicPr>
          <p:cNvPr id="3" name="Football free kick - Slow motion video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1353116"/>
            <a:ext cx="5251648" cy="4202001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6469750" y="1195993"/>
            <a:ext cx="1928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m</a:t>
            </a:r>
            <a:r>
              <a:rPr lang="hu-HU" dirty="0" err="1" smtClean="0"/>
              <a:t>labda</a:t>
            </a:r>
            <a:r>
              <a:rPr lang="hu-HU" sz="2400" dirty="0" smtClean="0"/>
              <a:t>=0.45kg</a:t>
            </a:r>
            <a:endParaRPr lang="en-US" sz="24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6469750" y="1683644"/>
            <a:ext cx="1611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t</a:t>
            </a:r>
            <a:r>
              <a:rPr lang="hu-HU" dirty="0" err="1" smtClean="0"/>
              <a:t>rugás</a:t>
            </a:r>
            <a:r>
              <a:rPr lang="hu-HU" sz="2400" dirty="0" smtClean="0"/>
              <a:t>=0.05s</a:t>
            </a:r>
            <a:endParaRPr lang="en-US" sz="24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6469750" y="2238990"/>
            <a:ext cx="1774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v</a:t>
            </a:r>
            <a:r>
              <a:rPr lang="hu-HU" dirty="0" err="1" smtClean="0"/>
              <a:t>rugás</a:t>
            </a:r>
            <a:r>
              <a:rPr lang="hu-HU" sz="2400" dirty="0" smtClean="0"/>
              <a:t>=30m/s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Szövegdoboz 6"/>
              <p:cNvSpPr txBox="1"/>
              <p:nvPr/>
            </p:nvSpPr>
            <p:spPr>
              <a:xfrm>
                <a:off x="5543600" y="2810802"/>
                <a:ext cx="3600400" cy="9663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0">
                          <a:latin typeface="Cambria Math"/>
                        </a:rPr>
                        <m:t>a</m:t>
                      </m:r>
                      <m:r>
                        <a:rPr lang="en-US" sz="2400" i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 i="0">
                              <a:latin typeface="Cambria Math"/>
                            </a:rPr>
                            <m:t>v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400" i="0">
                              <a:latin typeface="Cambria Math"/>
                            </a:rPr>
                            <m:t>t</m:t>
                          </m:r>
                        </m:den>
                      </m:f>
                      <m:r>
                        <a:rPr lang="en-US" sz="2400" i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0">
                              <a:latin typeface="Cambria Math"/>
                            </a:rPr>
                            <m:t>30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400" i="0">
                                  <a:latin typeface="Cambria Math"/>
                                </a:rPr>
                                <m:t>m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sz="2400" i="0">
                                  <a:latin typeface="Cambria Math"/>
                                </a:rPr>
                                <m:t>s</m:t>
                              </m:r>
                            </m:den>
                          </m:f>
                        </m:num>
                        <m:den>
                          <m:r>
                            <a:rPr lang="en-US" sz="2400" i="0">
                              <a:latin typeface="Cambria Math"/>
                            </a:rPr>
                            <m:t>0.05</m:t>
                          </m:r>
                          <m:r>
                            <m:rPr>
                              <m:sty m:val="p"/>
                            </m:rPr>
                            <a:rPr lang="en-US" sz="2400" i="0">
                              <a:latin typeface="Cambria Math"/>
                            </a:rPr>
                            <m:t>s</m:t>
                          </m:r>
                        </m:den>
                      </m:f>
                      <m:r>
                        <a:rPr lang="en-US" sz="2400" i="0">
                          <a:latin typeface="Cambria Math"/>
                        </a:rPr>
                        <m:t>=600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 i="0">
                              <a:latin typeface="Cambria Math"/>
                            </a:rPr>
                            <m:t>m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i="0">
                                  <a:latin typeface="Cambria Math"/>
                                </a:rPr>
                                <m:t>s</m:t>
                              </m:r>
                            </m:e>
                            <m:sup>
                              <m:r>
                                <a:rPr lang="en-US" sz="2400" i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Szövegdoboz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3600" y="2810802"/>
                <a:ext cx="3600400" cy="96635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églalap 7"/>
              <p:cNvSpPr/>
              <p:nvPr/>
            </p:nvSpPr>
            <p:spPr>
              <a:xfrm>
                <a:off x="5483459" y="3786798"/>
                <a:ext cx="3446713" cy="10943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á</m:t>
                          </m:r>
                          <m:r>
                            <a:rPr lang="en-US" sz="2400" i="1">
                              <a:latin typeface="Cambria Math"/>
                            </a:rPr>
                            <m:t>𝑡𝑙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=</m:t>
                      </m:r>
                      <m:r>
                        <a:rPr lang="en-US" sz="2400" i="1">
                          <a:latin typeface="Cambria Math"/>
                        </a:rPr>
                        <m:t>𝑚</m:t>
                      </m:r>
                      <m:r>
                        <a:rPr lang="en-US" sz="2400" i="1">
                          <a:latin typeface="Cambria Math"/>
                        </a:rPr>
                        <m:t>∗</m:t>
                      </m:r>
                      <m:r>
                        <a:rPr lang="en-US" sz="2400" i="1">
                          <a:latin typeface="Cambria Math"/>
                        </a:rPr>
                        <m:t>𝑎</m:t>
                      </m:r>
                    </m:oMath>
                  </m:oMathPara>
                </a14:m>
                <a:endParaRPr lang="hu-HU" sz="2400" i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0.45</m:t>
                      </m:r>
                      <m:r>
                        <a:rPr lang="en-US" sz="2400" i="1">
                          <a:latin typeface="Cambria Math"/>
                        </a:rPr>
                        <m:t>𝑘𝑔</m:t>
                      </m:r>
                      <m:r>
                        <a:rPr lang="en-US" sz="2400" i="1">
                          <a:latin typeface="Cambria Math"/>
                        </a:rPr>
                        <m:t>∗600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i="1">
                          <a:latin typeface="Cambria Math"/>
                        </a:rPr>
                        <m:t>=270</m:t>
                      </m:r>
                      <m:r>
                        <a:rPr lang="en-US" sz="2400" i="1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églalap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3459" y="3786798"/>
                <a:ext cx="3446713" cy="109433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églalap 8"/>
              <p:cNvSpPr/>
              <p:nvPr/>
            </p:nvSpPr>
            <p:spPr>
              <a:xfrm>
                <a:off x="5431160" y="4991424"/>
                <a:ext cx="3782830" cy="5513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en-US" sz="2400" i="1">
                              <a:latin typeface="Cambria Math"/>
                            </a:rPr>
                            <m:t>=</m:t>
                          </m:r>
                          <m:r>
                            <a:rPr lang="en-US" sz="24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á</m:t>
                          </m:r>
                          <m:r>
                            <a:rPr lang="en-US" sz="2400" i="1">
                              <a:latin typeface="Cambria Math"/>
                            </a:rPr>
                            <m:t>𝑡𝑙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∗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e>
                      </m:rad>
                      <m:r>
                        <a:rPr lang="en-US" sz="2400" i="1">
                          <a:latin typeface="Cambria Math"/>
                        </a:rPr>
                        <m:t>=381.8</m:t>
                      </m:r>
                      <m:r>
                        <a:rPr lang="en-US" sz="2400" i="1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églalap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1160" y="4991424"/>
                <a:ext cx="3782830" cy="55130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églalap 9"/>
          <p:cNvSpPr/>
          <p:nvPr/>
        </p:nvSpPr>
        <p:spPr>
          <a:xfrm>
            <a:off x="4572000" y="603499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An Introduction to Biomechanics of Sport And </a:t>
            </a:r>
            <a:r>
              <a:rPr lang="en-US" sz="1400" dirty="0" smtClean="0"/>
              <a:t>Exercise</a:t>
            </a:r>
            <a:r>
              <a:rPr lang="hu-HU" sz="1400" dirty="0" smtClean="0"/>
              <a:t>, James </a:t>
            </a:r>
            <a:r>
              <a:rPr lang="hu-HU" sz="1400" dirty="0" err="1" smtClean="0"/>
              <a:t>Watkins</a:t>
            </a:r>
            <a:r>
              <a:rPr lang="hu-HU" sz="1400" dirty="0"/>
              <a:t>.</a:t>
            </a:r>
            <a:r>
              <a:rPr lang="hu-HU" sz="1400" dirty="0" smtClean="0"/>
              <a:t> 2007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4387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737" y="1628800"/>
            <a:ext cx="7312038" cy="413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95536" y="330247"/>
            <a:ext cx="8532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/>
              <a:t>A lábizmok által az alsó végtag mozgatásánál  kifejtett erő 1, 2, 3 lépéses nekifutásnál</a:t>
            </a:r>
            <a:endParaRPr lang="en-US" sz="3200" dirty="0"/>
          </a:p>
        </p:txBody>
      </p:sp>
      <p:sp>
        <p:nvSpPr>
          <p:cNvPr id="3" name="Téglalap 2"/>
          <p:cNvSpPr/>
          <p:nvPr/>
        </p:nvSpPr>
        <p:spPr>
          <a:xfrm>
            <a:off x="6300192" y="4293096"/>
            <a:ext cx="2017583" cy="1656184"/>
          </a:xfrm>
          <a:prstGeom prst="rect">
            <a:avLst/>
          </a:prstGeom>
          <a:solidFill>
            <a:srgbClr val="FF0000">
              <a:alpha val="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31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" y="2028825"/>
            <a:ext cx="89154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1691680" y="743236"/>
            <a:ext cx="6858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i="1" dirty="0" smtClean="0"/>
              <a:t>Forgatónyomatékok az ízületekben</a:t>
            </a:r>
            <a:endParaRPr lang="en-US" sz="2400" b="1" i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</a:t>
            </a:r>
            <a:r>
              <a:rPr lang="hu-HU" dirty="0" smtClean="0"/>
              <a:t>ejelés</a:t>
            </a:r>
            <a:endParaRPr lang="en-US" dirty="0"/>
          </a:p>
        </p:txBody>
      </p:sp>
      <p:pic>
        <p:nvPicPr>
          <p:cNvPr id="3" name="Football header - Slow motion video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5656" y="1340768"/>
            <a:ext cx="6336703" cy="507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46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83" y="188639"/>
            <a:ext cx="3480751" cy="27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07" y="3068960"/>
            <a:ext cx="5715000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4101"/>
            <a:ext cx="4457989" cy="2753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183691" y="4326944"/>
            <a:ext cx="3023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 err="1" smtClean="0">
                <a:solidFill>
                  <a:srgbClr val="FF0000"/>
                </a:solidFill>
              </a:rPr>
              <a:t>F</a:t>
            </a:r>
            <a:r>
              <a:rPr lang="hu-HU" sz="2000" dirty="0" err="1" smtClean="0">
                <a:solidFill>
                  <a:srgbClr val="FF0000"/>
                </a:solidFill>
              </a:rPr>
              <a:t>fejre</a:t>
            </a:r>
            <a:r>
              <a:rPr lang="hu-HU" sz="2000" dirty="0" smtClean="0">
                <a:solidFill>
                  <a:srgbClr val="FF0000"/>
                </a:solidFill>
              </a:rPr>
              <a:t> ható</a:t>
            </a:r>
            <a:r>
              <a:rPr lang="hu-HU" sz="2800" dirty="0" smtClean="0">
                <a:solidFill>
                  <a:srgbClr val="FF0000"/>
                </a:solidFill>
              </a:rPr>
              <a:t>=200-300N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36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152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Roberto Carlos </a:t>
            </a:r>
            <a:r>
              <a:rPr lang="hu-HU" dirty="0" err="1" smtClean="0"/>
              <a:t>vs</a:t>
            </a:r>
            <a:r>
              <a:rPr lang="hu-HU" dirty="0" smtClean="0"/>
              <a:t> Franciaország</a:t>
            </a:r>
            <a:br>
              <a:rPr lang="hu-HU" dirty="0" smtClean="0"/>
            </a:br>
            <a:r>
              <a:rPr lang="hu-HU" dirty="0" smtClean="0"/>
              <a:t>1997</a:t>
            </a:r>
            <a:endParaRPr lang="en-US" dirty="0"/>
          </a:p>
        </p:txBody>
      </p:sp>
      <p:pic>
        <p:nvPicPr>
          <p:cNvPr id="3" name="1997 Roberto Carlos Free Kick vs. France(1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632" y="1340768"/>
            <a:ext cx="7056784" cy="529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3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7554580" cy="5605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469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1656" y="116632"/>
            <a:ext cx="8229600" cy="1143000"/>
          </a:xfrm>
        </p:spPr>
        <p:txBody>
          <a:bodyPr/>
          <a:lstStyle/>
          <a:p>
            <a:r>
              <a:rPr lang="hu-HU" dirty="0" smtClean="0"/>
              <a:t>Bernoulli törvény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124744"/>
            <a:ext cx="5894784" cy="3488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8" y="4663131"/>
            <a:ext cx="3744416" cy="2036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456" y="4396570"/>
            <a:ext cx="4324350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6372200" y="1772816"/>
            <a:ext cx="249420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 smtClean="0"/>
              <a:t>Nagyobb sebesség</a:t>
            </a:r>
          </a:p>
          <a:p>
            <a:pPr algn="ctr"/>
            <a:r>
              <a:rPr lang="hu-HU" sz="2400" dirty="0" smtClean="0"/>
              <a:t>kisebb nyomás</a:t>
            </a:r>
          </a:p>
          <a:p>
            <a:pPr algn="ctr"/>
            <a:endParaRPr lang="hu-HU" sz="2400" dirty="0"/>
          </a:p>
          <a:p>
            <a:pPr algn="ctr"/>
            <a:r>
              <a:rPr lang="hu-HU" sz="2400" dirty="0" smtClean="0"/>
              <a:t>Kisebb sebesség</a:t>
            </a:r>
          </a:p>
          <a:p>
            <a:pPr algn="ctr"/>
            <a:r>
              <a:rPr lang="hu-HU" sz="2400" dirty="0" smtClean="0"/>
              <a:t>nagyobb nyomás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895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03648" y="1268760"/>
            <a:ext cx="6480720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800" b="1" i="1" dirty="0" smtClean="0"/>
              <a:t>A nem támaszkodó láb ízületeinek együttes, összehangolt mozgása következtében  létrejött erő egy másik tárgyra történő átvitele. </a:t>
            </a:r>
            <a:endParaRPr lang="en-US" sz="2800" b="1" i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1331640" y="3861048"/>
            <a:ext cx="6480720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/>
              <a:t>A megrúgandó tárgy lehet</a:t>
            </a:r>
          </a:p>
          <a:p>
            <a:pPr algn="ctr"/>
            <a:r>
              <a:rPr lang="hu-HU" sz="2400" b="1" i="1" dirty="0" smtClean="0"/>
              <a:t>Merev (fal, tégla, fa, fém)</a:t>
            </a:r>
          </a:p>
          <a:p>
            <a:pPr algn="ctr"/>
            <a:r>
              <a:rPr lang="hu-HU" sz="2400" b="1" i="1" dirty="0" err="1" smtClean="0"/>
              <a:t>Viszkoelasztikus</a:t>
            </a:r>
            <a:r>
              <a:rPr lang="hu-HU" sz="2400" b="1" i="1" dirty="0" smtClean="0"/>
              <a:t> (emberi test)</a:t>
            </a:r>
          </a:p>
          <a:p>
            <a:pPr algn="ctr"/>
            <a:r>
              <a:rPr lang="hu-HU" sz="2400" b="1" i="1" dirty="0" smtClean="0"/>
              <a:t>Rugalmas (labda)</a:t>
            </a:r>
            <a:endParaRPr lang="en-US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Magnus effektus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6422" y="1988840"/>
            <a:ext cx="4630435" cy="4110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Egyenes összekötő nyíllal 3"/>
          <p:cNvCxnSpPr/>
          <p:nvPr/>
        </p:nvCxnSpPr>
        <p:spPr>
          <a:xfrm flipH="1">
            <a:off x="1468470" y="1556791"/>
            <a:ext cx="1883169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/>
          <p:cNvSpPr txBox="1"/>
          <p:nvPr/>
        </p:nvSpPr>
        <p:spPr>
          <a:xfrm>
            <a:off x="3668233" y="1325959"/>
            <a:ext cx="1998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Haladás iránya</a:t>
            </a:r>
            <a:endParaRPr lang="en-US" sz="2400" dirty="0"/>
          </a:p>
        </p:txBody>
      </p:sp>
      <p:cxnSp>
        <p:nvCxnSpPr>
          <p:cNvPr id="8" name="Egyenes összekötő nyíllal 7"/>
          <p:cNvCxnSpPr/>
          <p:nvPr/>
        </p:nvCxnSpPr>
        <p:spPr>
          <a:xfrm flipH="1">
            <a:off x="3807451" y="2492896"/>
            <a:ext cx="1998624" cy="7920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 flipH="1">
            <a:off x="3876506" y="4437112"/>
            <a:ext cx="2275656" cy="40556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zis 13"/>
          <p:cNvSpPr/>
          <p:nvPr/>
        </p:nvSpPr>
        <p:spPr>
          <a:xfrm>
            <a:off x="3587652" y="4646868"/>
            <a:ext cx="219799" cy="2160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Ellipszis 16"/>
          <p:cNvSpPr/>
          <p:nvPr/>
        </p:nvSpPr>
        <p:spPr>
          <a:xfrm>
            <a:off x="3558333" y="3176972"/>
            <a:ext cx="219799" cy="2160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3864138" y="5806463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F</a:t>
            </a:r>
            <a:endParaRPr lang="en-US" sz="3200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6012160" y="2276872"/>
            <a:ext cx="2062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V</a:t>
            </a:r>
            <a:r>
              <a:rPr lang="hu-HU" sz="2000" dirty="0" err="1" smtClean="0"/>
              <a:t>haladás</a:t>
            </a:r>
            <a:r>
              <a:rPr lang="hu-HU" sz="2400" dirty="0" err="1" smtClean="0"/>
              <a:t>-V</a:t>
            </a:r>
            <a:r>
              <a:rPr lang="hu-HU" sz="2000" dirty="0" err="1" smtClean="0"/>
              <a:t>forgás</a:t>
            </a:r>
            <a:endParaRPr lang="en-US" sz="2000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6208279" y="4211138"/>
            <a:ext cx="2121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V</a:t>
            </a:r>
            <a:r>
              <a:rPr lang="hu-HU" sz="2000" dirty="0" err="1" smtClean="0"/>
              <a:t>haladás</a:t>
            </a:r>
            <a:r>
              <a:rPr lang="hu-HU" sz="2400" dirty="0" smtClean="0"/>
              <a:t>+</a:t>
            </a:r>
            <a:r>
              <a:rPr lang="hu-HU" sz="2400" dirty="0" err="1" smtClean="0"/>
              <a:t>V</a:t>
            </a:r>
            <a:r>
              <a:rPr lang="hu-HU" sz="2000" dirty="0" err="1" smtClean="0"/>
              <a:t>forgás</a:t>
            </a:r>
            <a:endParaRPr lang="en-US" sz="2000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1619672" y="2276872"/>
            <a:ext cx="1099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  haladás</a:t>
            </a:r>
            <a:endParaRPr lang="en-US" sz="2000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6152162" y="2931331"/>
            <a:ext cx="1463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V</a:t>
            </a:r>
            <a:r>
              <a:rPr lang="hu-HU" sz="2000" dirty="0" err="1" smtClean="0"/>
              <a:t>relA</a:t>
            </a:r>
            <a:r>
              <a:rPr lang="hu-HU" sz="2400" dirty="0" smtClean="0"/>
              <a:t>: kicsi</a:t>
            </a:r>
            <a:endParaRPr lang="en-US" sz="2400" dirty="0"/>
          </a:p>
        </p:txBody>
      </p:sp>
      <p:sp>
        <p:nvSpPr>
          <p:cNvPr id="23" name="Szövegdoboz 22"/>
          <p:cNvSpPr txBox="1"/>
          <p:nvPr/>
        </p:nvSpPr>
        <p:spPr>
          <a:xfrm>
            <a:off x="6208279" y="4842676"/>
            <a:ext cx="1516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V</a:t>
            </a:r>
            <a:r>
              <a:rPr lang="hu-HU" sz="2000" dirty="0" err="1" smtClean="0"/>
              <a:t>relB</a:t>
            </a:r>
            <a:r>
              <a:rPr lang="hu-HU" sz="2400" dirty="0" smtClean="0"/>
              <a:t>: nagy</a:t>
            </a:r>
            <a:endParaRPr lang="en-US" sz="2400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6350837" y="3512284"/>
            <a:ext cx="13324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P</a:t>
            </a:r>
            <a:r>
              <a:rPr lang="hu-HU" sz="2000" dirty="0" smtClean="0"/>
              <a:t>A</a:t>
            </a:r>
            <a:r>
              <a:rPr lang="hu-HU" sz="2400" dirty="0" smtClean="0"/>
              <a:t>:  nagy</a:t>
            </a:r>
            <a:endParaRPr lang="en-US" sz="2400" dirty="0"/>
          </a:p>
        </p:txBody>
      </p:sp>
      <p:sp>
        <p:nvSpPr>
          <p:cNvPr id="24" name="Szövegdoboz 23"/>
          <p:cNvSpPr txBox="1"/>
          <p:nvPr/>
        </p:nvSpPr>
        <p:spPr>
          <a:xfrm>
            <a:off x="5436095" y="1984484"/>
            <a:ext cx="369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A</a:t>
            </a:r>
            <a:endParaRPr lang="en-US" sz="3200" dirty="0"/>
          </a:p>
        </p:txBody>
      </p:sp>
      <p:sp>
        <p:nvSpPr>
          <p:cNvPr id="27" name="Szövegdoboz 26"/>
          <p:cNvSpPr txBox="1"/>
          <p:nvPr/>
        </p:nvSpPr>
        <p:spPr>
          <a:xfrm>
            <a:off x="5666857" y="4570504"/>
            <a:ext cx="369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B</a:t>
            </a:r>
            <a:endParaRPr lang="en-US" sz="3200" dirty="0"/>
          </a:p>
        </p:txBody>
      </p:sp>
      <p:sp>
        <p:nvSpPr>
          <p:cNvPr id="28" name="Szövegdoboz 27"/>
          <p:cNvSpPr txBox="1"/>
          <p:nvPr/>
        </p:nvSpPr>
        <p:spPr>
          <a:xfrm>
            <a:off x="6464567" y="5445224"/>
            <a:ext cx="1260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P</a:t>
            </a:r>
            <a:r>
              <a:rPr lang="hu-HU" sz="2000" dirty="0"/>
              <a:t>B</a:t>
            </a:r>
            <a:r>
              <a:rPr lang="hu-HU" sz="2400" dirty="0" smtClean="0"/>
              <a:t>:  kicsi</a:t>
            </a:r>
            <a:endParaRPr lang="en-US" sz="2400" dirty="0"/>
          </a:p>
        </p:txBody>
      </p:sp>
      <p:sp>
        <p:nvSpPr>
          <p:cNvPr id="25" name="Szövegdoboz 24"/>
          <p:cNvSpPr txBox="1"/>
          <p:nvPr/>
        </p:nvSpPr>
        <p:spPr>
          <a:xfrm>
            <a:off x="5798434" y="5989362"/>
            <a:ext cx="2712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F=(P</a:t>
            </a:r>
            <a:r>
              <a:rPr lang="hu-HU" sz="2000" dirty="0" smtClean="0"/>
              <a:t>A</a:t>
            </a:r>
            <a:r>
              <a:rPr lang="hu-HU" sz="2800" dirty="0" smtClean="0"/>
              <a:t>-P</a:t>
            </a:r>
            <a:r>
              <a:rPr lang="hu-HU" sz="2000" dirty="0" smtClean="0"/>
              <a:t>B</a:t>
            </a:r>
            <a:r>
              <a:rPr lang="hu-HU" sz="2800" dirty="0" smtClean="0"/>
              <a:t>) </a:t>
            </a:r>
            <a:r>
              <a:rPr lang="hu-HU" sz="2000" dirty="0" smtClean="0"/>
              <a:t>* </a:t>
            </a:r>
            <a:r>
              <a:rPr lang="hu-HU" sz="2800" dirty="0" smtClean="0"/>
              <a:t>felület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4003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31" y="1412776"/>
            <a:ext cx="6324600" cy="461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Egyenes összekötő nyíllal 3"/>
          <p:cNvCxnSpPr/>
          <p:nvPr/>
        </p:nvCxnSpPr>
        <p:spPr>
          <a:xfrm flipH="1">
            <a:off x="1043608" y="980728"/>
            <a:ext cx="1883169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/>
          <p:cNvSpPr txBox="1"/>
          <p:nvPr/>
        </p:nvSpPr>
        <p:spPr>
          <a:xfrm>
            <a:off x="3243371" y="749895"/>
            <a:ext cx="1998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Haladás iránya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7825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711" y="260648"/>
            <a:ext cx="5372961" cy="6185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4644008" y="3803848"/>
            <a:ext cx="1224136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</a:rPr>
              <a:t>SORFAL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Ellipszis 3"/>
          <p:cNvSpPr/>
          <p:nvPr/>
        </p:nvSpPr>
        <p:spPr>
          <a:xfrm>
            <a:off x="5580112" y="248643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llipszis 5"/>
          <p:cNvSpPr/>
          <p:nvPr/>
        </p:nvSpPr>
        <p:spPr>
          <a:xfrm>
            <a:off x="6444208" y="2495600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zalagnyíl lefelé 4"/>
          <p:cNvSpPr/>
          <p:nvPr/>
        </p:nvSpPr>
        <p:spPr>
          <a:xfrm>
            <a:off x="6252572" y="2082008"/>
            <a:ext cx="900100" cy="38972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Szalagnyíl lefelé 7"/>
          <p:cNvSpPr/>
          <p:nvPr/>
        </p:nvSpPr>
        <p:spPr>
          <a:xfrm flipH="1">
            <a:off x="5148064" y="2105872"/>
            <a:ext cx="841030" cy="38972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9" name="Egyenes összekötő nyíllal 8"/>
          <p:cNvCxnSpPr>
            <a:stCxn id="4" idx="2"/>
          </p:cNvCxnSpPr>
          <p:nvPr/>
        </p:nvCxnSpPr>
        <p:spPr>
          <a:xfrm flipH="1">
            <a:off x="4644008" y="2630448"/>
            <a:ext cx="93610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>
            <a:off x="6702622" y="2630448"/>
            <a:ext cx="1037730" cy="916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doboz 11"/>
          <p:cNvSpPr txBox="1"/>
          <p:nvPr/>
        </p:nvSpPr>
        <p:spPr>
          <a:xfrm>
            <a:off x="4466191" y="2879358"/>
            <a:ext cx="821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 smtClean="0"/>
              <a:t>F</a:t>
            </a:r>
            <a:r>
              <a:rPr lang="hu-HU" dirty="0" err="1" smtClean="0"/>
              <a:t>balra</a:t>
            </a:r>
            <a:endParaRPr lang="en-US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6994463" y="2879358"/>
            <a:ext cx="955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 smtClean="0"/>
              <a:t>F</a:t>
            </a:r>
            <a:r>
              <a:rPr lang="hu-HU" dirty="0" err="1" smtClean="0"/>
              <a:t>jobbra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34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907704" y="2231083"/>
            <a:ext cx="471490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/>
              <a:t>Labda megrúgása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5653" y="1340768"/>
            <a:ext cx="4850836" cy="1459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2556" y="3212976"/>
            <a:ext cx="6477030" cy="1943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2771800" y="444242"/>
            <a:ext cx="3325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 smtClean="0"/>
              <a:t>Labda sebessége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771800" y="444242"/>
            <a:ext cx="3325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 smtClean="0"/>
              <a:t>Labda sebessége</a:t>
            </a:r>
            <a:endParaRPr lang="en-US" sz="3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6981825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050" y="2143116"/>
            <a:ext cx="7302344" cy="2428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2771800" y="444242"/>
            <a:ext cx="3325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 smtClean="0"/>
              <a:t>Labda sebessége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743692" y="2708920"/>
            <a:ext cx="77460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Az ütközési </a:t>
            </a:r>
            <a:r>
              <a:rPr lang="hu-HU" sz="2000" b="1" dirty="0" smtClean="0"/>
              <a:t>koefficiens az ütközés tökéletességét leíró állandó, amely az ütköző testek anyagtulajdonságától függően változik. Tökéletes rugalmas ütközés esetén a Koefficiens 1,0. Valóságos körülmények között futball esetén 0,463-0,681.</a:t>
            </a:r>
            <a:endParaRPr lang="en-US" sz="2000" b="1" dirty="0"/>
          </a:p>
        </p:txBody>
      </p:sp>
      <p:sp>
        <p:nvSpPr>
          <p:cNvPr id="2" name="Szövegdoboz 1"/>
          <p:cNvSpPr txBox="1"/>
          <p:nvPr/>
        </p:nvSpPr>
        <p:spPr>
          <a:xfrm>
            <a:off x="2699792" y="6124654"/>
            <a:ext cx="4283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(Bull-Andersen </a:t>
            </a:r>
            <a:r>
              <a:rPr lang="hu-HU" dirty="0" err="1" smtClean="0"/>
              <a:t>etal</a:t>
            </a:r>
            <a:r>
              <a:rPr lang="hu-HU" dirty="0" smtClean="0"/>
              <a:t>. 1999, </a:t>
            </a:r>
            <a:r>
              <a:rPr lang="hu-HU" dirty="0" err="1" smtClean="0"/>
              <a:t>Dorge</a:t>
            </a:r>
            <a:r>
              <a:rPr lang="hu-HU" dirty="0" smtClean="0"/>
              <a:t> et </a:t>
            </a:r>
            <a:r>
              <a:rPr lang="hu-HU" dirty="0" err="1" smtClean="0"/>
              <a:t>al</a:t>
            </a:r>
            <a:r>
              <a:rPr lang="hu-HU" dirty="0" smtClean="0"/>
              <a:t> 2002)</a:t>
            </a:r>
            <a:endParaRPr lang="en-US" dirty="0"/>
          </a:p>
        </p:txBody>
      </p:sp>
      <p:sp>
        <p:nvSpPr>
          <p:cNvPr id="4" name="Szövegdoboz 3"/>
          <p:cNvSpPr txBox="1"/>
          <p:nvPr/>
        </p:nvSpPr>
        <p:spPr>
          <a:xfrm>
            <a:off x="2339752" y="865704"/>
            <a:ext cx="42628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smtClean="0"/>
              <a:t>Ütközési koefficiens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2842240" y="450996"/>
            <a:ext cx="482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/>
              <a:t>Labda sebessége elrúgás után</a:t>
            </a:r>
            <a:endParaRPr lang="en-US" sz="24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071563"/>
            <a:ext cx="9067800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Egyenes összekötő nyíllal 3"/>
          <p:cNvCxnSpPr/>
          <p:nvPr/>
        </p:nvCxnSpPr>
        <p:spPr>
          <a:xfrm>
            <a:off x="6948264" y="1793032"/>
            <a:ext cx="72008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>
            <a:off x="7063288" y="3450208"/>
            <a:ext cx="72008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7063288" y="3861048"/>
            <a:ext cx="72008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007" y="722313"/>
            <a:ext cx="5184209" cy="572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2123728" y="260647"/>
            <a:ext cx="4714908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Az egyes ízületek sebessége</a:t>
            </a:r>
            <a:endParaRPr lang="en-US" sz="2400" b="1" dirty="0"/>
          </a:p>
        </p:txBody>
      </p:sp>
      <p:pic>
        <p:nvPicPr>
          <p:cNvPr id="39938" name="Picture 2" descr="Long ki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5786454"/>
            <a:ext cx="3819525" cy="638175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642432" y="6540971"/>
            <a:ext cx="97210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Biomechanical characteristics </a:t>
            </a:r>
            <a:r>
              <a:rPr lang="en-US" sz="1400" dirty="0" smtClean="0"/>
              <a:t>and</a:t>
            </a:r>
            <a:r>
              <a:rPr lang="hu-HU" sz="1400" dirty="0" smtClean="0"/>
              <a:t> </a:t>
            </a:r>
            <a:r>
              <a:rPr lang="en-US" sz="1400" dirty="0" smtClean="0"/>
              <a:t>determinants </a:t>
            </a:r>
            <a:r>
              <a:rPr lang="en-US" sz="1400" dirty="0"/>
              <a:t>of instep soccer </a:t>
            </a:r>
            <a:r>
              <a:rPr lang="en-US" sz="1400" dirty="0" smtClean="0"/>
              <a:t>kick</a:t>
            </a:r>
            <a:r>
              <a:rPr lang="hu-HU" sz="1400" dirty="0" smtClean="0"/>
              <a:t>. </a:t>
            </a:r>
            <a:r>
              <a:rPr lang="en-US" sz="1400" dirty="0" err="1" smtClean="0"/>
              <a:t>Eleftherios</a:t>
            </a:r>
            <a:r>
              <a:rPr lang="en-US" sz="1400" dirty="0" smtClean="0"/>
              <a:t> </a:t>
            </a:r>
            <a:r>
              <a:rPr lang="en-US" sz="1400" dirty="0" err="1" smtClean="0"/>
              <a:t>Kellis</a:t>
            </a:r>
            <a:r>
              <a:rPr lang="hu-HU" sz="1400" dirty="0" smtClean="0"/>
              <a:t>.</a:t>
            </a:r>
            <a:r>
              <a:rPr lang="hu-HU" sz="1400" dirty="0" err="1" smtClean="0"/>
              <a:t>J.Sport</a:t>
            </a:r>
            <a:r>
              <a:rPr lang="hu-HU" sz="1400" dirty="0" smtClean="0"/>
              <a:t> S.2007</a:t>
            </a:r>
            <a:endParaRPr lang="en-US" sz="14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15558"/>
            <a:ext cx="3822536" cy="305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Egyenes összekötő 3"/>
          <p:cNvCxnSpPr/>
          <p:nvPr/>
        </p:nvCxnSpPr>
        <p:spPr>
          <a:xfrm>
            <a:off x="2555776" y="821001"/>
            <a:ext cx="72008" cy="53832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>
            <a:off x="3059832" y="856809"/>
            <a:ext cx="72008" cy="53832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1345</TotalTime>
  <Words>304</Words>
  <Application>Microsoft Office PowerPoint</Application>
  <PresentationFormat>Diavetítés a képernyőre (4:3 oldalarány)</PresentationFormat>
  <Paragraphs>57</Paragraphs>
  <Slides>22</Slides>
  <Notes>0</Notes>
  <HiddenSlides>0</HiddenSlides>
  <MMClips>3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23" baseType="lpstr"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A rúgás pillanata</vt:lpstr>
      <vt:lpstr>PowerPoint bemutató</vt:lpstr>
      <vt:lpstr>PowerPoint bemutató</vt:lpstr>
      <vt:lpstr>PowerPoint bemutató</vt:lpstr>
      <vt:lpstr>Fejelés</vt:lpstr>
      <vt:lpstr>PowerPoint bemutató</vt:lpstr>
      <vt:lpstr>Roberto Carlos vs Franciaország 1997</vt:lpstr>
      <vt:lpstr>PowerPoint bemutató</vt:lpstr>
      <vt:lpstr>Bernoulli törvény</vt:lpstr>
      <vt:lpstr>Magnus effektus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Tihanyi József</dc:creator>
  <cp:lastModifiedBy>Bence</cp:lastModifiedBy>
  <cp:revision>32</cp:revision>
  <dcterms:created xsi:type="dcterms:W3CDTF">2012-03-13T11:27:32Z</dcterms:created>
  <dcterms:modified xsi:type="dcterms:W3CDTF">2013-04-11T08:07:47Z</dcterms:modified>
</cp:coreProperties>
</file>