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1" r:id="rId6"/>
    <p:sldId id="262" r:id="rId7"/>
    <p:sldId id="284" r:id="rId8"/>
    <p:sldId id="263" r:id="rId9"/>
    <p:sldId id="266" r:id="rId10"/>
    <p:sldId id="268" r:id="rId11"/>
    <p:sldId id="285" r:id="rId12"/>
    <p:sldId id="269" r:id="rId13"/>
    <p:sldId id="270" r:id="rId14"/>
    <p:sldId id="259" r:id="rId15"/>
    <p:sldId id="274" r:id="rId16"/>
    <p:sldId id="275" r:id="rId17"/>
    <p:sldId id="276" r:id="rId18"/>
    <p:sldId id="277" r:id="rId19"/>
    <p:sldId id="278" r:id="rId20"/>
    <p:sldId id="286" r:id="rId21"/>
    <p:sldId id="291" r:id="rId22"/>
    <p:sldId id="287" r:id="rId23"/>
    <p:sldId id="260" r:id="rId24"/>
    <p:sldId id="265" r:id="rId25"/>
    <p:sldId id="264" r:id="rId26"/>
    <p:sldId id="273" r:id="rId27"/>
    <p:sldId id="267" r:id="rId28"/>
    <p:sldId id="280" r:id="rId29"/>
    <p:sldId id="283" r:id="rId30"/>
    <p:sldId id="272" r:id="rId31"/>
    <p:sldId id="290" r:id="rId32"/>
    <p:sldId id="271" r:id="rId33"/>
    <p:sldId id="28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6" autoAdjust="0"/>
    <p:restoredTop sz="94660"/>
  </p:normalViewPr>
  <p:slideViewPr>
    <p:cSldViewPr>
      <p:cViewPr varScale="1">
        <p:scale>
          <a:sx n="50" d="100"/>
          <a:sy n="50" d="100"/>
        </p:scale>
        <p:origin x="-1090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EDF2-74CE-4F14-93BB-7E2B84142A6A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0B7D-EE02-4449-B3EB-8900B4CA6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68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EDF2-74CE-4F14-93BB-7E2B84142A6A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0B7D-EE02-4449-B3EB-8900B4CA6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65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EDF2-74CE-4F14-93BB-7E2B84142A6A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0B7D-EE02-4449-B3EB-8900B4CA6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45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B99A-1929-4E12-9EB0-423DFEA8D4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8A306-4385-43DF-92A3-E7C5FF5CD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140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B99A-1929-4E12-9EB0-423DFEA8D4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8A306-4385-43DF-92A3-E7C5FF5CD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35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B99A-1929-4E12-9EB0-423DFEA8D4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8A306-4385-43DF-92A3-E7C5FF5CD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18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B99A-1929-4E12-9EB0-423DFEA8D4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8A306-4385-43DF-92A3-E7C5FF5CD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35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B99A-1929-4E12-9EB0-423DFEA8D4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8A306-4385-43DF-92A3-E7C5FF5CD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059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B99A-1929-4E12-9EB0-423DFEA8D4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8A306-4385-43DF-92A3-E7C5FF5CD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520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B99A-1929-4E12-9EB0-423DFEA8D4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8A306-4385-43DF-92A3-E7C5FF5CD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64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B99A-1929-4E12-9EB0-423DFEA8D4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8A306-4385-43DF-92A3-E7C5FF5CD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87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EDF2-74CE-4F14-93BB-7E2B84142A6A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0B7D-EE02-4449-B3EB-8900B4CA6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62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B99A-1929-4E12-9EB0-423DFEA8D4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8A306-4385-43DF-92A3-E7C5FF5CD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67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B99A-1929-4E12-9EB0-423DFEA8D4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8A306-4385-43DF-92A3-E7C5FF5CD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77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B99A-1929-4E12-9EB0-423DFEA8D4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8A306-4385-43DF-92A3-E7C5FF5CD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755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EDF2-74CE-4F14-93BB-7E2B84142A6A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0B7D-EE02-4449-B3EB-8900B4CA6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3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EDF2-74CE-4F14-93BB-7E2B84142A6A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0B7D-EE02-4449-B3EB-8900B4CA6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22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EDF2-74CE-4F14-93BB-7E2B84142A6A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0B7D-EE02-4449-B3EB-8900B4CA6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68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EDF2-74CE-4F14-93BB-7E2B84142A6A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0B7D-EE02-4449-B3EB-8900B4CA6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16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EDF2-74CE-4F14-93BB-7E2B84142A6A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0B7D-EE02-4449-B3EB-8900B4CA6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38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EDF2-74CE-4F14-93BB-7E2B84142A6A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0B7D-EE02-4449-B3EB-8900B4CA6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36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EDF2-74CE-4F14-93BB-7E2B84142A6A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0B7D-EE02-4449-B3EB-8900B4CA6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35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1EDF2-74CE-4F14-93BB-7E2B84142A6A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C0B7D-EE02-4449-B3EB-8900B4CA6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3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/>
            <a:fld id="{C51CB99A-1929-4E12-9EB0-423DFEA8D4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4/11/2013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/>
            <a:fld id="{7538A306-4385-43DF-92A3-E7C5FF5CD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8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91430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defTabSz="91430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4" indent="-228577" algn="l" defTabSz="91430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7" indent="-228577" algn="l" defTabSz="91430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51.png"/><Relationship Id="rId10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6.avi"/><Relationship Id="rId7" Type="http://schemas.openxmlformats.org/officeDocument/2006/relationships/image" Target="../media/image58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avi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2.png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hu-HU" dirty="0" smtClean="0"/>
              <a:t>Ütközések </a:t>
            </a:r>
            <a:r>
              <a:rPr lang="hu-HU" dirty="0" err="1" smtClean="0"/>
              <a:t>biomechanikája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81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ouncing Tennis Bal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854" t="7287" r="26031" b="5637"/>
          <a:stretch/>
        </p:blipFill>
        <p:spPr>
          <a:xfrm>
            <a:off x="2910840" y="1203960"/>
            <a:ext cx="336804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5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Ütközési szám meghatározása</a:t>
            </a:r>
            <a:br>
              <a:rPr lang="hu-HU" dirty="0" smtClean="0"/>
            </a:br>
            <a:r>
              <a:rPr lang="hu-HU" sz="3600" dirty="0" smtClean="0"/>
              <a:t>Teniszlabda pattogása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églalap 2"/>
              <p:cNvSpPr/>
              <p:nvPr/>
            </p:nvSpPr>
            <p:spPr>
              <a:xfrm>
                <a:off x="2123728" y="1878048"/>
                <a:ext cx="1000017" cy="725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𝑘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𝑢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églalap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1878048"/>
                <a:ext cx="1000017" cy="72500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llipszis 3"/>
          <p:cNvSpPr/>
          <p:nvPr/>
        </p:nvSpPr>
        <p:spPr>
          <a:xfrm>
            <a:off x="827584" y="1775324"/>
            <a:ext cx="223509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" name="Ellipszis 4"/>
          <p:cNvSpPr/>
          <p:nvPr/>
        </p:nvSpPr>
        <p:spPr>
          <a:xfrm>
            <a:off x="1384598" y="2263552"/>
            <a:ext cx="211832" cy="25835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0000"/>
              </a:solidFill>
            </a:endParaRPr>
          </a:p>
        </p:txBody>
      </p:sp>
      <p:cxnSp>
        <p:nvCxnSpPr>
          <p:cNvPr id="6" name="Egyenes összekötő nyíllal 5"/>
          <p:cNvCxnSpPr/>
          <p:nvPr/>
        </p:nvCxnSpPr>
        <p:spPr>
          <a:xfrm>
            <a:off x="939338" y="2106985"/>
            <a:ext cx="0" cy="112258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V="1">
            <a:off x="1481034" y="2651188"/>
            <a:ext cx="9480" cy="5612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églalap 9"/>
              <p:cNvSpPr/>
              <p:nvPr/>
            </p:nvSpPr>
            <p:spPr>
              <a:xfrm>
                <a:off x="1239878" y="3463454"/>
                <a:ext cx="48231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800" b="0" i="1" smtClean="0">
                          <a:latin typeface="Cambria Math"/>
                        </a:rPr>
                        <m:t>𝑢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églalap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878" y="3463454"/>
                <a:ext cx="482312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églalap 13"/>
              <p:cNvSpPr/>
              <p:nvPr/>
            </p:nvSpPr>
            <p:spPr>
              <a:xfrm>
                <a:off x="703087" y="3463454"/>
                <a:ext cx="4725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800" b="0" i="1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églalap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087" y="3463454"/>
                <a:ext cx="472502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Egyenes összekötő 15"/>
          <p:cNvCxnSpPr/>
          <p:nvPr/>
        </p:nvCxnSpPr>
        <p:spPr>
          <a:xfrm>
            <a:off x="703087" y="3273731"/>
            <a:ext cx="101910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églalap 17"/>
              <p:cNvSpPr/>
              <p:nvPr/>
            </p:nvSpPr>
            <p:spPr>
              <a:xfrm>
                <a:off x="3923336" y="1623497"/>
                <a:ext cx="2088136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b="0" i="1" smtClean="0">
                          <a:latin typeface="Cambria Math"/>
                        </a:rPr>
                        <m:t>𝑚𝑔</m:t>
                      </m:r>
                      <m:r>
                        <a:rPr lang="en-US" sz="2400" i="1">
                          <a:latin typeface="Cambria Math"/>
                        </a:rPr>
                        <m:t>h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églalap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336" y="1623497"/>
                <a:ext cx="2088136" cy="78380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églalap 18"/>
              <p:cNvSpPr/>
              <p:nvPr/>
            </p:nvSpPr>
            <p:spPr>
              <a:xfrm>
                <a:off x="5940152" y="1623497"/>
                <a:ext cx="2018245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b="0" i="1" smtClean="0">
                          <a:latin typeface="Cambria Math"/>
                        </a:rPr>
                        <m:t>𝑚𝑔</m:t>
                      </m:r>
                      <m:r>
                        <a:rPr lang="en-US" sz="2400" i="1">
                          <a:latin typeface="Cambria Math"/>
                        </a:rPr>
                        <m:t>𝑙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𝑢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églalap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1623497"/>
                <a:ext cx="2018245" cy="78380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églalap 19"/>
              <p:cNvSpPr/>
              <p:nvPr/>
            </p:nvSpPr>
            <p:spPr>
              <a:xfrm>
                <a:off x="318552" y="2341445"/>
                <a:ext cx="4713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800" b="0" i="1" smtClean="0">
                          <a:latin typeface="Cambria Math"/>
                        </a:rPr>
                        <m:t>h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églalap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52" y="2341445"/>
                <a:ext cx="471346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églalap 20"/>
              <p:cNvSpPr/>
              <p:nvPr/>
            </p:nvSpPr>
            <p:spPr>
              <a:xfrm>
                <a:off x="1628523" y="2670225"/>
                <a:ext cx="3916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800" b="0" i="1" smtClean="0">
                          <a:latin typeface="Cambria Math"/>
                        </a:rPr>
                        <m:t>𝑙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églalap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523" y="2670225"/>
                <a:ext cx="391646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églalap 21"/>
              <p:cNvSpPr/>
              <p:nvPr/>
            </p:nvSpPr>
            <p:spPr>
              <a:xfrm>
                <a:off x="3938852" y="2442651"/>
                <a:ext cx="1578061" cy="5395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</a:rPr>
                        <m:t>𝑣</m:t>
                      </m:r>
                      <m:r>
                        <a:rPr lang="en-US" sz="240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  <m:r>
                            <a:rPr lang="en-US" sz="2400" i="1">
                              <a:latin typeface="Cambria Math"/>
                            </a:rPr>
                            <m:t>𝑔h</m:t>
                          </m:r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églalap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8852" y="2442651"/>
                <a:ext cx="1578061" cy="53957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églalap 22"/>
              <p:cNvSpPr/>
              <p:nvPr/>
            </p:nvSpPr>
            <p:spPr>
              <a:xfrm>
                <a:off x="5940152" y="2442651"/>
                <a:ext cx="1513941" cy="5395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𝑢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  <m:r>
                            <a:rPr lang="en-US" sz="2400" i="1">
                              <a:latin typeface="Cambria Math"/>
                            </a:rPr>
                            <m:t>𝑔𝑙</m:t>
                          </m:r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églalap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2442651"/>
                <a:ext cx="1513941" cy="53957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églalap 23"/>
              <p:cNvSpPr/>
              <p:nvPr/>
            </p:nvSpPr>
            <p:spPr>
              <a:xfrm>
                <a:off x="3733376" y="3266776"/>
                <a:ext cx="3462807" cy="136537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𝑘</m:t>
                      </m:r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𝑢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𝑣</m:t>
                          </m:r>
                        </m:den>
                      </m:f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𝑔𝑙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𝑔h</m:t>
                              </m:r>
                            </m:e>
                          </m:rad>
                        </m:den>
                      </m:f>
                      <m:r>
                        <a:rPr lang="en-US" sz="2800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/>
                                </a:rPr>
                                <m:t>𝑙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/>
                                </a:rPr>
                                <m:t>h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Téglalap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376" y="3266776"/>
                <a:ext cx="3462807" cy="1365374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Szövegdoboz 24"/>
          <p:cNvSpPr txBox="1"/>
          <p:nvPr/>
        </p:nvSpPr>
        <p:spPr>
          <a:xfrm>
            <a:off x="2123728" y="4869160"/>
            <a:ext cx="4653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H</a:t>
            </a:r>
            <a:r>
              <a:rPr lang="hu-HU" sz="2400" dirty="0" smtClean="0"/>
              <a:t>a h=1m, l=55cm=0.55m → k=0.74</a:t>
            </a:r>
            <a:endParaRPr lang="en-US" sz="2400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2163481" y="5445224"/>
            <a:ext cx="3169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k = 0.9-0.95 biliárdgolyó</a:t>
            </a:r>
          </a:p>
          <a:p>
            <a:r>
              <a:rPr lang="hu-HU" sz="2400" dirty="0" smtClean="0"/>
              <a:t>k = 0.7-0.8 kosárlabda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556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10" grpId="0"/>
      <p:bldP spid="14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Ütközési szám és belső levegő nyomása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703" y="1916832"/>
            <a:ext cx="5816031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710996" y="2060848"/>
            <a:ext cx="348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k</a:t>
            </a:r>
            <a:endParaRPr lang="en-US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6804248" y="4869160"/>
            <a:ext cx="1105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p(kPa)</a:t>
            </a:r>
            <a:endParaRPr lang="en-US" sz="28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467544" y="5804088"/>
            <a:ext cx="8074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Ü</a:t>
            </a:r>
            <a:r>
              <a:rPr lang="hu-HU" sz="2400" dirty="0" smtClean="0"/>
              <a:t>tközési szám a futball- labda belső nyomásának függvényében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355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64" y="1916832"/>
            <a:ext cx="458470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Erőhatások ütközéseknél, ütközési idő</a:t>
            </a:r>
            <a:endParaRPr lang="en-US" dirty="0"/>
          </a:p>
        </p:txBody>
      </p:sp>
      <p:cxnSp>
        <p:nvCxnSpPr>
          <p:cNvPr id="9" name="Egyenes összekötő nyíllal 8"/>
          <p:cNvCxnSpPr/>
          <p:nvPr/>
        </p:nvCxnSpPr>
        <p:spPr>
          <a:xfrm flipV="1">
            <a:off x="1475656" y="2636912"/>
            <a:ext cx="0" cy="1656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1619672" y="4509120"/>
            <a:ext cx="504056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1073419" y="4666382"/>
            <a:ext cx="2531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t </a:t>
            </a:r>
            <a:r>
              <a:rPr lang="hu-HU" dirty="0" smtClean="0"/>
              <a:t>levegőben tartózkodás</a:t>
            </a:r>
            <a:endParaRPr lang="en-US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625396" y="3302654"/>
            <a:ext cx="74199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F</a:t>
            </a:r>
            <a:r>
              <a:rPr lang="hu-HU" dirty="0" err="1" smtClean="0"/>
              <a:t>max</a:t>
            </a:r>
            <a:endParaRPr lang="en-US" dirty="0"/>
          </a:p>
        </p:txBody>
      </p:sp>
      <p:cxnSp>
        <p:nvCxnSpPr>
          <p:cNvPr id="21" name="Egyenes összekötő nyíllal 20"/>
          <p:cNvCxnSpPr/>
          <p:nvPr/>
        </p:nvCxnSpPr>
        <p:spPr>
          <a:xfrm>
            <a:off x="2101558" y="4509120"/>
            <a:ext cx="38221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>
            <a:off x="2483768" y="4509120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/>
          <p:nvPr/>
        </p:nvCxnSpPr>
        <p:spPr>
          <a:xfrm>
            <a:off x="2817396" y="4509120"/>
            <a:ext cx="216024" cy="0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209057"/>
            <a:ext cx="47625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9" name="Egyenes összekötő nyíllal 28"/>
          <p:cNvCxnSpPr/>
          <p:nvPr/>
        </p:nvCxnSpPr>
        <p:spPr>
          <a:xfrm flipV="1">
            <a:off x="5796136" y="4057174"/>
            <a:ext cx="0" cy="1656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/>
          <p:nvPr/>
        </p:nvCxnSpPr>
        <p:spPr>
          <a:xfrm flipV="1">
            <a:off x="6948264" y="4489018"/>
            <a:ext cx="0" cy="12042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nyíllal 31"/>
          <p:cNvCxnSpPr/>
          <p:nvPr/>
        </p:nvCxnSpPr>
        <p:spPr>
          <a:xfrm flipV="1">
            <a:off x="8172400" y="4885266"/>
            <a:ext cx="0" cy="8079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/>
          <p:cNvSpPr txBox="1"/>
          <p:nvPr/>
        </p:nvSpPr>
        <p:spPr>
          <a:xfrm>
            <a:off x="5508104" y="1700808"/>
            <a:ext cx="2867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Mérés: erőplatóval</a:t>
            </a:r>
          </a:p>
          <a:p>
            <a:r>
              <a:rPr lang="hu-HU" sz="2400" dirty="0" smtClean="0"/>
              <a:t>Dobási magasság: 2m</a:t>
            </a:r>
            <a:endParaRPr lang="en-US" sz="24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5508104" y="6294511"/>
            <a:ext cx="2312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Energiaveszteség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567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5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67" y="980728"/>
            <a:ext cx="814586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6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19" y="1412776"/>
            <a:ext cx="8145863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Egyenes összekötő nyíllal 3"/>
          <p:cNvCxnSpPr/>
          <p:nvPr/>
        </p:nvCxnSpPr>
        <p:spPr>
          <a:xfrm>
            <a:off x="3059832" y="5733256"/>
            <a:ext cx="1224136" cy="0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>
            <a:off x="3357814" y="6021288"/>
            <a:ext cx="1790250" cy="0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2416909" y="5589240"/>
            <a:ext cx="607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t</a:t>
            </a:r>
            <a:r>
              <a:rPr lang="hu-HU" dirty="0" err="1" smtClean="0"/>
              <a:t>ütk</a:t>
            </a:r>
            <a:endParaRPr lang="en-US" dirty="0"/>
          </a:p>
        </p:txBody>
      </p:sp>
      <p:cxnSp>
        <p:nvCxnSpPr>
          <p:cNvPr id="10" name="Egyenes összekötő nyíllal 9"/>
          <p:cNvCxnSpPr/>
          <p:nvPr/>
        </p:nvCxnSpPr>
        <p:spPr>
          <a:xfrm flipH="1" flipV="1">
            <a:off x="3635896" y="2924944"/>
            <a:ext cx="18002" cy="2193384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H="1" flipV="1">
            <a:off x="4468580" y="3356992"/>
            <a:ext cx="44584" cy="1761336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/>
          <p:cNvSpPr txBox="1"/>
          <p:nvPr/>
        </p:nvSpPr>
        <p:spPr>
          <a:xfrm>
            <a:off x="4788024" y="3789040"/>
            <a:ext cx="741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F</a:t>
            </a:r>
            <a:r>
              <a:rPr lang="hu-HU" dirty="0" err="1" smtClean="0"/>
              <a:t>max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88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575773" cy="455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Egyenes összekötő nyíllal 3"/>
          <p:cNvCxnSpPr/>
          <p:nvPr/>
        </p:nvCxnSpPr>
        <p:spPr>
          <a:xfrm flipH="1">
            <a:off x="4147418" y="3386336"/>
            <a:ext cx="792088" cy="5760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zövegdoboz 2"/>
          <p:cNvSpPr txBox="1"/>
          <p:nvPr/>
        </p:nvSpPr>
        <p:spPr>
          <a:xfrm>
            <a:off x="4955870" y="3063170"/>
            <a:ext cx="3178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Nagyobb erőhatás a deformáció</a:t>
            </a:r>
          </a:p>
          <a:p>
            <a:pPr algn="ctr"/>
            <a:r>
              <a:rPr lang="hu-HU" dirty="0" smtClean="0"/>
              <a:t> 2. fázisában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9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9"/>
            <a:ext cx="8321402" cy="500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Egyenes összekötő nyíllal 4"/>
          <p:cNvCxnSpPr/>
          <p:nvPr/>
        </p:nvCxnSpPr>
        <p:spPr>
          <a:xfrm flipH="1" flipV="1">
            <a:off x="3347864" y="5303088"/>
            <a:ext cx="713968" cy="2520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4094976" y="5336584"/>
            <a:ext cx="3361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vízszintes irányú erőhatás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129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" y="3113822"/>
            <a:ext cx="448627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2" y="332656"/>
            <a:ext cx="457200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Egyenes összekötő nyíllal 4"/>
          <p:cNvCxnSpPr/>
          <p:nvPr/>
        </p:nvCxnSpPr>
        <p:spPr>
          <a:xfrm flipV="1">
            <a:off x="2030800" y="3789040"/>
            <a:ext cx="0" cy="165618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1259632" y="5517232"/>
            <a:ext cx="1656184" cy="0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églalap 11"/>
          <p:cNvSpPr/>
          <p:nvPr/>
        </p:nvSpPr>
        <p:spPr>
          <a:xfrm>
            <a:off x="1250512" y="4365104"/>
            <a:ext cx="1656184" cy="1080120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Egyenes összekötő nyíllal 17"/>
          <p:cNvCxnSpPr/>
          <p:nvPr/>
        </p:nvCxnSpPr>
        <p:spPr>
          <a:xfrm flipV="1">
            <a:off x="3059832" y="4365104"/>
            <a:ext cx="0" cy="108354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2351742" y="3861048"/>
            <a:ext cx="673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F</a:t>
            </a:r>
            <a:r>
              <a:rPr lang="hu-HU" sz="1600" dirty="0" err="1" smtClean="0"/>
              <a:t>max</a:t>
            </a:r>
            <a:endParaRPr lang="en-US" sz="16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3131840" y="4906876"/>
            <a:ext cx="537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F</a:t>
            </a:r>
            <a:r>
              <a:rPr lang="hu-HU" sz="1600" dirty="0" err="1" smtClean="0"/>
              <a:t>átl</a:t>
            </a:r>
            <a:endParaRPr lang="en-US" sz="16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1819547" y="5661248"/>
            <a:ext cx="556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t</a:t>
            </a:r>
            <a:r>
              <a:rPr lang="hu-HU" sz="1600" dirty="0" err="1" smtClean="0"/>
              <a:t>ütk</a:t>
            </a:r>
            <a:endParaRPr lang="en-US" sz="1600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1041352" y="6200644"/>
            <a:ext cx="2112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g</a:t>
            </a:r>
            <a:r>
              <a:rPr lang="hu-HU" sz="2400" dirty="0" smtClean="0"/>
              <a:t>örbe illesztése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églalap 20"/>
              <p:cNvSpPr/>
              <p:nvPr/>
            </p:nvSpPr>
            <p:spPr>
              <a:xfrm>
                <a:off x="5643986" y="1009888"/>
                <a:ext cx="24511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𝑚𝑎𝑥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en-US" sz="2400" i="1">
                          <a:latin typeface="Cambria Math"/>
                        </a:rPr>
                        <m:t>𝑚</m:t>
                      </m:r>
                      <m:r>
                        <a:rPr lang="en-US" sz="2400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églalap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986" y="1009888"/>
                <a:ext cx="2451184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Szövegdoboz 23"/>
          <p:cNvSpPr txBox="1"/>
          <p:nvPr/>
        </p:nvSpPr>
        <p:spPr>
          <a:xfrm>
            <a:off x="5583667" y="1522765"/>
            <a:ext cx="31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Ha F közvetlenül nem mérhető: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églalap 24"/>
              <p:cNvSpPr/>
              <p:nvPr/>
            </p:nvSpPr>
            <p:spPr>
              <a:xfrm>
                <a:off x="5907762" y="4770923"/>
                <a:ext cx="1802994" cy="8528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á</m:t>
                          </m:r>
                          <m:r>
                            <a:rPr lang="en-US" sz="2400" i="1">
                              <a:latin typeface="Cambria Math"/>
                            </a:rPr>
                            <m:t>𝑡𝑙</m:t>
                          </m:r>
                          <m:r>
                            <a:rPr lang="en-US" sz="2400" i="1">
                              <a:latin typeface="Cambria Math"/>
                            </a:rPr>
                            <m:t> 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𝑚𝑎𝑥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églalap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762" y="4770923"/>
                <a:ext cx="1802994" cy="85286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églalap 25"/>
              <p:cNvSpPr/>
              <p:nvPr/>
            </p:nvSpPr>
            <p:spPr>
              <a:xfrm>
                <a:off x="5593037" y="5870311"/>
                <a:ext cx="2528256" cy="5052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𝑚𝑎𝑥</m:t>
                          </m:r>
                          <m:r>
                            <a:rPr lang="en-US" sz="2400" i="1">
                              <a:latin typeface="Cambria Math"/>
                            </a:rPr>
                            <m:t> 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≈ 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á</m:t>
                          </m:r>
                          <m:r>
                            <a:rPr lang="en-US" sz="2400" i="1">
                              <a:latin typeface="Cambria Math"/>
                            </a:rPr>
                            <m:t>𝑡𝑙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∗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églalap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037" y="5870311"/>
                <a:ext cx="2528256" cy="50520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églalap 26"/>
              <p:cNvSpPr/>
              <p:nvPr/>
            </p:nvSpPr>
            <p:spPr>
              <a:xfrm>
                <a:off x="6092876" y="3789040"/>
                <a:ext cx="1432765" cy="7570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  <a:sym typeface="Symbol"/>
                        </a:rPr>
                        <m:t></m:t>
                      </m:r>
                      <m:r>
                        <a:rPr lang="en-US" sz="2400" i="1">
                          <a:latin typeface="Cambria Math"/>
                        </a:rPr>
                        <m:t>𝑡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ü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𝑡𝑘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églalap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876" y="3789040"/>
                <a:ext cx="1432765" cy="75706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64905"/>
            <a:ext cx="3064313" cy="79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88840"/>
            <a:ext cx="259715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Szövegdoboz 21"/>
          <p:cNvSpPr txBox="1"/>
          <p:nvPr/>
        </p:nvSpPr>
        <p:spPr>
          <a:xfrm>
            <a:off x="5375660" y="199310"/>
            <a:ext cx="2867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Mérés: erőplatóval</a:t>
            </a:r>
          </a:p>
          <a:p>
            <a:r>
              <a:rPr lang="hu-HU" sz="2400" dirty="0" smtClean="0"/>
              <a:t>Dobási magasság: 2m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598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7" grpId="0"/>
      <p:bldP spid="19" grpId="0"/>
      <p:bldP spid="20" grpId="0"/>
      <p:bldP spid="21" grpId="0"/>
      <p:bldP spid="24" grpId="0"/>
      <p:bldP spid="25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nglish - HEAD Making of_ Tennis Racquets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340768"/>
            <a:ext cx="7744860" cy="4356484"/>
          </a:xfrm>
          <a:prstGeom prst="rect">
            <a:avLst/>
          </a:prstGeom>
        </p:spPr>
      </p:pic>
      <p:sp>
        <p:nvSpPr>
          <p:cNvPr id="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Teniszütő, teniszlabda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07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925527" y="1840467"/>
            <a:ext cx="5475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Ember-ember: boksz, jégkorong</a:t>
            </a:r>
            <a:endParaRPr lang="en-US" sz="32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925527" y="2445394"/>
            <a:ext cx="4890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Ember – sportszer: röplabda</a:t>
            </a:r>
            <a:endParaRPr lang="en-US" sz="3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976732" y="3030169"/>
            <a:ext cx="7488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Sportszer-sportszer: tenisz, asztali tenisz, 	golf, 	baseball</a:t>
            </a:r>
            <a:endParaRPr lang="en-US" sz="3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925527" y="4563475"/>
            <a:ext cx="315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Ember-talaj: futás</a:t>
            </a:r>
            <a:endParaRPr lang="en-US" sz="32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925527" y="5151493"/>
            <a:ext cx="3712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Sportszer-talaj: labda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1809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85110"/>
            <a:ext cx="8229600" cy="1143000"/>
          </a:xfrm>
        </p:spPr>
        <p:txBody>
          <a:bodyPr/>
          <a:lstStyle/>
          <a:p>
            <a:r>
              <a:rPr lang="hu-HU" dirty="0" smtClean="0"/>
              <a:t>Tenisz szerva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74" y="1124744"/>
            <a:ext cx="4200525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églalap 4"/>
              <p:cNvSpPr/>
              <p:nvPr/>
            </p:nvSpPr>
            <p:spPr>
              <a:xfrm>
                <a:off x="4462092" y="1228110"/>
                <a:ext cx="27755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0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𝑡𝑒𝑛𝑖𝑠𝑧𝑙𝑎𝑏𝑑𝑎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=58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églalap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2092" y="1228110"/>
                <a:ext cx="2775568" cy="461665"/>
              </a:xfrm>
              <a:prstGeom prst="rect">
                <a:avLst/>
              </a:prstGeom>
              <a:blipFill rotWithShape="1">
                <a:blip r:embed="rId3"/>
                <a:stretch>
                  <a:fillRect r="-440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églalap 5"/>
              <p:cNvSpPr/>
              <p:nvPr/>
            </p:nvSpPr>
            <p:spPr>
              <a:xfrm>
                <a:off x="4504371" y="2060848"/>
                <a:ext cx="19116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0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ü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𝑡𝑘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hu-HU" sz="2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15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𝑐𝑚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églalap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371" y="2060848"/>
                <a:ext cx="1911614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églalap 6"/>
              <p:cNvSpPr/>
              <p:nvPr/>
            </p:nvSpPr>
            <p:spPr>
              <a:xfrm>
                <a:off x="4246067" y="2634727"/>
                <a:ext cx="3837845" cy="7937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0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𝑠𝑧𝑒𝑟𝑣𝑎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=210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𝑘𝑚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h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=58.3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Téglalap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6067" y="2634727"/>
                <a:ext cx="3837845" cy="79374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églalap 7"/>
              <p:cNvSpPr/>
              <p:nvPr/>
            </p:nvSpPr>
            <p:spPr>
              <a:xfrm>
                <a:off x="4139952" y="3571956"/>
                <a:ext cx="3293401" cy="8336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0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á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𝑡𝑙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𝑠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hu-HU" sz="2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11329.6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églalap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3571956"/>
                <a:ext cx="3293401" cy="83362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églalap 8"/>
              <p:cNvSpPr/>
              <p:nvPr/>
            </p:nvSpPr>
            <p:spPr>
              <a:xfrm>
                <a:off x="4139952" y="4684494"/>
                <a:ext cx="390953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0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á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𝑡𝑙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𝑚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á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𝑡𝑙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u-HU" sz="2400" i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pPr defTabSz="91430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0.058∗</m:t>
                      </m:r>
                      <m:r>
                        <a:rPr lang="hu-HU" sz="2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11329.6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hu-HU" sz="2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657.11</m:t>
                      </m:r>
                      <m:r>
                        <a:rPr lang="hu-HU" sz="2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Téglalap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4684494"/>
                <a:ext cx="3909532" cy="83099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églalap 9"/>
              <p:cNvSpPr/>
              <p:nvPr/>
            </p:nvSpPr>
            <p:spPr>
              <a:xfrm>
                <a:off x="4462092" y="5729183"/>
                <a:ext cx="3779240" cy="5052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0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𝑚𝑎𝑥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á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𝑡𝑙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∗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e>
                      </m:rad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hu-HU" sz="2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926.5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églalap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2092" y="5729183"/>
                <a:ext cx="3779240" cy="50520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34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nnis highspeed fun_ tennisracket _hits_ tennisball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568" y="332656"/>
            <a:ext cx="4032448" cy="3024336"/>
          </a:xfrm>
          <a:prstGeom prst="rect">
            <a:avLst/>
          </a:prstGeom>
        </p:spPr>
      </p:pic>
      <p:pic>
        <p:nvPicPr>
          <p:cNvPr id="3" name="Tennis ball hitting racket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33029" y="3573016"/>
            <a:ext cx="5948064" cy="297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5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dirty="0" smtClean="0"/>
              <a:t>Nyomás kiszámítása, a felület szerepe</a:t>
            </a:r>
            <a:endParaRPr lang="en-US" sz="40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393147" y="4223346"/>
            <a:ext cx="35743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Csöves csontok teherbírása</a:t>
            </a:r>
          </a:p>
          <a:p>
            <a:r>
              <a:rPr lang="hu-HU" sz="2400" dirty="0" smtClean="0"/>
              <a:t>200MPa nyomóerő</a:t>
            </a:r>
          </a:p>
          <a:p>
            <a:r>
              <a:rPr lang="hu-HU" sz="2400" dirty="0" smtClean="0"/>
              <a:t>130MPa húzóerő</a:t>
            </a:r>
          </a:p>
          <a:p>
            <a:r>
              <a:rPr lang="hu-HU" sz="2400" dirty="0" smtClean="0"/>
              <a:t>70MPa    nyíróerő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églalap 3"/>
              <p:cNvSpPr/>
              <p:nvPr/>
            </p:nvSpPr>
            <p:spPr>
              <a:xfrm>
                <a:off x="878889" y="1859632"/>
                <a:ext cx="260289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ü</m:t>
                          </m:r>
                          <m:r>
                            <a:rPr lang="en-US" sz="2800" i="1">
                              <a:latin typeface="Cambria Math"/>
                            </a:rPr>
                            <m:t>𝑡𝑘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=</m:t>
                      </m:r>
                      <m:r>
                        <a:rPr lang="en-US" sz="2800" i="1">
                          <a:latin typeface="Cambria Math"/>
                        </a:rPr>
                        <m:t>𝑚</m:t>
                      </m:r>
                      <m:r>
                        <a:rPr lang="en-US" sz="2800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ü</m:t>
                          </m:r>
                          <m:r>
                            <a:rPr lang="en-US" sz="2800" i="1">
                              <a:latin typeface="Cambria Math"/>
                            </a:rPr>
                            <m:t>𝑡𝑘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églalap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889" y="1859632"/>
                <a:ext cx="2602892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églalap 4"/>
              <p:cNvSpPr/>
              <p:nvPr/>
            </p:nvSpPr>
            <p:spPr>
              <a:xfrm>
                <a:off x="878889" y="2498554"/>
                <a:ext cx="1991314" cy="8961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ü</m:t>
                          </m:r>
                          <m:r>
                            <a:rPr lang="en-US" sz="2800" i="1">
                              <a:latin typeface="Cambria Math"/>
                            </a:rPr>
                            <m:t>𝑡𝑘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ü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𝑡𝑘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églalap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889" y="2498554"/>
                <a:ext cx="1991314" cy="89614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zövegdoboz 5"/>
          <p:cNvSpPr txBox="1"/>
          <p:nvPr/>
        </p:nvSpPr>
        <p:spPr>
          <a:xfrm>
            <a:off x="1045921" y="3534399"/>
            <a:ext cx="1393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 - felület</a:t>
            </a:r>
            <a:endParaRPr lang="en-US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5034586" y="1659577"/>
            <a:ext cx="2456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példa: síelő elesik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Szövegdoboz 7"/>
              <p:cNvSpPr txBox="1"/>
              <p:nvPr/>
            </p:nvSpPr>
            <p:spPr>
              <a:xfrm>
                <a:off x="5194373" y="2136050"/>
                <a:ext cx="1469698" cy="725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𝑣</m:t>
                      </m:r>
                      <m:r>
                        <a:rPr lang="en-US" sz="2400" i="1">
                          <a:latin typeface="Cambria Math"/>
                        </a:rPr>
                        <m:t>=10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Szövegdoboz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4373" y="2136050"/>
                <a:ext cx="1469698" cy="72500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églalap 8"/>
              <p:cNvSpPr/>
              <p:nvPr/>
            </p:nvSpPr>
            <p:spPr>
              <a:xfrm>
                <a:off x="5076584" y="2933032"/>
                <a:ext cx="18383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ü</m:t>
                          </m:r>
                          <m:r>
                            <a:rPr lang="en-US" sz="2400" i="1">
                              <a:latin typeface="Cambria Math"/>
                            </a:rPr>
                            <m:t>𝑡𝑘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=0.01</m:t>
                      </m:r>
                      <m:r>
                        <a:rPr lang="en-US" sz="2400" i="1">
                          <a:latin typeface="Cambria Math"/>
                        </a:rPr>
                        <m:t>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églalap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584" y="2933032"/>
                <a:ext cx="1838324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églalap 9"/>
              <p:cNvSpPr/>
              <p:nvPr/>
            </p:nvSpPr>
            <p:spPr>
              <a:xfrm>
                <a:off x="4909873" y="3560486"/>
                <a:ext cx="2171748" cy="4966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𝑣</m:t>
                          </m:r>
                          <m:r>
                            <a:rPr lang="en-US" sz="2400" i="1">
                              <a:latin typeface="Cambria Math"/>
                            </a:rPr>
                            <m:t>é</m:t>
                          </m:r>
                          <m:r>
                            <a:rPr lang="en-US" sz="2400" i="1">
                              <a:latin typeface="Cambria Math"/>
                            </a:rPr>
                            <m:t>𝑔𝑡𝑎𝑔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=6</m:t>
                      </m:r>
                      <m:r>
                        <a:rPr lang="en-US" sz="2400" i="1">
                          <a:latin typeface="Cambria Math"/>
                        </a:rPr>
                        <m:t>𝑘𝑔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églalap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9873" y="3560486"/>
                <a:ext cx="2171748" cy="496674"/>
              </a:xfrm>
              <a:prstGeom prst="rect">
                <a:avLst/>
              </a:prstGeom>
              <a:blipFill rotWithShape="1">
                <a:blip r:embed="rId6"/>
                <a:stretch>
                  <a:fillRect r="-1681" b="-10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églalap 10"/>
              <p:cNvSpPr/>
              <p:nvPr/>
            </p:nvSpPr>
            <p:spPr>
              <a:xfrm>
                <a:off x="4305540" y="4240031"/>
                <a:ext cx="33804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ü</m:t>
                          </m:r>
                          <m:r>
                            <a:rPr lang="en-US" sz="2400" i="1">
                              <a:latin typeface="Cambria Math"/>
                            </a:rPr>
                            <m:t>𝑡𝑘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en-US" sz="2400" i="1">
                          <a:latin typeface="Cambria Math"/>
                        </a:rPr>
                        <m:t>𝑚</m:t>
                      </m:r>
                      <m:r>
                        <a:rPr lang="en-US" sz="2400" i="1">
                          <a:latin typeface="Cambria Math"/>
                        </a:rPr>
                        <m:t>∗</m:t>
                      </m:r>
                      <m:r>
                        <a:rPr lang="en-US" sz="2400" i="1">
                          <a:latin typeface="Cambria Math"/>
                        </a:rPr>
                        <m:t>𝑎</m:t>
                      </m:r>
                      <m:r>
                        <a:rPr lang="en-US" sz="2400" i="1">
                          <a:latin typeface="Cambria Math"/>
                        </a:rPr>
                        <m:t>=60000</m:t>
                      </m:r>
                      <m:r>
                        <a:rPr lang="en-US" sz="2400" i="1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églalap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540" y="4240031"/>
                <a:ext cx="3380413" cy="461665"/>
              </a:xfrm>
              <a:prstGeom prst="rect">
                <a:avLst/>
              </a:prstGeom>
              <a:blipFill rotWithShape="1">
                <a:blip r:embed="rId7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églalap 11"/>
              <p:cNvSpPr/>
              <p:nvPr/>
            </p:nvSpPr>
            <p:spPr>
              <a:xfrm>
                <a:off x="5171962" y="4773176"/>
                <a:ext cx="1647567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𝐴</m:t>
                      </m:r>
                      <m:r>
                        <a:rPr lang="en-US" sz="2400" i="1">
                          <a:latin typeface="Cambria Math"/>
                        </a:rPr>
                        <m:t>=0.2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églalap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962" y="4773176"/>
                <a:ext cx="1647567" cy="47000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églalap 12"/>
              <p:cNvSpPr/>
              <p:nvPr/>
            </p:nvSpPr>
            <p:spPr>
              <a:xfrm>
                <a:off x="4940297" y="5331341"/>
                <a:ext cx="19778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𝑃</m:t>
                      </m:r>
                      <m:r>
                        <a:rPr lang="en-US" sz="2400" i="1">
                          <a:latin typeface="Cambria Math"/>
                        </a:rPr>
                        <m:t>=300</m:t>
                      </m:r>
                      <m:r>
                        <a:rPr lang="en-US" sz="2400" i="1">
                          <a:latin typeface="Cambria Math"/>
                        </a:rPr>
                        <m:t>𝑀𝑃𝑎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églalap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297" y="5331341"/>
                <a:ext cx="1977849" cy="4616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églalap 13"/>
              <p:cNvSpPr/>
              <p:nvPr/>
            </p:nvSpPr>
            <p:spPr>
              <a:xfrm>
                <a:off x="753789" y="5992932"/>
                <a:ext cx="66492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hu-HU" sz="2400" dirty="0" smtClean="0"/>
                  <a:t>Sebesség lesiklásnál 40m/s, védőruha nincs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/>
                      </a:rPr>
                      <m:t>⇒</m:t>
                    </m:r>
                    <m:r>
                      <a:rPr lang="hu-HU" sz="2400" b="0" i="1" smtClean="0">
                        <a:latin typeface="Cambria Math"/>
                      </a:rPr>
                      <m:t>𝑃</m:t>
                    </m:r>
                    <m:r>
                      <a:rPr lang="hu-HU" sz="2400" b="0" i="1" smtClean="0">
                        <a:latin typeface="Cambria Math"/>
                      </a:rPr>
                      <m:t>=?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églalap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89" y="5992932"/>
                <a:ext cx="6649256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1468" t="-10526" b="-2894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zövegdoboz 14"/>
          <p:cNvSpPr txBox="1"/>
          <p:nvPr/>
        </p:nvSpPr>
        <p:spPr>
          <a:xfrm>
            <a:off x="1167130" y="6454597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2013.4.3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15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9295" y="0"/>
            <a:ext cx="8229600" cy="1143000"/>
          </a:xfrm>
        </p:spPr>
        <p:txBody>
          <a:bodyPr/>
          <a:lstStyle/>
          <a:p>
            <a:r>
              <a:rPr lang="hu-HU" dirty="0" smtClean="0"/>
              <a:t>Védőfelszerelés szerepe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467544" y="1296340"/>
            <a:ext cx="2470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A felület növelése</a:t>
            </a:r>
            <a:endParaRPr lang="en-US" sz="24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0" y="3107164"/>
            <a:ext cx="4167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csökken a sportolót érő nyomás</a:t>
            </a:r>
            <a:endParaRPr lang="en-US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3352601" y="1296339"/>
            <a:ext cx="5763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/>
              <a:t>D</a:t>
            </a:r>
            <a:r>
              <a:rPr lang="hu-HU" sz="2400" b="1" dirty="0" smtClean="0"/>
              <a:t>eformáció közben a gyorsulás csökkentése</a:t>
            </a:r>
            <a:endParaRPr lang="en-US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965" y="3736125"/>
            <a:ext cx="4426323" cy="300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églalap 5"/>
              <p:cNvSpPr/>
              <p:nvPr/>
            </p:nvSpPr>
            <p:spPr>
              <a:xfrm>
                <a:off x="1331450" y="1811966"/>
                <a:ext cx="1040093" cy="7813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𝑃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églalap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450" y="1811966"/>
                <a:ext cx="1040093" cy="78136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zövegdoboz 6"/>
          <p:cNvSpPr txBox="1"/>
          <p:nvPr/>
        </p:nvSpPr>
        <p:spPr>
          <a:xfrm>
            <a:off x="646327" y="2622103"/>
            <a:ext cx="252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Ha A nő, P csökken</a:t>
            </a:r>
            <a:endParaRPr lang="en-US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3792498" y="1865326"/>
            <a:ext cx="4884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Ha nagyobb úton történik az ütközés: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églalap 8"/>
              <p:cNvSpPr/>
              <p:nvPr/>
            </p:nvSpPr>
            <p:spPr>
              <a:xfrm>
                <a:off x="4743311" y="2350480"/>
                <a:ext cx="1137876" cy="8430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𝑎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  <m:r>
                            <a:rPr lang="en-US" sz="2400" i="1"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églalap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3311" y="2350480"/>
                <a:ext cx="1137876" cy="84305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zövegdoboz 9"/>
          <p:cNvSpPr txBox="1"/>
          <p:nvPr/>
        </p:nvSpPr>
        <p:spPr>
          <a:xfrm>
            <a:off x="5949033" y="2541172"/>
            <a:ext cx="2631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csökken a gyorsulás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églalap 10"/>
              <p:cNvSpPr/>
              <p:nvPr/>
            </p:nvSpPr>
            <p:spPr>
              <a:xfrm>
                <a:off x="4677676" y="3191391"/>
                <a:ext cx="15568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𝐹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en-US" sz="2400" i="1">
                          <a:latin typeface="Cambria Math"/>
                        </a:rPr>
                        <m:t>𝑚</m:t>
                      </m:r>
                      <m:r>
                        <a:rPr lang="en-US" sz="2400" i="1">
                          <a:latin typeface="Cambria Math"/>
                        </a:rPr>
                        <m:t>∗</m:t>
                      </m:r>
                      <m:r>
                        <a:rPr lang="en-US" sz="2400" i="1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églalap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7676" y="3191391"/>
                <a:ext cx="1556836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zövegdoboz 12"/>
          <p:cNvSpPr txBox="1"/>
          <p:nvPr/>
        </p:nvSpPr>
        <p:spPr>
          <a:xfrm>
            <a:off x="6336285" y="3193531"/>
            <a:ext cx="2006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csökken az erő</a:t>
            </a:r>
            <a:endParaRPr lang="en-US" sz="24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2523066" y="844267"/>
            <a:ext cx="4090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pl</a:t>
            </a:r>
            <a:r>
              <a:rPr lang="hu-HU" sz="2400" dirty="0" smtClean="0"/>
              <a:t>: </a:t>
            </a:r>
            <a:r>
              <a:rPr lang="hu-HU" sz="2400" dirty="0" err="1" smtClean="0"/>
              <a:t>boxkesztyű</a:t>
            </a:r>
            <a:r>
              <a:rPr lang="hu-HU" sz="2400" dirty="0" smtClean="0"/>
              <a:t>, sisak,  protektor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895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Ütközés szögben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63040"/>
            <a:ext cx="20574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39240"/>
            <a:ext cx="2009775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Egyenes összekötő nyíllal 3"/>
          <p:cNvCxnSpPr/>
          <p:nvPr/>
        </p:nvCxnSpPr>
        <p:spPr>
          <a:xfrm flipH="1">
            <a:off x="1691680" y="1988840"/>
            <a:ext cx="432048" cy="36004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H="1">
            <a:off x="5720903" y="1961220"/>
            <a:ext cx="432048" cy="36004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1498948" y="3917424"/>
            <a:ext cx="408756" cy="44768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>
            <a:off x="5292080" y="3917424"/>
            <a:ext cx="157152" cy="303664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doboz 18"/>
          <p:cNvSpPr txBox="1"/>
          <p:nvPr/>
        </p:nvSpPr>
        <p:spPr>
          <a:xfrm>
            <a:off x="1892675" y="2492896"/>
            <a:ext cx="38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/>
              <a:t>α</a:t>
            </a:r>
            <a:endParaRPr lang="en-US" sz="28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5742803" y="2492896"/>
            <a:ext cx="38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α</a:t>
            </a:r>
            <a:endParaRPr lang="en-US" sz="2800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1892675" y="3279058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β</a:t>
            </a:r>
            <a:endParaRPr lang="en-US" sz="2800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5749215" y="3289136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β</a:t>
            </a:r>
            <a:endParaRPr lang="en-US" sz="2800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1115616" y="5229200"/>
            <a:ext cx="1643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Ha k=1, v=u</a:t>
            </a:r>
            <a:endParaRPr lang="en-US" sz="2400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1252672" y="5930468"/>
            <a:ext cx="676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α</a:t>
            </a:r>
            <a:r>
              <a:rPr lang="hu-HU" sz="2400" dirty="0" smtClean="0"/>
              <a:t>=</a:t>
            </a:r>
            <a:r>
              <a:rPr lang="el-GR" sz="2400" dirty="0" smtClean="0"/>
              <a:t>β</a:t>
            </a:r>
            <a:endParaRPr lang="en-US" sz="2400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5148064" y="5040486"/>
            <a:ext cx="1643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Ha k&lt;1, v&gt;u</a:t>
            </a:r>
            <a:endParaRPr lang="en-US" sz="2400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5330806" y="5556934"/>
            <a:ext cx="676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α</a:t>
            </a:r>
            <a:r>
              <a:rPr lang="hu-HU" sz="2400" dirty="0" smtClean="0"/>
              <a:t>&lt;</a:t>
            </a:r>
            <a:r>
              <a:rPr lang="el-GR" sz="2400" dirty="0" smtClean="0"/>
              <a:t>β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églalap 26"/>
              <p:cNvSpPr/>
              <p:nvPr/>
            </p:nvSpPr>
            <p:spPr>
              <a:xfrm>
                <a:off x="4844608" y="5930468"/>
                <a:ext cx="2184637" cy="786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𝑡𝑎𝑛</m:t>
                      </m:r>
                      <m:r>
                        <a:rPr lang="en-US" sz="2400" i="1">
                          <a:latin typeface="Cambria Math"/>
                        </a:rPr>
                        <m:t>𝛽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𝑡𝑎𝑛</m:t>
                      </m:r>
                      <m:r>
                        <a:rPr lang="en-US" sz="2400" i="1">
                          <a:latin typeface="Cambria Math"/>
                        </a:rPr>
                        <m:t>𝛼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églalap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4608" y="5930468"/>
                <a:ext cx="2184637" cy="78617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zövegdoboz 27"/>
          <p:cNvSpPr txBox="1"/>
          <p:nvPr/>
        </p:nvSpPr>
        <p:spPr>
          <a:xfrm>
            <a:off x="1581722" y="1645640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v</a:t>
            </a:r>
            <a:endParaRPr lang="en-US" sz="2800" dirty="0"/>
          </a:p>
        </p:txBody>
      </p:sp>
      <p:sp>
        <p:nvSpPr>
          <p:cNvPr id="31" name="Szövegdoboz 30"/>
          <p:cNvSpPr txBox="1"/>
          <p:nvPr/>
        </p:nvSpPr>
        <p:spPr>
          <a:xfrm>
            <a:off x="5637150" y="1541490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v</a:t>
            </a:r>
            <a:endParaRPr lang="en-US" sz="2800" dirty="0"/>
          </a:p>
        </p:txBody>
      </p:sp>
      <p:sp>
        <p:nvSpPr>
          <p:cNvPr id="32" name="Szövegdoboz 31"/>
          <p:cNvSpPr txBox="1"/>
          <p:nvPr/>
        </p:nvSpPr>
        <p:spPr>
          <a:xfrm>
            <a:off x="1356756" y="4203504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u</a:t>
            </a:r>
            <a:endParaRPr lang="en-US" sz="2800" dirty="0"/>
          </a:p>
        </p:txBody>
      </p:sp>
      <p:sp>
        <p:nvSpPr>
          <p:cNvPr id="33" name="Szövegdoboz 32"/>
          <p:cNvSpPr txBox="1"/>
          <p:nvPr/>
        </p:nvSpPr>
        <p:spPr>
          <a:xfrm>
            <a:off x="5143896" y="4141264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9070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20" grpId="0"/>
      <p:bldP spid="21" grpId="0"/>
      <p:bldP spid="25" grpId="0"/>
      <p:bldP spid="26" grpId="0"/>
      <p:bldP spid="27" grpId="0"/>
      <p:bldP spid="28" grpId="0"/>
      <p:bldP spid="31" grpId="0"/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Biliárd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6013992" y="1476045"/>
            <a:ext cx="1354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Erőhatás: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églalap 4"/>
              <p:cNvSpPr/>
              <p:nvPr/>
            </p:nvSpPr>
            <p:spPr>
              <a:xfrm>
                <a:off x="5939624" y="1946448"/>
                <a:ext cx="1503209" cy="724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latin typeface="Cambria Math"/>
                        </a:rPr>
                        <m:t>v</m:t>
                      </m:r>
                      <m:r>
                        <a:rPr lang="en-US" sz="2400" i="0" smtClean="0">
                          <a:latin typeface="Cambria Math"/>
                        </a:rPr>
                        <m:t>=20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/>
                            </a:rPr>
                            <m:t>s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églalap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9624" y="1946448"/>
                <a:ext cx="1503209" cy="72475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zövegdoboz 5"/>
          <p:cNvSpPr txBox="1"/>
          <p:nvPr/>
        </p:nvSpPr>
        <p:spPr>
          <a:xfrm>
            <a:off x="5685152" y="2688855"/>
            <a:ext cx="2012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/>
              <a:t>m</a:t>
            </a:r>
            <a:r>
              <a:rPr lang="hu-HU" sz="2000" dirty="0" err="1" smtClean="0"/>
              <a:t>golyó</a:t>
            </a:r>
            <a:r>
              <a:rPr lang="hu-HU" sz="2400" dirty="0" smtClean="0"/>
              <a:t>=0.16kg</a:t>
            </a:r>
            <a:endParaRPr lang="en-US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5516840" y="3212075"/>
            <a:ext cx="2438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ym typeface="Symbol"/>
              </a:rPr>
              <a:t></a:t>
            </a:r>
            <a:r>
              <a:rPr lang="hu-HU" sz="2800" dirty="0" err="1" smtClean="0">
                <a:sym typeface="Symbol"/>
              </a:rPr>
              <a:t>t</a:t>
            </a:r>
            <a:r>
              <a:rPr lang="hu-HU" sz="2000" dirty="0" err="1" smtClean="0">
                <a:sym typeface="Symbol"/>
              </a:rPr>
              <a:t>ütközés</a:t>
            </a:r>
            <a:r>
              <a:rPr lang="hu-HU" sz="2400" dirty="0" smtClean="0">
                <a:sym typeface="Symbol"/>
              </a:rPr>
              <a:t>=0.0002s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églalap 7"/>
              <p:cNvSpPr/>
              <p:nvPr/>
            </p:nvSpPr>
            <p:spPr>
              <a:xfrm>
                <a:off x="5508104" y="3735295"/>
                <a:ext cx="2524345" cy="725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/>
                            </a:rPr>
                            <m:t>a</m:t>
                          </m:r>
                        </m:e>
                        <m:sub>
                          <m:r>
                            <a:rPr lang="en-US" sz="2400" i="0">
                              <a:latin typeface="Cambria Math"/>
                            </a:rPr>
                            <m:t>ü</m:t>
                          </m:r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/>
                            </a:rPr>
                            <m:t>tk</m:t>
                          </m:r>
                        </m:sub>
                      </m:sSub>
                      <m:r>
                        <a:rPr lang="en-US" sz="2400" i="0">
                          <a:latin typeface="Cambria Math"/>
                        </a:rPr>
                        <m:t>=100000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/>
                            </a:rPr>
                            <m:t>m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i="0">
                                  <a:latin typeface="Cambria Math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sz="2400" i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églalap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3735295"/>
                <a:ext cx="2524345" cy="72500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églalap 8"/>
              <p:cNvSpPr/>
              <p:nvPr/>
            </p:nvSpPr>
            <p:spPr>
              <a:xfrm>
                <a:off x="4551026" y="5157192"/>
                <a:ext cx="362272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i="0">
                              <a:latin typeface="Cambria Math"/>
                            </a:rPr>
                            <m:t>F</m:t>
                          </m:r>
                        </m:e>
                        <m:sub>
                          <m:r>
                            <a:rPr lang="en-US" sz="2800" i="0">
                              <a:latin typeface="Cambria Math"/>
                            </a:rPr>
                            <m:t>ü</m:t>
                          </m:r>
                          <m:r>
                            <m:rPr>
                              <m:sty m:val="p"/>
                            </m:rPr>
                            <a:rPr lang="en-US" sz="2800" i="0">
                              <a:latin typeface="Cambria Math"/>
                            </a:rPr>
                            <m:t>tk</m:t>
                          </m:r>
                        </m:sub>
                      </m:sSub>
                      <m:r>
                        <a:rPr lang="en-US" sz="2800" i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i="0">
                          <a:latin typeface="Cambria Math"/>
                        </a:rPr>
                        <m:t>m</m:t>
                      </m:r>
                      <m:r>
                        <a:rPr lang="en-US" sz="2800" i="0">
                          <a:latin typeface="Cambria Math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 sz="2800" i="0">
                          <a:latin typeface="Cambria Math"/>
                        </a:rPr>
                        <m:t>a</m:t>
                      </m:r>
                      <m:r>
                        <a:rPr lang="en-US" sz="2800" i="0">
                          <a:latin typeface="Cambria Math"/>
                        </a:rPr>
                        <m:t>=1600</m:t>
                      </m:r>
                      <m:r>
                        <m:rPr>
                          <m:sty m:val="p"/>
                        </m:rPr>
                        <a:rPr lang="en-US" sz="2800" i="0">
                          <a:latin typeface="Cambria Math"/>
                        </a:rPr>
                        <m:t>N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églalap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026" y="5157192"/>
                <a:ext cx="3622723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Snooker Super slow motion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337" y="1476046"/>
            <a:ext cx="4333942" cy="32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Talaj szerepe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731987" y="1501521"/>
            <a:ext cx="1055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Tenisz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1583983"/>
            <a:ext cx="446722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3993808"/>
            <a:ext cx="42576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129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Salak </a:t>
            </a:r>
            <a:r>
              <a:rPr lang="hu-HU" dirty="0" err="1" smtClean="0"/>
              <a:t>vs</a:t>
            </a:r>
            <a:r>
              <a:rPr lang="hu-HU" dirty="0" smtClean="0"/>
              <a:t> kemény borítás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94520"/>
            <a:ext cx="6120679" cy="410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17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Salak </a:t>
            </a:r>
            <a:r>
              <a:rPr lang="hu-HU" dirty="0" err="1" smtClean="0"/>
              <a:t>vs</a:t>
            </a:r>
            <a:r>
              <a:rPr lang="hu-HU" dirty="0" smtClean="0"/>
              <a:t> fű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7002114" cy="438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85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Jéghoki,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5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/>
              <a:t>Ütközést jellemző mennyiségek</a:t>
            </a:r>
            <a:endParaRPr lang="en-US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302710" y="1784933"/>
            <a:ext cx="1836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Impulzus: </a:t>
            </a:r>
            <a:endParaRPr lang="en-US" sz="2800" dirty="0"/>
          </a:p>
        </p:txBody>
      </p:sp>
      <p:sp>
        <p:nvSpPr>
          <p:cNvPr id="4" name="Ellipszis 3"/>
          <p:cNvSpPr/>
          <p:nvPr/>
        </p:nvSpPr>
        <p:spPr>
          <a:xfrm>
            <a:off x="1998538" y="3212976"/>
            <a:ext cx="223509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" name="Ellipszis 4"/>
          <p:cNvSpPr/>
          <p:nvPr/>
        </p:nvSpPr>
        <p:spPr>
          <a:xfrm>
            <a:off x="5436096" y="5165576"/>
            <a:ext cx="223509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" name="Ellipszis 5"/>
          <p:cNvSpPr/>
          <p:nvPr/>
        </p:nvSpPr>
        <p:spPr>
          <a:xfrm>
            <a:off x="3684026" y="3136776"/>
            <a:ext cx="423664" cy="3684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7308304" y="5089376"/>
            <a:ext cx="423664" cy="3684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0000"/>
              </a:solidFill>
            </a:endParaRPr>
          </a:p>
        </p:txBody>
      </p:sp>
      <p:cxnSp>
        <p:nvCxnSpPr>
          <p:cNvPr id="9" name="Egyenes összekötő nyíllal 8"/>
          <p:cNvCxnSpPr/>
          <p:nvPr/>
        </p:nvCxnSpPr>
        <p:spPr>
          <a:xfrm>
            <a:off x="2411760" y="3320988"/>
            <a:ext cx="648072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5796136" y="5273588"/>
            <a:ext cx="504056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zis 12"/>
          <p:cNvSpPr/>
          <p:nvPr/>
        </p:nvSpPr>
        <p:spPr>
          <a:xfrm>
            <a:off x="4728980" y="4275998"/>
            <a:ext cx="223509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4" name="Ellipszis 13"/>
          <p:cNvSpPr/>
          <p:nvPr/>
        </p:nvSpPr>
        <p:spPr>
          <a:xfrm>
            <a:off x="4961581" y="4199798"/>
            <a:ext cx="423664" cy="3684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0000"/>
              </a:solidFill>
            </a:endParaRPr>
          </a:p>
        </p:txBody>
      </p:sp>
      <p:cxnSp>
        <p:nvCxnSpPr>
          <p:cNvPr id="15" name="Egyenes összekötő nyíllal 14"/>
          <p:cNvCxnSpPr/>
          <p:nvPr/>
        </p:nvCxnSpPr>
        <p:spPr>
          <a:xfrm>
            <a:off x="4211960" y="3320988"/>
            <a:ext cx="50405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>
            <a:off x="7884368" y="5272256"/>
            <a:ext cx="72008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églalap 17"/>
              <p:cNvSpPr/>
              <p:nvPr/>
            </p:nvSpPr>
            <p:spPr>
              <a:xfrm>
                <a:off x="2108788" y="3518428"/>
                <a:ext cx="108484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églalap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788" y="3518428"/>
                <a:ext cx="1084849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églalap 18"/>
              <p:cNvSpPr/>
              <p:nvPr/>
            </p:nvSpPr>
            <p:spPr>
              <a:xfrm>
                <a:off x="1774699" y="2616696"/>
                <a:ext cx="72853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églalap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699" y="2616696"/>
                <a:ext cx="728533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églalap 19"/>
              <p:cNvSpPr/>
              <p:nvPr/>
            </p:nvSpPr>
            <p:spPr>
              <a:xfrm>
                <a:off x="2503232" y="2616696"/>
                <a:ext cx="62273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églalap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232" y="2616696"/>
                <a:ext cx="622735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églalap 20"/>
              <p:cNvSpPr/>
              <p:nvPr/>
            </p:nvSpPr>
            <p:spPr>
              <a:xfrm>
                <a:off x="3515048" y="3518654"/>
                <a:ext cx="108484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églalap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048" y="3518654"/>
                <a:ext cx="1084849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églalap 21"/>
              <p:cNvSpPr/>
              <p:nvPr/>
            </p:nvSpPr>
            <p:spPr>
              <a:xfrm>
                <a:off x="3541474" y="2616696"/>
                <a:ext cx="72853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églalap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474" y="2616696"/>
                <a:ext cx="728533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églalap 22"/>
              <p:cNvSpPr/>
              <p:nvPr/>
            </p:nvSpPr>
            <p:spPr>
              <a:xfrm>
                <a:off x="4231424" y="2616696"/>
                <a:ext cx="62273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églalap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424" y="2616696"/>
                <a:ext cx="622735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Egyenes összekötő nyíllal 23"/>
          <p:cNvCxnSpPr/>
          <p:nvPr/>
        </p:nvCxnSpPr>
        <p:spPr>
          <a:xfrm>
            <a:off x="4662477" y="2458550"/>
            <a:ext cx="64807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zövegdoboz 24"/>
          <p:cNvSpPr txBox="1"/>
          <p:nvPr/>
        </p:nvSpPr>
        <p:spPr>
          <a:xfrm>
            <a:off x="3853552" y="219694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+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églalap 25"/>
              <p:cNvSpPr/>
              <p:nvPr/>
            </p:nvSpPr>
            <p:spPr>
              <a:xfrm>
                <a:off x="5163033" y="5661248"/>
                <a:ext cx="10960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églalap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3033" y="5661248"/>
                <a:ext cx="1096069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églalap 26"/>
              <p:cNvSpPr/>
              <p:nvPr/>
            </p:nvSpPr>
            <p:spPr>
              <a:xfrm>
                <a:off x="5811593" y="4698662"/>
                <a:ext cx="63395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églalap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593" y="4698662"/>
                <a:ext cx="633956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églalap 27"/>
              <p:cNvSpPr/>
              <p:nvPr/>
            </p:nvSpPr>
            <p:spPr>
              <a:xfrm>
                <a:off x="7135319" y="5661248"/>
                <a:ext cx="10960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églalap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319" y="5661248"/>
                <a:ext cx="1096069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églalap 28"/>
              <p:cNvSpPr/>
              <p:nvPr/>
            </p:nvSpPr>
            <p:spPr>
              <a:xfrm>
                <a:off x="7831505" y="4698662"/>
                <a:ext cx="63395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9" name="Téglalap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505" y="4698662"/>
                <a:ext cx="633956" cy="52322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Szövegdoboz 29"/>
          <p:cNvSpPr txBox="1"/>
          <p:nvPr/>
        </p:nvSpPr>
        <p:spPr>
          <a:xfrm>
            <a:off x="1491095" y="4122400"/>
            <a:ext cx="3156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Ütközés, deformáció</a:t>
            </a:r>
            <a:endParaRPr lang="en-US" sz="2800" dirty="0"/>
          </a:p>
        </p:txBody>
      </p:sp>
      <p:sp>
        <p:nvSpPr>
          <p:cNvPr id="31" name="Szövegdoboz 30"/>
          <p:cNvSpPr txBox="1"/>
          <p:nvPr/>
        </p:nvSpPr>
        <p:spPr>
          <a:xfrm>
            <a:off x="2735796" y="5089376"/>
            <a:ext cx="2070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Ütközés után</a:t>
            </a:r>
            <a:endParaRPr lang="en-US" sz="2800" dirty="0"/>
          </a:p>
        </p:txBody>
      </p:sp>
      <p:sp>
        <p:nvSpPr>
          <p:cNvPr id="32" name="Szövegdoboz 31"/>
          <p:cNvSpPr txBox="1"/>
          <p:nvPr/>
        </p:nvSpPr>
        <p:spPr>
          <a:xfrm>
            <a:off x="253088" y="2843934"/>
            <a:ext cx="13235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Ütközés</a:t>
            </a:r>
          </a:p>
          <a:p>
            <a:r>
              <a:rPr lang="hu-HU" sz="2800" dirty="0" smtClean="0"/>
              <a:t>előtt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églalap 32"/>
              <p:cNvSpPr/>
              <p:nvPr/>
            </p:nvSpPr>
            <p:spPr>
              <a:xfrm>
                <a:off x="2057964" y="1758803"/>
                <a:ext cx="1699504" cy="5754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/>
                            </a:rPr>
                            <m:t>𝐼</m:t>
                          </m:r>
                        </m:e>
                      </m:acc>
                      <m:r>
                        <a:rPr lang="en-US" sz="2800" i="1">
                          <a:latin typeface="Cambria Math"/>
                        </a:rPr>
                        <m:t>=</m:t>
                      </m:r>
                      <m:r>
                        <a:rPr lang="en-US" sz="2800" i="1">
                          <a:latin typeface="Cambria Math"/>
                        </a:rPr>
                        <m:t>𝑚</m:t>
                      </m:r>
                      <m:r>
                        <a:rPr lang="en-US" sz="2800" i="1">
                          <a:latin typeface="Cambria Math"/>
                        </a:rPr>
                        <m:t>∗</m:t>
                      </m:r>
                      <m:acc>
                        <m:accPr>
                          <m:chr m:val="⃗"/>
                          <m:ctrlPr>
                            <a:rPr lang="en-US" sz="28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églalap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964" y="1758803"/>
                <a:ext cx="1699504" cy="575479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33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3" grpId="0" animBg="1"/>
      <p:bldP spid="14" grpId="0" animBg="1"/>
      <p:bldP spid="18" grpId="0"/>
      <p:bldP spid="19" grpId="0"/>
      <p:bldP spid="20" grpId="0"/>
      <p:bldP spid="21" grpId="0"/>
      <p:bldP spid="22" grpId="0"/>
      <p:bldP spid="23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74800"/>
            <a:ext cx="45720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 descr="clinical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836613"/>
            <a:ext cx="19573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1403350" y="214313"/>
            <a:ext cx="6697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/>
              <a:t>Talajreakció erők mérése járás során</a:t>
            </a:r>
          </a:p>
        </p:txBody>
      </p:sp>
      <p:pic>
        <p:nvPicPr>
          <p:cNvPr id="70661" name="Picture 5" descr="heel-strike-grv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6338"/>
            <a:ext cx="2398713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6" descr="toe-off-grv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733800"/>
            <a:ext cx="23749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69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07904" y="260648"/>
            <a:ext cx="6069360" cy="1143000"/>
          </a:xfrm>
        </p:spPr>
        <p:txBody>
          <a:bodyPr/>
          <a:lstStyle/>
          <a:p>
            <a:r>
              <a:rPr lang="hu-HU" dirty="0" smtClean="0"/>
              <a:t>Ütközés futásnál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0894"/>
            <a:ext cx="3423513" cy="622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12876"/>
            <a:ext cx="3960440" cy="356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68760"/>
            <a:ext cx="428625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66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vernier.com/images/cache/screenshot.lp.fp-bta._biology._force._impact.001.440.27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1038225"/>
            <a:ext cx="87788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Szövegdoboz 1"/>
          <p:cNvSpPr txBox="1">
            <a:spLocks noChangeArrowheads="1"/>
          </p:cNvSpPr>
          <p:nvPr/>
        </p:nvSpPr>
        <p:spPr bwMode="auto">
          <a:xfrm>
            <a:off x="2373313" y="363538"/>
            <a:ext cx="4568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sz="2400"/>
              <a:t>Járásvizsgálat - talajreakcióerők</a:t>
            </a:r>
            <a:endParaRPr lang="en-US" sz="2400"/>
          </a:p>
        </p:txBody>
      </p:sp>
      <p:sp>
        <p:nvSpPr>
          <p:cNvPr id="56324" name="Szövegdoboz 1"/>
          <p:cNvSpPr txBox="1">
            <a:spLocks noChangeArrowheads="1"/>
          </p:cNvSpPr>
          <p:nvPr/>
        </p:nvSpPr>
        <p:spPr bwMode="auto">
          <a:xfrm>
            <a:off x="2555776" y="6391274"/>
            <a:ext cx="5050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sz="2400" b="1" dirty="0"/>
              <a:t>Vibráció </a:t>
            </a:r>
            <a:r>
              <a:rPr lang="hu-HU" sz="2400" b="1" dirty="0" smtClean="0"/>
              <a:t>elnyelése </a:t>
            </a:r>
            <a:r>
              <a:rPr lang="hu-HU" sz="2400" b="1" dirty="0" err="1" smtClean="0"/>
              <a:t>pl</a:t>
            </a:r>
            <a:r>
              <a:rPr lang="hu-HU" sz="2400" b="1" dirty="0" smtClean="0"/>
              <a:t>: </a:t>
            </a:r>
            <a:r>
              <a:rPr lang="hu-HU" sz="2400" b="1" dirty="0" err="1" smtClean="0"/>
              <a:t>vibram</a:t>
            </a:r>
            <a:r>
              <a:rPr lang="hu-HU" sz="2400" b="1" dirty="0" smtClean="0"/>
              <a:t> talp</a:t>
            </a:r>
            <a:endParaRPr lang="en-US" sz="2400" b="1" dirty="0"/>
          </a:p>
        </p:txBody>
      </p:sp>
      <p:sp>
        <p:nvSpPr>
          <p:cNvPr id="2" name="Ellipszis 1"/>
          <p:cNvSpPr/>
          <p:nvPr/>
        </p:nvSpPr>
        <p:spPr>
          <a:xfrm>
            <a:off x="1692275" y="3357563"/>
            <a:ext cx="1079500" cy="172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Ellipszis 5"/>
          <p:cNvSpPr/>
          <p:nvPr/>
        </p:nvSpPr>
        <p:spPr>
          <a:xfrm>
            <a:off x="5981700" y="3543300"/>
            <a:ext cx="1081088" cy="17287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6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5745" y="274638"/>
            <a:ext cx="8229600" cy="114300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hu-HU" sz="3200" dirty="0" smtClean="0"/>
              <a:t>Ütközések fajtái</a:t>
            </a:r>
            <a:endParaRPr lang="en-US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136169" y="2060848"/>
            <a:ext cx="4990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Teljesen rugalmas – (elméletben)</a:t>
            </a:r>
            <a:endParaRPr lang="en-US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136169" y="2780928"/>
            <a:ext cx="3188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Teljesen rugalmatlan</a:t>
            </a:r>
            <a:endParaRPr lang="en-US" sz="28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154098" y="3541008"/>
            <a:ext cx="352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Nem teljesen rugalmas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718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4810" y="260648"/>
            <a:ext cx="7310979" cy="60388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hu-HU" sz="3200" dirty="0" smtClean="0"/>
              <a:t>Teljesen rugalmas ütközés</a:t>
            </a:r>
            <a:endParaRPr lang="en-US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085818" y="1127488"/>
            <a:ext cx="3357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Megmaradási tételek:</a:t>
            </a:r>
            <a:endParaRPr lang="en-US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986079" y="1650708"/>
            <a:ext cx="3469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Impulzusmegmaradás</a:t>
            </a:r>
            <a:r>
              <a:rPr lang="hu-HU" sz="2800" dirty="0" smtClean="0"/>
              <a:t>:</a:t>
            </a:r>
            <a:endParaRPr lang="en-US" sz="28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45960" y="2173928"/>
            <a:ext cx="4846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ym typeface="Symbol"/>
              </a:rPr>
              <a:t></a:t>
            </a:r>
            <a:r>
              <a:rPr lang="hu-HU" sz="2800" dirty="0" err="1" smtClean="0">
                <a:sym typeface="Symbol"/>
              </a:rPr>
              <a:t>Iütközés</a:t>
            </a:r>
            <a:r>
              <a:rPr lang="hu-HU" sz="2800" dirty="0" smtClean="0">
                <a:sym typeface="Symbol"/>
              </a:rPr>
              <a:t> előtt=I ütközés után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églalap 5"/>
              <p:cNvSpPr/>
              <p:nvPr/>
            </p:nvSpPr>
            <p:spPr>
              <a:xfrm>
                <a:off x="971332" y="2708920"/>
                <a:ext cx="488428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églalap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332" y="2708920"/>
                <a:ext cx="4884286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zövegdoboz 6"/>
          <p:cNvSpPr txBox="1"/>
          <p:nvPr/>
        </p:nvSpPr>
        <p:spPr>
          <a:xfrm>
            <a:off x="990020" y="3239398"/>
            <a:ext cx="3246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Energiamegmaradás</a:t>
            </a:r>
            <a:r>
              <a:rPr lang="hu-HU" sz="2800" dirty="0" smtClean="0"/>
              <a:t>:</a:t>
            </a:r>
            <a:endParaRPr lang="en-US" sz="28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085818" y="3768462"/>
            <a:ext cx="6710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ym typeface="Symbol"/>
              </a:rPr>
              <a:t></a:t>
            </a:r>
            <a:r>
              <a:rPr lang="hu-HU" sz="2800" dirty="0" err="1" smtClean="0">
                <a:sym typeface="Symbol"/>
              </a:rPr>
              <a:t>Emech</a:t>
            </a:r>
            <a:r>
              <a:rPr lang="hu-HU" sz="2800" dirty="0" smtClean="0">
                <a:sym typeface="Symbol"/>
              </a:rPr>
              <a:t> ütközés előtt=</a:t>
            </a:r>
            <a:r>
              <a:rPr lang="hu-HU" sz="2800" dirty="0" err="1" smtClean="0">
                <a:sym typeface="Symbol"/>
              </a:rPr>
              <a:t>Emech</a:t>
            </a:r>
            <a:r>
              <a:rPr lang="hu-HU" sz="2800" dirty="0" smtClean="0">
                <a:sym typeface="Symbol"/>
              </a:rPr>
              <a:t> ütközés után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églalap 8"/>
              <p:cNvSpPr/>
              <p:nvPr/>
            </p:nvSpPr>
            <p:spPr>
              <a:xfrm>
                <a:off x="1073384" y="4291682"/>
                <a:ext cx="5997219" cy="9550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églalap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384" y="4291682"/>
                <a:ext cx="5997219" cy="95507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églalap 9"/>
              <p:cNvSpPr/>
              <p:nvPr/>
            </p:nvSpPr>
            <p:spPr>
              <a:xfrm>
                <a:off x="759927" y="5614749"/>
                <a:ext cx="3922036" cy="869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églalap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27" y="5614749"/>
                <a:ext cx="3922036" cy="86953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églalap 10"/>
              <p:cNvSpPr/>
              <p:nvPr/>
            </p:nvSpPr>
            <p:spPr>
              <a:xfrm>
                <a:off x="4860032" y="5614750"/>
                <a:ext cx="3922036" cy="869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églalap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5614750"/>
                <a:ext cx="3922036" cy="86953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549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mazing Billiards in Super Slow Motion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908720"/>
            <a:ext cx="633670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1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églalap 2"/>
              <p:cNvSpPr/>
              <p:nvPr/>
            </p:nvSpPr>
            <p:spPr>
              <a:xfrm>
                <a:off x="1907704" y="1484784"/>
                <a:ext cx="451033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(</m:t>
                          </m:r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)</m:t>
                      </m:r>
                      <m:r>
                        <a:rPr lang="hu-HU" sz="2800" i="1">
                          <a:latin typeface="Cambria Math"/>
                        </a:rPr>
                        <m:t>𝑢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églalap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1484784"/>
                <a:ext cx="4510337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llipszis 3"/>
          <p:cNvSpPr/>
          <p:nvPr/>
        </p:nvSpPr>
        <p:spPr>
          <a:xfrm>
            <a:off x="2102224" y="2708920"/>
            <a:ext cx="223509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" name="Ellipszis 4"/>
          <p:cNvSpPr/>
          <p:nvPr/>
        </p:nvSpPr>
        <p:spPr>
          <a:xfrm>
            <a:off x="3472194" y="2632720"/>
            <a:ext cx="423664" cy="3684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0000"/>
              </a:solidFill>
            </a:endParaRPr>
          </a:p>
        </p:txBody>
      </p:sp>
      <p:cxnSp>
        <p:nvCxnSpPr>
          <p:cNvPr id="6" name="Egyenes összekötő nyíllal 5"/>
          <p:cNvCxnSpPr/>
          <p:nvPr/>
        </p:nvCxnSpPr>
        <p:spPr>
          <a:xfrm>
            <a:off x="2411760" y="2815600"/>
            <a:ext cx="648072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>
            <a:off x="4033955" y="2814268"/>
            <a:ext cx="50405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églalap 7"/>
              <p:cNvSpPr/>
              <p:nvPr/>
            </p:nvSpPr>
            <p:spPr>
              <a:xfrm>
                <a:off x="1932197" y="3010096"/>
                <a:ext cx="108484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églalap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2197" y="3010096"/>
                <a:ext cx="1084849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églalap 8"/>
              <p:cNvSpPr/>
              <p:nvPr/>
            </p:nvSpPr>
            <p:spPr>
              <a:xfrm>
                <a:off x="1849711" y="2137500"/>
                <a:ext cx="72853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églalap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711" y="2137500"/>
                <a:ext cx="728533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églalap 9"/>
              <p:cNvSpPr/>
              <p:nvPr/>
            </p:nvSpPr>
            <p:spPr>
              <a:xfrm>
                <a:off x="2473358" y="2185700"/>
                <a:ext cx="62273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églalap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358" y="2185700"/>
                <a:ext cx="622735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églalap 10"/>
              <p:cNvSpPr/>
              <p:nvPr/>
            </p:nvSpPr>
            <p:spPr>
              <a:xfrm>
                <a:off x="3403008" y="3010096"/>
                <a:ext cx="108484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églalap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008" y="3010096"/>
                <a:ext cx="1084849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églalap 11"/>
              <p:cNvSpPr/>
              <p:nvPr/>
            </p:nvSpPr>
            <p:spPr>
              <a:xfrm>
                <a:off x="3305422" y="2131120"/>
                <a:ext cx="72853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églalap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422" y="2131120"/>
                <a:ext cx="728533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églalap 12"/>
              <p:cNvSpPr/>
              <p:nvPr/>
            </p:nvSpPr>
            <p:spPr>
              <a:xfrm>
                <a:off x="3974615" y="2131120"/>
                <a:ext cx="62273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églalap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615" y="2131120"/>
                <a:ext cx="622735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llipszis 13"/>
          <p:cNvSpPr/>
          <p:nvPr/>
        </p:nvSpPr>
        <p:spPr>
          <a:xfrm>
            <a:off x="4585161" y="3878252"/>
            <a:ext cx="232601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5" name="Ellipszis 14"/>
          <p:cNvSpPr/>
          <p:nvPr/>
        </p:nvSpPr>
        <p:spPr>
          <a:xfrm>
            <a:off x="4817762" y="3802052"/>
            <a:ext cx="440898" cy="3684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1173796" y="3668938"/>
            <a:ext cx="3156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Ütközés, deformáció</a:t>
            </a:r>
            <a:endParaRPr lang="en-US" sz="2800" dirty="0"/>
          </a:p>
        </p:txBody>
      </p:sp>
      <p:sp>
        <p:nvSpPr>
          <p:cNvPr id="17" name="Ellipszis 16"/>
          <p:cNvSpPr/>
          <p:nvPr/>
        </p:nvSpPr>
        <p:spPr>
          <a:xfrm>
            <a:off x="5686240" y="4437112"/>
            <a:ext cx="232601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8" name="Ellipszis 17"/>
          <p:cNvSpPr/>
          <p:nvPr/>
        </p:nvSpPr>
        <p:spPr>
          <a:xfrm>
            <a:off x="5918841" y="4360912"/>
            <a:ext cx="440898" cy="3684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églalap 18"/>
              <p:cNvSpPr/>
              <p:nvPr/>
            </p:nvSpPr>
            <p:spPr>
              <a:xfrm>
                <a:off x="5296208" y="4732744"/>
                <a:ext cx="19769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(</m:t>
                          </m:r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)</m:t>
                      </m:r>
                      <m:r>
                        <a:rPr lang="hu-HU" sz="2800" b="0" i="1" smtClean="0">
                          <a:latin typeface="Cambria Math"/>
                        </a:rPr>
                        <m:t>𝑢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églalap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6208" y="4732744"/>
                <a:ext cx="1976951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zövegdoboz 19"/>
          <p:cNvSpPr txBox="1"/>
          <p:nvPr/>
        </p:nvSpPr>
        <p:spPr>
          <a:xfrm>
            <a:off x="1173796" y="4349276"/>
            <a:ext cx="3529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Deformáció megmarad</a:t>
            </a:r>
            <a:endParaRPr lang="en-US" sz="2800" dirty="0"/>
          </a:p>
        </p:txBody>
      </p:sp>
      <p:cxnSp>
        <p:nvCxnSpPr>
          <p:cNvPr id="21" name="Egyenes összekötő nyíllal 20"/>
          <p:cNvCxnSpPr/>
          <p:nvPr/>
        </p:nvCxnSpPr>
        <p:spPr>
          <a:xfrm>
            <a:off x="6418041" y="4545124"/>
            <a:ext cx="948988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églalap 24"/>
              <p:cNvSpPr/>
              <p:nvPr/>
            </p:nvSpPr>
            <p:spPr>
              <a:xfrm>
                <a:off x="6498900" y="3878252"/>
                <a:ext cx="48231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800" i="1">
                          <a:latin typeface="Cambria Math"/>
                        </a:rPr>
                        <m:t>𝑢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églalap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900" y="3878252"/>
                <a:ext cx="482312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églalap 25"/>
              <p:cNvSpPr/>
              <p:nvPr/>
            </p:nvSpPr>
            <p:spPr>
              <a:xfrm>
                <a:off x="1495918" y="5234034"/>
                <a:ext cx="2907142" cy="898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églalap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18" y="5234034"/>
                <a:ext cx="2907142" cy="898964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églalap 26"/>
              <p:cNvSpPr/>
              <p:nvPr/>
            </p:nvSpPr>
            <p:spPr>
              <a:xfrm>
                <a:off x="4817762" y="5255964"/>
                <a:ext cx="2542171" cy="898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)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/>
                            </a:rPr>
                            <m:t>𝑢</m:t>
                          </m:r>
                        </m:e>
                        <m:sup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églalap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762" y="5255964"/>
                <a:ext cx="2542171" cy="898964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zövegdoboz 27"/>
          <p:cNvSpPr txBox="1"/>
          <p:nvPr/>
        </p:nvSpPr>
        <p:spPr>
          <a:xfrm>
            <a:off x="4410357" y="5425112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/>
              <a:t>&gt;</a:t>
            </a:r>
            <a:endParaRPr lang="en-US" sz="4000" dirty="0"/>
          </a:p>
        </p:txBody>
      </p:sp>
      <p:sp>
        <p:nvSpPr>
          <p:cNvPr id="29" name="Szövegdoboz 28"/>
          <p:cNvSpPr txBox="1"/>
          <p:nvPr/>
        </p:nvSpPr>
        <p:spPr>
          <a:xfrm>
            <a:off x="104543" y="6132997"/>
            <a:ext cx="8961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Kinetikus energiaveszteség, mechanikai energia egy része </a:t>
            </a:r>
            <a:r>
              <a:rPr lang="hu-HU" sz="2400" dirty="0" err="1" smtClean="0"/>
              <a:t>disszipálódik</a:t>
            </a:r>
            <a:endParaRPr lang="en-US" sz="2400" dirty="0"/>
          </a:p>
        </p:txBody>
      </p:sp>
      <p:sp>
        <p:nvSpPr>
          <p:cNvPr id="30" name="Cím 1"/>
          <p:cNvSpPr txBox="1">
            <a:spLocks/>
          </p:cNvSpPr>
          <p:nvPr/>
        </p:nvSpPr>
        <p:spPr>
          <a:xfrm>
            <a:off x="611560" y="274638"/>
            <a:ext cx="8075240" cy="778098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smtClean="0"/>
              <a:t>Teljesen rugalmatlan  ütközés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001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/>
      <p:bldP spid="17" grpId="0" animBg="1"/>
      <p:bldP spid="18" grpId="0" animBg="1"/>
      <p:bldP spid="19" grpId="0"/>
      <p:bldP spid="20" grpId="0"/>
      <p:bldP spid="25" grpId="0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Szumó</a:t>
            </a:r>
            <a:endParaRPr lang="en-US" dirty="0"/>
          </a:p>
        </p:txBody>
      </p:sp>
      <p:pic>
        <p:nvPicPr>
          <p:cNvPr id="3" name="Slow Motion Sumo Wrestlers - TimeWarp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853" y="1340768"/>
            <a:ext cx="6991539" cy="465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2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70609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hu-HU" sz="3200" dirty="0" smtClean="0"/>
              <a:t>Nem teljesen rugalmas ütközés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églalap 2"/>
              <p:cNvSpPr/>
              <p:nvPr/>
            </p:nvSpPr>
            <p:spPr>
              <a:xfrm>
                <a:off x="683568" y="1484784"/>
                <a:ext cx="2719078" cy="9007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800" i="1">
                          <a:latin typeface="Cambria Math"/>
                        </a:rPr>
                        <m:t>=</m:t>
                      </m:r>
                      <m:r>
                        <a:rPr lang="en-US" sz="2800" i="1">
                          <a:latin typeface="Cambria Math"/>
                          <a:sym typeface="Symbol"/>
                        </a:rPr>
                        <m:t></m:t>
                      </m:r>
                      <m:r>
                        <a:rPr lang="en-US" sz="2800" i="1">
                          <a:latin typeface="Cambria Math"/>
                        </a:rPr>
                        <m:t>=</m:t>
                      </m:r>
                      <m:r>
                        <a:rPr lang="en-US" sz="2800" i="1">
                          <a:latin typeface="Cambria Math"/>
                        </a:rPr>
                        <m:t>𝑘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églalap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484784"/>
                <a:ext cx="2719078" cy="90075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zövegdoboz 3"/>
          <p:cNvSpPr txBox="1"/>
          <p:nvPr/>
        </p:nvSpPr>
        <p:spPr>
          <a:xfrm>
            <a:off x="4474840" y="1484784"/>
            <a:ext cx="3654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Ha k=1 → teljesen rugalmas</a:t>
            </a:r>
            <a:endParaRPr lang="en-US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4474840" y="1997171"/>
            <a:ext cx="4013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Ha k=0 → teljesen rugalmatlan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églalap 5"/>
              <p:cNvSpPr/>
              <p:nvPr/>
            </p:nvSpPr>
            <p:spPr>
              <a:xfrm>
                <a:off x="960439" y="3356992"/>
                <a:ext cx="4884414" cy="869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+(1+</m:t>
                          </m:r>
                          <m:r>
                            <a:rPr lang="en-US" sz="2400" i="1">
                              <a:latin typeface="Cambria Math"/>
                            </a:rPr>
                            <m:t>𝑘</m:t>
                          </m:r>
                          <m:r>
                            <a:rPr lang="en-US" sz="2400" i="1">
                              <a:latin typeface="Cambria Math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églalap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439" y="3356992"/>
                <a:ext cx="4884414" cy="86953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églalap 6"/>
              <p:cNvSpPr/>
              <p:nvPr/>
            </p:nvSpPr>
            <p:spPr>
              <a:xfrm>
                <a:off x="960439" y="4437112"/>
                <a:ext cx="4884414" cy="869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+(1+</m:t>
                          </m:r>
                          <m:r>
                            <a:rPr lang="en-US" sz="2400" i="1">
                              <a:latin typeface="Cambria Math"/>
                            </a:rPr>
                            <m:t>𝑘</m:t>
                          </m:r>
                          <m:r>
                            <a:rPr lang="en-US" sz="2400" i="1">
                              <a:latin typeface="Cambria Math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églalap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439" y="4437112"/>
                <a:ext cx="4884414" cy="86953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zövegdoboz 8"/>
          <p:cNvSpPr txBox="1"/>
          <p:nvPr/>
        </p:nvSpPr>
        <p:spPr>
          <a:xfrm>
            <a:off x="2627784" y="2694111"/>
            <a:ext cx="366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k: ütközési szám, koefficiens</a:t>
            </a:r>
            <a:endParaRPr lang="en-US" sz="24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539552" y="5623598"/>
            <a:ext cx="7587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Ha k értéke nagyobb  </a:t>
            </a:r>
            <a:r>
              <a:rPr lang="hu-HU" sz="2400" dirty="0" smtClean="0">
                <a:sym typeface="Symbol"/>
              </a:rPr>
              <a:t>  több mozgási energia adódik át, kevesebb a veszteség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89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4183</TotalTime>
  <Words>1150</Words>
  <Application>Microsoft Office PowerPoint</Application>
  <PresentationFormat>Diavetítés a képernyőre (4:3 oldalarány)</PresentationFormat>
  <Paragraphs>171</Paragraphs>
  <Slides>32</Slides>
  <Notes>0</Notes>
  <HiddenSlides>1</HiddenSlides>
  <MMClips>7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32</vt:i4>
      </vt:variant>
    </vt:vector>
  </HeadingPairs>
  <TitlesOfParts>
    <vt:vector size="34" baseType="lpstr">
      <vt:lpstr>Office-téma</vt:lpstr>
      <vt:lpstr>1_Office-téma</vt:lpstr>
      <vt:lpstr>Ütközések biomechanikája</vt:lpstr>
      <vt:lpstr>PowerPoint bemutató</vt:lpstr>
      <vt:lpstr>Ütközést jellemző mennyiségek</vt:lpstr>
      <vt:lpstr>Ütközések fajtái</vt:lpstr>
      <vt:lpstr>Teljesen rugalmas ütközés</vt:lpstr>
      <vt:lpstr>PowerPoint bemutató</vt:lpstr>
      <vt:lpstr>PowerPoint bemutató</vt:lpstr>
      <vt:lpstr>Szumó</vt:lpstr>
      <vt:lpstr>Nem teljesen rugalmas ütközés</vt:lpstr>
      <vt:lpstr>PowerPoint bemutató</vt:lpstr>
      <vt:lpstr>Ütközési szám meghatározása Teniszlabda pattogása</vt:lpstr>
      <vt:lpstr>Ütközési szám és belső levegő nyomása</vt:lpstr>
      <vt:lpstr>Erőhatások ütközéseknél, ütközési idő</vt:lpstr>
      <vt:lpstr>PowerPoint bemutató</vt:lpstr>
      <vt:lpstr>PowerPoint bemutató</vt:lpstr>
      <vt:lpstr>PowerPoint bemutató</vt:lpstr>
      <vt:lpstr>PowerPoint bemutató</vt:lpstr>
      <vt:lpstr>PowerPoint bemutató</vt:lpstr>
      <vt:lpstr>Teniszütő, teniszlabda</vt:lpstr>
      <vt:lpstr>Tenisz szerva</vt:lpstr>
      <vt:lpstr>PowerPoint bemutató</vt:lpstr>
      <vt:lpstr>Nyomás kiszámítása, a felület szerepe</vt:lpstr>
      <vt:lpstr>Védőfelszerelés szerepe</vt:lpstr>
      <vt:lpstr>Ütközés szögben</vt:lpstr>
      <vt:lpstr>Biliárd</vt:lpstr>
      <vt:lpstr>Talaj szerepe</vt:lpstr>
      <vt:lpstr>Salak vs kemény borítás</vt:lpstr>
      <vt:lpstr>Salak vs fű</vt:lpstr>
      <vt:lpstr>Jéghoki, </vt:lpstr>
      <vt:lpstr>PowerPoint bemutató</vt:lpstr>
      <vt:lpstr>Ütközés futásnál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Ütközések</dc:title>
  <dc:creator>Bence</dc:creator>
  <cp:lastModifiedBy>Bence</cp:lastModifiedBy>
  <cp:revision>75</cp:revision>
  <dcterms:created xsi:type="dcterms:W3CDTF">2012-04-03T18:22:06Z</dcterms:created>
  <dcterms:modified xsi:type="dcterms:W3CDTF">2013-04-11T07:26:58Z</dcterms:modified>
</cp:coreProperties>
</file>