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84"/>
  </p:notesMasterIdLst>
  <p:sldIdLst>
    <p:sldId id="257" r:id="rId2"/>
    <p:sldId id="410" r:id="rId3"/>
    <p:sldId id="412" r:id="rId4"/>
    <p:sldId id="413" r:id="rId5"/>
    <p:sldId id="662" r:id="rId6"/>
    <p:sldId id="667" r:id="rId7"/>
    <p:sldId id="668" r:id="rId8"/>
    <p:sldId id="669" r:id="rId9"/>
    <p:sldId id="672" r:id="rId10"/>
    <p:sldId id="673" r:id="rId11"/>
    <p:sldId id="938" r:id="rId12"/>
    <p:sldId id="674" r:id="rId13"/>
    <p:sldId id="675" r:id="rId14"/>
    <p:sldId id="676" r:id="rId15"/>
    <p:sldId id="681" r:id="rId16"/>
    <p:sldId id="939" r:id="rId17"/>
    <p:sldId id="940" r:id="rId18"/>
    <p:sldId id="682" r:id="rId19"/>
    <p:sldId id="683" r:id="rId20"/>
    <p:sldId id="684" r:id="rId21"/>
    <p:sldId id="685" r:id="rId22"/>
    <p:sldId id="687" r:id="rId23"/>
    <p:sldId id="689" r:id="rId24"/>
    <p:sldId id="690" r:id="rId25"/>
    <p:sldId id="941" r:id="rId26"/>
    <p:sldId id="698" r:id="rId27"/>
    <p:sldId id="699" r:id="rId28"/>
    <p:sldId id="942" r:id="rId29"/>
    <p:sldId id="700" r:id="rId30"/>
    <p:sldId id="693" r:id="rId31"/>
    <p:sldId id="692" r:id="rId32"/>
    <p:sldId id="703" r:id="rId33"/>
    <p:sldId id="708" r:id="rId34"/>
    <p:sldId id="709" r:id="rId35"/>
    <p:sldId id="710" r:id="rId36"/>
    <p:sldId id="711" r:id="rId37"/>
    <p:sldId id="712" r:id="rId38"/>
    <p:sldId id="713" r:id="rId39"/>
    <p:sldId id="715" r:id="rId40"/>
    <p:sldId id="722" r:id="rId41"/>
    <p:sldId id="723" r:id="rId42"/>
    <p:sldId id="724" r:id="rId43"/>
    <p:sldId id="725" r:id="rId44"/>
    <p:sldId id="726" r:id="rId45"/>
    <p:sldId id="727" r:id="rId46"/>
    <p:sldId id="728" r:id="rId47"/>
    <p:sldId id="729" r:id="rId48"/>
    <p:sldId id="730" r:id="rId49"/>
    <p:sldId id="731" r:id="rId50"/>
    <p:sldId id="732" r:id="rId51"/>
    <p:sldId id="733" r:id="rId52"/>
    <p:sldId id="734" r:id="rId53"/>
    <p:sldId id="735" r:id="rId54"/>
    <p:sldId id="736" r:id="rId55"/>
    <p:sldId id="737" r:id="rId56"/>
    <p:sldId id="738" r:id="rId57"/>
    <p:sldId id="739" r:id="rId58"/>
    <p:sldId id="740" r:id="rId59"/>
    <p:sldId id="741" r:id="rId60"/>
    <p:sldId id="742" r:id="rId61"/>
    <p:sldId id="743" r:id="rId62"/>
    <p:sldId id="756" r:id="rId63"/>
    <p:sldId id="744" r:id="rId64"/>
    <p:sldId id="745" r:id="rId65"/>
    <p:sldId id="746" r:id="rId66"/>
    <p:sldId id="747" r:id="rId67"/>
    <p:sldId id="748" r:id="rId68"/>
    <p:sldId id="749" r:id="rId69"/>
    <p:sldId id="750" r:id="rId70"/>
    <p:sldId id="751" r:id="rId71"/>
    <p:sldId id="752" r:id="rId72"/>
    <p:sldId id="753" r:id="rId73"/>
    <p:sldId id="754" r:id="rId74"/>
    <p:sldId id="755" r:id="rId75"/>
    <p:sldId id="770" r:id="rId76"/>
    <p:sldId id="771" r:id="rId77"/>
    <p:sldId id="772" r:id="rId78"/>
    <p:sldId id="773" r:id="rId79"/>
    <p:sldId id="774" r:id="rId80"/>
    <p:sldId id="775" r:id="rId81"/>
    <p:sldId id="776" r:id="rId82"/>
    <p:sldId id="777" r:id="rId83"/>
    <p:sldId id="778" r:id="rId84"/>
    <p:sldId id="779" r:id="rId85"/>
    <p:sldId id="780" r:id="rId86"/>
    <p:sldId id="781" r:id="rId87"/>
    <p:sldId id="782" r:id="rId88"/>
    <p:sldId id="783" r:id="rId89"/>
    <p:sldId id="784" r:id="rId90"/>
    <p:sldId id="802" r:id="rId91"/>
    <p:sldId id="803" r:id="rId92"/>
    <p:sldId id="804" r:id="rId93"/>
    <p:sldId id="805" r:id="rId94"/>
    <p:sldId id="806" r:id="rId95"/>
    <p:sldId id="807" r:id="rId96"/>
    <p:sldId id="943" r:id="rId97"/>
    <p:sldId id="944" r:id="rId98"/>
    <p:sldId id="946" r:id="rId99"/>
    <p:sldId id="947" r:id="rId100"/>
    <p:sldId id="948" r:id="rId101"/>
    <p:sldId id="949" r:id="rId102"/>
    <p:sldId id="950" r:id="rId103"/>
    <p:sldId id="951" r:id="rId104"/>
    <p:sldId id="952" r:id="rId105"/>
    <p:sldId id="953" r:id="rId106"/>
    <p:sldId id="954" r:id="rId107"/>
    <p:sldId id="957" r:id="rId108"/>
    <p:sldId id="958" r:id="rId109"/>
    <p:sldId id="959" r:id="rId110"/>
    <p:sldId id="960" r:id="rId111"/>
    <p:sldId id="961" r:id="rId112"/>
    <p:sldId id="962" r:id="rId113"/>
    <p:sldId id="963" r:id="rId114"/>
    <p:sldId id="964" r:id="rId115"/>
    <p:sldId id="965" r:id="rId116"/>
    <p:sldId id="970" r:id="rId117"/>
    <p:sldId id="973" r:id="rId118"/>
    <p:sldId id="974" r:id="rId119"/>
    <p:sldId id="978" r:id="rId120"/>
    <p:sldId id="980" r:id="rId121"/>
    <p:sldId id="981" r:id="rId122"/>
    <p:sldId id="982" r:id="rId123"/>
    <p:sldId id="984" r:id="rId124"/>
    <p:sldId id="986" r:id="rId125"/>
    <p:sldId id="987" r:id="rId126"/>
    <p:sldId id="988" r:id="rId127"/>
    <p:sldId id="990" r:id="rId128"/>
    <p:sldId id="992" r:id="rId129"/>
    <p:sldId id="993" r:id="rId130"/>
    <p:sldId id="994" r:id="rId131"/>
    <p:sldId id="995" r:id="rId132"/>
    <p:sldId id="997" r:id="rId133"/>
    <p:sldId id="998" r:id="rId134"/>
    <p:sldId id="999" r:id="rId135"/>
    <p:sldId id="1000" r:id="rId136"/>
    <p:sldId id="1001" r:id="rId137"/>
    <p:sldId id="1002" r:id="rId138"/>
    <p:sldId id="1003" r:id="rId139"/>
    <p:sldId id="1004" r:id="rId140"/>
    <p:sldId id="1005" r:id="rId141"/>
    <p:sldId id="1006" r:id="rId142"/>
    <p:sldId id="1007" r:id="rId143"/>
    <p:sldId id="1008" r:id="rId144"/>
    <p:sldId id="1009" r:id="rId145"/>
    <p:sldId id="1010" r:id="rId146"/>
    <p:sldId id="1011" r:id="rId147"/>
    <p:sldId id="1012" r:id="rId148"/>
    <p:sldId id="1013" r:id="rId149"/>
    <p:sldId id="1014" r:id="rId150"/>
    <p:sldId id="1015" r:id="rId151"/>
    <p:sldId id="1055" r:id="rId152"/>
    <p:sldId id="1056" r:id="rId153"/>
    <p:sldId id="1059" r:id="rId154"/>
    <p:sldId id="1060" r:id="rId155"/>
    <p:sldId id="1061" r:id="rId156"/>
    <p:sldId id="1062" r:id="rId157"/>
    <p:sldId id="1063" r:id="rId158"/>
    <p:sldId id="1064" r:id="rId159"/>
    <p:sldId id="1066" r:id="rId160"/>
    <p:sldId id="1067" r:id="rId161"/>
    <p:sldId id="1077" r:id="rId162"/>
    <p:sldId id="1078" r:id="rId163"/>
    <p:sldId id="1079" r:id="rId164"/>
    <p:sldId id="1080" r:id="rId165"/>
    <p:sldId id="1081" r:id="rId166"/>
    <p:sldId id="1082" r:id="rId167"/>
    <p:sldId id="1112" r:id="rId168"/>
    <p:sldId id="1113" r:id="rId169"/>
    <p:sldId id="1121" r:id="rId170"/>
    <p:sldId id="1093" r:id="rId171"/>
    <p:sldId id="1094" r:id="rId172"/>
    <p:sldId id="1095" r:id="rId173"/>
    <p:sldId id="1096" r:id="rId174"/>
    <p:sldId id="1097" r:id="rId175"/>
    <p:sldId id="1098" r:id="rId176"/>
    <p:sldId id="1099" r:id="rId177"/>
    <p:sldId id="1100" r:id="rId178"/>
    <p:sldId id="1101" r:id="rId179"/>
    <p:sldId id="1102" r:id="rId180"/>
    <p:sldId id="1103" r:id="rId181"/>
    <p:sldId id="1104" r:id="rId182"/>
    <p:sldId id="1105" r:id="rId18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46" autoAdjust="0"/>
    <p:restoredTop sz="94654"/>
  </p:normalViewPr>
  <p:slideViewPr>
    <p:cSldViewPr snapToGrid="0" snapToObjects="1">
      <p:cViewPr varScale="1">
        <p:scale>
          <a:sx n="108" d="100"/>
          <a:sy n="108" d="100"/>
        </p:scale>
        <p:origin x="1584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69" d="100"/>
          <a:sy n="69" d="100"/>
        </p:scale>
        <p:origin x="-3312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viewProps" Target="viewProp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0F6C44-09E8-4649-8AD5-4F5873EB6018}" type="datetimeFigureOut">
              <a:rPr lang="en-US" smtClean="0"/>
              <a:pPr/>
              <a:t>11/20/18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704AE7-E93C-AD4A-9AB6-4BBF5FFB57E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04AE7-E93C-AD4A-9AB6-4BBF5FFB57EE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543B10E-762C-4C67-887F-59E9B37EF7F3}" type="slidenum">
              <a:rPr lang="en-GB" sz="1200"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</a:t>
            </a:fld>
            <a:endParaRPr lang="en-GB" sz="1200">
              <a:latin typeface="+mn-lt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C5B34C63-5FC0-4397-A9A5-67F5770B8C20}" type="slidenum">
              <a:rPr lang="en-GB" sz="1200">
                <a:latin typeface="Calibri" pitchFamily="34" charset="0"/>
              </a:rPr>
              <a:pPr algn="r" eaLnBrk="1" hangingPunct="1"/>
              <a:t>9</a:t>
            </a:fld>
            <a:endParaRPr lang="en-GB" sz="1200">
              <a:latin typeface="Calibri" pitchFamily="34" charset="0"/>
            </a:endParaRPr>
          </a:p>
        </p:txBody>
      </p:sp>
      <p:sp>
        <p:nvSpPr>
          <p:cNvPr id="263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31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1EC6AF93-2B92-4ED6-95A6-E9A13746F84D}" type="slidenum">
              <a:rPr lang="en-GB" sz="1200">
                <a:latin typeface="Calibri" pitchFamily="34" charset="0"/>
              </a:rPr>
              <a:pPr algn="r" eaLnBrk="1" hangingPunct="1"/>
              <a:t>24</a:t>
            </a:fld>
            <a:endParaRPr lang="en-GB" sz="1200">
              <a:latin typeface="Calibri" pitchFamily="34" charset="0"/>
            </a:endParaRPr>
          </a:p>
        </p:txBody>
      </p:sp>
      <p:sp>
        <p:nvSpPr>
          <p:cNvPr id="268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82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dirty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4B244EF6-C4C1-4082-9EE6-50A2CA4AAB1E}" type="slidenum">
              <a:rPr lang="en-GB" sz="1200">
                <a:latin typeface="Calibri" pitchFamily="34" charset="0"/>
              </a:rPr>
              <a:pPr algn="r" eaLnBrk="1" hangingPunct="1"/>
              <a:t>30</a:t>
            </a:fld>
            <a:endParaRPr lang="en-GB" sz="1200">
              <a:latin typeface="Calibri" pitchFamily="34" charset="0"/>
            </a:endParaRPr>
          </a:p>
        </p:txBody>
      </p:sp>
      <p:sp>
        <p:nvSpPr>
          <p:cNvPr id="269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93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>
              <a:latin typeface="Century Gothic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hu-HU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349F5-913B-9145-BAC3-0AE5484B00B9}" type="datetimeFigureOut">
              <a:rPr lang="en-US" smtClean="0"/>
              <a:pPr/>
              <a:t>11/20/18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8AF10615-C63A-164E-A2B0-B27532CE2A4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hu-HU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hu-HU"/>
              <a:t>Click to edit Master text styles</a:t>
            </a:r>
          </a:p>
          <a:p>
            <a:pPr lvl="1" eaLnBrk="1" latinLnBrk="0" hangingPunct="1"/>
            <a:r>
              <a:rPr lang="hu-HU"/>
              <a:t>Second level</a:t>
            </a:r>
          </a:p>
          <a:p>
            <a:pPr lvl="2" eaLnBrk="1" latinLnBrk="0" hangingPunct="1"/>
            <a:r>
              <a:rPr lang="hu-HU"/>
              <a:t>Third level</a:t>
            </a:r>
          </a:p>
          <a:p>
            <a:pPr lvl="3" eaLnBrk="1" latinLnBrk="0" hangingPunct="1"/>
            <a:r>
              <a:rPr lang="hu-HU"/>
              <a:t>Fourth level</a:t>
            </a:r>
          </a:p>
          <a:p>
            <a:pPr lvl="4" eaLnBrk="1" latinLnBrk="0" hangingPunct="1"/>
            <a:r>
              <a:rPr lang="hu-HU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349F5-913B-9145-BAC3-0AE5484B00B9}" type="datetimeFigureOut">
              <a:rPr lang="en-US" smtClean="0"/>
              <a:pPr/>
              <a:t>11/20/18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10615-C63A-164E-A2B0-B27532CE2A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8AF10615-C63A-164E-A2B0-B27532CE2A4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hu-HU"/>
              <a:t>Click to edit Master text styles</a:t>
            </a:r>
          </a:p>
          <a:p>
            <a:pPr lvl="1" eaLnBrk="1" latinLnBrk="0" hangingPunct="1"/>
            <a:r>
              <a:rPr lang="hu-HU"/>
              <a:t>Second level</a:t>
            </a:r>
          </a:p>
          <a:p>
            <a:pPr lvl="2" eaLnBrk="1" latinLnBrk="0" hangingPunct="1"/>
            <a:r>
              <a:rPr lang="hu-HU"/>
              <a:t>Third level</a:t>
            </a:r>
          </a:p>
          <a:p>
            <a:pPr lvl="3" eaLnBrk="1" latinLnBrk="0" hangingPunct="1"/>
            <a:r>
              <a:rPr lang="hu-HU"/>
              <a:t>Fourth level</a:t>
            </a:r>
          </a:p>
          <a:p>
            <a:pPr lvl="4" eaLnBrk="1" latinLnBrk="0" hangingPunct="1"/>
            <a:r>
              <a:rPr lang="hu-HU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349F5-913B-9145-BAC3-0AE5484B00B9}" type="datetimeFigureOut">
              <a:rPr lang="en-US" smtClean="0"/>
              <a:pPr/>
              <a:t>11/20/18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hu-HU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hu-HU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349F5-913B-9145-BAC3-0AE5484B00B9}" type="datetimeFigureOut">
              <a:rPr lang="en-US" smtClean="0"/>
              <a:pPr/>
              <a:t>11/20/18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8AF10615-C63A-164E-A2B0-B27532CE2A4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hu-HU"/>
              <a:t>Click to edit Master text styles</a:t>
            </a:r>
          </a:p>
          <a:p>
            <a:pPr lvl="1" eaLnBrk="1" latinLnBrk="0" hangingPunct="1"/>
            <a:r>
              <a:rPr lang="hu-HU"/>
              <a:t>Second level</a:t>
            </a:r>
          </a:p>
          <a:p>
            <a:pPr lvl="2" eaLnBrk="1" latinLnBrk="0" hangingPunct="1"/>
            <a:r>
              <a:rPr lang="hu-HU"/>
              <a:t>Third level</a:t>
            </a:r>
          </a:p>
          <a:p>
            <a:pPr lvl="3" eaLnBrk="1" latinLnBrk="0" hangingPunct="1"/>
            <a:r>
              <a:rPr lang="hu-HU"/>
              <a:t>Fourth level</a:t>
            </a:r>
          </a:p>
          <a:p>
            <a:pPr lvl="4" eaLnBrk="1" latinLnBrk="0" hangingPunct="1"/>
            <a:r>
              <a:rPr lang="hu-HU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hu-HU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349F5-913B-9145-BAC3-0AE5484B00B9}" type="datetimeFigureOut">
              <a:rPr lang="en-US" smtClean="0"/>
              <a:pPr/>
              <a:t>11/20/18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8AF10615-C63A-164E-A2B0-B27532CE2A4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hu-HU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hu-HU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D4A349F5-913B-9145-BAC3-0AE5484B00B9}" type="datetimeFigureOut">
              <a:rPr lang="en-US" smtClean="0"/>
              <a:pPr/>
              <a:t>11/20/18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10615-C63A-164E-A2B0-B27532CE2A4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hu-HU"/>
              <a:t>Click to edit Master text styles</a:t>
            </a:r>
          </a:p>
          <a:p>
            <a:pPr lvl="1" eaLnBrk="1" latinLnBrk="0" hangingPunct="1"/>
            <a:r>
              <a:rPr lang="hu-HU"/>
              <a:t>Second level</a:t>
            </a:r>
          </a:p>
          <a:p>
            <a:pPr lvl="2" eaLnBrk="1" latinLnBrk="0" hangingPunct="1"/>
            <a:r>
              <a:rPr lang="hu-HU"/>
              <a:t>Third level</a:t>
            </a:r>
          </a:p>
          <a:p>
            <a:pPr lvl="3" eaLnBrk="1" latinLnBrk="0" hangingPunct="1"/>
            <a:r>
              <a:rPr lang="hu-HU"/>
              <a:t>Fourth level</a:t>
            </a:r>
          </a:p>
          <a:p>
            <a:pPr lvl="4" eaLnBrk="1" latinLnBrk="0" hangingPunct="1"/>
            <a:r>
              <a:rPr lang="hu-HU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hu-HU"/>
              <a:t>Click to edit Master text styles</a:t>
            </a:r>
          </a:p>
          <a:p>
            <a:pPr lvl="1" eaLnBrk="1" latinLnBrk="0" hangingPunct="1"/>
            <a:r>
              <a:rPr lang="hu-HU"/>
              <a:t>Second level</a:t>
            </a:r>
          </a:p>
          <a:p>
            <a:pPr lvl="2" eaLnBrk="1" latinLnBrk="0" hangingPunct="1"/>
            <a:r>
              <a:rPr lang="hu-HU"/>
              <a:t>Third level</a:t>
            </a:r>
          </a:p>
          <a:p>
            <a:pPr lvl="3" eaLnBrk="1" latinLnBrk="0" hangingPunct="1"/>
            <a:r>
              <a:rPr lang="hu-HU"/>
              <a:t>Fourth level</a:t>
            </a:r>
          </a:p>
          <a:p>
            <a:pPr lvl="4" eaLnBrk="1" latinLnBrk="0" hangingPunct="1"/>
            <a:r>
              <a:rPr lang="hu-HU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u-HU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u-HU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349F5-913B-9145-BAC3-0AE5484B00B9}" type="datetimeFigureOut">
              <a:rPr lang="en-US" smtClean="0"/>
              <a:pPr/>
              <a:t>11/20/18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hu-HU"/>
              <a:t>Click to edit Master text styles</a:t>
            </a:r>
          </a:p>
          <a:p>
            <a:pPr lvl="1" eaLnBrk="1" latinLnBrk="0" hangingPunct="1"/>
            <a:r>
              <a:rPr lang="hu-HU"/>
              <a:t>Second level</a:t>
            </a:r>
          </a:p>
          <a:p>
            <a:pPr lvl="2" eaLnBrk="1" latinLnBrk="0" hangingPunct="1"/>
            <a:r>
              <a:rPr lang="hu-HU"/>
              <a:t>Third level</a:t>
            </a:r>
          </a:p>
          <a:p>
            <a:pPr lvl="3" eaLnBrk="1" latinLnBrk="0" hangingPunct="1"/>
            <a:r>
              <a:rPr lang="hu-HU"/>
              <a:t>Fourth level</a:t>
            </a:r>
          </a:p>
          <a:p>
            <a:pPr lvl="4" eaLnBrk="1" latinLnBrk="0" hangingPunct="1"/>
            <a:r>
              <a:rPr lang="hu-HU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hu-HU"/>
              <a:t>Click to edit Master text styles</a:t>
            </a:r>
          </a:p>
          <a:p>
            <a:pPr lvl="1" eaLnBrk="1" latinLnBrk="0" hangingPunct="1"/>
            <a:r>
              <a:rPr lang="hu-HU"/>
              <a:t>Second level</a:t>
            </a:r>
          </a:p>
          <a:p>
            <a:pPr lvl="2" eaLnBrk="1" latinLnBrk="0" hangingPunct="1"/>
            <a:r>
              <a:rPr lang="hu-HU"/>
              <a:t>Third level</a:t>
            </a:r>
          </a:p>
          <a:p>
            <a:pPr lvl="3" eaLnBrk="1" latinLnBrk="0" hangingPunct="1"/>
            <a:r>
              <a:rPr lang="hu-HU"/>
              <a:t>Fourth level</a:t>
            </a:r>
          </a:p>
          <a:p>
            <a:pPr lvl="4" eaLnBrk="1" latinLnBrk="0" hangingPunct="1"/>
            <a:r>
              <a:rPr lang="hu-HU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8AF10615-C63A-164E-A2B0-B27532CE2A4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hu-HU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349F5-913B-9145-BAC3-0AE5484B00B9}" type="datetimeFigureOut">
              <a:rPr lang="en-US" smtClean="0"/>
              <a:pPr/>
              <a:t>11/20/18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8AF10615-C63A-164E-A2B0-B27532CE2A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349F5-913B-9145-BAC3-0AE5484B00B9}" type="datetimeFigureOut">
              <a:rPr lang="en-US" smtClean="0"/>
              <a:pPr/>
              <a:t>11/20/18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AF10615-C63A-164E-A2B0-B27532CE2A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hu-HU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hu-HU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hu-HU"/>
              <a:t>Click to edit Master text styles</a:t>
            </a:r>
          </a:p>
          <a:p>
            <a:pPr lvl="1" eaLnBrk="1" latinLnBrk="0" hangingPunct="1"/>
            <a:r>
              <a:rPr lang="hu-HU"/>
              <a:t>Second level</a:t>
            </a:r>
          </a:p>
          <a:p>
            <a:pPr lvl="2" eaLnBrk="1" latinLnBrk="0" hangingPunct="1"/>
            <a:r>
              <a:rPr lang="hu-HU"/>
              <a:t>Third level</a:t>
            </a:r>
          </a:p>
          <a:p>
            <a:pPr lvl="3" eaLnBrk="1" latinLnBrk="0" hangingPunct="1"/>
            <a:r>
              <a:rPr lang="hu-HU"/>
              <a:t>Fourth level</a:t>
            </a:r>
          </a:p>
          <a:p>
            <a:pPr lvl="4" eaLnBrk="1" latinLnBrk="0" hangingPunct="1"/>
            <a:r>
              <a:rPr lang="hu-HU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8AF10615-C63A-164E-A2B0-B27532CE2A4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349F5-913B-9145-BAC3-0AE5484B00B9}" type="datetimeFigureOut">
              <a:rPr lang="en-US" smtClean="0"/>
              <a:pPr/>
              <a:t>11/20/18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8AF10615-C63A-164E-A2B0-B27532CE2A4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hu-HU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hu-HU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hu-HU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D4A349F5-913B-9145-BAC3-0AE5484B00B9}" type="datetimeFigureOut">
              <a:rPr lang="en-US" smtClean="0"/>
              <a:pPr/>
              <a:t>11/20/18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D4A349F5-913B-9145-BAC3-0AE5484B00B9}" type="datetimeFigureOut">
              <a:rPr lang="en-US" smtClean="0"/>
              <a:pPr/>
              <a:t>11/20/18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8AF10615-C63A-164E-A2B0-B27532CE2A4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hu-HU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hu-HU"/>
              <a:t>Click to edit Master text styles</a:t>
            </a:r>
          </a:p>
          <a:p>
            <a:pPr lvl="1" eaLnBrk="1" latinLnBrk="0" hangingPunct="1"/>
            <a:r>
              <a:rPr kumimoji="0" lang="hu-HU"/>
              <a:t>Second level</a:t>
            </a:r>
          </a:p>
          <a:p>
            <a:pPr lvl="2" eaLnBrk="1" latinLnBrk="0" hangingPunct="1"/>
            <a:r>
              <a:rPr kumimoji="0" lang="hu-HU"/>
              <a:t>Third level</a:t>
            </a:r>
          </a:p>
          <a:p>
            <a:pPr lvl="3" eaLnBrk="1" latinLnBrk="0" hangingPunct="1"/>
            <a:r>
              <a:rPr kumimoji="0" lang="hu-HU"/>
              <a:t>Fourth level</a:t>
            </a:r>
          </a:p>
          <a:p>
            <a:pPr lvl="4" eaLnBrk="1" latinLnBrk="0" hangingPunct="1"/>
            <a:r>
              <a:rPr kumimoji="0" lang="hu-HU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slideLayout" Target="../slideLayouts/slideLayout1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tamop412a.ttk.pte.hu/TSI/Nadori-Dancs-Retsagi-Ekler-Gaspar%20-%20Sportelmeleti%20ismeretek/sportelmelet.html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2819399"/>
            <a:ext cx="6400800" cy="2199215"/>
          </a:xfrm>
        </p:spPr>
        <p:txBody>
          <a:bodyPr>
            <a:normAutofit fontScale="85000" lnSpcReduction="20000"/>
          </a:bodyPr>
          <a:lstStyle/>
          <a:p>
            <a:r>
              <a:rPr lang="en-US" sz="2065" dirty="0" err="1"/>
              <a:t>Osztatlan</a:t>
            </a:r>
            <a:r>
              <a:rPr lang="en-US" sz="2065" dirty="0"/>
              <a:t> </a:t>
            </a:r>
            <a:r>
              <a:rPr lang="en-US" sz="2065" dirty="0" err="1"/>
              <a:t>tanár</a:t>
            </a:r>
            <a:r>
              <a:rPr lang="en-US" sz="2065" dirty="0"/>
              <a:t> </a:t>
            </a:r>
            <a:r>
              <a:rPr lang="en-US" sz="2065" dirty="0" err="1"/>
              <a:t>szak</a:t>
            </a:r>
            <a:endParaRPr lang="en-US" sz="2065" dirty="0"/>
          </a:p>
          <a:p>
            <a:r>
              <a:rPr lang="en-US" sz="2065" dirty="0"/>
              <a:t>2018.</a:t>
            </a:r>
          </a:p>
          <a:p>
            <a:endParaRPr lang="en-US" dirty="0"/>
          </a:p>
          <a:p>
            <a:endParaRPr lang="hu-HU" dirty="0"/>
          </a:p>
          <a:p>
            <a:r>
              <a:rPr lang="hu-HU" dirty="0"/>
              <a:t>Dr. Lacza Gyöngyvér</a:t>
            </a:r>
          </a:p>
          <a:p>
            <a:endParaRPr lang="hu-HU" dirty="0"/>
          </a:p>
          <a:p>
            <a:r>
              <a:rPr lang="hu-HU" dirty="0"/>
              <a:t>Egyetemi docens</a:t>
            </a:r>
          </a:p>
          <a:p>
            <a:r>
              <a:rPr lang="hu-HU" dirty="0"/>
              <a:t>Testnevelési Egyetem</a:t>
            </a:r>
          </a:p>
          <a:p>
            <a:r>
              <a:rPr lang="hu-HU" dirty="0"/>
              <a:t>Rekreáció tanszék  </a:t>
            </a:r>
          </a:p>
          <a:p>
            <a:endParaRPr lang="hu-HU" dirty="0"/>
          </a:p>
        </p:txBody>
      </p:sp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Rekreációs és szabadidősportok oktatásmódszertana  I.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4201905"/>
            <a:ext cx="1225064" cy="16334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8588" y="4201905"/>
            <a:ext cx="1607623" cy="138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7095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Footer Placeholder 4"/>
          <p:cNvSpPr txBox="1">
            <a:spLocks noGrp="1"/>
          </p:cNvSpPr>
          <p:nvPr/>
        </p:nvSpPr>
        <p:spPr bwMode="auto">
          <a:xfrm>
            <a:off x="4445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hu-HU" sz="1200">
                <a:solidFill>
                  <a:schemeClr val="bg1"/>
                </a:solidFill>
                <a:latin typeface="Book Antiqua" pitchFamily="18" charset="0"/>
              </a:rPr>
              <a:t>Lacza Gyöngyvér</a:t>
            </a:r>
          </a:p>
        </p:txBody>
      </p:sp>
      <p:sp>
        <p:nvSpPr>
          <p:cNvPr id="28675" name="Slide Number Placeholder 5"/>
          <p:cNvSpPr txBox="1">
            <a:spLocks noGrp="1"/>
          </p:cNvSpPr>
          <p:nvPr/>
        </p:nvSpPr>
        <p:spPr bwMode="auto">
          <a:xfrm>
            <a:off x="4305300" y="6356350"/>
            <a:ext cx="533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fld id="{58E41F77-EBD0-4E0B-ABCE-4D4034EBE747}" type="slidenum">
              <a:rPr lang="hu-HU" sz="1200">
                <a:solidFill>
                  <a:schemeClr val="bg1"/>
                </a:solidFill>
                <a:latin typeface="Book Antiqua" pitchFamily="18" charset="0"/>
              </a:rPr>
              <a:pPr algn="ctr" eaLnBrk="1" hangingPunct="1"/>
              <a:t>10</a:t>
            </a:fld>
            <a:endParaRPr lang="hu-HU" sz="120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3174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dirty="0">
                <a:latin typeface="Times CE" charset="0"/>
                <a:ea typeface="ＭＳ Ｐゴシック" pitchFamily="34" charset="-128"/>
              </a:rPr>
              <a:t>Őskor</a:t>
            </a:r>
            <a:endParaRPr lang="en-GB" dirty="0">
              <a:latin typeface="Times CE" charset="0"/>
              <a:ea typeface="ＭＳ Ｐゴシック" pitchFamily="34" charset="-128"/>
            </a:endParaRPr>
          </a:p>
        </p:txBody>
      </p:sp>
      <p:sp>
        <p:nvSpPr>
          <p:cNvPr id="31749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hu-HU" sz="2000" b="1" dirty="0">
                <a:ea typeface="ＭＳ Ｐゴシック" pitchFamily="34" charset="-128"/>
              </a:rPr>
              <a:t>Ősember </a:t>
            </a:r>
            <a:r>
              <a:rPr lang="hu-HU" sz="2000" dirty="0">
                <a:ea typeface="ＭＳ Ｐゴシック" pitchFamily="34" charset="-128"/>
              </a:rPr>
              <a:t>időbeosztása:</a:t>
            </a:r>
            <a:r>
              <a:rPr lang="hu-HU" dirty="0">
                <a:ea typeface="ＭＳ Ｐゴシック" pitchFamily="34" charset="-128"/>
              </a:rPr>
              <a:t> munka-pihenés</a:t>
            </a:r>
          </a:p>
          <a:p>
            <a:pPr eaLnBrk="1" hangingPunct="1">
              <a:lnSpc>
                <a:spcPct val="80000"/>
              </a:lnSpc>
              <a:buNone/>
              <a:defRPr/>
            </a:pPr>
            <a:endParaRPr lang="hu-HU" dirty="0">
              <a:ea typeface="ＭＳ Ｐゴシック" pitchFamily="34" charset="-128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hu-HU" sz="2000" dirty="0">
                <a:ea typeface="ＭＳ Ｐゴシック" pitchFamily="34" charset="-128"/>
              </a:rPr>
              <a:t>Pihenés= a munkavégző képesség helyreállítása, azaz </a:t>
            </a:r>
            <a:r>
              <a:rPr lang="hu-HU" sz="2000" b="1" dirty="0">
                <a:ea typeface="ＭＳ Ｐゴシック" pitchFamily="34" charset="-128"/>
              </a:rPr>
              <a:t>re-kreálása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hu-HU" sz="2000" dirty="0">
                <a:ea typeface="ＭＳ Ｐゴシック" pitchFamily="34" charset="-128"/>
              </a:rPr>
              <a:t>vallási-kultikus események, ünnepségek</a:t>
            </a:r>
          </a:p>
          <a:p>
            <a:pPr lvl="1" eaLnBrk="1" hangingPunct="1">
              <a:lnSpc>
                <a:spcPct val="80000"/>
              </a:lnSpc>
              <a:buNone/>
              <a:defRPr/>
            </a:pPr>
            <a:endParaRPr lang="hu-HU" sz="2000" dirty="0">
              <a:ea typeface="ＭＳ Ｐゴシック" pitchFamily="34" charset="-128"/>
            </a:endParaRPr>
          </a:p>
          <a:p>
            <a:pPr lvl="1" eaLnBrk="1" hangingPunct="1">
              <a:lnSpc>
                <a:spcPct val="80000"/>
              </a:lnSpc>
              <a:buFontTx/>
              <a:buNone/>
              <a:defRPr/>
            </a:pPr>
            <a:endParaRPr lang="hu-HU" sz="1700" b="1" dirty="0">
              <a:ea typeface="ＭＳ Ｐゴシック" pitchFamily="34" charset="-128"/>
            </a:endParaRPr>
          </a:p>
          <a:p>
            <a:pPr lvl="1" eaLnBrk="1" hangingPunct="1">
              <a:lnSpc>
                <a:spcPct val="80000"/>
              </a:lnSpc>
              <a:buFontTx/>
              <a:buNone/>
              <a:defRPr/>
            </a:pPr>
            <a:r>
              <a:rPr lang="hu-HU" sz="1700" b="1" dirty="0">
                <a:ea typeface="ＭＳ Ｐゴシック" pitchFamily="34" charset="-128"/>
              </a:rPr>
              <a:t>(Fogalom 1. értelmezés: a munkavégző képesség helyreállítása)</a:t>
            </a:r>
          </a:p>
          <a:p>
            <a:pPr lvl="1" eaLnBrk="1" hangingPunct="1">
              <a:lnSpc>
                <a:spcPct val="80000"/>
              </a:lnSpc>
              <a:buFontTx/>
              <a:buNone/>
              <a:defRPr/>
            </a:pPr>
            <a:endParaRPr lang="hu-HU" sz="1700" b="1" dirty="0">
              <a:ea typeface="ＭＳ Ｐゴシック" pitchFamily="34" charset="-128"/>
            </a:endParaRPr>
          </a:p>
          <a:p>
            <a:pPr lvl="1" eaLnBrk="1" hangingPunct="1">
              <a:lnSpc>
                <a:spcPct val="80000"/>
              </a:lnSpc>
              <a:buFontTx/>
              <a:buNone/>
              <a:defRPr/>
            </a:pPr>
            <a:endParaRPr lang="hu-HU" sz="1700" b="1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7964789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298448"/>
          </a:xfrm>
        </p:spPr>
        <p:txBody>
          <a:bodyPr>
            <a:noAutofit/>
          </a:bodyPr>
          <a:lstStyle/>
          <a:p>
            <a:r>
              <a:rPr lang="en-US" sz="2400" dirty="0"/>
              <a:t>A „sötét középkor”: differenciálódó szabadidő</a:t>
            </a:r>
            <a:br>
              <a:rPr lang="en-US" sz="2400" dirty="0"/>
            </a:br>
            <a:r>
              <a:rPr lang="en-US" sz="2400" dirty="0"/>
              <a:t>kultúra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elkezdődött a szabadidőeltöltés módjának társadalmi rétegek, illetve osztályok szerinti differenciálódása</a:t>
            </a:r>
          </a:p>
          <a:p>
            <a:endParaRPr lang="en-US" sz="2400" dirty="0"/>
          </a:p>
          <a:p>
            <a:r>
              <a:rPr lang="en-US" sz="2400" dirty="0"/>
              <a:t>elkülönült már egymástól a lovagi, az udvari-nemesi, a népi és a középkor vége felé kialakuló városi-polgári szabadidő kultúra</a:t>
            </a:r>
          </a:p>
          <a:p>
            <a:endParaRPr lang="en-US" sz="2400" dirty="0"/>
          </a:p>
          <a:p>
            <a:r>
              <a:rPr lang="en-US" sz="2400" i="1" dirty="0"/>
              <a:t>“A szabadidőt egyre inkább a vallás, a vallási ünnepek és az egyház  által közvetített világkép/értékek határozták meg” (Nádori, Gáspár, Rétsági, Szegnerné, Woth, Gáldi, 2011).</a:t>
            </a:r>
          </a:p>
          <a:p>
            <a:pPr>
              <a:buNone/>
            </a:pPr>
            <a:endParaRPr lang="en-US" sz="2400" dirty="0"/>
          </a:p>
          <a:p>
            <a:endParaRPr lang="en-US" sz="2400" dirty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Középkor</a:t>
            </a:r>
          </a:p>
        </p:txBody>
      </p:sp>
      <p:sp>
        <p:nvSpPr>
          <p:cNvPr id="130051" name="Content Placeholder 2"/>
          <p:cNvSpPr>
            <a:spLocks noGrp="1"/>
          </p:cNvSpPr>
          <p:nvPr>
            <p:ph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effectLst/>
                <a:ea typeface="ＭＳ Ｐゴシック" pitchFamily="34" charset="-128"/>
              </a:rPr>
              <a:t>Kereszténység elterjedése Európában</a:t>
            </a:r>
          </a:p>
          <a:p>
            <a:pPr>
              <a:buNone/>
            </a:pPr>
            <a:endParaRPr lang="en-US" dirty="0">
              <a:effectLst/>
              <a:ea typeface="ＭＳ Ｐゴシック" pitchFamily="34" charset="-128"/>
            </a:endParaRPr>
          </a:p>
          <a:p>
            <a:r>
              <a:rPr lang="en-US" dirty="0">
                <a:effectLst/>
                <a:ea typeface="ＭＳ Ｐゴシック" pitchFamily="34" charset="-128"/>
              </a:rPr>
              <a:t>‘Szabályozott szabadidő’ megjelenése</a:t>
            </a:r>
          </a:p>
          <a:p>
            <a:pPr lvl="2"/>
            <a:r>
              <a:rPr lang="en-US" dirty="0">
                <a:effectLst/>
                <a:ea typeface="ＭＳ Ｐゴシック" pitchFamily="34" charset="-128"/>
              </a:rPr>
              <a:t>7. nap szentsége-vasárnapok</a:t>
            </a:r>
          </a:p>
          <a:p>
            <a:pPr lvl="2"/>
            <a:r>
              <a:rPr lang="en-US" dirty="0">
                <a:effectLst/>
                <a:ea typeface="ＭＳ Ｐゴシック" pitchFamily="34" charset="-128"/>
              </a:rPr>
              <a:t>Vallási ünnepek szentsége</a:t>
            </a:r>
          </a:p>
          <a:p>
            <a:pPr lvl="2"/>
            <a:endParaRPr lang="en-US" dirty="0">
              <a:effectLst/>
              <a:ea typeface="ＭＳ Ｐゴシック" pitchFamily="34" charset="-128"/>
            </a:endParaRPr>
          </a:p>
          <a:p>
            <a:pPr lvl="2"/>
            <a:endParaRPr lang="en-US" dirty="0">
              <a:effectLst/>
              <a:ea typeface="ＭＳ Ｐゴシック" pitchFamily="34" charset="-128"/>
            </a:endParaRPr>
          </a:p>
          <a:p>
            <a:pPr lvl="2"/>
            <a:r>
              <a:rPr lang="en-US" dirty="0">
                <a:effectLst/>
                <a:ea typeface="ＭＳ Ｐゴシック" pitchFamily="34" charset="-128"/>
              </a:rPr>
              <a:t>Ma hány szabadnapunk van ebből eredően?? </a:t>
            </a:r>
          </a:p>
          <a:p>
            <a:pPr lvl="2"/>
            <a:endParaRPr lang="en-US" dirty="0">
              <a:effectLst/>
              <a:ea typeface="ＭＳ Ｐゴシック" pitchFamily="34" charset="-128"/>
            </a:endParaRPr>
          </a:p>
          <a:p>
            <a:pPr lvl="2"/>
            <a:endParaRPr lang="en-US" dirty="0">
              <a:effectLst/>
              <a:ea typeface="ＭＳ Ｐゴシック" pitchFamily="34" charset="-128"/>
            </a:endParaRPr>
          </a:p>
          <a:p>
            <a:pPr lvl="2"/>
            <a:endParaRPr lang="en-US" dirty="0">
              <a:effectLst/>
              <a:ea typeface="ＭＳ Ｐゴシック" pitchFamily="34" charset="-128"/>
            </a:endParaRPr>
          </a:p>
        </p:txBody>
      </p:sp>
      <p:pic>
        <p:nvPicPr>
          <p:cNvPr id="130052" name="Picture 3" descr="humor-1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825" y="4665663"/>
            <a:ext cx="15621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058348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066800"/>
          </a:xfrm>
        </p:spPr>
        <p:txBody>
          <a:bodyPr>
            <a:normAutofit fontScale="90000"/>
          </a:bodyPr>
          <a:lstStyle/>
          <a:p>
            <a:pPr>
              <a:defRPr/>
            </a:pPr>
            <a:br>
              <a:rPr lang="hu-HU" dirty="0">
                <a:effectLst/>
                <a:ea typeface="ＭＳ Ｐゴシック" pitchFamily="34" charset="-128"/>
              </a:rPr>
            </a:br>
            <a:br>
              <a:rPr lang="hu-HU" dirty="0">
                <a:effectLst/>
                <a:ea typeface="ＭＳ Ｐゴシック" pitchFamily="34" charset="-128"/>
              </a:rPr>
            </a:br>
            <a:r>
              <a:rPr lang="hu-HU" dirty="0">
                <a:effectLst/>
                <a:ea typeface="ＭＳ Ｐゴシック" pitchFamily="34" charset="-128"/>
              </a:rPr>
              <a:t>Rekreáció a Középkorban </a:t>
            </a:r>
            <a:br>
              <a:rPr lang="hu-HU" dirty="0">
                <a:effectLst/>
                <a:ea typeface="ＭＳ Ｐゴシック" pitchFamily="34" charset="-128"/>
              </a:rPr>
            </a:b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hu-HU" dirty="0">
                <a:effectLst/>
                <a:ea typeface="ＭＳ Ｐゴシック" pitchFamily="34" charset="-128"/>
              </a:rPr>
              <a:t>A lovagi tornák is többek voltak, mint a harci fölkészülés tréningjei</a:t>
            </a:r>
          </a:p>
          <a:p>
            <a:pPr>
              <a:lnSpc>
                <a:spcPct val="90000"/>
              </a:lnSpc>
              <a:defRPr/>
            </a:pPr>
            <a:r>
              <a:rPr lang="hu-HU" dirty="0">
                <a:effectLst/>
                <a:ea typeface="ＭＳ Ｐゴシック" pitchFamily="34" charset="-128"/>
              </a:rPr>
              <a:t>vallási ünnepekhez kötődő szokások és események</a:t>
            </a:r>
          </a:p>
          <a:p>
            <a:pPr>
              <a:lnSpc>
                <a:spcPct val="90000"/>
              </a:lnSpc>
              <a:defRPr/>
            </a:pPr>
            <a:r>
              <a:rPr lang="hu-HU" dirty="0">
                <a:effectLst/>
                <a:ea typeface="ＭＳ Ｐゴシック" pitchFamily="34" charset="-128"/>
              </a:rPr>
              <a:t> a termékenységi szertartásokon át a generációk során öröklődő népszokásokig </a:t>
            </a:r>
          </a:p>
          <a:p>
            <a:pPr>
              <a:lnSpc>
                <a:spcPct val="90000"/>
              </a:lnSpc>
              <a:buNone/>
              <a:defRPr/>
            </a:pPr>
            <a:endParaRPr lang="hu-HU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  <a:buNone/>
              <a:defRPr/>
            </a:pPr>
            <a:r>
              <a:rPr lang="hu-HU" dirty="0">
                <a:effectLst/>
                <a:ea typeface="ＭＳ Ｐゴシック" pitchFamily="34" charset="-128"/>
              </a:rPr>
              <a:t>Pl.:</a:t>
            </a:r>
          </a:p>
          <a:p>
            <a:pPr lvl="1">
              <a:lnSpc>
                <a:spcPct val="90000"/>
              </a:lnSpc>
              <a:defRPr/>
            </a:pPr>
            <a:r>
              <a:rPr lang="hu-HU" dirty="0">
                <a:effectLst/>
                <a:ea typeface="ＭＳ Ｐゴシック" pitchFamily="34" charset="-128"/>
              </a:rPr>
              <a:t>búcsú</a:t>
            </a:r>
          </a:p>
          <a:p>
            <a:pPr lvl="1">
              <a:lnSpc>
                <a:spcPct val="90000"/>
              </a:lnSpc>
              <a:defRPr/>
            </a:pPr>
            <a:r>
              <a:rPr lang="hu-HU" dirty="0">
                <a:effectLst/>
                <a:ea typeface="ＭＳ Ｐゴシック" pitchFamily="34" charset="-128"/>
              </a:rPr>
              <a:t>Húsvétolás</a:t>
            </a:r>
          </a:p>
          <a:p>
            <a:pPr lvl="1">
              <a:lnSpc>
                <a:spcPct val="90000"/>
              </a:lnSpc>
              <a:defRPr/>
            </a:pPr>
            <a:r>
              <a:rPr lang="hu-HU" dirty="0">
                <a:effectLst/>
                <a:ea typeface="ＭＳ Ｐゴシック" pitchFamily="34" charset="-128"/>
              </a:rPr>
              <a:t>Majális</a:t>
            </a:r>
          </a:p>
          <a:p>
            <a:pPr lvl="1">
              <a:lnSpc>
                <a:spcPct val="90000"/>
              </a:lnSpc>
              <a:defRPr/>
            </a:pPr>
            <a:r>
              <a:rPr lang="hu-HU" dirty="0">
                <a:effectLst/>
                <a:ea typeface="ＭＳ Ｐゴシック" pitchFamily="34" charset="-128"/>
              </a:rPr>
              <a:t>bálok, busójárás, lakodalom, halotti tor, stb.</a:t>
            </a:r>
          </a:p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0833414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Footer Placeholder 4"/>
          <p:cNvSpPr txBox="1">
            <a:spLocks noGrp="1"/>
          </p:cNvSpPr>
          <p:nvPr/>
        </p:nvSpPr>
        <p:spPr bwMode="auto">
          <a:xfrm>
            <a:off x="4445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hu-HU" sz="1200">
                <a:solidFill>
                  <a:schemeClr val="bg1"/>
                </a:solidFill>
                <a:latin typeface="Book Antiqua" pitchFamily="18" charset="0"/>
              </a:rPr>
              <a:t>Lacza Gyöngyvér</a:t>
            </a:r>
          </a:p>
        </p:txBody>
      </p:sp>
      <p:sp>
        <p:nvSpPr>
          <p:cNvPr id="132099" name="Slide Number Placeholder 5"/>
          <p:cNvSpPr txBox="1">
            <a:spLocks noGrp="1"/>
          </p:cNvSpPr>
          <p:nvPr/>
        </p:nvSpPr>
        <p:spPr bwMode="auto">
          <a:xfrm>
            <a:off x="4305300" y="6356350"/>
            <a:ext cx="533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fld id="{717BF59D-39F6-414E-B426-00DB128E5CF5}" type="slidenum">
              <a:rPr lang="hu-HU" sz="1200">
                <a:solidFill>
                  <a:schemeClr val="bg1"/>
                </a:solidFill>
                <a:latin typeface="Book Antiqua" pitchFamily="18" charset="0"/>
              </a:rPr>
              <a:pPr algn="ctr" eaLnBrk="1" hangingPunct="1"/>
              <a:t>103</a:t>
            </a:fld>
            <a:endParaRPr lang="hu-HU" sz="120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8602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hu-HU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A rekreáció és a civilizációs fejlődés</a:t>
            </a:r>
          </a:p>
        </p:txBody>
      </p:sp>
      <p:sp>
        <p:nvSpPr>
          <p:cNvPr id="86021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 typeface="Wingdings 2" pitchFamily="18" charset="2"/>
              <a:buNone/>
              <a:defRPr/>
            </a:pPr>
            <a:r>
              <a:rPr lang="hu-HU" sz="19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A civilizációs fejlődés nagy fordulópontjai: 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  <a:defRPr/>
            </a:pPr>
            <a:endParaRPr lang="hu-HU" sz="190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hu-HU" sz="1900">
                <a:effectLst>
                  <a:outerShdw blurRad="38100" dist="38100" dir="2700000" algn="tl">
                    <a:srgbClr val="C0C0C0"/>
                  </a:outerShdw>
                </a:effectLst>
                <a:latin typeface="Times CE" charset="0"/>
                <a:ea typeface="ＭＳ Ｐゴシック" pitchFamily="34" charset="-128"/>
              </a:rPr>
              <a:t>Ipari Forradalom (1750-80)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hu-HU" sz="1900">
                <a:effectLst>
                  <a:outerShdw blurRad="38100" dist="38100" dir="2700000" algn="tl">
                    <a:srgbClr val="C0C0C0"/>
                  </a:outerShdw>
                </a:effectLst>
                <a:latin typeface="Times CE" charset="0"/>
                <a:ea typeface="ＭＳ Ｐゴシック" pitchFamily="34" charset="-128"/>
              </a:rPr>
              <a:t>találmányok (gőzgép)- Iparosodás, városiasodás, </a:t>
            </a:r>
          </a:p>
          <a:p>
            <a:pPr lvl="1" eaLnBrk="1" hangingPunct="1">
              <a:lnSpc>
                <a:spcPct val="80000"/>
              </a:lnSpc>
              <a:buFontTx/>
              <a:buNone/>
              <a:defRPr/>
            </a:pPr>
            <a:endParaRPr lang="hu-HU" sz="1900">
              <a:effectLst>
                <a:outerShdw blurRad="38100" dist="38100" dir="2700000" algn="tl">
                  <a:srgbClr val="C0C0C0"/>
                </a:outerShdw>
              </a:effectLst>
              <a:latin typeface="Times CE" charset="0"/>
              <a:ea typeface="ＭＳ Ｐゴシック" pitchFamily="34" charset="-128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hu-HU" sz="1900">
                <a:effectLst>
                  <a:outerShdw blurRad="38100" dist="38100" dir="2700000" algn="tl">
                    <a:srgbClr val="C0C0C0"/>
                  </a:outerShdw>
                </a:effectLst>
                <a:latin typeface="Times CE" charset="0"/>
                <a:ea typeface="ＭＳ Ｐゴシック" pitchFamily="34" charset="-128"/>
              </a:rPr>
              <a:t>Tudományos és Technikai Forradalom (1900)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hu-HU" sz="1900">
                <a:effectLst>
                  <a:outerShdw blurRad="38100" dist="38100" dir="2700000" algn="tl">
                    <a:srgbClr val="C0C0C0"/>
                  </a:outerShdw>
                </a:effectLst>
                <a:latin typeface="Times CE" charset="0"/>
                <a:ea typeface="ＭＳ Ｐゴシック" pitchFamily="34" charset="-128"/>
              </a:rPr>
              <a:t>Robbnómotor, elektromosság-közlekedés forradalma, távközlés-kényelmesedő élet</a:t>
            </a:r>
          </a:p>
          <a:p>
            <a:pPr lvl="1" eaLnBrk="1" hangingPunct="1">
              <a:lnSpc>
                <a:spcPct val="80000"/>
              </a:lnSpc>
              <a:buFontTx/>
              <a:buNone/>
              <a:defRPr/>
            </a:pPr>
            <a:endParaRPr lang="hu-HU" sz="1900">
              <a:effectLst>
                <a:outerShdw blurRad="38100" dist="38100" dir="2700000" algn="tl">
                  <a:srgbClr val="C0C0C0"/>
                </a:outerShdw>
              </a:effectLst>
              <a:latin typeface="Times CE" charset="0"/>
              <a:ea typeface="ＭＳ Ｐゴシック" pitchFamily="34" charset="-128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hu-HU" sz="1900">
                <a:effectLst>
                  <a:outerShdw blurRad="38100" dist="38100" dir="2700000" algn="tl">
                    <a:srgbClr val="C0C0C0"/>
                  </a:outerShdw>
                </a:effectLst>
                <a:latin typeface="Times CE" charset="0"/>
                <a:ea typeface="ＭＳ Ｐゴシック" pitchFamily="34" charset="-128"/>
              </a:rPr>
              <a:t>Informatikai Forradalom (1975)</a:t>
            </a:r>
            <a:endParaRPr lang="hu-HU" sz="190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hu-HU" sz="19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Számítógép, mobiltelefon- ülő életmód, stressz</a:t>
            </a:r>
          </a:p>
        </p:txBody>
      </p:sp>
    </p:spTree>
    <p:extLst>
      <p:ext uri="{BB962C8B-B14F-4D97-AF65-F5344CB8AC3E}">
        <p14:creationId xmlns:p14="http://schemas.microsoft.com/office/powerpoint/2010/main" val="362861968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185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hu-HU"/>
              <a:t>Ipari Forradalom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2064733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hu-HU">
                <a:effectLst/>
                <a:ea typeface="ＭＳ Ｐゴシック" pitchFamily="34" charset="-128"/>
              </a:rPr>
              <a:t>Ipari Forradalom</a:t>
            </a:r>
          </a:p>
        </p:txBody>
      </p:sp>
      <p:sp>
        <p:nvSpPr>
          <p:cNvPr id="134147" name="Rectangle 3"/>
          <p:cNvSpPr>
            <a:spLocks noGrp="1"/>
          </p:cNvSpPr>
          <p:nvPr>
            <p:ph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  <a:buNone/>
            </a:pPr>
            <a:r>
              <a:rPr lang="hu-HU" sz="1800" dirty="0">
                <a:effectLst/>
                <a:ea typeface="ＭＳ Ｐゴシック" pitchFamily="34" charset="-128"/>
              </a:rPr>
              <a:t>Ipari forradalom (1750-1780) </a:t>
            </a:r>
          </a:p>
          <a:p>
            <a:pPr>
              <a:lnSpc>
                <a:spcPct val="90000"/>
              </a:lnSpc>
              <a:buNone/>
            </a:pPr>
            <a:endParaRPr lang="hu-HU" sz="1800" dirty="0">
              <a:effectLst/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hu-HU" sz="1800" dirty="0">
                <a:effectLst/>
                <a:ea typeface="ＭＳ Ｐゴシック" pitchFamily="34" charset="-128"/>
              </a:rPr>
              <a:t> A manufaktúráktól a gépesített iparhoz vezető korszak.</a:t>
            </a:r>
          </a:p>
          <a:p>
            <a:pPr>
              <a:lnSpc>
                <a:spcPct val="90000"/>
              </a:lnSpc>
            </a:pPr>
            <a:r>
              <a:rPr lang="hu-HU" sz="1800" dirty="0">
                <a:effectLst/>
                <a:ea typeface="ＭＳ Ｐゴシック" pitchFamily="34" charset="-128"/>
              </a:rPr>
              <a:t> Centruma: Anglia, szimbóluma: a gőzgép (James Watt, 1769).</a:t>
            </a:r>
          </a:p>
          <a:p>
            <a:pPr>
              <a:lnSpc>
                <a:spcPct val="90000"/>
              </a:lnSpc>
            </a:pPr>
            <a:r>
              <a:rPr lang="hu-HU" sz="1800" dirty="0">
                <a:effectLst/>
                <a:ea typeface="ＭＳ Ｐゴシック" pitchFamily="34" charset="-128"/>
              </a:rPr>
              <a:t> Technikai vívmányai: a fonó- és a mechanikus szövőgép, a kokszot alkalmazó acélipar, valamint a gőzhajó (R. Fulton, 1807) és a gőzmozdony (G. Stephenson, 1814). </a:t>
            </a:r>
          </a:p>
          <a:p>
            <a:pPr>
              <a:lnSpc>
                <a:spcPct val="90000"/>
              </a:lnSpc>
            </a:pPr>
            <a:r>
              <a:rPr lang="hu-HU" sz="1800" dirty="0">
                <a:effectLst/>
                <a:ea typeface="ＭＳ Ｐゴシック" pitchFamily="34" charset="-128"/>
              </a:rPr>
              <a:t> A gépesítés a tömegfogyasztási cikkek előállításában kezdődött - ruházat. A textilipar lett a húzóágazat. A gyapjút a gyapot váltotta föl. Először a fonást, aztán a szövést is gépesítették. </a:t>
            </a:r>
          </a:p>
          <a:p>
            <a:pPr>
              <a:lnSpc>
                <a:spcPct val="90000"/>
              </a:lnSpc>
            </a:pPr>
            <a:r>
              <a:rPr lang="hu-HU" sz="1800" dirty="0">
                <a:effectLst/>
                <a:ea typeface="ＭＳ Ｐゴシック" pitchFamily="34" charset="-128"/>
              </a:rPr>
              <a:t> A szállítás tömegesítése – gőzhajó, a vasból készült hajótestek (1840-tól) elterjedésével vált tömegessé.</a:t>
            </a:r>
          </a:p>
          <a:p>
            <a:pPr>
              <a:lnSpc>
                <a:spcPct val="90000"/>
              </a:lnSpc>
            </a:pPr>
            <a:endParaRPr lang="hu-HU" sz="1800" dirty="0">
              <a:effectLst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999708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hu-HU">
                <a:effectLst/>
                <a:ea typeface="ＭＳ Ｐゴシック" pitchFamily="34" charset="-128"/>
              </a:rPr>
              <a:t>Újkor</a:t>
            </a:r>
          </a:p>
        </p:txBody>
      </p:sp>
      <p:sp>
        <p:nvSpPr>
          <p:cNvPr id="135171" name="Rectangle 3"/>
          <p:cNvSpPr>
            <a:spLocks noGrp="1"/>
          </p:cNvSpPr>
          <p:nvPr>
            <p:ph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r>
              <a:rPr lang="hu-HU" sz="1400" dirty="0">
                <a:effectLst/>
                <a:ea typeface="ＭＳ Ｐゴシック" pitchFamily="34" charset="-128"/>
              </a:rPr>
              <a:t> </a:t>
            </a:r>
            <a:r>
              <a:rPr lang="hu-HU" sz="1600" dirty="0">
                <a:effectLst/>
                <a:ea typeface="ＭＳ Ｐゴシック" pitchFamily="34" charset="-128"/>
              </a:rPr>
              <a:t>A civilizációs fejlődés előrehaladtával halmozódtak a negatív hatások. </a:t>
            </a:r>
          </a:p>
          <a:p>
            <a:pPr>
              <a:lnSpc>
                <a:spcPct val="80000"/>
              </a:lnSpc>
              <a:buNone/>
            </a:pPr>
            <a:endParaRPr lang="hu-HU" sz="1600" dirty="0">
              <a:effectLst/>
              <a:ea typeface="ＭＳ Ｐゴシック" pitchFamily="34" charset="-128"/>
            </a:endParaRPr>
          </a:p>
          <a:p>
            <a:pPr>
              <a:lnSpc>
                <a:spcPct val="80000"/>
              </a:lnSpc>
              <a:buNone/>
            </a:pPr>
            <a:r>
              <a:rPr lang="hu-HU" sz="1600" dirty="0">
                <a:effectLst/>
                <a:ea typeface="ＭＳ Ｐゴシック" pitchFamily="34" charset="-128"/>
              </a:rPr>
              <a:t>A civilizációs ártalmak manifesztálódására utal a következő idézet: </a:t>
            </a:r>
            <a:endParaRPr lang="hu-HU" sz="16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  <a:buNone/>
            </a:pPr>
            <a:endParaRPr lang="hu-HU" sz="1600" dirty="0">
              <a:effectLst/>
              <a:ea typeface="ＭＳ Ｐゴシック" pitchFamily="34" charset="-128"/>
            </a:endParaRPr>
          </a:p>
          <a:p>
            <a:pPr>
              <a:lnSpc>
                <a:spcPct val="80000"/>
              </a:lnSpc>
              <a:buNone/>
            </a:pPr>
            <a:r>
              <a:rPr lang="hu-HU" sz="1600" dirty="0">
                <a:effectLst/>
                <a:ea typeface="ＭＳ Ｐゴシック" pitchFamily="34" charset="-128"/>
              </a:rPr>
              <a:t>Guts-Muts: a fizikai degradációt jól összeválogatott testgyakorlatok kívánta megelőzni: „Vannak vézna napszámosok vékony combokkal és lábikrákkal - mert nem használják a lábukat; sovány karokkal és kezekkel - mert kizárólag nőknek való munkát végeznek; beesett mellkassal és görbe háttal - mert állandóan ülnek... Egyszóval a mozgáshiány következtében testük, ha még nem is ment egészen tönkre, de máris erősen deformálódott.” „Mások - az emberfeletti erőfeszítés következtében - merevek, nehézkesek, ügyetlenek, nyomorékok.”</a:t>
            </a:r>
          </a:p>
          <a:p>
            <a:pPr>
              <a:lnSpc>
                <a:spcPct val="80000"/>
              </a:lnSpc>
              <a:buNone/>
            </a:pPr>
            <a:endParaRPr lang="hu-HU" sz="1600" dirty="0">
              <a:effectLst/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hu-HU" sz="1600" dirty="0">
                <a:effectLst/>
                <a:ea typeface="ＭＳ Ｐゴシック" pitchFamily="34" charset="-128"/>
              </a:rPr>
              <a:t> A szokások változását, a rekreatív események módosulását az életmód-változás indukálta.</a:t>
            </a:r>
          </a:p>
          <a:p>
            <a:pPr>
              <a:lnSpc>
                <a:spcPct val="80000"/>
              </a:lnSpc>
              <a:buNone/>
            </a:pPr>
            <a:endParaRPr lang="hu-HU" sz="1600" dirty="0">
              <a:effectLst/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hu-HU" sz="1600" dirty="0">
                <a:effectLst/>
                <a:ea typeface="ＭＳ Ｐゴシック" pitchFamily="34" charset="-128"/>
              </a:rPr>
              <a:t> A termelési módban és a társadalmi létformákban lezajló forradalmak sajátos kihívásként jelentkeztek, amire választevékenységet kellett (kellene) adni.</a:t>
            </a:r>
          </a:p>
          <a:p>
            <a:pPr>
              <a:lnSpc>
                <a:spcPct val="80000"/>
              </a:lnSpc>
            </a:pPr>
            <a:endParaRPr lang="hu-HU" sz="1600" dirty="0">
              <a:effectLst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8426165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Gyermekmunka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defRPr/>
            </a:pPr>
            <a:r>
              <a:rPr lang="en-US" sz="12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Hol dolgozol? - Walden Moorban, egy New Engline elnevezésű helyen.</a:t>
            </a:r>
          </a:p>
          <a:p>
            <a:pPr>
              <a:defRPr/>
            </a:pPr>
            <a:r>
              <a:rPr lang="en-US" sz="12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Mi a munkátok? - Szén elvitele egy embertől.</a:t>
            </a:r>
          </a:p>
          <a:p>
            <a:pPr>
              <a:defRPr/>
            </a:pPr>
            <a:r>
              <a:rPr lang="en-US" sz="12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Mondd el közelebbről! - Övek és láncok vannak testünk köré csavarva, és hozzájuk való csöbrök.</a:t>
            </a:r>
          </a:p>
          <a:p>
            <a:pPr>
              <a:defRPr/>
            </a:pPr>
            <a:r>
              <a:rPr lang="en-US" sz="12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Ilyenformán a csöbör hozzátok van erősítve? - Vannak horgaink a láncok végén, ezekre a csöbör ráerősíthető, mi pedig ide-oda húzzuk, kétrét hajolva (a gyermek megmutatja a mozdulatot).</a:t>
            </a:r>
          </a:p>
          <a:p>
            <a:pPr>
              <a:defRPr/>
            </a:pPr>
            <a:r>
              <a:rPr lang="en-US" sz="12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Mikor mentek le a bányába? - Többnyire fél hatkor megyünk le, vagy fél hat és hat között.</a:t>
            </a:r>
          </a:p>
          <a:p>
            <a:pPr>
              <a:defRPr/>
            </a:pPr>
            <a:r>
              <a:rPr lang="en-US" sz="12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Mikor jöttök fel? - Ez nálunk nem egyforma; néha tizenkettőkor, néha előbb: van úgy, hogy hat után és van úgy, hogy tizennégy órán át vagyunk lent.</a:t>
            </a:r>
          </a:p>
          <a:p>
            <a:pPr>
              <a:defRPr/>
            </a:pPr>
            <a:r>
              <a:rPr lang="en-US" sz="12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Mikor esztek? - Többnyire tíz vagy tizenkettő körül eszünk, nincs időnk hozzá.</a:t>
            </a:r>
          </a:p>
          <a:p>
            <a:pPr>
              <a:defRPr/>
            </a:pPr>
            <a:r>
              <a:rPr lang="en-US" sz="12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Megálltok a munkában, amikor esztek? - Igen, megállunk körülbelül egy percre vagy ilyenforma időre, olykor pedig egyszerre dolgozunk és eszünk, ha a kosarak tele vannak, több időnk van. </a:t>
            </a:r>
            <a:r>
              <a:rPr lang="en-US" sz="1200" i="1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(A gyermekmunkát vizsgáló angol parlamenti bizottság jegyzőkönyvéből, 183</a:t>
            </a:r>
            <a:endParaRPr lang="en-US" sz="120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7775088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Rekreációs válaszok</a:t>
            </a:r>
          </a:p>
        </p:txBody>
      </p:sp>
      <p:sp>
        <p:nvSpPr>
          <p:cNvPr id="139267" name="Rectangle 3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marL="274320" lvl="1"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hu-HU" sz="2162" b="1" dirty="0"/>
              <a:t>Ki a városból, vissza a természetbe!</a:t>
            </a:r>
          </a:p>
          <a:p>
            <a:pPr lvl="1"/>
            <a:r>
              <a:rPr lang="hu-HU" sz="2162" dirty="0"/>
              <a:t>vallási szervezetek</a:t>
            </a:r>
          </a:p>
          <a:p>
            <a:pPr lvl="1"/>
            <a:r>
              <a:rPr lang="hu-HU" sz="2162" dirty="0"/>
              <a:t>ipari- és kereskedő városok polgárainak rekreációs jellegű sporttársulásai (alpinisztika, evezés, kerékpár, korcsolya, turisztika stb.)</a:t>
            </a:r>
          </a:p>
          <a:p>
            <a:pPr lvl="1"/>
            <a:endParaRPr lang="hu-HU" sz="2162" dirty="0"/>
          </a:p>
          <a:p>
            <a:r>
              <a:rPr lang="hu-HU" sz="2162" b="1" dirty="0">
                <a:solidFill>
                  <a:schemeClr val="tx2"/>
                </a:solidFill>
              </a:rPr>
              <a:t>Sportklubok</a:t>
            </a:r>
          </a:p>
          <a:p>
            <a:pPr>
              <a:buNone/>
            </a:pPr>
            <a:r>
              <a:rPr lang="hu-HU" sz="2162" dirty="0">
                <a:solidFill>
                  <a:schemeClr val="tx2"/>
                </a:solidFill>
              </a:rPr>
              <a:t>	19. század közepétől az arisztokrácia exkluzív jellegű sportklubjai (lovas, golf, krikett, vívás) mellett </a:t>
            </a:r>
          </a:p>
          <a:p>
            <a:endParaRPr lang="hu-HU" sz="2162" dirty="0">
              <a:solidFill>
                <a:schemeClr val="tx2"/>
              </a:solidFill>
            </a:endParaRPr>
          </a:p>
          <a:p>
            <a:r>
              <a:rPr lang="hu-HU" sz="2162" b="1" dirty="0">
                <a:solidFill>
                  <a:schemeClr val="tx2"/>
                </a:solidFill>
              </a:rPr>
              <a:t>A város élhetővé tétele</a:t>
            </a:r>
          </a:p>
          <a:p>
            <a:pPr lvl="1"/>
            <a:r>
              <a:rPr lang="hu-HU" sz="2162" dirty="0"/>
              <a:t>Parkok, játszóterek építése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6978805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1922463"/>
            <a:ext cx="7343775" cy="43910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Áttekintés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4221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latin typeface="Times CE" charset="0"/>
                <a:ea typeface="ＭＳ Ｐゴシック" pitchFamily="34" charset="-128"/>
              </a:rPr>
              <a:t>Ókor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hu-HU" sz="2000" b="1" dirty="0">
                <a:ea typeface="ＭＳ Ｐゴシック" pitchFamily="34" charset="-128"/>
              </a:rPr>
              <a:t>Ókor (antik kultúra): </a:t>
            </a:r>
          </a:p>
          <a:p>
            <a:pPr>
              <a:lnSpc>
                <a:spcPct val="80000"/>
              </a:lnSpc>
              <a:defRPr/>
            </a:pPr>
            <a:endParaRPr lang="hu-HU" sz="2000" b="1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  <a:defRPr/>
            </a:pPr>
            <a:r>
              <a:rPr lang="en-US" sz="2000" dirty="0"/>
              <a:t>Az ókori filozófusok véleménye szerint csak a szabadidő révén válhatunk emberré, hiszen az emberi lét azt jelenti, hogy mi magunk rendelkezünk önmagunkkal, szabadok vagyunk. </a:t>
            </a:r>
            <a:endParaRPr lang="hu-HU" sz="2000" b="1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  <a:buNone/>
              <a:defRPr/>
            </a:pPr>
            <a:endParaRPr lang="hu-HU" sz="2000" b="1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  <a:buNone/>
              <a:defRPr/>
            </a:pPr>
            <a:endParaRPr lang="hu-HU" sz="2000" b="1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  <a:defRPr/>
            </a:pPr>
            <a:r>
              <a:rPr lang="hu-HU" sz="1600" dirty="0">
                <a:ea typeface="ＭＳ Ｐゴシック" pitchFamily="34" charset="-128"/>
              </a:rPr>
              <a:t>szabadidő fontos, a kultúra része</a:t>
            </a:r>
          </a:p>
          <a:p>
            <a:pPr lvl="1">
              <a:lnSpc>
                <a:spcPct val="80000"/>
              </a:lnSpc>
              <a:defRPr/>
            </a:pPr>
            <a:r>
              <a:rPr lang="hu-HU" sz="1600" dirty="0">
                <a:ea typeface="ＭＳ Ｐゴシック" pitchFamily="34" charset="-128"/>
              </a:rPr>
              <a:t>a pihenőnap nem ritka</a:t>
            </a:r>
          </a:p>
          <a:p>
            <a:pPr lvl="1">
              <a:lnSpc>
                <a:spcPct val="80000"/>
              </a:lnSpc>
              <a:defRPr/>
            </a:pPr>
            <a:r>
              <a:rPr lang="hu-HU" sz="1600" dirty="0">
                <a:ea typeface="ＭＳ Ｐゴシック" pitchFamily="34" charset="-128"/>
              </a:rPr>
              <a:t>társadalmi különbségek</a:t>
            </a:r>
          </a:p>
          <a:p>
            <a:pPr lvl="1">
              <a:lnSpc>
                <a:spcPct val="80000"/>
              </a:lnSpc>
              <a:buNone/>
              <a:defRPr/>
            </a:pPr>
            <a:endParaRPr lang="hu-HU" sz="16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  <a:buNone/>
              <a:defRPr/>
            </a:pPr>
            <a:endParaRPr lang="hu-HU" sz="1600" b="1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  <a:buNone/>
              <a:defRPr/>
            </a:pPr>
            <a:endParaRPr lang="hu-HU" sz="1600" b="1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  <a:buNone/>
              <a:defRPr/>
            </a:pPr>
            <a:r>
              <a:rPr lang="hu-HU" sz="1600" b="1" dirty="0">
                <a:ea typeface="ＭＳ Ｐゴシック" pitchFamily="34" charset="-128"/>
              </a:rPr>
              <a:t>(2. értelmezés:felfrissülés, felüdülés, pihenés</a:t>
            </a:r>
            <a:r>
              <a:rPr lang="hu-HU" sz="1600" dirty="0">
                <a:ea typeface="ＭＳ Ｐゴシック" pitchFamily="34" charset="-128"/>
              </a:rPr>
              <a:t>)</a:t>
            </a:r>
          </a:p>
          <a:p>
            <a:pPr lvl="1">
              <a:lnSpc>
                <a:spcPct val="80000"/>
              </a:lnSpc>
              <a:defRPr/>
            </a:pPr>
            <a:endParaRPr lang="hu-HU" sz="16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Footer Placeholder 4"/>
          <p:cNvSpPr txBox="1">
            <a:spLocks noGrp="1"/>
          </p:cNvSpPr>
          <p:nvPr/>
        </p:nvSpPr>
        <p:spPr bwMode="auto">
          <a:xfrm>
            <a:off x="4445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hu-HU" sz="1200">
                <a:solidFill>
                  <a:schemeClr val="bg1"/>
                </a:solidFill>
                <a:latin typeface="Book Antiqua" pitchFamily="18" charset="0"/>
              </a:rPr>
              <a:t>Lacza Gyöngyvér</a:t>
            </a:r>
          </a:p>
        </p:txBody>
      </p:sp>
      <p:sp>
        <p:nvSpPr>
          <p:cNvPr id="141315" name="Slide Number Placeholder 5"/>
          <p:cNvSpPr txBox="1">
            <a:spLocks noGrp="1"/>
          </p:cNvSpPr>
          <p:nvPr/>
        </p:nvSpPr>
        <p:spPr bwMode="auto">
          <a:xfrm>
            <a:off x="4305300" y="6356350"/>
            <a:ext cx="533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fld id="{DF89856A-3DF0-48CB-AB5A-85FE62EBFB57}" type="slidenum">
              <a:rPr lang="hu-HU" sz="1200">
                <a:solidFill>
                  <a:schemeClr val="bg1"/>
                </a:solidFill>
                <a:latin typeface="Book Antiqua" pitchFamily="18" charset="0"/>
              </a:rPr>
              <a:pPr algn="ctr" eaLnBrk="1" hangingPunct="1"/>
              <a:t>110</a:t>
            </a:fld>
            <a:endParaRPr lang="hu-HU" sz="120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12595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Ipari forradalom- I. VH</a:t>
            </a:r>
          </a:p>
        </p:txBody>
      </p:sp>
      <p:sp>
        <p:nvSpPr>
          <p:cNvPr id="125957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r>
              <a:rPr lang="hu-HU" dirty="0"/>
              <a:t>Ki a városból mozgalom! </a:t>
            </a:r>
          </a:p>
          <a:p>
            <a:pPr lvl="1"/>
            <a:r>
              <a:rPr lang="hu-HU" dirty="0"/>
              <a:t>Vallási szervezetek </a:t>
            </a:r>
          </a:p>
          <a:p>
            <a:pPr lvl="2"/>
            <a:r>
              <a:rPr lang="hu-HU" dirty="0"/>
              <a:t>1944. George Williams, YMCA, YWCA</a:t>
            </a:r>
          </a:p>
          <a:p>
            <a:pPr lvl="2"/>
            <a:r>
              <a:rPr lang="hu-HU" dirty="0"/>
              <a:t>Játszóterek, táborozás </a:t>
            </a:r>
          </a:p>
          <a:p>
            <a:pPr lvl="2"/>
            <a:endParaRPr lang="hu-HU" dirty="0"/>
          </a:p>
          <a:p>
            <a:pPr lvl="1"/>
            <a:r>
              <a:rPr lang="hu-HU" dirty="0"/>
              <a:t>Alpinista Egyesületek, versenyek</a:t>
            </a:r>
          </a:p>
          <a:p>
            <a:pPr lvl="2">
              <a:buNone/>
            </a:pPr>
            <a:endParaRPr lang="hu-HU" dirty="0"/>
          </a:p>
          <a:p>
            <a:pPr lvl="2"/>
            <a:endParaRPr lang="hu-HU" dirty="0"/>
          </a:p>
          <a:p>
            <a:pPr lvl="2"/>
            <a:endParaRPr lang="hu-HU" dirty="0"/>
          </a:p>
          <a:p>
            <a:pPr lvl="2"/>
            <a:endParaRPr lang="hu-HU" dirty="0"/>
          </a:p>
          <a:p>
            <a:pPr lvl="2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0464835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/>
          </p:cNvSpPr>
          <p:nvPr>
            <p:ph type="title"/>
          </p:nvPr>
        </p:nvSpPr>
        <p:spPr bwMode="auto">
          <a:xfrm>
            <a:off x="301752" y="228600"/>
            <a:ext cx="8534400" cy="12984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br>
              <a:rPr lang="hu-HU" sz="4400" dirty="0">
                <a:effectLst/>
                <a:ea typeface="ＭＳ Ｐゴシック" pitchFamily="34" charset="-128"/>
              </a:rPr>
            </a:br>
            <a:br>
              <a:rPr lang="hu-HU" sz="4400" dirty="0">
                <a:effectLst/>
                <a:ea typeface="ＭＳ Ｐゴシック" pitchFamily="34" charset="-128"/>
              </a:rPr>
            </a:br>
            <a:r>
              <a:rPr lang="hu-HU" sz="4400" dirty="0">
                <a:effectLst/>
                <a:ea typeface="ＭＳ Ｐゴシック" pitchFamily="34" charset="-128"/>
              </a:rPr>
              <a:t>Vallási szervezetek</a:t>
            </a:r>
            <a:br>
              <a:rPr lang="hu-HU" sz="4400" dirty="0">
                <a:effectLst/>
                <a:ea typeface="ＭＳ Ｐゴシック" pitchFamily="34" charset="-128"/>
              </a:rPr>
            </a:br>
            <a:endParaRPr lang="hu-HU" sz="4400" dirty="0">
              <a:effectLst/>
              <a:ea typeface="ＭＳ Ｐゴシック" pitchFamily="34" charset="-128"/>
            </a:endParaRPr>
          </a:p>
        </p:txBody>
      </p:sp>
      <p:sp>
        <p:nvSpPr>
          <p:cNvPr id="142339" name="Rectangle 3"/>
          <p:cNvSpPr>
            <a:spLocks noGrp="1"/>
          </p:cNvSpPr>
          <p:nvPr>
            <p:ph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r>
              <a:rPr lang="hu-HU" sz="1800" dirty="0">
                <a:effectLst/>
                <a:ea typeface="ＭＳ Ｐゴシック" pitchFamily="34" charset="-128"/>
              </a:rPr>
              <a:t>Az 1844 - George Williams által az IF miatt tömegesen életmódot váltó fiatalok fölkarolására alapított protestáns ifjúsági szervezetet - YMCA (Young Ments Christian Association)</a:t>
            </a:r>
          </a:p>
          <a:p>
            <a:pPr>
              <a:lnSpc>
                <a:spcPct val="80000"/>
              </a:lnSpc>
            </a:pPr>
            <a:endParaRPr lang="hu-HU" sz="1800" dirty="0">
              <a:effectLst/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hu-HU" sz="1800" dirty="0">
                <a:effectLst/>
                <a:ea typeface="ＭＳ Ｐゴシック" pitchFamily="34" charset="-128"/>
              </a:rPr>
              <a:t> A 19. század végére világszerte elterjedt (mintegy 50 országban) a vallási nevelésben a sport és játéktevékenységet is felhasználva.</a:t>
            </a:r>
          </a:p>
          <a:p>
            <a:pPr>
              <a:lnSpc>
                <a:spcPct val="80000"/>
              </a:lnSpc>
              <a:buNone/>
            </a:pPr>
            <a:endParaRPr lang="hu-HU" sz="1800" dirty="0">
              <a:effectLst/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hu-HU" sz="1800" dirty="0">
                <a:effectLst/>
                <a:ea typeface="ＭＳ Ｐゴシック" pitchFamily="34" charset="-128"/>
              </a:rPr>
              <a:t> Hamarosan létrejött a „leány-tagozata” is. az YWCA (Young Women's Christian Association). </a:t>
            </a:r>
          </a:p>
          <a:p>
            <a:pPr>
              <a:lnSpc>
                <a:spcPct val="80000"/>
              </a:lnSpc>
              <a:buNone/>
            </a:pPr>
            <a:endParaRPr lang="hu-HU" sz="1800" dirty="0">
              <a:effectLst/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hu-HU" sz="1800" dirty="0">
                <a:effectLst/>
                <a:ea typeface="ＭＳ Ｐゴシック" pitchFamily="34" charset="-128"/>
              </a:rPr>
              <a:t> Kezdetben a templom mellett létesített játszóterekkel versenypályákkal és üdülőparkokkal igyekeztek az egyházhoz csábítani a fiatalokat. </a:t>
            </a:r>
          </a:p>
          <a:p>
            <a:pPr>
              <a:lnSpc>
                <a:spcPct val="80000"/>
              </a:lnSpc>
              <a:buNone/>
            </a:pPr>
            <a:endParaRPr lang="hu-HU" sz="1800" dirty="0">
              <a:effectLst/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hu-HU" sz="1800" dirty="0">
                <a:effectLst/>
                <a:ea typeface="ＭＳ Ｐゴシック" pitchFamily="34" charset="-128"/>
              </a:rPr>
              <a:t> Később a fiatalok táboroztatásában találták meg a városi életmód ellensúlyozásának kiváló eszközét - Maccabi - napjainkra elsősorban versenysport irányt vett.</a:t>
            </a:r>
          </a:p>
        </p:txBody>
      </p:sp>
    </p:spTree>
    <p:extLst>
      <p:ext uri="{BB962C8B-B14F-4D97-AF65-F5344CB8AC3E}">
        <p14:creationId xmlns:p14="http://schemas.microsoft.com/office/powerpoint/2010/main" val="39235423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hu-HU" dirty="0">
                <a:effectLst/>
                <a:ea typeface="ＭＳ Ｐゴシック" pitchFamily="34" charset="-128"/>
              </a:rPr>
              <a:t>Első ‘outdoor’ szervezetek megalakulása </a:t>
            </a:r>
          </a:p>
        </p:txBody>
      </p:sp>
      <p:sp>
        <p:nvSpPr>
          <p:cNvPr id="143363" name="Rectangle 3"/>
          <p:cNvSpPr>
            <a:spLocks noGrp="1"/>
          </p:cNvSpPr>
          <p:nvPr>
            <p:ph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lvl="1"/>
            <a:r>
              <a:rPr lang="hu-HU" sz="2400" dirty="0"/>
              <a:t>Alpinista Egyesületek</a:t>
            </a:r>
          </a:p>
          <a:p>
            <a:pPr lvl="2"/>
            <a:r>
              <a:rPr lang="hu-HU" sz="2400" dirty="0"/>
              <a:t>Alpine Club London</a:t>
            </a:r>
          </a:p>
          <a:p>
            <a:pPr lvl="2"/>
            <a:r>
              <a:rPr lang="hu-HU" sz="2400" dirty="0"/>
              <a:t>Osztrák, svájci alpinista szervezetek</a:t>
            </a:r>
          </a:p>
          <a:p>
            <a:pPr lvl="2"/>
            <a:r>
              <a:rPr lang="hu-HU" sz="2400" dirty="0"/>
              <a:t>1888. Mo.-i Kárpát Egyesület</a:t>
            </a:r>
          </a:p>
          <a:p>
            <a:pPr lvl="2"/>
            <a:r>
              <a:rPr lang="hu-HU" sz="2400" dirty="0"/>
              <a:t>Hamburg evezős egyletek</a:t>
            </a:r>
          </a:p>
          <a:p>
            <a:pPr lvl="2"/>
            <a:endParaRPr lang="hu-HU" sz="2400" dirty="0"/>
          </a:p>
          <a:p>
            <a:pPr lvl="2"/>
            <a:r>
              <a:rPr lang="hu-HU" sz="2400" dirty="0"/>
              <a:t>1891. Párizs-Rouen kerékpár verseny</a:t>
            </a:r>
          </a:p>
          <a:p>
            <a:pPr>
              <a:lnSpc>
                <a:spcPct val="80000"/>
              </a:lnSpc>
            </a:pPr>
            <a:endParaRPr lang="hu-HU" sz="1600" dirty="0">
              <a:effectLst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0331316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Footer Placeholder 4"/>
          <p:cNvSpPr txBox="1">
            <a:spLocks noGrp="1"/>
          </p:cNvSpPr>
          <p:nvPr/>
        </p:nvSpPr>
        <p:spPr bwMode="auto">
          <a:xfrm>
            <a:off x="4445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hu-HU" sz="1200">
                <a:solidFill>
                  <a:schemeClr val="bg1"/>
                </a:solidFill>
                <a:latin typeface="Book Antiqua" pitchFamily="18" charset="0"/>
              </a:rPr>
              <a:t>Lacza Gyöngyvér</a:t>
            </a:r>
          </a:p>
        </p:txBody>
      </p:sp>
      <p:sp>
        <p:nvSpPr>
          <p:cNvPr id="144387" name="Slide Number Placeholder 5"/>
          <p:cNvSpPr txBox="1">
            <a:spLocks noGrp="1"/>
          </p:cNvSpPr>
          <p:nvPr/>
        </p:nvSpPr>
        <p:spPr bwMode="auto">
          <a:xfrm>
            <a:off x="4305300" y="6356350"/>
            <a:ext cx="533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fld id="{AA76AF2F-8132-4152-AFAD-F14095F14C17}" type="slidenum">
              <a:rPr lang="hu-HU" sz="1200">
                <a:solidFill>
                  <a:schemeClr val="bg1"/>
                </a:solidFill>
                <a:latin typeface="Book Antiqua" pitchFamily="18" charset="0"/>
              </a:rPr>
              <a:pPr algn="ctr" eaLnBrk="1" hangingPunct="1"/>
              <a:t>113</a:t>
            </a:fld>
            <a:endParaRPr lang="hu-HU" sz="120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1269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Cserkészet</a:t>
            </a:r>
          </a:p>
        </p:txBody>
      </p:sp>
      <p:sp>
        <p:nvSpPr>
          <p:cNvPr id="126981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Robert Baden-Powel</a:t>
            </a:r>
          </a:p>
          <a:p>
            <a:pPr lvl="1" eaLnBrk="1" hangingPunct="1">
              <a:defRPr/>
            </a:pPr>
            <a:r>
              <a:rPr lang="hu-HU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Angolszász országok</a:t>
            </a:r>
          </a:p>
          <a:p>
            <a:pPr lvl="1" eaLnBrk="1" hangingPunct="1">
              <a:defRPr/>
            </a:pPr>
            <a:r>
              <a:rPr lang="hu-HU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Erkölcsi nevelés</a:t>
            </a:r>
          </a:p>
          <a:p>
            <a:pPr lvl="1" eaLnBrk="1" hangingPunct="1">
              <a:defRPr/>
            </a:pPr>
            <a:r>
              <a:rPr lang="hu-HU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Táborozás, túrázás</a:t>
            </a:r>
          </a:p>
          <a:p>
            <a:pPr lvl="1" eaLnBrk="1" hangingPunct="1">
              <a:defRPr/>
            </a:pPr>
            <a:endParaRPr lang="hu-HU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  <a:p>
            <a:pPr lvl="1" eaLnBrk="1" hangingPunct="1">
              <a:defRPr/>
            </a:pPr>
            <a:r>
              <a:rPr lang="hu-HU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Wandervogel mozgalom : német nyelvterületek</a:t>
            </a:r>
          </a:p>
        </p:txBody>
      </p:sp>
      <p:pic>
        <p:nvPicPr>
          <p:cNvPr id="144390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152" y="1239838"/>
            <a:ext cx="2159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91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457" y="4332288"/>
            <a:ext cx="2043112" cy="157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92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797" y="4071938"/>
            <a:ext cx="1920875" cy="215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294180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Footer Placeholder 4"/>
          <p:cNvSpPr txBox="1">
            <a:spLocks noGrp="1"/>
          </p:cNvSpPr>
          <p:nvPr/>
        </p:nvSpPr>
        <p:spPr bwMode="auto">
          <a:xfrm>
            <a:off x="4445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hu-HU" sz="1200">
                <a:solidFill>
                  <a:schemeClr val="bg1"/>
                </a:solidFill>
                <a:latin typeface="Book Antiqua" pitchFamily="18" charset="0"/>
              </a:rPr>
              <a:t>Lacza Gyöngyvér</a:t>
            </a:r>
          </a:p>
        </p:txBody>
      </p:sp>
      <p:sp>
        <p:nvSpPr>
          <p:cNvPr id="145411" name="Slide Number Placeholder 5"/>
          <p:cNvSpPr txBox="1">
            <a:spLocks noGrp="1"/>
          </p:cNvSpPr>
          <p:nvPr/>
        </p:nvSpPr>
        <p:spPr bwMode="auto">
          <a:xfrm>
            <a:off x="4305300" y="6356350"/>
            <a:ext cx="533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fld id="{1C464AE4-AFDD-48D5-B06E-AD3EE5C3065B}" type="slidenum">
              <a:rPr lang="hu-HU" sz="1200">
                <a:solidFill>
                  <a:schemeClr val="bg1"/>
                </a:solidFill>
                <a:latin typeface="Book Antiqua" pitchFamily="18" charset="0"/>
              </a:rPr>
              <a:pPr algn="ctr" eaLnBrk="1" hangingPunct="1"/>
              <a:t>114</a:t>
            </a:fld>
            <a:endParaRPr lang="hu-HU" sz="120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12800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A város élhetővé tétele</a:t>
            </a:r>
          </a:p>
        </p:txBody>
      </p:sp>
      <p:sp>
        <p:nvSpPr>
          <p:cNvPr id="128005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hu-HU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Parképítési mozgalom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endParaRPr lang="hu-HU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hu-HU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Hyde park, Central Park, Városliget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endParaRPr lang="hu-HU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hu-HU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1885. American Assiociation for Physical Education and Recreation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hu-HU" sz="20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Törvény-játszóterek építéséről</a:t>
            </a:r>
          </a:p>
          <a:p>
            <a:pPr lvl="1" eaLnBrk="1" hangingPunct="1">
              <a:lnSpc>
                <a:spcPct val="90000"/>
              </a:lnSpc>
              <a:buNone/>
              <a:defRPr/>
            </a:pPr>
            <a:endParaRPr lang="hu-HU" sz="200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hu-HU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1881. Emil Hartwick : Miben szenvedünk?c. könyve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hu-HU" sz="20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Rekreációs programokkal elejét vehetjük a civilizációs ártalmaknak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hu-HU" sz="200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</p:txBody>
      </p:sp>
      <p:sp>
        <p:nvSpPr>
          <p:cNvPr id="145414" name="Rectangle 4"/>
          <p:cNvSpPr>
            <a:spLocks noChangeArrowheads="1"/>
          </p:cNvSpPr>
          <p:nvPr/>
        </p:nvSpPr>
        <p:spPr bwMode="auto">
          <a:xfrm>
            <a:off x="6308725" y="18954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0924076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Városi parkok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Font typeface="Wingdings 2" pitchFamily="18" charset="2"/>
              <a:buNone/>
              <a:defRPr/>
            </a:pPr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Ki ismer híres, nagy Parkokat? </a:t>
            </a:r>
          </a:p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Európa</a:t>
            </a:r>
          </a:p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USA</a:t>
            </a:r>
          </a:p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Ázsia</a:t>
            </a:r>
          </a:p>
          <a:p>
            <a:pPr>
              <a:defRPr/>
            </a:pPr>
            <a:endParaRPr lang="en-US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Magyarország</a:t>
            </a:r>
          </a:p>
        </p:txBody>
      </p:sp>
    </p:spTree>
    <p:extLst>
      <p:ext uri="{BB962C8B-B14F-4D97-AF65-F5344CB8AC3E}">
        <p14:creationId xmlns:p14="http://schemas.microsoft.com/office/powerpoint/2010/main" val="71611117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hu-HU">
                <a:effectLst/>
                <a:ea typeface="ＭＳ Ｐゴシック" pitchFamily="34" charset="-128"/>
              </a:rPr>
              <a:t>Városi parkok Magyarországon</a:t>
            </a:r>
          </a:p>
        </p:txBody>
      </p:sp>
      <p:sp>
        <p:nvSpPr>
          <p:cNvPr id="151555" name="Rectangle 3"/>
          <p:cNvSpPr>
            <a:spLocks noGrp="1"/>
          </p:cNvSpPr>
          <p:nvPr>
            <p:ph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hu-HU">
                <a:effectLst/>
                <a:ea typeface="ＭＳ Ｐゴシック" pitchFamily="34" charset="-128"/>
              </a:rPr>
              <a:t>Budapest parkjai:</a:t>
            </a:r>
          </a:p>
          <a:p>
            <a:pPr lvl="1"/>
            <a:r>
              <a:rPr lang="hu-HU">
                <a:effectLst/>
                <a:ea typeface="ＭＳ Ｐゴシック" pitchFamily="34" charset="-128"/>
              </a:rPr>
              <a:t>Városliget</a:t>
            </a:r>
          </a:p>
          <a:p>
            <a:pPr lvl="1"/>
            <a:r>
              <a:rPr lang="hu-HU">
                <a:effectLst/>
                <a:ea typeface="ＭＳ Ｐゴシック" pitchFamily="34" charset="-128"/>
              </a:rPr>
              <a:t>Margit-sziget</a:t>
            </a:r>
          </a:p>
          <a:p>
            <a:pPr lvl="1"/>
            <a:r>
              <a:rPr lang="hu-HU">
                <a:effectLst/>
                <a:ea typeface="ＭＳ Ｐゴシック" pitchFamily="34" charset="-128"/>
              </a:rPr>
              <a:t>Népliget</a:t>
            </a:r>
          </a:p>
          <a:p>
            <a:pPr lvl="1"/>
            <a:r>
              <a:rPr lang="hu-HU">
                <a:effectLst/>
                <a:ea typeface="ＭＳ Ｐゴシック" pitchFamily="34" charset="-128"/>
              </a:rPr>
              <a:t>Normafa..</a:t>
            </a:r>
          </a:p>
          <a:p>
            <a:pPr lvl="1"/>
            <a:endParaRPr lang="hu-HU">
              <a:effectLst/>
              <a:ea typeface="ＭＳ Ｐゴシック" pitchFamily="34" charset="-128"/>
            </a:endParaRPr>
          </a:p>
          <a:p>
            <a:pPr lvl="1"/>
            <a:r>
              <a:rPr lang="hu-HU">
                <a:effectLst/>
                <a:ea typeface="ＭＳ Ｐゴシック" pitchFamily="34" charset="-128"/>
              </a:rPr>
              <a:t>Milyen parkokat ismerünk még? </a:t>
            </a:r>
          </a:p>
        </p:txBody>
      </p:sp>
    </p:spTree>
    <p:extLst>
      <p:ext uri="{BB962C8B-B14F-4D97-AF65-F5344CB8AC3E}">
        <p14:creationId xmlns:p14="http://schemas.microsoft.com/office/powerpoint/2010/main" val="89704437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hu-HU" dirty="0"/>
              <a:t>A Világ legzöldebb, legélhetőbb városai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hu-HU" dirty="0"/>
              <a:t>Koppenhága</a:t>
            </a:r>
          </a:p>
          <a:p>
            <a:pPr>
              <a:defRPr/>
            </a:pPr>
            <a:r>
              <a:rPr lang="hu-HU" dirty="0"/>
              <a:t>Vancouver</a:t>
            </a:r>
          </a:p>
          <a:p>
            <a:pPr>
              <a:defRPr/>
            </a:pPr>
            <a:r>
              <a:rPr lang="hu-HU" dirty="0"/>
              <a:t>Stockholm</a:t>
            </a:r>
          </a:p>
          <a:p>
            <a:pPr>
              <a:defRPr/>
            </a:pPr>
            <a:r>
              <a:rPr lang="hu-HU" dirty="0"/>
              <a:t>Barcelona</a:t>
            </a:r>
          </a:p>
          <a:p>
            <a:pPr marL="0" indent="0">
              <a:buFont typeface="Wingdings 2" pitchFamily="18" charset="2"/>
              <a:buNone/>
              <a:defRPr/>
            </a:pPr>
            <a:endParaRPr lang="hu-HU" dirty="0"/>
          </a:p>
          <a:p>
            <a:pPr marL="0" indent="0">
              <a:buFont typeface="Wingdings 2" pitchFamily="18" charset="2"/>
              <a:buNone/>
              <a:defRPr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4709216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dirty="0"/>
              <a:t>Európa Legélhetőbb városai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>
              <a:defRPr/>
            </a:pPr>
            <a:r>
              <a:rPr lang="hu-HU" dirty="0"/>
              <a:t>Az európai országok városainak rangsora:</a:t>
            </a:r>
            <a:br>
              <a:rPr lang="hu-HU" dirty="0"/>
            </a:br>
            <a:br>
              <a:rPr lang="hu-HU" dirty="0"/>
            </a:br>
            <a:r>
              <a:rPr lang="hu-HU" dirty="0"/>
              <a:t>1. Koppenhága</a:t>
            </a:r>
            <a:br>
              <a:rPr lang="hu-HU" dirty="0"/>
            </a:br>
            <a:r>
              <a:rPr lang="hu-HU" dirty="0"/>
              <a:t>2. Stockholm</a:t>
            </a:r>
            <a:br>
              <a:rPr lang="hu-HU" dirty="0"/>
            </a:br>
            <a:r>
              <a:rPr lang="hu-HU" dirty="0"/>
              <a:t>3. Oslo</a:t>
            </a:r>
            <a:br>
              <a:rPr lang="hu-HU" dirty="0"/>
            </a:br>
            <a:r>
              <a:rPr lang="hu-HU" dirty="0"/>
              <a:t>4. Bécs</a:t>
            </a:r>
            <a:br>
              <a:rPr lang="hu-HU" dirty="0"/>
            </a:br>
            <a:r>
              <a:rPr lang="hu-HU" dirty="0"/>
              <a:t>5. Amszterdam</a:t>
            </a:r>
            <a:br>
              <a:rPr lang="hu-HU" dirty="0"/>
            </a:br>
            <a:r>
              <a:rPr lang="hu-HU" dirty="0"/>
              <a:t>6. Zürich</a:t>
            </a:r>
            <a:br>
              <a:rPr lang="hu-HU" dirty="0"/>
            </a:br>
            <a:r>
              <a:rPr lang="hu-HU" dirty="0"/>
              <a:t>7. Helsinki</a:t>
            </a:r>
            <a:br>
              <a:rPr lang="hu-HU" dirty="0"/>
            </a:br>
            <a:r>
              <a:rPr lang="hu-HU" dirty="0"/>
              <a:t>8. Berlin</a:t>
            </a:r>
            <a:br>
              <a:rPr lang="hu-HU" dirty="0"/>
            </a:br>
            <a:r>
              <a:rPr lang="hu-HU" dirty="0"/>
              <a:t>9. Brüsszel</a:t>
            </a:r>
            <a:br>
              <a:rPr lang="hu-HU" dirty="0"/>
            </a:br>
            <a:r>
              <a:rPr lang="hu-HU" dirty="0"/>
              <a:t>10. Párizs</a:t>
            </a:r>
            <a:br>
              <a:rPr lang="hu-HU" dirty="0"/>
            </a:br>
            <a:r>
              <a:rPr lang="hu-HU" dirty="0"/>
              <a:t>11. London</a:t>
            </a:r>
            <a:br>
              <a:rPr lang="hu-HU" dirty="0"/>
            </a:br>
            <a:r>
              <a:rPr lang="hu-HU" dirty="0"/>
              <a:t>12. Madrid</a:t>
            </a:r>
            <a:br>
              <a:rPr lang="hu-HU" dirty="0"/>
            </a:br>
            <a:r>
              <a:rPr lang="hu-HU" dirty="0"/>
              <a:t>13. Vilnius</a:t>
            </a:r>
            <a:br>
              <a:rPr lang="hu-HU" dirty="0"/>
            </a:br>
            <a:r>
              <a:rPr lang="hu-HU" dirty="0"/>
              <a:t>14. Róma </a:t>
            </a:r>
            <a:br>
              <a:rPr lang="hu-HU" dirty="0"/>
            </a:br>
            <a:r>
              <a:rPr lang="hu-HU" dirty="0"/>
              <a:t>15. Riga</a:t>
            </a:r>
            <a:br>
              <a:rPr lang="hu-HU" dirty="0"/>
            </a:br>
            <a:r>
              <a:rPr lang="hu-HU" dirty="0"/>
              <a:t>16. Varsó</a:t>
            </a:r>
            <a:br>
              <a:rPr lang="hu-HU" dirty="0"/>
            </a:br>
            <a:r>
              <a:rPr lang="hu-HU" dirty="0"/>
              <a:t>17. Budapest*</a:t>
            </a:r>
            <a:br>
              <a:rPr lang="hu-HU" dirty="0"/>
            </a:br>
            <a:r>
              <a:rPr lang="hu-HU" dirty="0"/>
              <a:t>18. Lisszabon</a:t>
            </a:r>
            <a:br>
              <a:rPr lang="hu-HU" dirty="0"/>
            </a:br>
            <a:r>
              <a:rPr lang="hu-HU" dirty="0"/>
              <a:t>19. Ljubljana</a:t>
            </a:r>
            <a:br>
              <a:rPr lang="hu-HU" dirty="0"/>
            </a:br>
            <a:r>
              <a:rPr lang="hu-HU" dirty="0"/>
              <a:t>20. Pozsony</a:t>
            </a:r>
          </a:p>
        </p:txBody>
      </p:sp>
    </p:spTree>
    <p:extLst>
      <p:ext uri="{BB962C8B-B14F-4D97-AF65-F5344CB8AC3E}">
        <p14:creationId xmlns:p14="http://schemas.microsoft.com/office/powerpoint/2010/main" val="35926773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/>
              <a:t>avagy a II. Ipari Forradalom</a:t>
            </a:r>
          </a:p>
        </p:txBody>
      </p:sp>
      <p:sp>
        <p:nvSpPr>
          <p:cNvPr id="12185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hu-HU"/>
              <a:t>Tudományos és technikai forradalom </a:t>
            </a:r>
          </a:p>
        </p:txBody>
      </p:sp>
    </p:spTree>
    <p:extLst>
      <p:ext uri="{BB962C8B-B14F-4D97-AF65-F5344CB8AC3E}">
        <p14:creationId xmlns:p14="http://schemas.microsoft.com/office/powerpoint/2010/main" val="13824094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oter Placeholder 4"/>
          <p:cNvSpPr txBox="1">
            <a:spLocks noGrp="1"/>
          </p:cNvSpPr>
          <p:nvPr/>
        </p:nvSpPr>
        <p:spPr bwMode="auto">
          <a:xfrm>
            <a:off x="4445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hu-HU" sz="1200">
                <a:solidFill>
                  <a:schemeClr val="bg1"/>
                </a:solidFill>
                <a:latin typeface="Book Antiqua" pitchFamily="18" charset="0"/>
              </a:rPr>
              <a:t>Lacza Gyöngyvér</a:t>
            </a:r>
          </a:p>
        </p:txBody>
      </p:sp>
      <p:sp>
        <p:nvSpPr>
          <p:cNvPr id="29699" name="Slide Number Placeholder 5"/>
          <p:cNvSpPr txBox="1">
            <a:spLocks noGrp="1"/>
          </p:cNvSpPr>
          <p:nvPr/>
        </p:nvSpPr>
        <p:spPr bwMode="auto">
          <a:xfrm>
            <a:off x="4305300" y="6356350"/>
            <a:ext cx="533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fld id="{F2F60B90-0DF6-42AC-B302-FF936D4A5E0F}" type="slidenum">
              <a:rPr lang="hu-HU" sz="1200">
                <a:solidFill>
                  <a:schemeClr val="bg1"/>
                </a:solidFill>
                <a:latin typeface="Book Antiqua" pitchFamily="18" charset="0"/>
              </a:rPr>
              <a:pPr algn="ctr" eaLnBrk="1" hangingPunct="1"/>
              <a:t>12</a:t>
            </a:fld>
            <a:endParaRPr lang="hu-HU" sz="120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327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dirty="0">
                <a:latin typeface="Times CE" charset="0"/>
                <a:ea typeface="ＭＳ Ｐゴシック" pitchFamily="34" charset="-128"/>
              </a:rPr>
              <a:t>Középkor</a:t>
            </a:r>
            <a:endParaRPr lang="en-GB" dirty="0">
              <a:latin typeface="Times CE" charset="0"/>
              <a:ea typeface="ＭＳ Ｐゴシック" pitchFamily="34" charset="-128"/>
            </a:endParaRPr>
          </a:p>
        </p:txBody>
      </p:sp>
      <p:sp>
        <p:nvSpPr>
          <p:cNvPr id="32773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r>
              <a:rPr lang="hu-HU" dirty="0">
                <a:ea typeface="ＭＳ Ｐゴシック" pitchFamily="34" charset="-128"/>
              </a:rPr>
              <a:t>Középkori ember időbeosztása: </a:t>
            </a:r>
          </a:p>
          <a:p>
            <a:pPr eaLnBrk="1" hangingPunct="1">
              <a:buNone/>
              <a:defRPr/>
            </a:pPr>
            <a:r>
              <a:rPr lang="hu-HU" dirty="0">
                <a:ea typeface="ＭＳ Ｐゴシック" pitchFamily="34" charset="-128"/>
              </a:rPr>
              <a:t>	biológiai szükségletek-társadalmi kötelezettségek- szabadon felhasználható idő </a:t>
            </a:r>
          </a:p>
          <a:p>
            <a:pPr eaLnBrk="1" hangingPunct="1">
              <a:defRPr/>
            </a:pPr>
            <a:endParaRPr lang="hu-HU" dirty="0">
              <a:ea typeface="ＭＳ Ｐゴシック" pitchFamily="34" charset="-128"/>
            </a:endParaRPr>
          </a:p>
          <a:p>
            <a:pPr>
              <a:defRPr/>
            </a:pPr>
            <a:r>
              <a:rPr lang="en-US" dirty="0"/>
              <a:t>A középkorban a „ráérő idő” egyre inkább a vallási befolyás szférájává alakult. A hétköznapok, a szabadidő, az ünnepek, az emberi élet egészének legfőbb szervezőjévé az egyház válik. </a:t>
            </a:r>
          </a:p>
          <a:p>
            <a:pPr>
              <a:buNone/>
              <a:defRPr/>
            </a:pPr>
            <a:endParaRPr lang="hu-HU" dirty="0">
              <a:ea typeface="ＭＳ Ｐゴシック" pitchFamily="34" charset="-128"/>
            </a:endParaRPr>
          </a:p>
          <a:p>
            <a:pPr lvl="1" eaLnBrk="1" hangingPunct="1">
              <a:defRPr/>
            </a:pPr>
            <a:r>
              <a:rPr lang="hu-HU" dirty="0">
                <a:ea typeface="ＭＳ Ｐゴシック" pitchFamily="34" charset="-128"/>
              </a:rPr>
              <a:t>Pl. 7. nap szentsége</a:t>
            </a:r>
          </a:p>
          <a:p>
            <a:pPr lvl="1" eaLnBrk="1" hangingPunct="1">
              <a:defRPr/>
            </a:pPr>
            <a:r>
              <a:rPr lang="hu-HU" dirty="0">
                <a:ea typeface="ＭＳ Ｐゴシック" pitchFamily="34" charset="-128"/>
              </a:rPr>
              <a:t>Vallási ünnepek, vásárok, bálok stb.</a:t>
            </a:r>
          </a:p>
          <a:p>
            <a:pPr lvl="1" eaLnBrk="1" hangingPunct="1">
              <a:buFontTx/>
              <a:buNone/>
              <a:defRPr/>
            </a:pPr>
            <a:endParaRPr lang="hu-HU" dirty="0">
              <a:ea typeface="ＭＳ Ｐゴシック" pitchFamily="34" charset="-128"/>
            </a:endParaRPr>
          </a:p>
          <a:p>
            <a:pPr lvl="1" eaLnBrk="1" hangingPunct="1">
              <a:buFontTx/>
              <a:buNone/>
              <a:defRPr/>
            </a:pPr>
            <a:r>
              <a:rPr lang="hu-HU" sz="2000" b="1" dirty="0">
                <a:ea typeface="ＭＳ Ｐゴシック" pitchFamily="34" charset="-128"/>
              </a:rPr>
              <a:t>(2. értelmezés:felfrissülés, felüdülés, pihenés</a:t>
            </a:r>
            <a:r>
              <a:rPr lang="hu-HU" dirty="0">
                <a:ea typeface="ＭＳ Ｐゴシック" pitchFamily="34" charset="-128"/>
              </a:rPr>
              <a:t>)</a:t>
            </a:r>
          </a:p>
          <a:p>
            <a:pPr lvl="1" eaLnBrk="1" hangingPunct="1">
              <a:buFontTx/>
              <a:buNone/>
              <a:defRPr/>
            </a:pPr>
            <a:endParaRPr lang="en-GB" b="1" dirty="0">
              <a:effectLst>
                <a:outerShdw blurRad="38100" dist="38100" dir="2700000" algn="tl">
                  <a:srgbClr val="C0C0C0"/>
                </a:outerShdw>
              </a:effectLst>
              <a:latin typeface="Times CE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0180523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2800" dirty="0">
                <a:ea typeface="ＭＳ Ｐゴシック" pitchFamily="34" charset="-128"/>
              </a:rPr>
              <a:t>Tudományos és technikai felfedezések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533095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70000"/>
              </a:lnSpc>
              <a:defRPr/>
            </a:pPr>
            <a:r>
              <a:rPr lang="hu-HU" sz="1946" b="1" dirty="0">
                <a:ea typeface="ＭＳ Ｐゴシック" pitchFamily="34" charset="-128"/>
              </a:rPr>
              <a:t>e</a:t>
            </a:r>
            <a:r>
              <a:rPr lang="hu-HU" sz="1946" b="1" dirty="0">
                <a:effectLst/>
                <a:ea typeface="ＭＳ Ｐゴシック" pitchFamily="34" charset="-128"/>
              </a:rPr>
              <a:t>lektromosság</a:t>
            </a:r>
            <a:r>
              <a:rPr lang="hu-HU" sz="1946" dirty="0">
                <a:ea typeface="ＭＳ Ｐゴシック" pitchFamily="34" charset="-128"/>
              </a:rPr>
              <a:t> </a:t>
            </a:r>
          </a:p>
          <a:p>
            <a:pPr lvl="1">
              <a:lnSpc>
                <a:spcPct val="70000"/>
              </a:lnSpc>
              <a:defRPr/>
            </a:pPr>
            <a:r>
              <a:rPr lang="hu-HU" sz="1946" dirty="0">
                <a:effectLst/>
                <a:ea typeface="ＭＳ Ｐゴシック" pitchFamily="34" charset="-128"/>
              </a:rPr>
              <a:t>elektromágneses indukció, Faraday, 1845</a:t>
            </a:r>
          </a:p>
          <a:p>
            <a:pPr lvl="1">
              <a:lnSpc>
                <a:spcPct val="70000"/>
              </a:lnSpc>
              <a:defRPr/>
            </a:pPr>
            <a:r>
              <a:rPr lang="hu-HU" sz="1946" dirty="0">
                <a:effectLst/>
                <a:ea typeface="ＭＳ Ｐゴシック" pitchFamily="34" charset="-128"/>
              </a:rPr>
              <a:t>Edison több mint ezer (az elektromosság köréhez tartozó) szabadalmazott találmánnyal (szénszálas izzó, fonográf), 1860-tól </a:t>
            </a:r>
          </a:p>
          <a:p>
            <a:pPr>
              <a:lnSpc>
                <a:spcPct val="70000"/>
              </a:lnSpc>
              <a:defRPr/>
            </a:pPr>
            <a:endParaRPr lang="hu-HU" sz="1946" dirty="0">
              <a:effectLst/>
              <a:ea typeface="ＭＳ Ｐゴシック" pitchFamily="34" charset="-128"/>
            </a:endParaRPr>
          </a:p>
          <a:p>
            <a:pPr>
              <a:lnSpc>
                <a:spcPct val="70000"/>
              </a:lnSpc>
              <a:defRPr/>
            </a:pPr>
            <a:r>
              <a:rPr lang="hu-HU" sz="1946" b="1" dirty="0">
                <a:effectLst/>
                <a:ea typeface="ＭＳ Ｐゴシック" pitchFamily="34" charset="-128"/>
              </a:rPr>
              <a:t> kommunikáció</a:t>
            </a:r>
          </a:p>
          <a:p>
            <a:pPr lvl="1">
              <a:lnSpc>
                <a:spcPct val="70000"/>
              </a:lnSpc>
              <a:defRPr/>
            </a:pPr>
            <a:r>
              <a:rPr lang="hu-HU" sz="1946" dirty="0">
                <a:solidFill>
                  <a:srgbClr val="646B86"/>
                </a:solidFill>
                <a:effectLst/>
                <a:ea typeface="ＭＳ Ｐゴシック" pitchFamily="34" charset="-128"/>
              </a:rPr>
              <a:t>Telefon, Bell, 1876</a:t>
            </a:r>
            <a:endParaRPr lang="hu-HU" sz="1946" dirty="0">
              <a:solidFill>
                <a:srgbClr val="646B86"/>
              </a:solidFill>
              <a:ea typeface="ＭＳ Ｐゴシック" pitchFamily="34" charset="-128"/>
            </a:endParaRPr>
          </a:p>
          <a:p>
            <a:pPr lvl="1">
              <a:lnSpc>
                <a:spcPct val="70000"/>
              </a:lnSpc>
              <a:defRPr/>
            </a:pPr>
            <a:r>
              <a:rPr lang="hu-HU" sz="1946" dirty="0">
                <a:solidFill>
                  <a:srgbClr val="646B86"/>
                </a:solidFill>
                <a:ea typeface="ＭＳ Ｐゴシック" pitchFamily="34" charset="-128"/>
              </a:rPr>
              <a:t>t</a:t>
            </a:r>
            <a:r>
              <a:rPr lang="hu-HU" sz="1946" dirty="0">
                <a:solidFill>
                  <a:srgbClr val="646B86"/>
                </a:solidFill>
                <a:effectLst/>
                <a:ea typeface="ＭＳ Ｐゴシック" pitchFamily="34" charset="-128"/>
              </a:rPr>
              <a:t>elefonközpont, majd telefonhírmodó- a mai rádió elődje Puskás Tivadar, 1877 </a:t>
            </a:r>
          </a:p>
          <a:p>
            <a:pPr lvl="1">
              <a:lnSpc>
                <a:spcPct val="70000"/>
              </a:lnSpc>
              <a:buNone/>
              <a:defRPr/>
            </a:pPr>
            <a:endParaRPr lang="hu-HU" sz="1946" dirty="0">
              <a:solidFill>
                <a:schemeClr val="tx1"/>
              </a:solidFill>
              <a:effectLst/>
              <a:ea typeface="ＭＳ Ｐゴシック" pitchFamily="34" charset="-128"/>
            </a:endParaRPr>
          </a:p>
          <a:p>
            <a:pPr>
              <a:lnSpc>
                <a:spcPct val="70000"/>
              </a:lnSpc>
              <a:defRPr/>
            </a:pPr>
            <a:r>
              <a:rPr lang="hu-HU" sz="1946" b="1" dirty="0">
                <a:effectLst/>
                <a:ea typeface="ＭＳ Ｐゴシック" pitchFamily="34" charset="-128"/>
              </a:rPr>
              <a:t> robbanómotor </a:t>
            </a:r>
          </a:p>
          <a:p>
            <a:pPr lvl="1">
              <a:lnSpc>
                <a:spcPct val="70000"/>
              </a:lnSpc>
              <a:defRPr/>
            </a:pPr>
            <a:r>
              <a:rPr lang="hu-HU" sz="1946" dirty="0">
                <a:solidFill>
                  <a:srgbClr val="646B86"/>
                </a:solidFill>
                <a:effectLst/>
                <a:ea typeface="ＭＳ Ｐゴシック" pitchFamily="34" charset="-128"/>
              </a:rPr>
              <a:t>N. A. Otto, 1876, aminek alapján Karl Benz megalkotja a "motorgépkocsit” 1885</a:t>
            </a:r>
          </a:p>
          <a:p>
            <a:pPr lvl="1">
              <a:lnSpc>
                <a:spcPct val="70000"/>
              </a:lnSpc>
              <a:buNone/>
              <a:defRPr/>
            </a:pPr>
            <a:endParaRPr lang="hu-HU" sz="1946" dirty="0">
              <a:solidFill>
                <a:schemeClr val="tx1"/>
              </a:solidFill>
              <a:effectLst/>
              <a:ea typeface="ＭＳ Ｐゴシック" pitchFamily="34" charset="-128"/>
            </a:endParaRPr>
          </a:p>
          <a:p>
            <a:pPr>
              <a:lnSpc>
                <a:spcPct val="70000"/>
              </a:lnSpc>
              <a:defRPr/>
            </a:pPr>
            <a:r>
              <a:rPr lang="hu-HU" sz="1946" dirty="0">
                <a:effectLst/>
                <a:ea typeface="ＭＳ Ｐゴシック" pitchFamily="34" charset="-128"/>
              </a:rPr>
              <a:t> </a:t>
            </a:r>
            <a:r>
              <a:rPr lang="hu-HU" sz="1946" b="1" dirty="0">
                <a:effectLst/>
                <a:ea typeface="ＭＳ Ｐゴシック" pitchFamily="34" charset="-128"/>
              </a:rPr>
              <a:t>repülőgép</a:t>
            </a:r>
            <a:r>
              <a:rPr lang="hu-HU" sz="1946" dirty="0">
                <a:effectLst/>
                <a:ea typeface="ＭＳ Ｐゴシック" pitchFamily="34" charset="-128"/>
              </a:rPr>
              <a:t> </a:t>
            </a:r>
          </a:p>
          <a:p>
            <a:pPr lvl="1">
              <a:lnSpc>
                <a:spcPct val="70000"/>
              </a:lnSpc>
              <a:defRPr/>
            </a:pPr>
            <a:r>
              <a:rPr lang="hu-HU" sz="1946" dirty="0">
                <a:solidFill>
                  <a:srgbClr val="646B86"/>
                </a:solidFill>
                <a:effectLst/>
                <a:ea typeface="ＭＳ Ｐゴシック" pitchFamily="34" charset="-128"/>
              </a:rPr>
              <a:t>Wright fivérek, 1903</a:t>
            </a:r>
          </a:p>
          <a:p>
            <a:pPr lvl="1">
              <a:lnSpc>
                <a:spcPct val="70000"/>
              </a:lnSpc>
              <a:defRPr/>
            </a:pPr>
            <a:endParaRPr lang="hu-HU" sz="1946" dirty="0">
              <a:solidFill>
                <a:srgbClr val="646B86"/>
              </a:solidFill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hu-HU" sz="1946" b="1" dirty="0">
                <a:ea typeface="ＭＳ Ｐゴシック" pitchFamily="34" charset="-128"/>
              </a:rPr>
              <a:t>a  kémia új korszaka </a:t>
            </a:r>
          </a:p>
          <a:p>
            <a:pPr lvl="1">
              <a:lnSpc>
                <a:spcPct val="80000"/>
              </a:lnSpc>
            </a:pPr>
            <a:r>
              <a:rPr lang="hu-HU" sz="1946" dirty="0">
                <a:ea typeface="ＭＳ Ｐゴシック" pitchFamily="34" charset="-128"/>
              </a:rPr>
              <a:t>szerves vegyületeket állítottak elő, </a:t>
            </a:r>
            <a:r>
              <a:rPr lang="hu-HU" sz="1946" b="1" dirty="0">
                <a:ea typeface="ＭＳ Ｐゴシック" pitchFamily="34" charset="-128"/>
              </a:rPr>
              <a:t>műanyag</a:t>
            </a:r>
            <a:r>
              <a:rPr lang="hu-HU" sz="1946" dirty="0">
                <a:ea typeface="ＭＳ Ｐゴシック" pitchFamily="34" charset="-128"/>
              </a:rPr>
              <a:t> gyártás (ez volt az alapja a celluloid szalagra fény- képezett </a:t>
            </a:r>
            <a:r>
              <a:rPr lang="hu-HU" sz="1946" b="1" dirty="0">
                <a:ea typeface="ＭＳ Ｐゴシック" pitchFamily="34" charset="-128"/>
              </a:rPr>
              <a:t>mozgó film</a:t>
            </a:r>
            <a:r>
              <a:rPr lang="hu-HU" sz="1946" dirty="0">
                <a:ea typeface="ＭＳ Ｐゴシック" pitchFamily="34" charset="-128"/>
              </a:rPr>
              <a:t>nek). </a:t>
            </a:r>
          </a:p>
          <a:p>
            <a:pPr lvl="1">
              <a:lnSpc>
                <a:spcPct val="80000"/>
              </a:lnSpc>
              <a:buNone/>
            </a:pPr>
            <a:endParaRPr lang="hu-HU" sz="1946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r>
              <a:rPr lang="hu-HU" sz="1946" dirty="0">
                <a:ea typeface="ＭＳ Ｐゴシック" pitchFamily="34" charset="-128"/>
              </a:rPr>
              <a:t>a </a:t>
            </a:r>
            <a:r>
              <a:rPr lang="hu-HU" sz="1946" b="1" dirty="0">
                <a:ea typeface="ＭＳ Ｐゴシック" pitchFamily="34" charset="-128"/>
              </a:rPr>
              <a:t>műtrágyák</a:t>
            </a:r>
            <a:r>
              <a:rPr lang="hu-HU" sz="1946" dirty="0">
                <a:ea typeface="ＭＳ Ｐゴシック" pitchFamily="34" charset="-128"/>
              </a:rPr>
              <a:t> és a </a:t>
            </a:r>
            <a:r>
              <a:rPr lang="hu-HU" sz="1946">
                <a:ea typeface="ＭＳ Ｐゴシック" pitchFamily="34" charset="-128"/>
              </a:rPr>
              <a:t>robbanóanyagok (nagyüzemi </a:t>
            </a:r>
            <a:r>
              <a:rPr lang="hu-HU" sz="1946" dirty="0">
                <a:ea typeface="ＭＳ Ｐゴシック" pitchFamily="34" charset="-128"/>
              </a:rPr>
              <a:t>gyártása. </a:t>
            </a:r>
          </a:p>
          <a:p>
            <a:pPr lvl="1">
              <a:lnSpc>
                <a:spcPct val="70000"/>
              </a:lnSpc>
              <a:defRPr/>
            </a:pPr>
            <a:endParaRPr lang="hu-HU" sz="1900" dirty="0">
              <a:solidFill>
                <a:srgbClr val="646B86"/>
              </a:solidFill>
              <a:effectLst/>
              <a:ea typeface="ＭＳ Ｐゴシック" pitchFamily="34" charset="-128"/>
            </a:endParaRPr>
          </a:p>
          <a:p>
            <a:pPr lvl="1">
              <a:lnSpc>
                <a:spcPct val="70000"/>
              </a:lnSpc>
              <a:buNone/>
              <a:defRPr/>
            </a:pPr>
            <a:endParaRPr lang="hu-HU" sz="1900" dirty="0">
              <a:solidFill>
                <a:schemeClr val="tx1"/>
              </a:solidFill>
              <a:effectLst/>
              <a:ea typeface="ＭＳ Ｐゴシック" pitchFamily="34" charset="-128"/>
            </a:endParaRPr>
          </a:p>
          <a:p>
            <a:pPr>
              <a:lnSpc>
                <a:spcPct val="70000"/>
              </a:lnSpc>
              <a:buNone/>
              <a:defRPr/>
            </a:pPr>
            <a:endParaRPr lang="en-US" sz="240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9475966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hu-HU" dirty="0">
                <a:effectLst/>
                <a:ea typeface="ＭＳ Ｐゴシック" pitchFamily="34" charset="-128"/>
              </a:rPr>
              <a:t>Alapkutatások</a:t>
            </a:r>
          </a:p>
        </p:txBody>
      </p:sp>
      <p:sp>
        <p:nvSpPr>
          <p:cNvPr id="159747" name="Rectangle 3"/>
          <p:cNvSpPr>
            <a:spLocks noGrp="1"/>
          </p:cNvSpPr>
          <p:nvPr>
            <p:ph sz="quarter" idx="1"/>
          </p:nvPr>
        </p:nvSpPr>
        <p:spPr bwMode="auto">
          <a:xfrm>
            <a:off x="765175" y="1663700"/>
            <a:ext cx="7612063" cy="48879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hu-HU" sz="1800" b="1" dirty="0">
                <a:effectLst/>
                <a:ea typeface="ＭＳ Ｐゴシック" pitchFamily="34" charset="-128"/>
              </a:rPr>
              <a:t>Kutatási eredmények: </a:t>
            </a:r>
          </a:p>
          <a:p>
            <a:pPr lvl="1">
              <a:lnSpc>
                <a:spcPct val="80000"/>
              </a:lnSpc>
            </a:pPr>
            <a:r>
              <a:rPr lang="hu-HU" sz="1800" dirty="0">
                <a:effectLst/>
                <a:ea typeface="ＭＳ Ｐゴシック" pitchFamily="34" charset="-128"/>
              </a:rPr>
              <a:t>katódsugárzás fölfedezése </a:t>
            </a:r>
            <a:r>
              <a:rPr lang="hu-HU" sz="1800" dirty="0">
                <a:ea typeface="ＭＳ Ｐゴシック" pitchFamily="34" charset="-128"/>
              </a:rPr>
              <a:t>–</a:t>
            </a:r>
            <a:r>
              <a:rPr lang="hu-HU" sz="1800" dirty="0">
                <a:effectLst/>
                <a:ea typeface="ＭＳ Ｐゴシック" pitchFamily="34" charset="-128"/>
              </a:rPr>
              <a:t> röntgensugárzás  </a:t>
            </a:r>
          </a:p>
          <a:p>
            <a:pPr lvl="1">
              <a:lnSpc>
                <a:spcPct val="80000"/>
              </a:lnSpc>
            </a:pPr>
            <a:r>
              <a:rPr lang="hu-HU" sz="1800" dirty="0">
                <a:effectLst/>
                <a:ea typeface="ＭＳ Ｐゴシック" pitchFamily="34" charset="-128"/>
              </a:rPr>
              <a:t>Rutherford: rádióaktivitás általános elmélete</a:t>
            </a:r>
            <a:endParaRPr lang="hu-HU" sz="18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r>
              <a:rPr lang="hu-HU" sz="1800" dirty="0">
                <a:effectLst/>
                <a:ea typeface="ＭＳ Ｐゴシック" pitchFamily="34" charset="-128"/>
              </a:rPr>
              <a:t>Einstein: relativitás elmélete</a:t>
            </a:r>
          </a:p>
          <a:p>
            <a:pPr>
              <a:lnSpc>
                <a:spcPct val="80000"/>
              </a:lnSpc>
              <a:buNone/>
            </a:pPr>
            <a:endParaRPr lang="hu-HU" sz="1800" dirty="0">
              <a:effectLst/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hu-HU" sz="1800" b="1" dirty="0">
                <a:effectLst/>
                <a:ea typeface="ＭＳ Ｐゴシック" pitchFamily="34" charset="-128"/>
              </a:rPr>
              <a:t>A  kémia új korszaka </a:t>
            </a:r>
          </a:p>
          <a:p>
            <a:pPr lvl="1">
              <a:lnSpc>
                <a:spcPct val="80000"/>
              </a:lnSpc>
            </a:pPr>
            <a:r>
              <a:rPr lang="hu-HU" sz="1800" dirty="0">
                <a:effectLst/>
                <a:ea typeface="ＭＳ Ｐゴシック" pitchFamily="34" charset="-128"/>
              </a:rPr>
              <a:t>molekuláris szerkezeten keresztül eljutottak az </a:t>
            </a:r>
            <a:r>
              <a:rPr lang="hu-HU" sz="1800" dirty="0">
                <a:solidFill>
                  <a:srgbClr val="646B86"/>
                </a:solidFill>
                <a:effectLst/>
                <a:ea typeface="ＭＳ Ｐゴシック" pitchFamily="34" charset="-128"/>
              </a:rPr>
              <a:t>atomos szerkezetekig</a:t>
            </a:r>
            <a:r>
              <a:rPr lang="hu-HU" sz="1800" dirty="0">
                <a:effectLst/>
                <a:ea typeface="ＭＳ Ｐゴシック" pitchFamily="34" charset="-128"/>
              </a:rPr>
              <a:t>. </a:t>
            </a:r>
          </a:p>
          <a:p>
            <a:pPr lvl="1">
              <a:lnSpc>
                <a:spcPct val="80000"/>
              </a:lnSpc>
            </a:pPr>
            <a:r>
              <a:rPr lang="hu-HU" sz="1800" dirty="0">
                <a:ea typeface="ＭＳ Ｐゴシック" pitchFamily="34" charset="-128"/>
              </a:rPr>
              <a:t>s</a:t>
            </a:r>
            <a:r>
              <a:rPr lang="hu-HU" sz="1800" dirty="0">
                <a:effectLst/>
                <a:ea typeface="ＭＳ Ｐゴシック" pitchFamily="34" charset="-128"/>
              </a:rPr>
              <a:t>zerves vegyületeket állítottak elő, már tudtak </a:t>
            </a:r>
            <a:r>
              <a:rPr lang="hu-HU" sz="1800" b="1" dirty="0">
                <a:effectLst/>
                <a:ea typeface="ＭＳ Ｐゴシック" pitchFamily="34" charset="-128"/>
              </a:rPr>
              <a:t>műanyagot</a:t>
            </a:r>
            <a:r>
              <a:rPr lang="hu-HU" sz="1800" dirty="0">
                <a:effectLst/>
                <a:ea typeface="ＭＳ Ｐゴシック" pitchFamily="34" charset="-128"/>
              </a:rPr>
              <a:t> gyártani (ez volt az alapja a celluloid szalagra fény- képezett </a:t>
            </a:r>
            <a:r>
              <a:rPr lang="hu-HU" sz="1800" b="1" dirty="0">
                <a:effectLst/>
                <a:ea typeface="ＭＳ Ｐゴシック" pitchFamily="34" charset="-128"/>
              </a:rPr>
              <a:t>mozgó film</a:t>
            </a:r>
            <a:r>
              <a:rPr lang="hu-HU" sz="1800" dirty="0">
                <a:effectLst/>
                <a:ea typeface="ＭＳ Ｐゴシック" pitchFamily="34" charset="-128"/>
              </a:rPr>
              <a:t>nek). </a:t>
            </a:r>
          </a:p>
          <a:p>
            <a:pPr lvl="1">
              <a:lnSpc>
                <a:spcPct val="80000"/>
              </a:lnSpc>
              <a:buNone/>
            </a:pPr>
            <a:endParaRPr lang="hu-HU" sz="1800" dirty="0">
              <a:effectLst/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r>
              <a:rPr lang="hu-HU" sz="1800" dirty="0">
                <a:effectLst/>
                <a:ea typeface="ＭＳ Ｐゴシック" pitchFamily="34" charset="-128"/>
              </a:rPr>
              <a:t>Megkezdődött a </a:t>
            </a:r>
            <a:r>
              <a:rPr lang="hu-HU" sz="1800" b="1" dirty="0">
                <a:effectLst/>
                <a:ea typeface="ＭＳ Ｐゴシック" pitchFamily="34" charset="-128"/>
              </a:rPr>
              <a:t>műtrágyák</a:t>
            </a:r>
            <a:r>
              <a:rPr lang="hu-HU" sz="1800" dirty="0">
                <a:effectLst/>
                <a:ea typeface="ＭＳ Ｐゴシック" pitchFamily="34" charset="-128"/>
              </a:rPr>
              <a:t> (mezőgazdaság) és a robbanóanyagok (háborúk) nagyüzemi gyártása. </a:t>
            </a:r>
          </a:p>
          <a:p>
            <a:pPr lvl="1">
              <a:lnSpc>
                <a:spcPct val="80000"/>
              </a:lnSpc>
            </a:pPr>
            <a:endParaRPr lang="hu-HU" sz="18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r>
              <a:rPr lang="hu-HU" sz="1800" dirty="0">
                <a:effectLst/>
                <a:ea typeface="ＭＳ Ｐゴシック" pitchFamily="34" charset="-128"/>
              </a:rPr>
              <a:t>A robbanómotorok hatására </a:t>
            </a:r>
            <a:r>
              <a:rPr lang="hu-HU" sz="1800" dirty="0">
                <a:ea typeface="ＭＳ Ｐゴシック" pitchFamily="34" charset="-128"/>
              </a:rPr>
              <a:t>- </a:t>
            </a:r>
            <a:r>
              <a:rPr lang="hu-HU" sz="1800" b="1" dirty="0">
                <a:effectLst/>
                <a:ea typeface="ＭＳ Ｐゴシック" pitchFamily="34" charset="-128"/>
              </a:rPr>
              <a:t>magas üzemanyag igény</a:t>
            </a:r>
            <a:r>
              <a:rPr lang="hu-HU" sz="1800" dirty="0">
                <a:effectLst/>
                <a:ea typeface="ＭＳ Ｐゴシック" pitchFamily="34" charset="-128"/>
              </a:rPr>
              <a:t>- létrejön a petrolkémia.</a:t>
            </a:r>
          </a:p>
        </p:txBody>
      </p:sp>
    </p:spTree>
    <p:extLst>
      <p:ext uri="{BB962C8B-B14F-4D97-AF65-F5344CB8AC3E}">
        <p14:creationId xmlns:p14="http://schemas.microsoft.com/office/powerpoint/2010/main" val="303442813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2400" dirty="0">
                <a:ea typeface="ＭＳ Ｐゴシック" pitchFamily="34" charset="-128"/>
              </a:rPr>
              <a:t>A Tudományos és Technikai Forradalom életmódra gyakorolt hatásai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782064"/>
            <a:ext cx="8503920" cy="4316984"/>
          </a:xfrm>
        </p:spPr>
        <p:txBody>
          <a:bodyPr>
            <a:normAutofit/>
          </a:bodyPr>
          <a:lstStyle/>
          <a:p>
            <a:endParaRPr lang="en-US" sz="2000" dirty="0"/>
          </a:p>
          <a:p>
            <a:r>
              <a:rPr lang="en-US" sz="2000" dirty="0"/>
              <a:t>Az ipari munkásság élet- és munkakörülményei  némileg javulnak</a:t>
            </a:r>
          </a:p>
          <a:p>
            <a:pPr marL="548640" lvl="2"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sz="1800" dirty="0"/>
              <a:t> nehéz fizikai munka              gépesített futószag típusú munka</a:t>
            </a:r>
          </a:p>
          <a:p>
            <a:pPr>
              <a:buNone/>
            </a:pPr>
            <a:endParaRPr lang="en-US" sz="2000" dirty="0"/>
          </a:p>
          <a:p>
            <a:r>
              <a:rPr lang="en-US" sz="2000" dirty="0"/>
              <a:t>A  társadalmi osztályok elkülönülése fokozódott</a:t>
            </a:r>
          </a:p>
          <a:p>
            <a:pPr>
              <a:buNone/>
            </a:pPr>
            <a:endParaRPr lang="en-US" sz="2000" dirty="0"/>
          </a:p>
          <a:p>
            <a:r>
              <a:rPr lang="en-US" sz="2000" dirty="0"/>
              <a:t>A mezőgazdasági termelés hatékonysága javult</a:t>
            </a:r>
          </a:p>
          <a:p>
            <a:endParaRPr lang="en-US" sz="2000" dirty="0"/>
          </a:p>
          <a:p>
            <a:r>
              <a:rPr lang="en-US" sz="2000" dirty="0"/>
              <a:t>A közlekedésben, a kommunikációban és a hétköznapi élet minden területén (a háztartásokban) is megjelentek a technikai vívmányok </a:t>
            </a:r>
          </a:p>
          <a:p>
            <a:pPr lvl="1"/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6296" y="987552"/>
            <a:ext cx="975360" cy="975360"/>
          </a:xfrm>
          <a:prstGeom prst="rect">
            <a:avLst/>
          </a:prstGeom>
        </p:spPr>
      </p:pic>
      <p:sp>
        <p:nvSpPr>
          <p:cNvPr id="5" name="Striped Right Arrow 4"/>
          <p:cNvSpPr/>
          <p:nvPr/>
        </p:nvSpPr>
        <p:spPr>
          <a:xfrm>
            <a:off x="3155188" y="2494026"/>
            <a:ext cx="400304" cy="318516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842248" cy="4572000"/>
          </a:xfrm>
        </p:spPr>
        <p:txBody>
          <a:bodyPr/>
          <a:lstStyle/>
          <a:p>
            <a:endParaRPr lang="en-US" dirty="0"/>
          </a:p>
          <a:p>
            <a:r>
              <a:rPr lang="en-US" sz="2000" dirty="0"/>
              <a:t>szalagmunka               egyoldalú terhelés, deformitások, inaktivitás</a:t>
            </a:r>
          </a:p>
          <a:p>
            <a:pPr>
              <a:buNone/>
            </a:pPr>
            <a:r>
              <a:rPr lang="en-US" sz="2000" dirty="0"/>
              <a:t>	</a:t>
            </a:r>
          </a:p>
          <a:p>
            <a:pPr>
              <a:buNone/>
            </a:pPr>
            <a:endParaRPr lang="en-US" sz="2000" dirty="0"/>
          </a:p>
          <a:p>
            <a:r>
              <a:rPr lang="en-US" sz="2000" dirty="0"/>
              <a:t>terméshozamok javulása, túltermelés                az éhinségek megszűnése, 						túlfogyasztás</a:t>
            </a:r>
          </a:p>
          <a:p>
            <a:pPr>
              <a:buNone/>
            </a:pPr>
            <a:endParaRPr lang="en-US" sz="2000" dirty="0"/>
          </a:p>
          <a:p>
            <a:r>
              <a:rPr lang="en-US" sz="2000" dirty="0"/>
              <a:t>technikai vívmányok             kényelmesedő élet </a:t>
            </a:r>
          </a:p>
          <a:p>
            <a:endParaRPr lang="en-US" sz="2400" dirty="0"/>
          </a:p>
        </p:txBody>
      </p:sp>
      <p:sp>
        <p:nvSpPr>
          <p:cNvPr id="12" name="Right Arrow 11"/>
          <p:cNvSpPr/>
          <p:nvPr/>
        </p:nvSpPr>
        <p:spPr>
          <a:xfrm flipV="1">
            <a:off x="2425700" y="2125972"/>
            <a:ext cx="465712" cy="16002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4985760" y="3238500"/>
            <a:ext cx="512696" cy="2032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flipV="1">
            <a:off x="3090288" y="3924300"/>
            <a:ext cx="572008" cy="13335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2296" y="228600"/>
            <a:ext cx="1836160" cy="1225550"/>
          </a:xfrm>
          <a:prstGeom prst="rect">
            <a:avLst/>
          </a:prstGeom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3"/>
          <p:cNvSpPr>
            <a:spLocks noGrp="1"/>
          </p:cNvSpPr>
          <p:nvPr>
            <p:ph type="title"/>
          </p:nvPr>
        </p:nvSpPr>
        <p:spPr bwMode="auto">
          <a:xfrm>
            <a:off x="301752" y="482600"/>
            <a:ext cx="8534400" cy="1295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 fontScale="90000"/>
          </a:bodyPr>
          <a:lstStyle/>
          <a:p>
            <a:pPr algn="l"/>
            <a:br>
              <a:rPr lang="hu-HU" dirty="0">
                <a:effectLst/>
                <a:ea typeface="ＭＳ Ｐゴシック" pitchFamily="34" charset="-128"/>
              </a:rPr>
            </a:br>
            <a:br>
              <a:rPr lang="hu-HU" dirty="0">
                <a:ea typeface="ＭＳ Ｐゴシック" pitchFamily="34" charset="-128"/>
              </a:rPr>
            </a:br>
            <a:br>
              <a:rPr lang="hu-HU" dirty="0">
                <a:ea typeface="ＭＳ Ｐゴシック" pitchFamily="34" charset="-128"/>
              </a:rPr>
            </a:br>
            <a:br>
              <a:rPr lang="hu-HU" dirty="0">
                <a:ea typeface="ＭＳ Ｐゴシック" pitchFamily="34" charset="-128"/>
              </a:rPr>
            </a:br>
            <a:r>
              <a:rPr lang="hu-HU" sz="2667" dirty="0">
                <a:ea typeface="ＭＳ Ｐゴシック" pitchFamily="34" charset="-128"/>
              </a:rPr>
              <a:t>Hol vannak összefüggések, kölcsönhatások? </a:t>
            </a:r>
            <a:br>
              <a:rPr lang="hu-HU" sz="2667" dirty="0">
                <a:ea typeface="ＭＳ Ｐゴシック" pitchFamily="34" charset="-128"/>
              </a:rPr>
            </a:br>
            <a:r>
              <a:rPr lang="hu-HU" sz="2000" i="1" dirty="0">
                <a:ea typeface="ＭＳ Ｐゴシック" pitchFamily="34" charset="-128"/>
              </a:rPr>
              <a:t>(Rajzolják be nyilakkal!)</a:t>
            </a:r>
            <a:br>
              <a:rPr lang="hu-HU" dirty="0">
                <a:effectLst/>
                <a:ea typeface="ＭＳ Ｐゴシック" pitchFamily="34" charset="-128"/>
              </a:rPr>
            </a:br>
            <a:endParaRPr lang="hu-HU" dirty="0">
              <a:effectLst/>
              <a:ea typeface="ＭＳ Ｐゴシック" pitchFamily="34" charset="-128"/>
            </a:endParaRPr>
          </a:p>
        </p:txBody>
      </p:sp>
      <p:sp>
        <p:nvSpPr>
          <p:cNvPr id="12" name="Vertical Text Placeholder 11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2" name="Group 15"/>
          <p:cNvGrpSpPr>
            <a:grpSpLocks noChangeAspect="1"/>
          </p:cNvGrpSpPr>
          <p:nvPr/>
        </p:nvGrpSpPr>
        <p:grpSpPr bwMode="auto">
          <a:xfrm>
            <a:off x="-621765" y="1524000"/>
            <a:ext cx="10083801" cy="5540375"/>
            <a:chOff x="482" y="844"/>
            <a:chExt cx="4795" cy="2635"/>
          </a:xfrm>
        </p:grpSpPr>
        <p:sp>
          <p:nvSpPr>
            <p:cNvPr id="169988" name="AutoShape 14"/>
            <p:cNvSpPr>
              <a:spLocks noChangeAspect="1" noChangeArrowheads="1" noTextEdit="1"/>
            </p:cNvSpPr>
            <p:nvPr/>
          </p:nvSpPr>
          <p:spPr bwMode="auto">
            <a:xfrm>
              <a:off x="482" y="844"/>
              <a:ext cx="4795" cy="2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69989" name="_s342038"/>
            <p:cNvSpPr>
              <a:spLocks noChangeShapeType="1"/>
            </p:cNvSpPr>
            <p:nvPr/>
          </p:nvSpPr>
          <p:spPr bwMode="auto">
            <a:xfrm flipH="1">
              <a:off x="2309" y="2324"/>
              <a:ext cx="285" cy="16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hu-HU"/>
            </a:p>
          </p:txBody>
        </p:sp>
        <p:sp>
          <p:nvSpPr>
            <p:cNvPr id="342037" name="_s342037"/>
            <p:cNvSpPr>
              <a:spLocks noChangeArrowheads="1"/>
            </p:cNvSpPr>
            <p:nvPr/>
          </p:nvSpPr>
          <p:spPr bwMode="auto">
            <a:xfrm>
              <a:off x="1694" y="2325"/>
              <a:ext cx="658" cy="658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path path="rect">
                <a:fillToRect l="100000" b="10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41990" dir="1593903" algn="ctr" rotWithShape="0">
                <a:schemeClr val="accent2">
                  <a:alpha val="74998"/>
                </a:schemeClr>
              </a:outerShdw>
            </a:effectLst>
          </p:spPr>
          <p:txBody>
            <a:bodyPr wrap="none" lIns="0" tIns="0" rIns="0" bIns="0" anchor="ctr"/>
            <a:lstStyle/>
            <a:p>
              <a:pPr algn="ctr" defTabSz="914400">
                <a:defRPr/>
              </a:pPr>
              <a:r>
                <a:rPr lang="hu-HU" sz="1500"/>
                <a:t>Mozgásszegény </a:t>
              </a:r>
            </a:p>
            <a:p>
              <a:pPr algn="ctr" defTabSz="914400">
                <a:defRPr/>
              </a:pPr>
              <a:r>
                <a:rPr lang="hu-HU" sz="1500"/>
                <a:t>életmód</a:t>
              </a:r>
            </a:p>
            <a:p>
              <a:pPr algn="ctr" defTabSz="914400">
                <a:defRPr/>
              </a:pPr>
              <a:endParaRPr lang="hu-HU" sz="1500"/>
            </a:p>
          </p:txBody>
        </p:sp>
        <p:sp>
          <p:nvSpPr>
            <p:cNvPr id="169991" name="_s342036"/>
            <p:cNvSpPr>
              <a:spLocks noChangeShapeType="1"/>
            </p:cNvSpPr>
            <p:nvPr/>
          </p:nvSpPr>
          <p:spPr bwMode="auto">
            <a:xfrm>
              <a:off x="3163" y="2325"/>
              <a:ext cx="286" cy="165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hu-HU"/>
            </a:p>
          </p:txBody>
        </p:sp>
        <p:sp>
          <p:nvSpPr>
            <p:cNvPr id="342035" name="_s342035"/>
            <p:cNvSpPr>
              <a:spLocks noChangeArrowheads="1"/>
            </p:cNvSpPr>
            <p:nvPr/>
          </p:nvSpPr>
          <p:spPr bwMode="auto">
            <a:xfrm>
              <a:off x="3405" y="2326"/>
              <a:ext cx="658" cy="658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path path="rect">
                <a:fillToRect l="100000" b="10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41990" dir="1593903" algn="ctr" rotWithShape="0">
                <a:schemeClr val="accent2">
                  <a:alpha val="74998"/>
                </a:schemeClr>
              </a:outerShdw>
            </a:effectLst>
          </p:spPr>
          <p:txBody>
            <a:bodyPr wrap="none" lIns="0" tIns="0" rIns="0" bIns="0" anchor="ctr"/>
            <a:lstStyle/>
            <a:p>
              <a:pPr algn="ctr" defTabSz="914400">
                <a:defRPr/>
              </a:pPr>
              <a:r>
                <a:rPr lang="hu-HU" sz="1500" dirty="0"/>
                <a:t>Motorizáció</a:t>
              </a:r>
            </a:p>
          </p:txBody>
        </p:sp>
        <p:sp>
          <p:nvSpPr>
            <p:cNvPr id="169993" name="_s342034"/>
            <p:cNvSpPr>
              <a:spLocks noChangeShapeType="1"/>
            </p:cNvSpPr>
            <p:nvPr/>
          </p:nvSpPr>
          <p:spPr bwMode="auto">
            <a:xfrm flipV="1">
              <a:off x="2879" y="1502"/>
              <a:ext cx="0" cy="33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hu-HU"/>
            </a:p>
          </p:txBody>
        </p:sp>
        <p:sp>
          <p:nvSpPr>
            <p:cNvPr id="342033" name="_s342033"/>
            <p:cNvSpPr>
              <a:spLocks noChangeArrowheads="1"/>
            </p:cNvSpPr>
            <p:nvPr/>
          </p:nvSpPr>
          <p:spPr bwMode="auto">
            <a:xfrm>
              <a:off x="2550" y="844"/>
              <a:ext cx="658" cy="658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path path="rect">
                <a:fillToRect l="100000" b="10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41990" dir="1593903" algn="ctr" rotWithShape="0">
                <a:schemeClr val="accent2">
                  <a:alpha val="74998"/>
                </a:schemeClr>
              </a:outerShdw>
            </a:effectLst>
          </p:spPr>
          <p:txBody>
            <a:bodyPr wrap="none" lIns="0" tIns="0" rIns="0" bIns="0" anchor="ctr"/>
            <a:lstStyle/>
            <a:p>
              <a:pPr algn="ctr" defTabSz="914400">
                <a:defRPr/>
              </a:pPr>
              <a:r>
                <a:rPr lang="hu-HU" sz="1400" b="1"/>
                <a:t>Urbanizáció</a:t>
              </a:r>
            </a:p>
          </p:txBody>
        </p:sp>
        <p:sp>
          <p:nvSpPr>
            <p:cNvPr id="342032" name="_s342032"/>
            <p:cNvSpPr>
              <a:spLocks noChangeArrowheads="1"/>
            </p:cNvSpPr>
            <p:nvPr/>
          </p:nvSpPr>
          <p:spPr bwMode="auto">
            <a:xfrm>
              <a:off x="2594" y="1668"/>
              <a:ext cx="658" cy="658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path path="rect">
                <a:fillToRect l="100000" b="10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41990" dir="1593903" algn="ctr" rotWithShape="0">
                <a:schemeClr val="folHlink">
                  <a:alpha val="74998"/>
                </a:schemeClr>
              </a:outerShdw>
            </a:effectLst>
          </p:spPr>
          <p:txBody>
            <a:bodyPr wrap="none" lIns="0" tIns="0" rIns="0" bIns="0" anchor="ctr"/>
            <a:lstStyle/>
            <a:p>
              <a:pPr algn="ctr" defTabSz="914400">
                <a:defRPr/>
              </a:pPr>
              <a:r>
                <a:rPr lang="hu-HU" sz="1500" dirty="0"/>
                <a:t>Civilizációs </a:t>
              </a:r>
            </a:p>
            <a:p>
              <a:pPr algn="ctr" defTabSz="914400">
                <a:defRPr/>
              </a:pPr>
              <a:r>
                <a:rPr lang="hu-HU" sz="1500" dirty="0"/>
                <a:t>betegségek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2185302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/>
          </a:bodyPr>
          <a:lstStyle/>
          <a:p>
            <a:r>
              <a:rPr lang="hu-HU" sz="3200" dirty="0">
                <a:effectLst/>
                <a:ea typeface="ＭＳ Ｐゴシック" pitchFamily="34" charset="-128"/>
              </a:rPr>
              <a:t>A komfortossá váló élet kihívásai</a:t>
            </a:r>
          </a:p>
        </p:txBody>
      </p:sp>
      <p:sp>
        <p:nvSpPr>
          <p:cNvPr id="168963" name="Rectangle 3"/>
          <p:cNvSpPr>
            <a:spLocks noGrp="1"/>
          </p:cNvSpPr>
          <p:nvPr>
            <p:ph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hu-HU" sz="2000" dirty="0">
                <a:effectLst/>
                <a:ea typeface="ＭＳ Ｐゴシック" pitchFamily="34" charset="-128"/>
              </a:rPr>
              <a:t>	Tudományos- és Technikai Forradalom –urbanizáció- motorizáció explozív terjedése- a jóléti országok népességének riasztó egészségromlása</a:t>
            </a:r>
          </a:p>
          <a:p>
            <a:pPr>
              <a:buFont typeface="Wingdings 2" pitchFamily="18" charset="2"/>
              <a:buNone/>
            </a:pPr>
            <a:endParaRPr lang="hu-HU" sz="2000" dirty="0">
              <a:effectLst/>
              <a:ea typeface="ＭＳ Ｐゴシック" pitchFamily="34" charset="-128"/>
            </a:endParaRPr>
          </a:p>
          <a:p>
            <a:r>
              <a:rPr lang="hu-HU" sz="2000" dirty="0">
                <a:effectLst/>
                <a:ea typeface="ＭＳ Ｐゴシック" pitchFamily="34" charset="-128"/>
              </a:rPr>
              <a:t>civilizációs következmények - szabadidő növekedése, mozgásszegény életmód, elhízás, betegségek </a:t>
            </a:r>
          </a:p>
          <a:p>
            <a:pPr>
              <a:buNone/>
            </a:pPr>
            <a:endParaRPr lang="hu-HU" sz="2000" dirty="0">
              <a:effectLst/>
              <a:ea typeface="ＭＳ Ｐゴシック" pitchFamily="34" charset="-128"/>
            </a:endParaRPr>
          </a:p>
          <a:p>
            <a:r>
              <a:rPr lang="hu-HU" sz="2000" dirty="0">
                <a:effectLst/>
                <a:ea typeface="ＭＳ Ｐゴシック" pitchFamily="34" charset="-128"/>
              </a:rPr>
              <a:t>testedzés és sport fontosságának tudatosítása</a:t>
            </a:r>
            <a:r>
              <a:rPr lang="hu-HU" sz="2000" dirty="0">
                <a:ea typeface="ＭＳ Ｐゴシック" pitchFamily="34" charset="-128"/>
              </a:rPr>
              <a:t>!</a:t>
            </a:r>
            <a:endParaRPr lang="hu-HU" sz="2000" dirty="0">
              <a:effectLst/>
              <a:ea typeface="ＭＳ Ｐゴシック" pitchFamily="34" charset="-128"/>
            </a:endParaRPr>
          </a:p>
          <a:p>
            <a:pPr>
              <a:buNone/>
            </a:pPr>
            <a:r>
              <a:rPr lang="hu-HU" sz="2000" dirty="0">
                <a:effectLst/>
                <a:ea typeface="ＭＳ Ｐゴシック" pitchFamily="34" charset="-128"/>
              </a:rPr>
              <a:t>     </a:t>
            </a:r>
          </a:p>
          <a:p>
            <a:r>
              <a:rPr lang="hu-HU" sz="2000" dirty="0">
                <a:effectLst/>
                <a:ea typeface="ＭＳ Ｐゴシック" pitchFamily="34" charset="-128"/>
              </a:rPr>
              <a:t>ellenprogramok gyors kidolgozása, és tömegméretű elterjesztése</a:t>
            </a:r>
          </a:p>
          <a:p>
            <a:endParaRPr lang="hu-HU" sz="2000" dirty="0">
              <a:effectLst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284387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/>
          </a:bodyPr>
          <a:lstStyle/>
          <a:p>
            <a:r>
              <a:rPr lang="hu-HU" sz="3200" dirty="0">
                <a:effectLst/>
                <a:ea typeface="ＭＳ Ｐゴシック" pitchFamily="34" charset="-128"/>
              </a:rPr>
              <a:t>Életmódváltozás az USA-ban </a:t>
            </a:r>
          </a:p>
        </p:txBody>
      </p:sp>
      <p:sp>
        <p:nvSpPr>
          <p:cNvPr id="171011" name="Rectangle 3"/>
          <p:cNvSpPr>
            <a:spLocks noGrp="1"/>
          </p:cNvSpPr>
          <p:nvPr>
            <p:ph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hu-HU" sz="2000" dirty="0">
                <a:effectLst/>
                <a:ea typeface="ＭＳ Ｐゴシック" pitchFamily="34" charset="-128"/>
              </a:rPr>
              <a:t> Az ötvenes években több áldozata volt az infarktusnak, mint amennyi a II. Világháborús emberveszteségük! </a:t>
            </a:r>
          </a:p>
          <a:p>
            <a:pPr>
              <a:buNone/>
            </a:pPr>
            <a:endParaRPr lang="hu-HU" sz="2000" dirty="0">
              <a:effectLst/>
              <a:ea typeface="ＭＳ Ｐゴシック" pitchFamily="34" charset="-128"/>
            </a:endParaRPr>
          </a:p>
          <a:p>
            <a:r>
              <a:rPr lang="hu-HU" sz="2000" dirty="0">
                <a:effectLst/>
                <a:ea typeface="ＭＳ Ｐゴシック" pitchFamily="34" charset="-128"/>
              </a:rPr>
              <a:t> A koreai háború katonai sorozásai után nyilvánosságra hozott erőnléti vizsgálatok eredményei az egész közvéleményt megdöbbentette. 10 %-al rosszabb volt, mint európai társaiké.</a:t>
            </a:r>
          </a:p>
          <a:p>
            <a:pPr>
              <a:buNone/>
            </a:pPr>
            <a:endParaRPr lang="hu-HU" sz="2000" dirty="0">
              <a:effectLst/>
              <a:ea typeface="ＭＳ Ｐゴシック" pitchFamily="34" charset="-128"/>
            </a:endParaRPr>
          </a:p>
          <a:p>
            <a:r>
              <a:rPr lang="hu-HU" sz="2000" dirty="0">
                <a:effectLst/>
                <a:ea typeface="ＭＳ Ｐゴシック" pitchFamily="34" charset="-128"/>
              </a:rPr>
              <a:t> 1950-es vizsgálat: az USA 6-16 éves korú iskolásainak edzettségi szintje 10%-al maradt el az európai gyerekekétől</a:t>
            </a:r>
          </a:p>
          <a:p>
            <a:endParaRPr lang="hu-HU" sz="2000" dirty="0">
              <a:effectLst/>
              <a:ea typeface="ＭＳ Ｐゴシック" pitchFamily="34" charset="-128"/>
            </a:endParaRPr>
          </a:p>
          <a:p>
            <a:pPr>
              <a:buFont typeface="Wingdings 2" pitchFamily="18" charset="2"/>
              <a:buNone/>
            </a:pPr>
            <a:endParaRPr lang="hu-HU" sz="2000" dirty="0">
              <a:effectLst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4451851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2"/>
          <p:cNvSpPr>
            <a:spLocks noGrp="1"/>
          </p:cNvSpPr>
          <p:nvPr>
            <p:ph type="title"/>
          </p:nvPr>
        </p:nvSpPr>
        <p:spPr bwMode="auto">
          <a:xfrm>
            <a:off x="301752" y="228600"/>
            <a:ext cx="8534400" cy="1130300"/>
          </a:xfrm>
        </p:spPr>
        <p:txBody>
          <a:bodyPr>
            <a:normAutofit fontScale="90000"/>
          </a:bodyPr>
          <a:lstStyle/>
          <a:p>
            <a:pPr>
              <a:defRPr/>
            </a:pPr>
            <a:br>
              <a:rPr lang="hu-HU" sz="36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</a:br>
            <a:r>
              <a:rPr lang="hu-HU" sz="3600" dirty="0">
                <a:ea typeface="ＭＳ Ｐゴシック" pitchFamily="34" charset="-128"/>
              </a:rPr>
              <a:t>Érdekességek</a:t>
            </a:r>
            <a:br>
              <a:rPr lang="hu-HU" sz="36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</a:br>
            <a:endParaRPr lang="hu-HU" sz="360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</p:txBody>
      </p:sp>
      <p:sp>
        <p:nvSpPr>
          <p:cNvPr id="173059" name="Rectangle 3"/>
          <p:cNvSpPr>
            <a:spLocks noGrp="1"/>
          </p:cNvSpPr>
          <p:nvPr>
            <p:ph sz="quarter" idx="1"/>
          </p:nvPr>
        </p:nvSpPr>
        <p:spPr bwMode="auto"/>
        <p:txBody>
          <a:bodyPr/>
          <a:lstStyle/>
          <a:p>
            <a:pPr lvl="1">
              <a:buNone/>
            </a:pPr>
            <a:r>
              <a:rPr lang="hu-HU" sz="2400" dirty="0">
                <a:ea typeface="ＭＳ Ｐゴシック" pitchFamily="34" charset="-128"/>
              </a:rPr>
              <a:t>1976. Yankee Stadion átépítése során 9000 ülőhellyel kevesebb lesz de + 8 cm-rel nő az ülések szélessége!!!</a:t>
            </a:r>
          </a:p>
          <a:p>
            <a:pPr lvl="1">
              <a:buNone/>
            </a:pPr>
            <a:endParaRPr lang="hu-HU" sz="2400" dirty="0">
              <a:ea typeface="ＭＳ Ｐゴシック" pitchFamily="34" charset="-128"/>
            </a:endParaRPr>
          </a:p>
          <a:p>
            <a:pPr lvl="1" eaLnBrk="1" hangingPunct="1">
              <a:buFontTx/>
              <a:buNone/>
            </a:pPr>
            <a:r>
              <a:rPr lang="hu-HU" sz="2400" dirty="0">
                <a:effectLst/>
                <a:ea typeface="ＭＳ Ｐゴシック" pitchFamily="34" charset="-128"/>
              </a:rPr>
              <a:t>1979. Amerikaiak 1 milliárd kg túlsúlyt cipelnek </a:t>
            </a:r>
          </a:p>
          <a:p>
            <a:pPr lvl="1" eaLnBrk="1" hangingPunct="1">
              <a:buFontTx/>
              <a:buNone/>
            </a:pPr>
            <a:r>
              <a:rPr lang="hu-HU" sz="2400" dirty="0">
                <a:ea typeface="ＭＳ Ｐゴシック" pitchFamily="34" charset="-128"/>
              </a:rPr>
              <a:t>						</a:t>
            </a:r>
            <a:r>
              <a:rPr lang="hu-HU" sz="2400" dirty="0">
                <a:effectLst/>
                <a:ea typeface="ＭＳ Ｐゴシック" pitchFamily="34" charset="-128"/>
              </a:rPr>
              <a:t>(Hannon, Lohman)</a:t>
            </a:r>
          </a:p>
          <a:p>
            <a:pPr lvl="1" eaLnBrk="1" hangingPunct="1">
              <a:buFontTx/>
              <a:buNone/>
            </a:pPr>
            <a:endParaRPr lang="hu-HU" sz="2400" dirty="0">
              <a:effectLst/>
              <a:ea typeface="ＭＳ Ｐゴシック" pitchFamily="34" charset="-128"/>
            </a:endParaRPr>
          </a:p>
          <a:p>
            <a:pPr lvl="1" eaLnBrk="1" hangingPunct="1">
              <a:buFontTx/>
              <a:buNone/>
            </a:pPr>
            <a:endParaRPr lang="hu-HU" sz="2400" dirty="0">
              <a:effectLst/>
              <a:ea typeface="ＭＳ Ｐゴシック" pitchFamily="34" charset="-128"/>
            </a:endParaRPr>
          </a:p>
          <a:p>
            <a:endParaRPr lang="hu-HU" dirty="0">
              <a:effectLst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70734857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hu-HU" sz="3600">
                <a:effectLst/>
                <a:ea typeface="ＭＳ Ｐゴシック" pitchFamily="34" charset="-128"/>
              </a:rPr>
              <a:t>Rekreációs válaszok</a:t>
            </a:r>
          </a:p>
        </p:txBody>
      </p:sp>
      <p:pic>
        <p:nvPicPr>
          <p:cNvPr id="162819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8" r="-5958"/>
          <a:stretch>
            <a:fillRect/>
          </a:stretch>
        </p:blipFill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076465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/>
          </a:bodyPr>
          <a:lstStyle/>
          <a:p>
            <a:r>
              <a:rPr lang="hu-HU" sz="3200" dirty="0">
                <a:effectLst/>
                <a:ea typeface="ＭＳ Ｐゴシック" pitchFamily="34" charset="-128"/>
              </a:rPr>
              <a:t>Üzemi rekreáció</a:t>
            </a:r>
          </a:p>
        </p:txBody>
      </p:sp>
      <p:sp>
        <p:nvSpPr>
          <p:cNvPr id="164867" name="Rectangle 3"/>
          <p:cNvSpPr>
            <a:spLocks noGrp="1"/>
          </p:cNvSpPr>
          <p:nvPr>
            <p:ph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r>
              <a:rPr lang="hu-HU" sz="2000" dirty="0">
                <a:effectLst/>
                <a:ea typeface="ＭＳ Ｐゴシック" pitchFamily="34" charset="-128"/>
              </a:rPr>
              <a:t> taylori munkaszervezés automatizált mozdulatokra épített monoton munkavégzése embertelen</a:t>
            </a:r>
          </a:p>
          <a:p>
            <a:pPr>
              <a:lnSpc>
                <a:spcPct val="90000"/>
              </a:lnSpc>
              <a:buNone/>
            </a:pPr>
            <a:endParaRPr lang="hu-HU" sz="2000" dirty="0">
              <a:effectLst/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hu-HU" sz="2000" dirty="0">
                <a:effectLst/>
                <a:ea typeface="ＭＳ Ｐゴシック" pitchFamily="34" charset="-128"/>
              </a:rPr>
              <a:t> </a:t>
            </a:r>
            <a:r>
              <a:rPr lang="hu-HU" sz="2000" b="1" dirty="0">
                <a:effectLst/>
                <a:ea typeface="ＭＳ Ｐゴシック" pitchFamily="34" charset="-128"/>
              </a:rPr>
              <a:t>munkafolyamatokba iktatott tornaszünetek</a:t>
            </a:r>
            <a:r>
              <a:rPr lang="hu-HU" sz="2000" dirty="0">
                <a:effectLst/>
                <a:ea typeface="ＭＳ Ｐゴシック" pitchFamily="34" charset="-128"/>
              </a:rPr>
              <a:t>, torna-mozgások előnyösen befolyásolják a munkások fáradásgörbéjét</a:t>
            </a:r>
          </a:p>
          <a:p>
            <a:pPr>
              <a:lnSpc>
                <a:spcPct val="90000"/>
              </a:lnSpc>
            </a:pPr>
            <a:r>
              <a:rPr lang="hu-HU" sz="2000" dirty="0">
                <a:effectLst/>
                <a:ea typeface="ＭＳ Ｐゴシック" pitchFamily="34" charset="-128"/>
              </a:rPr>
              <a:t> tornaszünetek bevezetése, egyes cégek üzemi testnevelőket is alkalmaztak </a:t>
            </a:r>
          </a:p>
          <a:p>
            <a:pPr>
              <a:lnSpc>
                <a:spcPct val="90000"/>
              </a:lnSpc>
            </a:pPr>
            <a:r>
              <a:rPr lang="hu-HU" sz="2000" dirty="0">
                <a:effectLst/>
                <a:ea typeface="ＭＳ Ｐゴシック" pitchFamily="34" charset="-128"/>
              </a:rPr>
              <a:t> A munkások azonban mindvégig idegenkedtek tőle</a:t>
            </a:r>
          </a:p>
          <a:p>
            <a:pPr>
              <a:lnSpc>
                <a:spcPct val="90000"/>
              </a:lnSpc>
            </a:pPr>
            <a:endParaRPr lang="hu-HU" sz="2000" dirty="0">
              <a:ea typeface="ＭＳ Ｐゴシック" pitchFamily="34" charset="-128"/>
            </a:endParaRPr>
          </a:p>
          <a:p>
            <a:pPr>
              <a:defRPr/>
            </a:pPr>
            <a:r>
              <a:rPr lang="hu-HU" sz="2000" dirty="0">
                <a:ea typeface="ＭＳ Ｐゴシック" pitchFamily="34" charset="-128"/>
              </a:rPr>
              <a:t>1870. -</a:t>
            </a:r>
            <a:r>
              <a:rPr lang="hu-HU" sz="2000" b="1" dirty="0">
                <a:ea typeface="ＭＳ Ｐゴシック" pitchFamily="34" charset="-128"/>
              </a:rPr>
              <a:t>”üzemi rekreációs termek”</a:t>
            </a:r>
          </a:p>
          <a:p>
            <a:pPr>
              <a:buNone/>
              <a:defRPr/>
            </a:pPr>
            <a:r>
              <a:rPr lang="hu-HU" sz="2000" dirty="0">
                <a:ea typeface="ＭＳ Ｐゴシック" pitchFamily="34" charset="-128"/>
              </a:rPr>
              <a:t>	1. Illinoi Steel Works 1889.</a:t>
            </a:r>
          </a:p>
          <a:p>
            <a:pPr>
              <a:lnSpc>
                <a:spcPct val="90000"/>
              </a:lnSpc>
            </a:pPr>
            <a:endParaRPr lang="hu-HU" sz="2000" dirty="0">
              <a:effectLst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160290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oter Placeholder 4"/>
          <p:cNvSpPr txBox="1">
            <a:spLocks noGrp="1"/>
          </p:cNvSpPr>
          <p:nvPr/>
        </p:nvSpPr>
        <p:spPr bwMode="auto">
          <a:xfrm>
            <a:off x="4445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hu-HU" sz="1200">
                <a:solidFill>
                  <a:schemeClr val="bg1"/>
                </a:solidFill>
                <a:latin typeface="Book Antiqua" pitchFamily="18" charset="0"/>
              </a:rPr>
              <a:t>Lacza Gyöngyvér</a:t>
            </a:r>
          </a:p>
        </p:txBody>
      </p:sp>
      <p:sp>
        <p:nvSpPr>
          <p:cNvPr id="30723" name="Slide Number Placeholder 5"/>
          <p:cNvSpPr txBox="1">
            <a:spLocks noGrp="1"/>
          </p:cNvSpPr>
          <p:nvPr/>
        </p:nvSpPr>
        <p:spPr bwMode="auto">
          <a:xfrm>
            <a:off x="4305300" y="6356350"/>
            <a:ext cx="533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fld id="{9EA55F28-F8BA-46E3-9F7C-4894966D4398}" type="slidenum">
              <a:rPr lang="hu-HU" sz="1200">
                <a:solidFill>
                  <a:schemeClr val="bg1"/>
                </a:solidFill>
                <a:latin typeface="Book Antiqua" pitchFamily="18" charset="0"/>
              </a:rPr>
              <a:pPr algn="ctr" eaLnBrk="1" hangingPunct="1"/>
              <a:t>13</a:t>
            </a:fld>
            <a:endParaRPr lang="hu-HU" sz="120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337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dirty="0">
                <a:latin typeface="+mn-lt"/>
                <a:ea typeface="ＭＳ Ｐゴシック" pitchFamily="34" charset="-128"/>
              </a:rPr>
              <a:t>Újkor (-legújabb kor)</a:t>
            </a:r>
            <a:endParaRPr lang="en-GB" dirty="0">
              <a:latin typeface="+mn-lt"/>
              <a:ea typeface="ＭＳ Ｐゴシック" pitchFamily="34" charset="-128"/>
            </a:endParaRPr>
          </a:p>
        </p:txBody>
      </p:sp>
      <p:sp>
        <p:nvSpPr>
          <p:cNvPr id="33797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hu-HU" sz="2800" dirty="0">
                <a:ea typeface="ＭＳ Ｐゴシック" pitchFamily="34" charset="-128"/>
              </a:rPr>
              <a:t>A szabadidő társadalmi mértékben megnő (diszkrecionális idő)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hu-HU" sz="2800" dirty="0">
                <a:ea typeface="ＭＳ Ｐゴシック" pitchFamily="34" charset="-128"/>
              </a:rPr>
              <a:t>Pl. Usa: 1860-kb. 70 óra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hu-HU" sz="2800" dirty="0">
                <a:ea typeface="ＭＳ Ｐゴシック" pitchFamily="34" charset="-128"/>
              </a:rPr>
              <a:t>Ma: szabályozott munkaidő: 40 óra</a:t>
            </a:r>
          </a:p>
          <a:p>
            <a:pPr eaLnBrk="1" hangingPunct="1">
              <a:lnSpc>
                <a:spcPct val="80000"/>
              </a:lnSpc>
              <a:defRPr/>
            </a:pPr>
            <a:endParaRPr lang="hu-HU" sz="2800" dirty="0">
              <a:ea typeface="ＭＳ Ｐゴシック" pitchFamily="34" charset="-128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hu-HU" sz="2800" dirty="0">
                <a:ea typeface="ＭＳ Ｐゴシック" pitchFamily="34" charset="-128"/>
              </a:rPr>
              <a:t>diszkrecionális jövedelem</a:t>
            </a:r>
          </a:p>
          <a:p>
            <a:pPr eaLnBrk="1" hangingPunct="1">
              <a:lnSpc>
                <a:spcPct val="80000"/>
              </a:lnSpc>
              <a:defRPr/>
            </a:pPr>
            <a:endParaRPr lang="hu-HU" sz="2800" dirty="0">
              <a:ea typeface="ＭＳ Ｐゴシック" pitchFamily="34" charset="-128"/>
            </a:endParaRPr>
          </a:p>
          <a:p>
            <a:pPr eaLnBrk="1" hangingPunct="1">
              <a:lnSpc>
                <a:spcPct val="80000"/>
              </a:lnSpc>
              <a:buNone/>
              <a:defRPr/>
            </a:pPr>
            <a:endParaRPr lang="hu-HU" sz="2800" dirty="0">
              <a:ea typeface="ＭＳ Ｐゴシック" pitchFamily="34" charset="-128"/>
            </a:endParaRPr>
          </a:p>
          <a:p>
            <a:pPr marL="342900" lvl="1" indent="-342900" eaLnBrk="1" hangingPunct="1">
              <a:lnSpc>
                <a:spcPct val="80000"/>
              </a:lnSpc>
              <a:buClr>
                <a:schemeClr val="tx2"/>
              </a:buClr>
              <a:buSzPct val="95000"/>
              <a:buFontTx/>
              <a:buNone/>
              <a:defRPr/>
            </a:pPr>
            <a:r>
              <a:rPr lang="hu-HU" sz="2000" b="1" dirty="0">
                <a:ea typeface="ＭＳ Ｐゴシック" pitchFamily="34" charset="-128"/>
              </a:rPr>
              <a:t>(3. értelmezés: a szabadidőeltöltés kultúrája</a:t>
            </a:r>
            <a:r>
              <a:rPr lang="hu-HU" dirty="0">
                <a:ea typeface="ＭＳ Ｐゴシック" pitchFamily="34" charset="-128"/>
              </a:rPr>
              <a:t>)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u-HU" sz="2800" dirty="0">
              <a:effectLst>
                <a:outerShdw blurRad="38100" dist="38100" dir="2700000" algn="tl">
                  <a:srgbClr val="C0C0C0"/>
                </a:outerShdw>
              </a:effectLst>
              <a:latin typeface="Times CE" charset="0"/>
              <a:ea typeface="ＭＳ Ｐゴシック" pitchFamily="34" charset="-128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hu-HU" sz="2800" dirty="0">
              <a:effectLst>
                <a:outerShdw blurRad="38100" dist="38100" dir="2700000" algn="tl">
                  <a:srgbClr val="C0C0C0"/>
                </a:outerShdw>
              </a:effectLst>
              <a:latin typeface="Times CE" charset="0"/>
              <a:ea typeface="ＭＳ Ｐゴシック" pitchFamily="34" charset="-128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hu-HU" sz="2800" dirty="0">
              <a:effectLst>
                <a:outerShdw blurRad="38100" dist="38100" dir="2700000" algn="tl">
                  <a:srgbClr val="C0C0C0"/>
                </a:outerShdw>
              </a:effectLst>
              <a:latin typeface="Times CE" charset="0"/>
              <a:ea typeface="ＭＳ Ｐゴシック" pitchFamily="34" charset="-128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u-HU" sz="2800" dirty="0">
              <a:effectLst>
                <a:outerShdw blurRad="38100" dist="38100" dir="2700000" algn="tl">
                  <a:srgbClr val="C0C0C0"/>
                </a:outerShdw>
              </a:effectLst>
              <a:latin typeface="Times CE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67999335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/>
          </a:bodyPr>
          <a:lstStyle/>
          <a:p>
            <a:r>
              <a:rPr lang="hu-HU" sz="3200" dirty="0">
                <a:effectLst/>
                <a:ea typeface="ＭＳ Ｐゴシック" pitchFamily="34" charset="-128"/>
              </a:rPr>
              <a:t>Rekreációs szervezetek</a:t>
            </a:r>
          </a:p>
        </p:txBody>
      </p:sp>
      <p:sp>
        <p:nvSpPr>
          <p:cNvPr id="165891" name="Rectangle 3"/>
          <p:cNvSpPr>
            <a:spLocks noGrp="1"/>
          </p:cNvSpPr>
          <p:nvPr>
            <p:ph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r>
              <a:rPr lang="hu-HU" sz="2000" dirty="0">
                <a:effectLst/>
                <a:ea typeface="ＭＳ Ｐゴシック" pitchFamily="34" charset="-128"/>
              </a:rPr>
              <a:t> a kapitalista országok vezetői - részben a munkaerő-gazdálkodás érdekében - nagy érdeklődéssel fordultak az olyan rekreációs formák felé, amelyekben a szabadidő irányított, szervezett felhasználása nemcsak az alkalmazottakra, hanem azok családtagjaira is kiterjedt. </a:t>
            </a:r>
          </a:p>
          <a:p>
            <a:pPr>
              <a:lnSpc>
                <a:spcPct val="90000"/>
              </a:lnSpc>
              <a:buFont typeface="Wingdings 2" pitchFamily="18" charset="2"/>
              <a:buNone/>
            </a:pPr>
            <a:endParaRPr lang="hu-HU" sz="2000" dirty="0">
              <a:effectLst/>
              <a:ea typeface="ＭＳ Ｐゴシック" pitchFamily="34" charset="-128"/>
            </a:endParaRPr>
          </a:p>
          <a:p>
            <a:pPr>
              <a:defRPr/>
            </a:pPr>
            <a:r>
              <a:rPr lang="hu-HU" sz="2000" dirty="0">
                <a:ea typeface="ＭＳ Ｐゴシック" pitchFamily="34" charset="-128"/>
              </a:rPr>
              <a:t>1906. Playground Association of America, azaz szervezet a játszóterekért</a:t>
            </a:r>
          </a:p>
          <a:p>
            <a:pPr>
              <a:buNone/>
              <a:defRPr/>
            </a:pPr>
            <a:endParaRPr lang="hu-HU" sz="20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hu-HU" sz="2000" dirty="0">
                <a:effectLst/>
                <a:ea typeface="ＭＳ Ｐゴシック" pitchFamily="34" charset="-128"/>
              </a:rPr>
              <a:t>1935-ben Central Council of Physical Recreation-t alapítása:</a:t>
            </a:r>
          </a:p>
          <a:p>
            <a:pPr lvl="1">
              <a:lnSpc>
                <a:spcPct val="90000"/>
              </a:lnSpc>
            </a:pPr>
            <a:r>
              <a:rPr lang="hu-HU" sz="1800" dirty="0">
                <a:ea typeface="ＭＳ Ｐゴシック" pitchFamily="34" charset="-128"/>
              </a:rPr>
              <a:t>a</a:t>
            </a:r>
            <a:r>
              <a:rPr lang="hu-HU" sz="1800" dirty="0">
                <a:effectLst/>
                <a:ea typeface="ＭＳ Ｐゴシック" pitchFamily="34" charset="-128"/>
              </a:rPr>
              <a:t> szabadidős-tevékenységek szervezése</a:t>
            </a:r>
          </a:p>
          <a:p>
            <a:pPr lvl="1">
              <a:lnSpc>
                <a:spcPct val="90000"/>
              </a:lnSpc>
            </a:pPr>
            <a:r>
              <a:rPr lang="hu-HU" sz="1800" dirty="0">
                <a:effectLst/>
                <a:ea typeface="ＭＳ Ｐゴシック" pitchFamily="34" charset="-128"/>
              </a:rPr>
              <a:t>létesítmény és szakemberproblémák</a:t>
            </a:r>
          </a:p>
          <a:p>
            <a:pPr lvl="1">
              <a:lnSpc>
                <a:spcPct val="90000"/>
              </a:lnSpc>
            </a:pPr>
            <a:r>
              <a:rPr lang="hu-HU" sz="1800" dirty="0">
                <a:effectLst/>
                <a:ea typeface="ＭＳ Ｐゴシック" pitchFamily="34" charset="-128"/>
              </a:rPr>
              <a:t>iskolai testneveléssel való összehangolás is</a:t>
            </a:r>
          </a:p>
          <a:p>
            <a:pPr lvl="1">
              <a:lnSpc>
                <a:spcPct val="90000"/>
              </a:lnSpc>
            </a:pPr>
            <a:endParaRPr lang="hu-HU" sz="1800" dirty="0">
              <a:ea typeface="ＭＳ Ｐゴシック" pitchFamily="34" charset="-128"/>
            </a:endParaRPr>
          </a:p>
          <a:p>
            <a:pPr lvl="1">
              <a:lnSpc>
                <a:spcPct val="90000"/>
              </a:lnSpc>
            </a:pPr>
            <a:endParaRPr lang="hu-HU" sz="1800" dirty="0">
              <a:effectLst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87574232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/>
          </a:bodyPr>
          <a:lstStyle/>
          <a:p>
            <a:r>
              <a:rPr lang="hu-HU" sz="3200" dirty="0">
                <a:effectLst/>
                <a:ea typeface="ＭＳ Ｐゴシック" pitchFamily="34" charset="-128"/>
              </a:rPr>
              <a:t>A fittségi mozgalom kezdete</a:t>
            </a:r>
          </a:p>
        </p:txBody>
      </p:sp>
      <p:sp>
        <p:nvSpPr>
          <p:cNvPr id="176131" name="Rectangle 3"/>
          <p:cNvSpPr>
            <a:spLocks noGrp="1"/>
          </p:cNvSpPr>
          <p:nvPr>
            <p:ph sz="quarter" idx="1"/>
          </p:nvPr>
        </p:nvSpPr>
        <p:spPr bwMode="auto"/>
        <p:txBody>
          <a:bodyPr/>
          <a:lstStyle/>
          <a:p>
            <a:pPr>
              <a:lnSpc>
                <a:spcPct val="70000"/>
              </a:lnSpc>
            </a:pPr>
            <a:r>
              <a:rPr lang="hu-HU" sz="2000" dirty="0">
                <a:effectLst/>
                <a:ea typeface="ＭＳ Ｐゴシック" pitchFamily="34" charset="-128"/>
              </a:rPr>
              <a:t> </a:t>
            </a:r>
            <a:r>
              <a:rPr lang="hu-HU" sz="2000" b="1" dirty="0">
                <a:effectLst/>
                <a:ea typeface="ＭＳ Ｐゴシック" pitchFamily="34" charset="-128"/>
              </a:rPr>
              <a:t>Eisenhower: </a:t>
            </a:r>
          </a:p>
          <a:p>
            <a:pPr lvl="1">
              <a:lnSpc>
                <a:spcPct val="70000"/>
              </a:lnSpc>
            </a:pPr>
            <a:r>
              <a:rPr lang="hu-HU" sz="2000" dirty="0">
                <a:effectLst/>
                <a:ea typeface="ＭＳ Ｐゴシック" pitchFamily="34" charset="-128"/>
              </a:rPr>
              <a:t>1956-ban fittségi konferenciát hívott össze - erőnléti offenzívát hirdettek meg, az ülő életmód a gyermekkényeztetés ellen</a:t>
            </a:r>
          </a:p>
          <a:p>
            <a:pPr lvl="1">
              <a:lnSpc>
                <a:spcPct val="70000"/>
              </a:lnSpc>
              <a:buNone/>
            </a:pPr>
            <a:endParaRPr lang="hu-HU" sz="2000" dirty="0">
              <a:effectLst/>
              <a:ea typeface="ＭＳ Ｐゴシック" pitchFamily="34" charset="-128"/>
            </a:endParaRPr>
          </a:p>
          <a:p>
            <a:pPr>
              <a:lnSpc>
                <a:spcPct val="70000"/>
              </a:lnSpc>
            </a:pPr>
            <a:r>
              <a:rPr lang="hu-HU" sz="2000" dirty="0">
                <a:effectLst/>
                <a:ea typeface="ＭＳ Ｐゴシック" pitchFamily="34" charset="-128"/>
              </a:rPr>
              <a:t> </a:t>
            </a:r>
            <a:r>
              <a:rPr lang="hu-HU" sz="2000" b="1" dirty="0">
                <a:effectLst/>
                <a:ea typeface="ＭＳ Ｐゴシック" pitchFamily="34" charset="-128"/>
              </a:rPr>
              <a:t>F. J. Kennedy:</a:t>
            </a:r>
          </a:p>
          <a:p>
            <a:pPr lvl="1">
              <a:lnSpc>
                <a:spcPct val="70000"/>
              </a:lnSpc>
            </a:pPr>
            <a:r>
              <a:rPr lang="hu-HU" sz="2000" dirty="0">
                <a:effectLst/>
                <a:ea typeface="ＭＳ Ｐゴシック" pitchFamily="34" charset="-128"/>
              </a:rPr>
              <a:t> 1960-as évek fittségi mozgalom vezéralakja - Az elpuhult amerikai c. cikke Pulitzer díjat nyer</a:t>
            </a:r>
          </a:p>
          <a:p>
            <a:pPr lvl="1">
              <a:lnSpc>
                <a:spcPct val="70000"/>
              </a:lnSpc>
            </a:pPr>
            <a:r>
              <a:rPr lang="hu-HU" sz="2000" dirty="0">
                <a:effectLst/>
                <a:ea typeface="ＭＳ Ｐゴシック" pitchFamily="34" charset="-128"/>
              </a:rPr>
              <a:t>Kerékpáron a fittség felé mozgalom! </a:t>
            </a:r>
          </a:p>
          <a:p>
            <a:pPr lvl="1">
              <a:lnSpc>
                <a:spcPct val="70000"/>
              </a:lnSpc>
            </a:pPr>
            <a:r>
              <a:rPr lang="hu-HU" sz="2000" dirty="0">
                <a:ea typeface="ＭＳ Ｐゴシック" pitchFamily="34" charset="-128"/>
              </a:rPr>
              <a:t>E</a:t>
            </a:r>
            <a:r>
              <a:rPr lang="hu-HU" sz="2000" dirty="0">
                <a:effectLst/>
                <a:ea typeface="ＭＳ Ｐゴシック" pitchFamily="34" charset="-128"/>
              </a:rPr>
              <a:t>gészséges embereszmény megvalósítása (futás, kerékpár) - létrehozták az Amerikai Fizikai Erőnlétkutató Bizottságot. </a:t>
            </a:r>
          </a:p>
          <a:p>
            <a:pPr lvl="1">
              <a:lnSpc>
                <a:spcPct val="70000"/>
              </a:lnSpc>
            </a:pPr>
            <a:endParaRPr lang="hu-HU" sz="2000" dirty="0">
              <a:effectLst/>
              <a:ea typeface="ＭＳ Ｐゴシック" pitchFamily="34" charset="-128"/>
            </a:endParaRPr>
          </a:p>
          <a:p>
            <a:pPr>
              <a:lnSpc>
                <a:spcPct val="70000"/>
              </a:lnSpc>
            </a:pPr>
            <a:r>
              <a:rPr lang="hu-HU" sz="2000" dirty="0">
                <a:effectLst/>
                <a:ea typeface="ＭＳ Ｐゴシック" pitchFamily="34" charset="-128"/>
              </a:rPr>
              <a:t>Az életműködés-életmód megújítására irányuló </a:t>
            </a:r>
            <a:r>
              <a:rPr lang="hu-HU" sz="2000" b="1" dirty="0">
                <a:effectLst/>
                <a:ea typeface="ＭＳ Ｐゴシック" pitchFamily="34" charset="-128"/>
              </a:rPr>
              <a:t>fitnesz szervezetek</a:t>
            </a:r>
            <a:r>
              <a:rPr lang="hu-HU" sz="2000" dirty="0">
                <a:effectLst/>
                <a:ea typeface="ＭＳ Ｐゴシック" pitchFamily="34" charset="-128"/>
              </a:rPr>
              <a:t> - az „elpuhultság elleni harc” évtizedeiben (1950-60) kerültek a </a:t>
            </a:r>
          </a:p>
          <a:p>
            <a:pPr>
              <a:lnSpc>
                <a:spcPct val="70000"/>
              </a:lnSpc>
              <a:buNone/>
            </a:pPr>
            <a:r>
              <a:rPr lang="hu-HU" sz="2000" dirty="0">
                <a:ea typeface="ＭＳ Ｐゴシック" pitchFamily="34" charset="-128"/>
              </a:rPr>
              <a:t>	</a:t>
            </a:r>
            <a:r>
              <a:rPr lang="hu-HU" sz="2000" dirty="0">
                <a:effectLst/>
                <a:ea typeface="ＭＳ Ｐゴシック" pitchFamily="34" charset="-128"/>
              </a:rPr>
              <a:t>közérdeklődés, az egészségpolitika látókörébe.</a:t>
            </a:r>
          </a:p>
          <a:p>
            <a:pPr>
              <a:lnSpc>
                <a:spcPct val="70000"/>
              </a:lnSpc>
            </a:pPr>
            <a:endParaRPr lang="hu-HU" sz="2000" dirty="0">
              <a:effectLst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06970427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8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hangingPunct="1">
              <a:defRPr/>
            </a:pPr>
            <a:r>
              <a:rPr lang="hu-HU" sz="3200" dirty="0"/>
              <a:t>Dr. Kenneth H. Cooper munkássága</a:t>
            </a:r>
          </a:p>
        </p:txBody>
      </p:sp>
      <p:sp>
        <p:nvSpPr>
          <p:cNvPr id="178178" name="Footer Placeholder 4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>
                <a:solidFill>
                  <a:srgbClr val="FFFFFF"/>
                </a:solidFill>
                <a:ea typeface="ＭＳ Ｐゴシック" pitchFamily="34" charset="-128"/>
              </a:rPr>
              <a:t>Lacza Gyöngyvér</a:t>
            </a:r>
          </a:p>
        </p:txBody>
      </p:sp>
      <p:sp>
        <p:nvSpPr>
          <p:cNvPr id="178179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2C7666EB-05D1-4859-B5C6-38E337EC43B8}" type="slidenum">
              <a:rPr lang="hu-HU" smtClean="0">
                <a:solidFill>
                  <a:srgbClr val="FFFFFF"/>
                </a:solidFill>
                <a:latin typeface="Book Antiqua" pitchFamily="18" charset="0"/>
              </a:rPr>
              <a:pPr eaLnBrk="1" hangingPunct="1"/>
              <a:t>132</a:t>
            </a:fld>
            <a:endParaRPr lang="hu-HU">
              <a:solidFill>
                <a:srgbClr val="FFFFFF"/>
              </a:solidFill>
              <a:latin typeface="Book Antiqua" pitchFamily="18" charset="0"/>
            </a:endParaRPr>
          </a:p>
        </p:txBody>
      </p:sp>
      <p:sp>
        <p:nvSpPr>
          <p:cNvPr id="178181" name="Rectangle 3"/>
          <p:cNvSpPr>
            <a:spLocks noGrp="1" noChangeArrowheads="1"/>
          </p:cNvSpPr>
          <p:nvPr>
            <p:ph sz="quarter" idx="1"/>
          </p:nvPr>
        </p:nvSpPr>
        <p:spPr bwMode="auto"/>
        <p:txBody>
          <a:bodyPr/>
          <a:lstStyle/>
          <a:p>
            <a:pPr>
              <a:buNone/>
            </a:pPr>
            <a:r>
              <a:rPr lang="hu-HU" sz="2400" dirty="0">
                <a:ea typeface="ＭＳ Ｐゴシック" pitchFamily="34" charset="-128"/>
              </a:rPr>
              <a:t>úttörő jellegű, ma is aktuális</a:t>
            </a:r>
          </a:p>
          <a:p>
            <a:pPr>
              <a:buNone/>
            </a:pPr>
            <a:endParaRPr lang="hu-HU" sz="2400" dirty="0">
              <a:ea typeface="ＭＳ Ｐゴシック" pitchFamily="34" charset="-128"/>
            </a:endParaRPr>
          </a:p>
          <a:p>
            <a:pPr>
              <a:buNone/>
            </a:pPr>
            <a:r>
              <a:rPr lang="hu-HU" sz="2400" dirty="0">
                <a:ea typeface="ＭＳ Ｐゴシック" pitchFamily="34" charset="-128"/>
              </a:rPr>
              <a:t>legismertebb műve itthon: </a:t>
            </a:r>
          </a:p>
          <a:p>
            <a:pPr>
              <a:buNone/>
            </a:pPr>
            <a:endParaRPr lang="hu-HU" sz="2400" dirty="0">
              <a:ea typeface="ＭＳ Ｐゴシック" pitchFamily="34" charset="-128"/>
            </a:endParaRPr>
          </a:p>
          <a:p>
            <a:pPr>
              <a:buNone/>
            </a:pPr>
            <a:r>
              <a:rPr lang="hu-HU" sz="2400" dirty="0">
                <a:ea typeface="ＭＳ Ｐゴシック" pitchFamily="34" charset="-128"/>
              </a:rPr>
              <a:t>1987. A tökéletes közérzet programja </a:t>
            </a:r>
          </a:p>
          <a:p>
            <a:pPr>
              <a:buNone/>
            </a:pPr>
            <a:r>
              <a:rPr lang="hu-HU" sz="2000" dirty="0">
                <a:ea typeface="ＭＳ Ｐゴシック" pitchFamily="34" charset="-128"/>
              </a:rPr>
              <a:t>	3 alappillére:</a:t>
            </a:r>
          </a:p>
          <a:p>
            <a:pPr lvl="1"/>
            <a:r>
              <a:rPr lang="hu-HU" sz="2000" dirty="0">
                <a:effectLst/>
                <a:ea typeface="ＭＳ Ｐゴシック" pitchFamily="34" charset="-128"/>
              </a:rPr>
              <a:t>Fizikai aktivitás, aerob testmozgás</a:t>
            </a:r>
          </a:p>
          <a:p>
            <a:pPr lvl="1"/>
            <a:r>
              <a:rPr lang="hu-HU" sz="2000" dirty="0">
                <a:effectLst/>
                <a:ea typeface="ＭＳ Ｐゴシック" pitchFamily="34" charset="-128"/>
              </a:rPr>
              <a:t>Pozitív Étkezési terv (PÉT)</a:t>
            </a:r>
          </a:p>
          <a:p>
            <a:pPr lvl="1"/>
            <a:r>
              <a:rPr lang="hu-HU" sz="2000" dirty="0">
                <a:effectLst/>
                <a:ea typeface="ＭＳ Ｐゴシック" pitchFamily="34" charset="-128"/>
              </a:rPr>
              <a:t>Érzelmi egyensúly</a:t>
            </a:r>
          </a:p>
          <a:p>
            <a:pPr eaLnBrk="1" hangingPunct="1">
              <a:buFont typeface="Wingdings" pitchFamily="2" charset="2"/>
              <a:buNone/>
            </a:pPr>
            <a:endParaRPr lang="hu-HU" dirty="0">
              <a:effectLst/>
              <a:ea typeface="ＭＳ Ｐゴシック" pitchFamily="34" charset="-128"/>
            </a:endParaRPr>
          </a:p>
          <a:p>
            <a:pPr eaLnBrk="1" hangingPunct="1">
              <a:buFont typeface="Wingdings" pitchFamily="2" charset="2"/>
              <a:buNone/>
            </a:pPr>
            <a:endParaRPr lang="hu-HU" dirty="0">
              <a:effectLst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67921641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ea typeface="ＭＳ Ｐゴシック" pitchFamily="34" charset="-128"/>
              </a:rPr>
              <a:t>A Tökéletes közérzet programja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lnSpc>
                <a:spcPct val="60000"/>
              </a:lnSpc>
              <a:defRPr/>
            </a:pPr>
            <a:r>
              <a:rPr lang="hu-HU" sz="1800" dirty="0">
                <a:effectLst/>
                <a:ea typeface="ＭＳ Ｐゴシック" pitchFamily="34" charset="-128"/>
              </a:rPr>
              <a:t>programként, életstílusként határozza meg. </a:t>
            </a:r>
          </a:p>
          <a:p>
            <a:pPr>
              <a:lnSpc>
                <a:spcPct val="60000"/>
              </a:lnSpc>
              <a:buNone/>
              <a:defRPr/>
            </a:pPr>
            <a:endParaRPr lang="hu-HU" sz="1800" dirty="0">
              <a:effectLst/>
              <a:ea typeface="ＭＳ Ｐゴシック" pitchFamily="34" charset="-128"/>
            </a:endParaRPr>
          </a:p>
          <a:p>
            <a:pPr algn="just">
              <a:lnSpc>
                <a:spcPct val="60000"/>
              </a:lnSpc>
              <a:defRPr/>
            </a:pPr>
            <a:r>
              <a:rPr lang="hu-HU" sz="1800" dirty="0">
                <a:effectLst/>
                <a:ea typeface="ＭＳ Ｐゴシック" pitchFamily="34" charset="-128"/>
              </a:rPr>
              <a:t>se-túl-sokat, se-túl-keveset elve</a:t>
            </a:r>
          </a:p>
          <a:p>
            <a:pPr algn="just">
              <a:lnSpc>
                <a:spcPct val="60000"/>
              </a:lnSpc>
              <a:buNone/>
              <a:defRPr/>
            </a:pPr>
            <a:endParaRPr lang="hu-HU" sz="1800" dirty="0">
              <a:effectLst/>
              <a:ea typeface="ＭＳ Ｐゴシック" pitchFamily="34" charset="-128"/>
            </a:endParaRPr>
          </a:p>
          <a:p>
            <a:pPr algn="just">
              <a:lnSpc>
                <a:spcPct val="60000"/>
              </a:lnSpc>
              <a:defRPr/>
            </a:pPr>
            <a:r>
              <a:rPr lang="hu-HU" sz="1800" dirty="0">
                <a:effectLst/>
                <a:ea typeface="ＭＳ Ｐゴシック" pitchFamily="34" charset="-128"/>
              </a:rPr>
              <a:t> Aerob program</a:t>
            </a:r>
            <a:r>
              <a:rPr lang="hu-HU" sz="1800" dirty="0">
                <a:ea typeface="ＭＳ Ｐゴシック" pitchFamily="34" charset="-128"/>
              </a:rPr>
              <a:t>: </a:t>
            </a:r>
            <a:endParaRPr lang="hu-HU" sz="1800" dirty="0">
              <a:effectLst/>
              <a:ea typeface="ＭＳ Ｐゴシック" pitchFamily="34" charset="-128"/>
            </a:endParaRPr>
          </a:p>
          <a:p>
            <a:pPr lvl="1" algn="just">
              <a:lnSpc>
                <a:spcPct val="60000"/>
              </a:lnSpc>
              <a:defRPr/>
            </a:pPr>
            <a:r>
              <a:rPr lang="hu-HU" sz="1800" dirty="0">
                <a:effectLst/>
                <a:ea typeface="ＭＳ Ｐゴシック" pitchFamily="34" charset="-128"/>
              </a:rPr>
              <a:t>heti három-négy alkalommal, legalább 20 percig aerob testedzés </a:t>
            </a:r>
          </a:p>
          <a:p>
            <a:pPr lvl="1" algn="just">
              <a:lnSpc>
                <a:spcPct val="60000"/>
              </a:lnSpc>
              <a:defRPr/>
            </a:pPr>
            <a:r>
              <a:rPr lang="hu-HU" sz="1800" dirty="0">
                <a:effectLst/>
                <a:ea typeface="ＭＳ Ｐゴシック" pitchFamily="34" charset="-128"/>
              </a:rPr>
              <a:t>a életkorral befolyásolt pulzustartományt javasol. A munkapulzus a maximális 60-80% között legyen. A maximális pulzus nőknél 220-életkor, férfiaknál 205-életkor</a:t>
            </a:r>
          </a:p>
          <a:p>
            <a:pPr algn="just">
              <a:lnSpc>
                <a:spcPct val="60000"/>
              </a:lnSpc>
              <a:buNone/>
              <a:defRPr/>
            </a:pPr>
            <a:endParaRPr lang="hu-HU" sz="1800" dirty="0">
              <a:effectLst/>
              <a:ea typeface="ＭＳ Ｐゴシック" pitchFamily="34" charset="-128"/>
            </a:endParaRPr>
          </a:p>
          <a:p>
            <a:pPr algn="just">
              <a:lnSpc>
                <a:spcPct val="60000"/>
              </a:lnSpc>
              <a:defRPr/>
            </a:pPr>
            <a:r>
              <a:rPr lang="hu-HU" sz="1800" dirty="0">
                <a:effectLst/>
                <a:ea typeface="ＭＳ Ｐゴシック" pitchFamily="34" charset="-128"/>
              </a:rPr>
              <a:t>Pozitív Étkezési Terv</a:t>
            </a:r>
            <a:r>
              <a:rPr lang="hu-HU" sz="1800" dirty="0">
                <a:ea typeface="ＭＳ Ｐゴシック" pitchFamily="34" charset="-128"/>
              </a:rPr>
              <a:t>: </a:t>
            </a:r>
          </a:p>
          <a:p>
            <a:pPr lvl="1" algn="just">
              <a:lnSpc>
                <a:spcPct val="60000"/>
              </a:lnSpc>
              <a:defRPr/>
            </a:pPr>
            <a:r>
              <a:rPr lang="hu-HU" sz="1800" dirty="0">
                <a:effectLst/>
                <a:ea typeface="ＭＳ Ｐゴシック" pitchFamily="34" charset="-128"/>
              </a:rPr>
              <a:t>8 pontban adja meg azokat az ismérveket, amelyek alapján mindenki elkészítheti a saját Étkezési Tervét. </a:t>
            </a:r>
          </a:p>
          <a:p>
            <a:pPr lvl="1" algn="just">
              <a:lnSpc>
                <a:spcPct val="60000"/>
              </a:lnSpc>
              <a:defRPr/>
            </a:pPr>
            <a:r>
              <a:rPr lang="hu-HU" sz="1800" dirty="0">
                <a:effectLst/>
                <a:ea typeface="ＭＳ Ｐゴシック" pitchFamily="34" charset="-128"/>
              </a:rPr>
              <a:t>megadja a fő táplálékaink, valamint az étkezések napi eloszlásának javasolt arányát;</a:t>
            </a:r>
          </a:p>
          <a:p>
            <a:pPr lvl="1" algn="just">
              <a:lnSpc>
                <a:spcPct val="60000"/>
              </a:lnSpc>
              <a:defRPr/>
            </a:pPr>
            <a:r>
              <a:rPr lang="hu-HU" sz="1800" dirty="0">
                <a:effectLst/>
                <a:ea typeface="ＭＳ Ｐゴシック" pitchFamily="34" charset="-128"/>
              </a:rPr>
              <a:t>azt javasolja, hogy tartsunk, de ne rettegjünk a elhízástól</a:t>
            </a:r>
            <a:endParaRPr lang="hu-HU" sz="1800" dirty="0">
              <a:ea typeface="ＭＳ Ｐゴシック" pitchFamily="34" charset="-128"/>
            </a:endParaRPr>
          </a:p>
          <a:p>
            <a:pPr lvl="1" algn="just">
              <a:lnSpc>
                <a:spcPct val="60000"/>
              </a:lnSpc>
              <a:defRPr/>
            </a:pPr>
            <a:r>
              <a:rPr lang="hu-HU" sz="1800" dirty="0">
                <a:effectLst/>
                <a:ea typeface="ＭＳ Ｐゴシック" pitchFamily="34" charset="-128"/>
              </a:rPr>
              <a:t>ismerjük az ideális testsúly kiszámításának módját</a:t>
            </a:r>
            <a:r>
              <a:rPr lang="hu-HU" sz="1800" dirty="0">
                <a:ea typeface="ＭＳ Ｐゴシック" pitchFamily="34" charset="-128"/>
              </a:rPr>
              <a:t> (Body Mass Index)</a:t>
            </a:r>
            <a:endParaRPr lang="hu-HU" sz="1800" dirty="0">
              <a:effectLst/>
              <a:ea typeface="ＭＳ Ｐゴシック" pitchFamily="34" charset="-128"/>
            </a:endParaRPr>
          </a:p>
          <a:p>
            <a:pPr lvl="1" algn="just">
              <a:lnSpc>
                <a:spcPct val="60000"/>
              </a:lnSpc>
              <a:buNone/>
              <a:defRPr/>
            </a:pPr>
            <a:endParaRPr lang="hu-HU" sz="1800" dirty="0">
              <a:effectLst/>
              <a:ea typeface="ＭＳ Ｐゴシック" pitchFamily="34" charset="-128"/>
            </a:endParaRPr>
          </a:p>
          <a:p>
            <a:pPr algn="just">
              <a:lnSpc>
                <a:spcPct val="60000"/>
              </a:lnSpc>
              <a:defRPr/>
            </a:pPr>
            <a:r>
              <a:rPr lang="hu-HU" sz="1800" dirty="0">
                <a:effectLst/>
                <a:ea typeface="ＭＳ Ｐゴシック" pitchFamily="34" charset="-128"/>
              </a:rPr>
              <a:t>Érzelmi egyensúly, megfelelő pihentető alvás, a rendszeres üdülés, stressz-oldás fontossága.</a:t>
            </a:r>
          </a:p>
          <a:p>
            <a:pPr>
              <a:lnSpc>
                <a:spcPct val="80000"/>
              </a:lnSpc>
              <a:defRPr/>
            </a:pPr>
            <a:endParaRPr lang="en-US" sz="170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07326059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/>
          </a:bodyPr>
          <a:lstStyle/>
          <a:p>
            <a:r>
              <a:rPr lang="hu-HU" sz="3200" dirty="0">
                <a:effectLst/>
                <a:ea typeface="ＭＳ Ｐゴシック" pitchFamily="34" charset="-128"/>
              </a:rPr>
              <a:t>Dr. Kenneth H. Cooper művei</a:t>
            </a:r>
          </a:p>
        </p:txBody>
      </p:sp>
      <p:pic>
        <p:nvPicPr>
          <p:cNvPr id="177155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1744663"/>
            <a:ext cx="2354263" cy="3005137"/>
          </a:xfrm>
        </p:spPr>
      </p:pic>
      <p:pic>
        <p:nvPicPr>
          <p:cNvPr id="1771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075" y="4397375"/>
            <a:ext cx="125730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5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25" y="1720850"/>
            <a:ext cx="1728788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5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75" y="1744663"/>
            <a:ext cx="2162175" cy="317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5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975" y="4206875"/>
            <a:ext cx="1415594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5295862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hu-HU" sz="3200" dirty="0"/>
              <a:t>Fontosabb művei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2353" dirty="0">
                <a:effectLst/>
              </a:rPr>
              <a:t>The Aerobics Program for Total Well-being : Exercise, Diet, Emotional Balance (1982, 1983)</a:t>
            </a:r>
          </a:p>
          <a:p>
            <a:pPr>
              <a:defRPr/>
            </a:pPr>
            <a:r>
              <a:rPr lang="en-US" sz="2353" dirty="0">
                <a:effectLst/>
              </a:rPr>
              <a:t>Aerobics for Women (1982)</a:t>
            </a:r>
          </a:p>
          <a:p>
            <a:pPr>
              <a:defRPr/>
            </a:pPr>
            <a:r>
              <a:rPr lang="en-US" sz="2353" dirty="0">
                <a:effectLst/>
              </a:rPr>
              <a:t>The Aerobics Way: New Data on the World's Most Popular Exercise Program (1978)</a:t>
            </a:r>
          </a:p>
          <a:p>
            <a:pPr>
              <a:defRPr/>
            </a:pPr>
            <a:r>
              <a:rPr lang="en-US" sz="2353" dirty="0">
                <a:effectLst/>
              </a:rPr>
              <a:t>Aerobics (1968)</a:t>
            </a:r>
            <a:endParaRPr lang="hu-HU" sz="2353" dirty="0">
              <a:effectLst/>
            </a:endParaRPr>
          </a:p>
          <a:p>
            <a:pPr>
              <a:defRPr/>
            </a:pPr>
            <a:r>
              <a:rPr lang="en-US" sz="2353" dirty="0">
                <a:effectLst/>
              </a:rPr>
              <a:t>Fitness for Life, 6 Audio Cassettes (1983)</a:t>
            </a:r>
          </a:p>
          <a:p>
            <a:pPr>
              <a:defRPr/>
            </a:pPr>
            <a:r>
              <a:rPr lang="en-US" sz="2353" dirty="0">
                <a:effectLst/>
              </a:rPr>
              <a:t>The New Aerobics (1979)</a:t>
            </a:r>
          </a:p>
          <a:p>
            <a:pPr>
              <a:defRPr/>
            </a:pPr>
            <a:r>
              <a:rPr lang="en-US" sz="2353" dirty="0">
                <a:effectLst/>
              </a:rPr>
              <a:t>Run for Your Life: Aerobic Conditioning for Your Heart (1974)</a:t>
            </a:r>
          </a:p>
          <a:p>
            <a:pPr>
              <a:defRPr/>
            </a:pPr>
            <a:r>
              <a:rPr lang="en-US" sz="2353" dirty="0">
                <a:effectLst/>
              </a:rPr>
              <a:t>Aerobics (1968),</a:t>
            </a:r>
          </a:p>
          <a:p>
            <a:pPr>
              <a:defRPr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58974997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dirty="0"/>
              <a:t>Fontosabb művei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765175" y="1763713"/>
            <a:ext cx="7612063" cy="44894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1800" dirty="0">
                <a:effectLst/>
              </a:rPr>
              <a:t>Kid Fitness : a Complete Shape-up Program From Birth Through High School (1991)</a:t>
            </a:r>
          </a:p>
          <a:p>
            <a:pPr>
              <a:defRPr/>
            </a:pPr>
            <a:r>
              <a:rPr lang="en-US" sz="1800" dirty="0">
                <a:effectLst/>
              </a:rPr>
              <a:t>Overcoming Hypertension : Dr. Kenneth H. Cooper's Preventive Medicine Program (1990)</a:t>
            </a:r>
          </a:p>
          <a:p>
            <a:pPr>
              <a:defRPr/>
            </a:pPr>
            <a:r>
              <a:rPr lang="en-US" sz="1800" dirty="0">
                <a:effectLst/>
              </a:rPr>
              <a:t>Reducing Cholesterol: A Heart-Smart Guide to Low-Fat Eating (No Nonsense Health Guide) (1989)</a:t>
            </a:r>
          </a:p>
          <a:p>
            <a:pPr>
              <a:defRPr/>
            </a:pPr>
            <a:r>
              <a:rPr lang="en-US" sz="1800" dirty="0">
                <a:effectLst/>
              </a:rPr>
              <a:t>Controlling Cholesterol: Dr. Kenneth H. Cooper's Preventative Medicine Program (1989)</a:t>
            </a:r>
          </a:p>
          <a:p>
            <a:pPr>
              <a:defRPr/>
            </a:pPr>
            <a:r>
              <a:rPr lang="en-US" sz="1800" dirty="0">
                <a:effectLst/>
              </a:rPr>
              <a:t>Preventing Osteoporosis : Dr. Kenneth H. Cooper's Preventive Medicine Program (1989)</a:t>
            </a:r>
          </a:p>
          <a:p>
            <a:pPr>
              <a:defRPr/>
            </a:pPr>
            <a:r>
              <a:rPr lang="en-US" sz="1800" dirty="0">
                <a:effectLst/>
              </a:rPr>
              <a:t>The New Aerobics for Women (1988)</a:t>
            </a:r>
          </a:p>
          <a:p>
            <a:pPr>
              <a:defRPr/>
            </a:pPr>
            <a:r>
              <a:rPr lang="en-US" sz="1800" dirty="0">
                <a:effectLst/>
              </a:rPr>
              <a:t>Running Without Fear (1986)</a:t>
            </a:r>
          </a:p>
          <a:p>
            <a:pPr>
              <a:defRPr/>
            </a:pPr>
            <a:r>
              <a:rPr lang="en-US" sz="1800" dirty="0">
                <a:effectLst/>
              </a:rPr>
              <a:t>Aerobics Program (1985)</a:t>
            </a:r>
          </a:p>
          <a:p>
            <a:pPr>
              <a:defRPr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54666511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dirty="0"/>
              <a:t>Fontosabb művei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765175" y="1708150"/>
            <a:ext cx="7612063" cy="4840288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en-US" sz="2571" dirty="0">
                <a:effectLst/>
              </a:rPr>
              <a:t>Start Strong, Finish Strong (2007)</a:t>
            </a:r>
          </a:p>
          <a:p>
            <a:pPr>
              <a:defRPr/>
            </a:pPr>
            <a:r>
              <a:rPr lang="en-US" sz="2571" dirty="0">
                <a:effectLst/>
              </a:rPr>
              <a:t>Matters of the Heart: Adventures in Sports Medicine (2007)</a:t>
            </a:r>
          </a:p>
          <a:p>
            <a:pPr>
              <a:defRPr/>
            </a:pPr>
            <a:r>
              <a:rPr lang="en-US" sz="2571" dirty="0">
                <a:effectLst/>
              </a:rPr>
              <a:t>Controlling Cholesterol the Natural Way Eat Your Way to Better Health With New Breakthrough Food</a:t>
            </a:r>
          </a:p>
          <a:p>
            <a:pPr>
              <a:defRPr/>
            </a:pPr>
            <a:r>
              <a:rPr lang="en-US" sz="2571" dirty="0">
                <a:effectLst/>
              </a:rPr>
              <a:t>Discoveries (1999)</a:t>
            </a:r>
          </a:p>
          <a:p>
            <a:pPr>
              <a:defRPr/>
            </a:pPr>
            <a:r>
              <a:rPr lang="en-US" sz="2571" dirty="0">
                <a:effectLst/>
              </a:rPr>
              <a:t>Regaining the Power of Youth at Any Age (1998)</a:t>
            </a:r>
          </a:p>
          <a:p>
            <a:pPr>
              <a:defRPr/>
            </a:pPr>
            <a:r>
              <a:rPr lang="en-US" sz="2571" dirty="0">
                <a:effectLst/>
              </a:rPr>
              <a:t>Advanced Nutritional Therapies (1998)</a:t>
            </a:r>
          </a:p>
          <a:p>
            <a:pPr>
              <a:defRPr/>
            </a:pPr>
            <a:r>
              <a:rPr lang="en-US" sz="2571" dirty="0">
                <a:effectLst/>
              </a:rPr>
              <a:t>Can Stress Heal? Converting A Major Health Hazard Into A Surprising Health Benefit (1998)</a:t>
            </a:r>
          </a:p>
          <a:p>
            <a:pPr>
              <a:defRPr/>
            </a:pPr>
            <a:r>
              <a:rPr lang="en-US" sz="2571" dirty="0">
                <a:effectLst/>
              </a:rPr>
              <a:t>Antioxidant Revolution (1997)</a:t>
            </a:r>
          </a:p>
          <a:p>
            <a:pPr>
              <a:defRPr/>
            </a:pPr>
            <a:r>
              <a:rPr lang="en-US" sz="2571" dirty="0">
                <a:effectLst/>
              </a:rPr>
              <a:t>Faith-based Fitness The Medical Program That Uses Spiritual Motivation To Achieve Maximum Health And *Add Years To Your Life (1997)</a:t>
            </a:r>
          </a:p>
          <a:p>
            <a:pPr>
              <a:defRPr/>
            </a:pPr>
            <a:r>
              <a:rPr lang="en-US" sz="2571" dirty="0">
                <a:effectLst/>
              </a:rPr>
              <a:t>Its Better To Believe (1995)</a:t>
            </a:r>
          </a:p>
          <a:p>
            <a:pPr>
              <a:defRPr/>
            </a:pPr>
            <a:r>
              <a:rPr lang="en-US" sz="2571" dirty="0">
                <a:effectLst/>
              </a:rPr>
              <a:t>Dr. Kenneth H. Cooper's Antioxidant Revolution (1994)</a:t>
            </a:r>
          </a:p>
          <a:p>
            <a:pPr>
              <a:defRPr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5566925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dirty="0"/>
              <a:t>A Cooper Intézet története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defRPr/>
            </a:pPr>
            <a:r>
              <a:rPr lang="hu-HU" dirty="0"/>
              <a:t>Alapítója: </a:t>
            </a:r>
            <a:r>
              <a:rPr lang="en-US" dirty="0"/>
              <a:t>Kenneth H. Cooper, M.D., M.P.H</a:t>
            </a:r>
            <a:r>
              <a:rPr lang="hu-HU" dirty="0"/>
              <a:t>, az ‚aerobic’atyja’ </a:t>
            </a:r>
          </a:p>
          <a:p>
            <a:pPr lvl="1">
              <a:defRPr/>
            </a:pPr>
            <a:r>
              <a:rPr lang="hu-HU" dirty="0"/>
              <a:t>eredetileg a légierő katonai orvosa</a:t>
            </a:r>
          </a:p>
          <a:p>
            <a:pPr lvl="1">
              <a:buNone/>
              <a:defRPr/>
            </a:pPr>
            <a:endParaRPr lang="hu-HU" dirty="0"/>
          </a:p>
          <a:p>
            <a:pPr>
              <a:defRPr/>
            </a:pPr>
            <a:r>
              <a:rPr lang="hu-HU" dirty="0">
                <a:effectLst/>
              </a:rPr>
              <a:t>1970-ben alapították, mint non-profit kutató és oktatási szervezetet</a:t>
            </a:r>
          </a:p>
          <a:p>
            <a:pPr>
              <a:buNone/>
              <a:defRPr/>
            </a:pPr>
            <a:endParaRPr lang="hu-HU" dirty="0">
              <a:effectLst/>
            </a:endParaRPr>
          </a:p>
          <a:p>
            <a:pPr>
              <a:defRPr/>
            </a:pPr>
            <a:r>
              <a:rPr lang="hu-HU" dirty="0"/>
              <a:t>Honlap: http://cooperinstitute.org</a:t>
            </a:r>
          </a:p>
          <a:p>
            <a:pPr marL="0" indent="0">
              <a:buFont typeface="Wingdings 2" pitchFamily="18" charset="2"/>
              <a:buNone/>
              <a:defRPr/>
            </a:pPr>
            <a:endParaRPr lang="hu-HU" dirty="0">
              <a:effectLst/>
            </a:endParaRPr>
          </a:p>
          <a:p>
            <a:pPr lvl="1">
              <a:defRPr/>
            </a:pPr>
            <a:endParaRPr lang="hu-HU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99271234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36600"/>
          </a:xfrm>
        </p:spPr>
        <p:txBody>
          <a:bodyPr>
            <a:normAutofit fontScale="90000"/>
          </a:bodyPr>
          <a:lstStyle/>
          <a:p>
            <a:pPr>
              <a:defRPr/>
            </a:pPr>
            <a:br>
              <a:rPr lang="hu-HU" sz="3600" dirty="0"/>
            </a:br>
            <a:r>
              <a:rPr lang="hu-HU" sz="2667" dirty="0"/>
              <a:t>A Cooper Intézet tevékenysége ma mindenkinek szól…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defRPr/>
            </a:pPr>
            <a:endParaRPr lang="hu-HU" dirty="0"/>
          </a:p>
        </p:txBody>
      </p:sp>
      <p:pic>
        <p:nvPicPr>
          <p:cNvPr id="183300" name="Picture 2" descr="D:\Users\lacza\Desktop\todayiwill_gallery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63" y="1527048"/>
            <a:ext cx="7321550" cy="597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67284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Footer Placeholder 4"/>
          <p:cNvSpPr txBox="1">
            <a:spLocks noGrp="1"/>
          </p:cNvSpPr>
          <p:nvPr/>
        </p:nvSpPr>
        <p:spPr bwMode="auto">
          <a:xfrm>
            <a:off x="4445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hu-HU" sz="1200">
                <a:solidFill>
                  <a:schemeClr val="bg1"/>
                </a:solidFill>
                <a:latin typeface="Book Antiqua" pitchFamily="18" charset="0"/>
              </a:rPr>
              <a:t>Lacza Gyöngyvér</a:t>
            </a:r>
          </a:p>
        </p:txBody>
      </p:sp>
      <p:sp>
        <p:nvSpPr>
          <p:cNvPr id="31747" name="Slide Number Placeholder 5"/>
          <p:cNvSpPr txBox="1">
            <a:spLocks noGrp="1"/>
          </p:cNvSpPr>
          <p:nvPr/>
        </p:nvSpPr>
        <p:spPr bwMode="auto">
          <a:xfrm>
            <a:off x="4305300" y="6356350"/>
            <a:ext cx="533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fld id="{500902DC-CDC9-416E-837D-6E36E3CCEB5B}" type="slidenum">
              <a:rPr lang="hu-HU" sz="1200">
                <a:solidFill>
                  <a:schemeClr val="bg1"/>
                </a:solidFill>
                <a:latin typeface="Book Antiqua" pitchFamily="18" charset="0"/>
              </a:rPr>
              <a:pPr algn="ctr" eaLnBrk="1" hangingPunct="1"/>
              <a:t>14</a:t>
            </a:fld>
            <a:endParaRPr lang="hu-HU" sz="120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348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dirty="0">
                <a:ea typeface="ＭＳ Ｐゴシック" pitchFamily="34" charset="-128"/>
              </a:rPr>
              <a:t>Napjaink</a:t>
            </a:r>
            <a:endParaRPr lang="en-GB" dirty="0">
              <a:ea typeface="ＭＳ Ｐゴシック" pitchFamily="34" charset="-128"/>
            </a:endParaRPr>
          </a:p>
        </p:txBody>
      </p:sp>
      <p:sp>
        <p:nvSpPr>
          <p:cNvPr id="34821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hu-HU" dirty="0">
                <a:ea typeface="ＭＳ Ｐゴシック" pitchFamily="34" charset="-128"/>
              </a:rPr>
              <a:t>XX- XXI. Század</a:t>
            </a:r>
          </a:p>
          <a:p>
            <a:pPr eaLnBrk="1" hangingPunct="1">
              <a:defRPr/>
            </a:pPr>
            <a:r>
              <a:rPr lang="hu-HU" dirty="0">
                <a:ea typeface="ＭＳ Ｐゴシック" pitchFamily="34" charset="-128"/>
              </a:rPr>
              <a:t>Városiasodás </a:t>
            </a:r>
          </a:p>
          <a:p>
            <a:pPr eaLnBrk="1" hangingPunct="1">
              <a:defRPr/>
            </a:pPr>
            <a:r>
              <a:rPr lang="hu-HU" dirty="0">
                <a:ea typeface="ＭＳ Ｐゴシック" pitchFamily="34" charset="-128"/>
              </a:rPr>
              <a:t>Diszkrecionális idő, diszkrecionális jövedelem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hu-HU" dirty="0">
              <a:ea typeface="ＭＳ Ｐゴシック" pitchFamily="34" charset="-128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hu-HU" sz="2000" b="1" dirty="0">
                <a:solidFill>
                  <a:schemeClr val="accent3">
                    <a:lumMod val="50000"/>
                  </a:schemeClr>
                </a:solidFill>
                <a:ea typeface="ＭＳ Ｐゴシック" pitchFamily="34" charset="-128"/>
              </a:rPr>
              <a:t>( 4. értelmezés: Minőségi élet tana)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hu-HU" dirty="0">
              <a:effectLst>
                <a:outerShdw blurRad="38100" dist="38100" dir="2700000" algn="tl">
                  <a:srgbClr val="C0C0C0"/>
                </a:outerShdw>
              </a:effectLst>
              <a:latin typeface="Times CE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32894706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hu-HU" sz="3600">
                <a:effectLst/>
                <a:ea typeface="ＭＳ Ｐゴシック" pitchFamily="34" charset="-128"/>
              </a:rPr>
              <a:t>Rekreációs válaszok</a:t>
            </a:r>
          </a:p>
        </p:txBody>
      </p:sp>
      <p:pic>
        <p:nvPicPr>
          <p:cNvPr id="162819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8" r="-5958"/>
          <a:stretch>
            <a:fillRect/>
          </a:stretch>
        </p:blipFill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0764656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dirty="0">
                <a:ea typeface="ＭＳ Ｐゴシック" pitchFamily="34" charset="-128"/>
              </a:rPr>
              <a:t>A f</a:t>
            </a:r>
            <a:r>
              <a:rPr lang="en-US" dirty="0">
                <a:ea typeface="ＭＳ Ｐゴシック" pitchFamily="34" charset="-128"/>
              </a:rPr>
              <a:t>itness</a:t>
            </a:r>
            <a:r>
              <a:rPr lang="hu-HU" dirty="0">
                <a:ea typeface="ＭＳ Ｐゴシック" pitchFamily="34" charset="-128"/>
              </a:rPr>
              <a:t>, vagy fitnesz fogalma</a:t>
            </a:r>
            <a:endParaRPr lang="en-US" dirty="0">
              <a:ea typeface="ＭＳ Ｐゴシック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defTabSz="457200"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hu-HU" sz="2000" dirty="0">
              <a:effectLst/>
              <a:ea typeface="ＭＳ Ｐゴシック" pitchFamily="34" charset="-128"/>
              <a:cs typeface="+mn-cs"/>
            </a:endParaRPr>
          </a:p>
          <a:p>
            <a:pPr defTabSz="457200" eaLnBrk="1" hangingPunct="1">
              <a:lnSpc>
                <a:spcPct val="80000"/>
              </a:lnSpc>
              <a:spcBef>
                <a:spcPct val="0"/>
              </a:spcBef>
              <a:defRPr/>
            </a:pPr>
            <a:r>
              <a:rPr lang="hu-HU" sz="2000" dirty="0">
                <a:effectLst/>
                <a:ea typeface="ＭＳ Ｐゴシック" pitchFamily="34" charset="-128"/>
                <a:cs typeface="+mn-cs"/>
              </a:rPr>
              <a:t>Charles Darwin: ‚rátermettség’ (élettartam, utódok száma) </a:t>
            </a:r>
          </a:p>
          <a:p>
            <a:pPr defTabSz="457200" eaLnBrk="1" hangingPunct="1">
              <a:lnSpc>
                <a:spcPct val="80000"/>
              </a:lnSpc>
              <a:spcBef>
                <a:spcPct val="0"/>
              </a:spcBef>
              <a:defRPr/>
            </a:pPr>
            <a:r>
              <a:rPr lang="hu-HU" sz="2000" dirty="0" err="1">
                <a:effectLst/>
                <a:ea typeface="ＭＳ Ｐゴシック" pitchFamily="34" charset="-128"/>
                <a:cs typeface="+mn-cs"/>
              </a:rPr>
              <a:t>Czeizel</a:t>
            </a:r>
            <a:r>
              <a:rPr lang="hu-HU" sz="2000" dirty="0">
                <a:effectLst/>
                <a:ea typeface="ＭＳ Ｐゴシック" pitchFamily="34" charset="-128"/>
                <a:cs typeface="+mn-cs"/>
              </a:rPr>
              <a:t> Endre, genetikus: fitnesz=rátermettség</a:t>
            </a:r>
          </a:p>
          <a:p>
            <a:pPr marL="0" indent="0" defTabSz="457200" eaLnBrk="1" hangingPunct="1">
              <a:lnSpc>
                <a:spcPct val="80000"/>
              </a:lnSpc>
              <a:spcBef>
                <a:spcPct val="0"/>
              </a:spcBef>
              <a:buFont typeface="Wingdings 2" pitchFamily="18" charset="2"/>
              <a:buNone/>
              <a:defRPr/>
            </a:pPr>
            <a:endParaRPr lang="hu-HU" sz="2000" dirty="0">
              <a:effectLst/>
              <a:ea typeface="ＭＳ Ｐゴシック" pitchFamily="34" charset="-128"/>
              <a:cs typeface="+mn-cs"/>
            </a:endParaRPr>
          </a:p>
          <a:p>
            <a:pPr defTabSz="457200"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hu-HU" sz="2000" dirty="0">
              <a:effectLst/>
              <a:ea typeface="ＭＳ Ｐゴシック" pitchFamily="34" charset="-128"/>
              <a:cs typeface="+mn-cs"/>
            </a:endParaRPr>
          </a:p>
          <a:p>
            <a:pPr defTabSz="457200" eaLnBrk="1" hangingPunct="1">
              <a:lnSpc>
                <a:spcPct val="80000"/>
              </a:lnSpc>
              <a:spcBef>
                <a:spcPct val="0"/>
              </a:spcBef>
              <a:defRPr/>
            </a:pPr>
            <a:r>
              <a:rPr lang="hu-HU" sz="2000" b="1" dirty="0">
                <a:effectLst/>
                <a:ea typeface="ＭＳ Ｐゴシック" pitchFamily="34" charset="-128"/>
                <a:cs typeface="+mn-cs"/>
              </a:rPr>
              <a:t>Fitnesz: </a:t>
            </a:r>
            <a:r>
              <a:rPr lang="hu-HU" sz="2000" dirty="0">
                <a:effectLst/>
                <a:ea typeface="ＭＳ Ｐゴシック" pitchFamily="34" charset="-128"/>
                <a:cs typeface="+mn-cs"/>
              </a:rPr>
              <a:t>kitűnő, harmonikus fizikai és pszichikai működést, szociális alkalmazkodó képességet, a mindennapok optimális cselekvő- és teljesítő képességét jelenti. </a:t>
            </a:r>
          </a:p>
          <a:p>
            <a:pPr defTabSz="457200"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hu-HU" sz="2000" dirty="0">
              <a:effectLst/>
              <a:ea typeface="ＭＳ Ｐゴシック" pitchFamily="34" charset="-128"/>
              <a:cs typeface="+mn-cs"/>
            </a:endParaRPr>
          </a:p>
          <a:p>
            <a:pPr defTabSz="457200"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hu-HU" sz="2000" dirty="0">
              <a:effectLst/>
              <a:ea typeface="ＭＳ Ｐゴシック" pitchFamily="34" charset="-128"/>
              <a:cs typeface="+mn-cs"/>
            </a:endParaRPr>
          </a:p>
          <a:p>
            <a:pPr defTabSz="457200" eaLnBrk="1" hangingPunct="1">
              <a:lnSpc>
                <a:spcPct val="80000"/>
              </a:lnSpc>
              <a:spcBef>
                <a:spcPct val="0"/>
              </a:spcBef>
              <a:defRPr/>
            </a:pPr>
            <a:endParaRPr lang="hu-HU" sz="2000" dirty="0">
              <a:effectLst/>
              <a:ea typeface="ＭＳ Ｐゴシック" pitchFamily="34" charset="-128"/>
              <a:cs typeface="+mn-cs"/>
            </a:endParaRPr>
          </a:p>
          <a:p>
            <a:pPr algn="just" defTabSz="457200" eaLnBrk="1" hangingPunct="1">
              <a:lnSpc>
                <a:spcPct val="80000"/>
              </a:lnSpc>
              <a:spcBef>
                <a:spcPct val="0"/>
              </a:spcBef>
              <a:defRPr/>
            </a:pPr>
            <a:r>
              <a:rPr lang="hu-HU" sz="2000" dirty="0">
                <a:effectLst/>
                <a:ea typeface="ＭＳ Ｐゴシック" pitchFamily="34" charset="-128"/>
                <a:cs typeface="+mn-cs"/>
              </a:rPr>
              <a:t>Állapot, mozgalom és életforma. </a:t>
            </a:r>
          </a:p>
          <a:p>
            <a:pPr>
              <a:lnSpc>
                <a:spcPct val="80000"/>
              </a:lnSpc>
              <a:defRPr/>
            </a:pPr>
            <a:endParaRPr lang="en-US" sz="170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9876785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ea typeface="ＭＳ Ｐゴシック" pitchFamily="34" charset="-128"/>
              </a:rPr>
              <a:t>Fitnesz</a:t>
            </a:r>
            <a:r>
              <a:rPr lang="hu-HU" dirty="0">
                <a:ea typeface="ＭＳ Ｐゴシック" pitchFamily="34" charset="-128"/>
              </a:rPr>
              <a:t>, mint rekreációs irányzat</a:t>
            </a:r>
            <a:endParaRPr lang="en-US" dirty="0">
              <a:ea typeface="ＭＳ Ｐゴシック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 algn="just">
              <a:lnSpc>
                <a:spcPct val="80000"/>
              </a:lnSpc>
              <a:buFont typeface="Wingdings 2" pitchFamily="18" charset="2"/>
              <a:buNone/>
              <a:defRPr/>
            </a:pPr>
            <a:r>
              <a:rPr lang="hu-HU" sz="2400" dirty="0">
                <a:solidFill>
                  <a:srgbClr val="000000"/>
                </a:solidFill>
                <a:effectLst/>
                <a:ea typeface="ＭＳ Ｐゴシック" pitchFamily="34" charset="-128"/>
              </a:rPr>
              <a:t>Irányzatként az egészségközpontú irányzathoz tartozik.</a:t>
            </a:r>
          </a:p>
          <a:p>
            <a:pPr marL="0" indent="0" algn="just">
              <a:lnSpc>
                <a:spcPct val="80000"/>
              </a:lnSpc>
              <a:buFont typeface="Wingdings 2" pitchFamily="18" charset="2"/>
              <a:buNone/>
              <a:defRPr/>
            </a:pPr>
            <a:endParaRPr lang="hu-HU" sz="2400" dirty="0">
              <a:solidFill>
                <a:srgbClr val="000000"/>
              </a:solidFill>
              <a:effectLst/>
              <a:ea typeface="ＭＳ Ｐゴシック" pitchFamily="34" charset="-128"/>
            </a:endParaRPr>
          </a:p>
          <a:p>
            <a:pPr algn="just">
              <a:lnSpc>
                <a:spcPct val="80000"/>
              </a:lnSpc>
              <a:defRPr/>
            </a:pPr>
            <a:r>
              <a:rPr lang="hu-HU" sz="2400" dirty="0">
                <a:solidFill>
                  <a:srgbClr val="000000"/>
                </a:solidFill>
                <a:effectLst/>
                <a:ea typeface="ＭＳ Ｐゴシック" pitchFamily="34" charset="-128"/>
              </a:rPr>
              <a:t>célközönsége: a fiatal felnőtt korosztály, középkorú felnőttek </a:t>
            </a:r>
          </a:p>
          <a:p>
            <a:pPr algn="just">
              <a:lnSpc>
                <a:spcPct val="80000"/>
              </a:lnSpc>
              <a:buNone/>
              <a:defRPr/>
            </a:pPr>
            <a:endParaRPr lang="hu-HU" sz="2400" dirty="0">
              <a:solidFill>
                <a:srgbClr val="000000"/>
              </a:solidFill>
              <a:effectLst/>
              <a:ea typeface="ＭＳ Ｐゴシック" pitchFamily="34" charset="-128"/>
            </a:endParaRPr>
          </a:p>
          <a:p>
            <a:pPr algn="just">
              <a:lnSpc>
                <a:spcPct val="80000"/>
              </a:lnSpc>
              <a:defRPr/>
            </a:pPr>
            <a:r>
              <a:rPr lang="hu-HU" sz="2400" dirty="0">
                <a:solidFill>
                  <a:srgbClr val="000000"/>
                </a:solidFill>
                <a:effectLst/>
                <a:ea typeface="ＭＳ Ｐゴシック" pitchFamily="34" charset="-128"/>
              </a:rPr>
              <a:t>Eszközei: 	</a:t>
            </a:r>
          </a:p>
          <a:p>
            <a:pPr lvl="1" algn="just">
              <a:lnSpc>
                <a:spcPct val="80000"/>
              </a:lnSpc>
              <a:defRPr/>
            </a:pPr>
            <a:r>
              <a:rPr lang="hu-HU" sz="2400" dirty="0">
                <a:effectLst/>
                <a:ea typeface="ＭＳ Ｐゴシック" pitchFamily="34" charset="-128"/>
              </a:rPr>
              <a:t>Aerob testedzés ,  aerobik jellegű tevékenységek</a:t>
            </a:r>
          </a:p>
          <a:p>
            <a:pPr lvl="1" algn="just">
              <a:lnSpc>
                <a:spcPct val="80000"/>
              </a:lnSpc>
              <a:defRPr/>
            </a:pPr>
            <a:r>
              <a:rPr lang="hu-HU" sz="2400" dirty="0">
                <a:effectLst/>
                <a:ea typeface="ＭＳ Ｐゴシック" pitchFamily="34" charset="-128"/>
              </a:rPr>
              <a:t>Test és alakformálás - nem testépítés             </a:t>
            </a:r>
          </a:p>
          <a:p>
            <a:pPr lvl="1" algn="just">
              <a:lnSpc>
                <a:spcPct val="80000"/>
              </a:lnSpc>
              <a:defRPr/>
            </a:pPr>
            <a:r>
              <a:rPr lang="hu-HU" sz="2400" dirty="0">
                <a:effectLst/>
                <a:ea typeface="ＭＳ Ｐゴシック" pitchFamily="34" charset="-128"/>
              </a:rPr>
              <a:t>Külcsínbeli (túl)hangsúly</a:t>
            </a:r>
          </a:p>
          <a:p>
            <a:pPr lvl="1" algn="just">
              <a:lnSpc>
                <a:spcPct val="80000"/>
              </a:lnSpc>
              <a:defRPr/>
            </a:pPr>
            <a:r>
              <a:rPr lang="hu-HU" sz="2400" dirty="0">
                <a:effectLst/>
                <a:ea typeface="ＭＳ Ｐゴシック" pitchFamily="34" charset="-128"/>
              </a:rPr>
              <a:t>Egészséges életmód – a táplálkozás hangsúlyával </a:t>
            </a:r>
          </a:p>
          <a:p>
            <a:pPr algn="just">
              <a:lnSpc>
                <a:spcPct val="80000"/>
              </a:lnSpc>
              <a:defRPr/>
            </a:pPr>
            <a:endParaRPr lang="hu-HU" sz="2400" dirty="0">
              <a:solidFill>
                <a:srgbClr val="000000"/>
              </a:solidFill>
              <a:effectLst/>
              <a:ea typeface="ＭＳ Ｐゴシック" pitchFamily="34" charset="-128"/>
            </a:endParaRPr>
          </a:p>
          <a:p>
            <a:pPr>
              <a:lnSpc>
                <a:spcPct val="80000"/>
              </a:lnSpc>
              <a:defRPr/>
            </a:pPr>
            <a:r>
              <a:rPr lang="hu-HU" sz="1800" i="1" dirty="0">
                <a:solidFill>
                  <a:srgbClr val="646B86"/>
                </a:solidFill>
                <a:ea typeface="ＭＳ Ｐゴシック" pitchFamily="34" charset="-128"/>
              </a:rPr>
              <a:t>a</a:t>
            </a:r>
            <a:r>
              <a:rPr lang="hu-HU" sz="1800" i="1" dirty="0">
                <a:solidFill>
                  <a:srgbClr val="646B86"/>
                </a:solidFill>
                <a:effectLst/>
                <a:ea typeface="ＭＳ Ｐゴシック" pitchFamily="34" charset="-128"/>
              </a:rPr>
              <a:t>mennyiben túlzásba viszik a ‘body-terror’ eszközévé válhat</a:t>
            </a:r>
          </a:p>
          <a:p>
            <a:pPr>
              <a:lnSpc>
                <a:spcPct val="80000"/>
              </a:lnSpc>
              <a:defRPr/>
            </a:pPr>
            <a:endParaRPr lang="en-US" sz="170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0684140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hu-HU" dirty="0">
                <a:effectLst/>
                <a:ea typeface="ＭＳ Ｐゴシック" pitchFamily="34" charset="-128"/>
              </a:rPr>
              <a:t>USA ‘válaszok’, kampányok</a:t>
            </a:r>
          </a:p>
        </p:txBody>
      </p:sp>
      <p:sp>
        <p:nvSpPr>
          <p:cNvPr id="188419" name="Rectangle 3"/>
          <p:cNvSpPr>
            <a:spLocks noGrp="1"/>
          </p:cNvSpPr>
          <p:nvPr>
            <p:ph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 lnSpcReduction="10000"/>
          </a:bodyPr>
          <a:lstStyle/>
          <a:p>
            <a:r>
              <a:rPr lang="hu-HU" dirty="0">
                <a:effectLst/>
                <a:ea typeface="ＭＳ Ｐゴシック" pitchFamily="34" charset="-128"/>
              </a:rPr>
              <a:t>1960 a rekreációs szervezeteket beléptették a Nemzeti Nevelési Szövetségbe.</a:t>
            </a:r>
          </a:p>
          <a:p>
            <a:pPr>
              <a:buNone/>
            </a:pPr>
            <a:endParaRPr lang="hu-HU" dirty="0">
              <a:effectLst/>
              <a:ea typeface="ＭＳ Ｐゴシック" pitchFamily="34" charset="-128"/>
            </a:endParaRPr>
          </a:p>
          <a:p>
            <a:r>
              <a:rPr lang="hu-HU" dirty="0">
                <a:effectLst/>
                <a:ea typeface="ＭＳ Ｐゴシック" pitchFamily="34" charset="-128"/>
              </a:rPr>
              <a:t>Kenneth H. Cooper hangsúlyozza a fizikai aktivitás, az aerob testedzés mindennapjainkba illesztésének szükségességét. </a:t>
            </a:r>
          </a:p>
          <a:p>
            <a:pPr>
              <a:buNone/>
            </a:pPr>
            <a:endParaRPr lang="hu-HU" dirty="0">
              <a:effectLst/>
              <a:ea typeface="ＭＳ Ｐゴシック" pitchFamily="34" charset="-128"/>
            </a:endParaRPr>
          </a:p>
          <a:p>
            <a:r>
              <a:rPr lang="hu-HU" dirty="0">
                <a:effectLst/>
                <a:ea typeface="ＭＳ Ｐゴシック" pitchFamily="34" charset="-128"/>
              </a:rPr>
              <a:t>Nixon az Erőnlétkutató Bizottságot tanácsadó és felügyelő szervezetté alakította - feladata az ifjúság erőnlétének fokozásával kapcsolatos intézkedések kidolgozása. </a:t>
            </a:r>
          </a:p>
        </p:txBody>
      </p:sp>
    </p:spTree>
    <p:extLst>
      <p:ext uri="{BB962C8B-B14F-4D97-AF65-F5344CB8AC3E}">
        <p14:creationId xmlns:p14="http://schemas.microsoft.com/office/powerpoint/2010/main" val="2519960638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hu-HU">
                <a:effectLst/>
                <a:ea typeface="ＭＳ Ｐゴシック" pitchFamily="34" charset="-128"/>
              </a:rPr>
              <a:t>Táplálkozási kampányok</a:t>
            </a:r>
          </a:p>
        </p:txBody>
      </p:sp>
      <p:sp>
        <p:nvSpPr>
          <p:cNvPr id="161795" name="Rectangle 3"/>
          <p:cNvSpPr>
            <a:spLocks noGrp="1"/>
          </p:cNvSpPr>
          <p:nvPr>
            <p:ph sz="quarter" idx="1"/>
          </p:nvPr>
        </p:nvSpPr>
        <p:spPr bwMode="auto">
          <a:extLst/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defRPr/>
            </a:pPr>
            <a:r>
              <a:rPr lang="hu-HU" dirty="0">
                <a:effectLst/>
                <a:ea typeface="ＭＳ Ｐゴシック" pitchFamily="34" charset="-128"/>
              </a:rPr>
              <a:t>szénhidrát ellenes (60-as)</a:t>
            </a:r>
          </a:p>
          <a:p>
            <a:pPr>
              <a:lnSpc>
                <a:spcPct val="90000"/>
              </a:lnSpc>
              <a:defRPr/>
            </a:pPr>
            <a:r>
              <a:rPr lang="hu-HU" dirty="0">
                <a:effectLst/>
                <a:ea typeface="ＭＳ Ｐゴシック" pitchFamily="34" charset="-128"/>
              </a:rPr>
              <a:t>hús mentes (7O-es)</a:t>
            </a:r>
          </a:p>
          <a:p>
            <a:pPr>
              <a:lnSpc>
                <a:spcPct val="90000"/>
              </a:lnSpc>
              <a:defRPr/>
            </a:pPr>
            <a:r>
              <a:rPr lang="hu-HU" dirty="0">
                <a:effectLst/>
                <a:ea typeface="ＭＳ Ｐゴシック" pitchFamily="34" charset="-128"/>
              </a:rPr>
              <a:t>koleszterin, dohányzás és alkoholellenes hadjárat indult (80-as évek). </a:t>
            </a:r>
          </a:p>
          <a:p>
            <a:pPr>
              <a:lnSpc>
                <a:spcPct val="90000"/>
              </a:lnSpc>
              <a:defRPr/>
            </a:pPr>
            <a:r>
              <a:rPr lang="hu-HU" dirty="0">
                <a:effectLst/>
                <a:ea typeface="ＭＳ Ｐゴシック" pitchFamily="34" charset="-128"/>
              </a:rPr>
              <a:t> Bill Clinton 1996-os választási beszédében - kóla és hamburger ellenesség. </a:t>
            </a:r>
          </a:p>
          <a:p>
            <a:pPr>
              <a:lnSpc>
                <a:spcPct val="90000"/>
              </a:lnSpc>
              <a:defRPr/>
            </a:pPr>
            <a:r>
              <a:rPr lang="hu-HU" dirty="0">
                <a:effectLst/>
                <a:ea typeface="ＭＳ Ｐゴシック" pitchFamily="34" charset="-128"/>
              </a:rPr>
              <a:t>Minden elnök próbál korteskedni az egészségesebb életmód alakítása érdekében – kérdés, hogy valóban megvalósul-e?</a:t>
            </a:r>
          </a:p>
          <a:p>
            <a:pPr>
              <a:lnSpc>
                <a:spcPct val="90000"/>
              </a:lnSpc>
              <a:defRPr/>
            </a:pPr>
            <a:endParaRPr lang="hu-HU" dirty="0">
              <a:effectLst/>
              <a:ea typeface="ＭＳ Ｐゴシック" pitchFamily="34" charset="-128"/>
            </a:endParaRPr>
          </a:p>
          <a:p>
            <a:pPr marL="0" indent="0">
              <a:lnSpc>
                <a:spcPct val="90000"/>
              </a:lnSpc>
              <a:buFont typeface="Wingdings 2" pitchFamily="18" charset="2"/>
              <a:buNone/>
              <a:defRPr/>
            </a:pPr>
            <a:r>
              <a:rPr lang="hu-HU" dirty="0"/>
              <a:t>2011. hírek: „</a:t>
            </a:r>
            <a:r>
              <a:rPr lang="en-US" dirty="0"/>
              <a:t>Bill Clinton boots burgers, says he's now vegan</a:t>
            </a:r>
            <a:r>
              <a:rPr lang="hu-HU" dirty="0"/>
              <a:t>”  			</a:t>
            </a:r>
            <a:r>
              <a:rPr lang="hu-HU" sz="1200" i="1" dirty="0">
                <a:effectLst/>
              </a:rPr>
              <a:t>(http://www.cbsnews.com/8301-504763_162-20094662-10391704.html)</a:t>
            </a:r>
            <a:endParaRPr lang="en-US" sz="1200" i="1" dirty="0">
              <a:effectLst/>
            </a:endParaRPr>
          </a:p>
          <a:p>
            <a:pPr>
              <a:lnSpc>
                <a:spcPct val="90000"/>
              </a:lnSpc>
              <a:defRPr/>
            </a:pPr>
            <a:endParaRPr lang="hu-HU" dirty="0">
              <a:effectLst/>
              <a:ea typeface="ＭＳ Ｐゴシック" pitchFamily="34" charset="-128"/>
            </a:endParaRPr>
          </a:p>
          <a:p>
            <a:pPr>
              <a:lnSpc>
                <a:spcPct val="90000"/>
              </a:lnSpc>
              <a:defRPr/>
            </a:pPr>
            <a:endParaRPr lang="hu-HU" dirty="0">
              <a:effectLst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24869588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hu-HU" dirty="0">
                <a:effectLst/>
                <a:ea typeface="ＭＳ Ｐゴシック" pitchFamily="34" charset="-128"/>
              </a:rPr>
              <a:t>Az európai helyzet...</a:t>
            </a:r>
          </a:p>
        </p:txBody>
      </p:sp>
      <p:sp>
        <p:nvSpPr>
          <p:cNvPr id="190467" name="Rectangle 3"/>
          <p:cNvSpPr>
            <a:spLocks noGrp="1"/>
          </p:cNvSpPr>
          <p:nvPr>
            <p:ph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 fontScale="92500" lnSpcReduction="20000"/>
          </a:bodyPr>
          <a:lstStyle/>
          <a:p>
            <a:pPr>
              <a:lnSpc>
                <a:spcPct val="80000"/>
              </a:lnSpc>
            </a:pPr>
            <a:r>
              <a:rPr lang="hu-HU" sz="2400" dirty="0">
                <a:effectLst/>
                <a:ea typeface="ＭＳ Ｐゴシック" pitchFamily="34" charset="-128"/>
              </a:rPr>
              <a:t>1950-es évek közepétől bontakozik ki a manifesztálódott civilizációs problémákra a válaszlépés </a:t>
            </a:r>
          </a:p>
          <a:p>
            <a:pPr>
              <a:lnSpc>
                <a:spcPct val="80000"/>
              </a:lnSpc>
              <a:buNone/>
            </a:pPr>
            <a:endParaRPr lang="hu-HU" sz="2400" dirty="0">
              <a:effectLst/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hu-HU" sz="2400" dirty="0">
                <a:effectLst/>
                <a:ea typeface="ＭＳ Ｐゴシック" pitchFamily="34" charset="-128"/>
              </a:rPr>
              <a:t> Európa nyugati és északi államaiban a gazdasági jólét - viszont a társadalmi méretűvé vált szabadidő felhasználására, kitöltésére még hiányzott a kellő motiváció. </a:t>
            </a:r>
          </a:p>
          <a:p>
            <a:pPr>
              <a:lnSpc>
                <a:spcPct val="80000"/>
              </a:lnSpc>
              <a:buNone/>
            </a:pPr>
            <a:endParaRPr lang="hu-HU" sz="2400" dirty="0">
              <a:effectLst/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hu-HU" sz="2400" dirty="0">
                <a:effectLst/>
                <a:ea typeface="ＭＳ Ｐゴシック" pitchFamily="34" charset="-128"/>
              </a:rPr>
              <a:t> A kényelmessé, komfortossá vált életvitel problémái már </a:t>
            </a:r>
            <a:r>
              <a:rPr lang="hu-HU" sz="2400" dirty="0">
                <a:ea typeface="ＭＳ Ｐゴシック" pitchFamily="34" charset="-128"/>
              </a:rPr>
              <a:t>érezhetőek</a:t>
            </a:r>
            <a:r>
              <a:rPr lang="hu-HU" sz="2400" dirty="0">
                <a:effectLst/>
                <a:ea typeface="ＭＳ Ｐゴシック" pitchFamily="34" charset="-128"/>
              </a:rPr>
              <a:t>. </a:t>
            </a:r>
          </a:p>
          <a:p>
            <a:pPr>
              <a:lnSpc>
                <a:spcPct val="80000"/>
              </a:lnSpc>
              <a:buNone/>
            </a:pPr>
            <a:endParaRPr lang="hu-HU" sz="2400" dirty="0">
              <a:effectLst/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hu-HU" sz="2400" dirty="0">
                <a:effectLst/>
                <a:ea typeface="ＭＳ Ｐゴシック" pitchFamily="34" charset="-128"/>
              </a:rPr>
              <a:t>NSZK: Konrád Adenauer kancellár (1956) komplex rekreációs létesítmények építésére szólította föl a tartományi vezetőket – prevenciót hangsúlyozta - a sport és rekreációs létesítmények építése ésszerűbb és olcsóbb, mint a kórházak szaporítása. </a:t>
            </a:r>
          </a:p>
          <a:p>
            <a:pPr>
              <a:lnSpc>
                <a:spcPct val="80000"/>
              </a:lnSpc>
              <a:buNone/>
            </a:pPr>
            <a:endParaRPr lang="hu-HU" sz="2400" dirty="0">
              <a:effectLst/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hu-HU" sz="2400" dirty="0">
                <a:effectLst/>
                <a:ea typeface="ＭＳ Ｐゴシック" pitchFamily="34" charset="-128"/>
              </a:rPr>
              <a:t> Az NSZK-ban divatot csináltak az egészséges életmódból.</a:t>
            </a:r>
          </a:p>
          <a:p>
            <a:pPr>
              <a:lnSpc>
                <a:spcPct val="80000"/>
              </a:lnSpc>
            </a:pPr>
            <a:r>
              <a:rPr lang="hu-HU" sz="2400" dirty="0">
                <a:effectLst/>
                <a:ea typeface="ＭＳ Ｐゴシック" pitchFamily="34" charset="-128"/>
              </a:rPr>
              <a:t> meghatározó segítség volt, hogy (azóta is) annyi pénzt fordít(hat)nak (sport) rekreációs célokra, mint amennyit a versenysportra </a:t>
            </a:r>
          </a:p>
          <a:p>
            <a:pPr>
              <a:lnSpc>
                <a:spcPct val="80000"/>
              </a:lnSpc>
            </a:pPr>
            <a:endParaRPr lang="hu-HU" sz="1600" dirty="0">
              <a:effectLst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5500950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hu-HU" dirty="0">
                <a:effectLst/>
                <a:ea typeface="ＭＳ Ｐゴシック" pitchFamily="34" charset="-128"/>
              </a:rPr>
              <a:t>Skandináv (jó </a:t>
            </a:r>
            <a:r>
              <a:rPr lang="en-US" dirty="0">
                <a:effectLst/>
                <a:ea typeface="ＭＳ Ｐゴシック" pitchFamily="34" charset="-128"/>
                <a:sym typeface="Wingdings"/>
              </a:rPr>
              <a:t>)</a:t>
            </a:r>
            <a:r>
              <a:rPr lang="hu-HU" dirty="0">
                <a:effectLst/>
                <a:ea typeface="ＭＳ Ｐゴシック" pitchFamily="34" charset="-128"/>
              </a:rPr>
              <a:t> megoldások</a:t>
            </a:r>
          </a:p>
        </p:txBody>
      </p:sp>
      <p:sp>
        <p:nvSpPr>
          <p:cNvPr id="191491" name="Rectangle 3"/>
          <p:cNvSpPr>
            <a:spLocks noGrp="1"/>
          </p:cNvSpPr>
          <p:nvPr>
            <p:ph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r>
              <a:rPr lang="hu-HU" sz="2400" dirty="0">
                <a:effectLst/>
                <a:ea typeface="ＭＳ Ｐゴシック" pitchFamily="34" charset="-128"/>
              </a:rPr>
              <a:t>átfogó érvényű rekreációs programok (Fitnesz mozgalmak) skandináv országok. </a:t>
            </a:r>
          </a:p>
          <a:p>
            <a:pPr>
              <a:lnSpc>
                <a:spcPct val="80000"/>
              </a:lnSpc>
              <a:buNone/>
            </a:pPr>
            <a:endParaRPr lang="hu-HU" sz="2400" dirty="0">
              <a:effectLst/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hu-HU" sz="2400" dirty="0">
                <a:solidFill>
                  <a:srgbClr val="FF6600"/>
                </a:solidFill>
                <a:effectLst/>
                <a:ea typeface="ＭＳ Ｐゴシック" pitchFamily="34" charset="-128"/>
              </a:rPr>
              <a:t> Norvégiában </a:t>
            </a:r>
            <a:r>
              <a:rPr lang="hu-HU" sz="2400" dirty="0">
                <a:effectLst/>
                <a:ea typeface="ＭＳ Ｐゴシック" pitchFamily="34" charset="-128"/>
              </a:rPr>
              <a:t>az első ciklusban (1960-1966) a lakosság 10%-át, a másodikban (1967- 1972) 30 %-át, a harmadikban (1973-1982) 62 %-át kapcsoltak be a rekreációs sportba. </a:t>
            </a:r>
          </a:p>
          <a:p>
            <a:pPr>
              <a:lnSpc>
                <a:spcPct val="80000"/>
              </a:lnSpc>
              <a:buNone/>
            </a:pPr>
            <a:endParaRPr lang="hu-HU" sz="2400" dirty="0">
              <a:effectLst/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hu-HU" sz="2400" dirty="0">
                <a:solidFill>
                  <a:srgbClr val="FF6600"/>
                </a:solidFill>
                <a:effectLst/>
                <a:ea typeface="ＭＳ Ｐゴシック" pitchFamily="34" charset="-128"/>
              </a:rPr>
              <a:t> Svédországban </a:t>
            </a:r>
            <a:r>
              <a:rPr lang="hu-HU" sz="2400" dirty="0">
                <a:effectLst/>
                <a:ea typeface="ＭＳ Ｐゴシック" pitchFamily="34" charset="-128"/>
              </a:rPr>
              <a:t>több mint 5000 rekreációs csoportot hoztak létre, amivel a felnőtt lakosság közel 50 %-ának a rendszeres sportfoglalkoztatását oldották meg.</a:t>
            </a:r>
          </a:p>
          <a:p>
            <a:pPr>
              <a:lnSpc>
                <a:spcPct val="80000"/>
              </a:lnSpc>
              <a:buNone/>
            </a:pPr>
            <a:endParaRPr lang="hu-HU" sz="2400" dirty="0">
              <a:effectLst/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hu-HU" sz="2400" dirty="0">
                <a:effectLst/>
                <a:ea typeface="ＭＳ Ｐゴシック" pitchFamily="34" charset="-128"/>
              </a:rPr>
              <a:t> </a:t>
            </a:r>
            <a:r>
              <a:rPr lang="hu-HU" sz="2400" dirty="0">
                <a:solidFill>
                  <a:srgbClr val="FF6600"/>
                </a:solidFill>
                <a:effectLst/>
                <a:ea typeface="ＭＳ Ｐゴシック" pitchFamily="34" charset="-128"/>
              </a:rPr>
              <a:t>Finnország</a:t>
            </a:r>
            <a:r>
              <a:rPr lang="hu-HU" sz="2400" dirty="0">
                <a:effectLst/>
                <a:ea typeface="ＭＳ Ｐゴシック" pitchFamily="34" charset="-128"/>
              </a:rPr>
              <a:t> 1982-től négyévenként rendezett országos testnevelési és sportfesztiváljai hasonlítanak az egykori szocialista "szpartakiádokhoz", azzal megkötéssel, hogy itt nem a bajnokok kiválasztása és ünnepi demonstrálása a cél, hanem a tömegek rendszeres foglalkoztatása.</a:t>
            </a:r>
          </a:p>
        </p:txBody>
      </p:sp>
    </p:spTree>
    <p:extLst>
      <p:ext uri="{BB962C8B-B14F-4D97-AF65-F5344CB8AC3E}">
        <p14:creationId xmlns:p14="http://schemas.microsoft.com/office/powerpoint/2010/main" val="768144592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700213"/>
            <a:ext cx="720090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Eredménye…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86646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hu-HU">
                <a:effectLst/>
                <a:ea typeface="ＭＳ Ｐゴシック" pitchFamily="34" charset="-128"/>
              </a:rPr>
              <a:t>Nemzetközi mozgalmak</a:t>
            </a:r>
          </a:p>
        </p:txBody>
      </p:sp>
      <p:sp>
        <p:nvSpPr>
          <p:cNvPr id="193539" name="Rectangle 3"/>
          <p:cNvSpPr>
            <a:spLocks noGrp="1"/>
          </p:cNvSpPr>
          <p:nvPr>
            <p:ph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 fontScale="92500" lnSpcReduction="20000"/>
          </a:bodyPr>
          <a:lstStyle/>
          <a:p>
            <a:pPr>
              <a:lnSpc>
                <a:spcPct val="80000"/>
              </a:lnSpc>
            </a:pPr>
            <a:r>
              <a:rPr lang="hu-HU" sz="2118" dirty="0">
                <a:solidFill>
                  <a:srgbClr val="646B86"/>
                </a:solidFill>
                <a:effectLst/>
                <a:ea typeface="ＭＳ Ｐゴシック" pitchFamily="34" charset="-128"/>
              </a:rPr>
              <a:t> A legjelentősebb szabadidősport (sportrekreációs) nemzetközi szervezet napjainkban a Sport for All.</a:t>
            </a:r>
          </a:p>
          <a:p>
            <a:pPr>
              <a:lnSpc>
                <a:spcPct val="80000"/>
              </a:lnSpc>
              <a:buNone/>
            </a:pPr>
            <a:endParaRPr lang="hu-HU" sz="2118" dirty="0">
              <a:solidFill>
                <a:srgbClr val="646B86"/>
              </a:solidFill>
              <a:effectLst/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hu-HU" sz="2118" dirty="0">
                <a:solidFill>
                  <a:srgbClr val="646B86"/>
                </a:solidFill>
                <a:effectLst/>
                <a:ea typeface="ＭＳ Ｐゴシック" pitchFamily="34" charset="-128"/>
              </a:rPr>
              <a:t> alapdokumentumát az Európa Tanács 1975-ben Brüsszelben tette közzé Europen Sport for All Charter - a lakosság rendszeres fizikai aktivitásának, sportolásának fontossága.</a:t>
            </a:r>
          </a:p>
          <a:p>
            <a:pPr>
              <a:lnSpc>
                <a:spcPct val="80000"/>
              </a:lnSpc>
            </a:pPr>
            <a:r>
              <a:rPr lang="hu-HU" sz="2118" dirty="0">
                <a:solidFill>
                  <a:srgbClr val="646B86"/>
                </a:solidFill>
                <a:effectLst/>
                <a:ea typeface="ＭＳ Ｐゴシック" pitchFamily="34" charset="-128"/>
              </a:rPr>
              <a:t> hazánk 1992-tól tagja. </a:t>
            </a:r>
          </a:p>
          <a:p>
            <a:pPr>
              <a:lnSpc>
                <a:spcPct val="80000"/>
              </a:lnSpc>
              <a:buNone/>
            </a:pPr>
            <a:endParaRPr lang="hu-HU" sz="2118" dirty="0">
              <a:solidFill>
                <a:srgbClr val="646B86"/>
              </a:solidFill>
              <a:effectLst/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hu-HU" sz="2118" dirty="0">
                <a:solidFill>
                  <a:srgbClr val="646B86"/>
                </a:solidFill>
                <a:effectLst/>
                <a:ea typeface="ＭＳ Ｐゴシック" pitchFamily="34" charset="-128"/>
              </a:rPr>
              <a:t> 1977-ban a WHO meghirdette az "Egészséget mindenkinek 2000-re" programot. </a:t>
            </a:r>
          </a:p>
          <a:p>
            <a:pPr>
              <a:lnSpc>
                <a:spcPct val="80000"/>
              </a:lnSpc>
              <a:buNone/>
            </a:pPr>
            <a:endParaRPr lang="hu-HU" sz="2118" dirty="0">
              <a:solidFill>
                <a:srgbClr val="646B86"/>
              </a:solidFill>
              <a:effectLst/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hu-HU" sz="2118" dirty="0">
                <a:solidFill>
                  <a:srgbClr val="646B86"/>
                </a:solidFill>
                <a:effectLst/>
                <a:ea typeface="ＭＳ Ｐゴシック" pitchFamily="34" charset="-128"/>
              </a:rPr>
              <a:t> 4 területen - az egészséget befolyásoló életmód; az egészségre ható rizikófaktorok és a környezet; az ellátó rendszerek; a kormányok multiszektorális egészségpolitikája</a:t>
            </a:r>
          </a:p>
          <a:p>
            <a:pPr>
              <a:lnSpc>
                <a:spcPct val="80000"/>
              </a:lnSpc>
            </a:pPr>
            <a:r>
              <a:rPr lang="hu-HU" sz="2118" dirty="0">
                <a:solidFill>
                  <a:srgbClr val="646B86"/>
                </a:solidFill>
                <a:effectLst/>
                <a:ea typeface="ＭＳ Ｐゴシック" pitchFamily="34" charset="-128"/>
              </a:rPr>
              <a:t> 33 országra (hazánkra is) kiterjesztve. </a:t>
            </a:r>
          </a:p>
          <a:p>
            <a:pPr>
              <a:lnSpc>
                <a:spcPct val="80000"/>
              </a:lnSpc>
            </a:pPr>
            <a:r>
              <a:rPr lang="hu-HU" sz="2118" dirty="0">
                <a:solidFill>
                  <a:srgbClr val="646B86"/>
                </a:solidFill>
                <a:effectLst/>
                <a:ea typeface="ＭＳ Ｐゴシック" pitchFamily="34" charset="-128"/>
              </a:rPr>
              <a:t> „Magyarország lakosságának, s különösen ifjúságnak már a testi egészsége sem őrizhető meg pusztán jobb egészségügyi ellátással és intenzívebb testneveléssel és sporttal. Minden szempontból beteg, önpusztító társadalom vagyunk, még ma is.” (Rókusfalvy, 1989) </a:t>
            </a:r>
          </a:p>
          <a:p>
            <a:pPr>
              <a:lnSpc>
                <a:spcPct val="80000"/>
              </a:lnSpc>
            </a:pPr>
            <a:endParaRPr lang="hu-HU" sz="1400" dirty="0">
              <a:effectLst/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endParaRPr lang="hu-HU" sz="1400" dirty="0">
              <a:effectLst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85557343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hu-HU">
                <a:effectLst/>
                <a:ea typeface="ＭＳ Ｐゴシック" pitchFamily="34" charset="-128"/>
              </a:rPr>
              <a:t>A volt szocialista országok</a:t>
            </a:r>
          </a:p>
        </p:txBody>
      </p:sp>
      <p:sp>
        <p:nvSpPr>
          <p:cNvPr id="194563" name="Rectangle 3"/>
          <p:cNvSpPr>
            <a:spLocks noGrp="1"/>
          </p:cNvSpPr>
          <p:nvPr>
            <p:ph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 fontScale="92500"/>
          </a:bodyPr>
          <a:lstStyle/>
          <a:p>
            <a:pPr>
              <a:lnSpc>
                <a:spcPct val="80000"/>
              </a:lnSpc>
            </a:pPr>
            <a:r>
              <a:rPr lang="hu-HU" sz="2400" dirty="0">
                <a:effectLst/>
                <a:ea typeface="ＭＳ Ｐゴシック" pitchFamily="34" charset="-128"/>
              </a:rPr>
              <a:t>sminkelt statisztikájú mozgalmi tömegsport - amik valójában sokkal több kárt okoztak, mint amennyi hasznot hoztak. </a:t>
            </a:r>
          </a:p>
          <a:p>
            <a:pPr>
              <a:lnSpc>
                <a:spcPct val="80000"/>
              </a:lnSpc>
              <a:buNone/>
            </a:pPr>
            <a:endParaRPr lang="hu-HU" sz="2400" dirty="0">
              <a:effectLst/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hu-HU" sz="2400" dirty="0">
                <a:effectLst/>
                <a:ea typeface="ＭＳ Ｐゴシック" pitchFamily="34" charset="-128"/>
              </a:rPr>
              <a:t> a testedzés messze alatta maradt a mozgásszegény, vagy egyoldalú munkát végző életmód ellensúlyozása által támasztott szükségletnek. </a:t>
            </a:r>
          </a:p>
          <a:p>
            <a:pPr>
              <a:lnSpc>
                <a:spcPct val="80000"/>
              </a:lnSpc>
              <a:buNone/>
            </a:pPr>
            <a:endParaRPr lang="hu-HU" sz="2400" dirty="0">
              <a:effectLst/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hu-HU" sz="2400" dirty="0">
                <a:effectLst/>
                <a:ea typeface="ＭＳ Ｐゴシック" pitchFamily="34" charset="-128"/>
              </a:rPr>
              <a:t> felmérések: a szocialista államokban számottevően magasabb a halálozás, a szív- és keringési megbetegedések aránya, és alacsonyabb a várható életkor. </a:t>
            </a:r>
          </a:p>
          <a:p>
            <a:pPr>
              <a:lnSpc>
                <a:spcPct val="80000"/>
              </a:lnSpc>
              <a:buNone/>
            </a:pPr>
            <a:endParaRPr lang="hu-HU" sz="2400" dirty="0">
              <a:effectLst/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hu-HU" sz="2400" dirty="0">
                <a:effectLst/>
                <a:ea typeface="ＭＳ Ｐゴシック" pitchFamily="34" charset="-128"/>
              </a:rPr>
              <a:t> kivétel Lengyelország - már 1975-ben tantárgy lett a rekreáció (és nemcsak a sport-rekreácio), majd a 80-as évek második felében az összes felsőoktatási intézményben bevezették</a:t>
            </a:r>
          </a:p>
          <a:p>
            <a:pPr>
              <a:lnSpc>
                <a:spcPct val="80000"/>
              </a:lnSpc>
            </a:pPr>
            <a:endParaRPr lang="hu-HU" sz="2000" dirty="0">
              <a:effectLst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7116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Életmódunk:</a:t>
            </a:r>
          </a:p>
        </p:txBody>
      </p:sp>
      <p:sp>
        <p:nvSpPr>
          <p:cNvPr id="43011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ea typeface="ＭＳ Ｐゴシック" pitchFamily="34" charset="-128"/>
              </a:rPr>
              <a:t>Életterében</a:t>
            </a:r>
          </a:p>
          <a:p>
            <a:pPr lvl="1">
              <a:defRPr/>
            </a:pPr>
            <a:r>
              <a:rPr lang="en-US" dirty="0">
                <a:ea typeface="ＭＳ Ｐゴシック" pitchFamily="34" charset="-128"/>
              </a:rPr>
              <a:t>beszűkült, alapvetően városi</a:t>
            </a:r>
          </a:p>
          <a:p>
            <a:pPr>
              <a:buFont typeface="Wingdings" pitchFamily="2" charset="2"/>
              <a:buNone/>
              <a:defRPr/>
            </a:pPr>
            <a:endParaRPr lang="en-US" dirty="0">
              <a:ea typeface="ＭＳ Ｐゴシック" pitchFamily="34" charset="-128"/>
            </a:endParaRPr>
          </a:p>
          <a:p>
            <a:pPr>
              <a:defRPr/>
            </a:pPr>
            <a:r>
              <a:rPr lang="en-US" dirty="0">
                <a:ea typeface="ＭＳ Ｐゴシック" pitchFamily="34" charset="-128"/>
              </a:rPr>
              <a:t>Életmódjában</a:t>
            </a:r>
          </a:p>
          <a:p>
            <a:pPr lvl="1">
              <a:defRPr/>
            </a:pPr>
            <a:r>
              <a:rPr lang="en-US" dirty="0">
                <a:ea typeface="ＭＳ Ｐゴシック" pitchFamily="34" charset="-128"/>
              </a:rPr>
              <a:t> alapvetően ülő</a:t>
            </a:r>
          </a:p>
          <a:p>
            <a:pPr lvl="1">
              <a:defRPr/>
            </a:pPr>
            <a:r>
              <a:rPr lang="en-US" dirty="0">
                <a:ea typeface="ＭＳ Ｐゴシック" pitchFamily="34" charset="-128"/>
              </a:rPr>
              <a:t> teljesítménykényszeres</a:t>
            </a:r>
          </a:p>
          <a:p>
            <a:pPr lvl="1">
              <a:defRPr/>
            </a:pPr>
            <a:r>
              <a:rPr lang="en-US" dirty="0">
                <a:ea typeface="ＭＳ Ｐゴシック" pitchFamily="34" charset="-128"/>
              </a:rPr>
              <a:t> túlfogyasztó </a:t>
            </a:r>
          </a:p>
          <a:p>
            <a:pPr lvl="1">
              <a:buFontTx/>
              <a:buNone/>
              <a:defRPr/>
            </a:pPr>
            <a:r>
              <a:rPr lang="en-US" dirty="0">
                <a:ea typeface="ＭＳ Ｐゴシック" pitchFamily="34" charset="-128"/>
              </a:rPr>
              <a:t>…</a:t>
            </a:r>
          </a:p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</p:txBody>
      </p:sp>
      <p:sp>
        <p:nvSpPr>
          <p:cNvPr id="37892" name="Footer Placeholder 3"/>
          <p:cNvSpPr txBox="1">
            <a:spLocks noGrp="1"/>
          </p:cNvSpPr>
          <p:nvPr/>
        </p:nvSpPr>
        <p:spPr bwMode="auto">
          <a:xfrm>
            <a:off x="4445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hu-HU" sz="1200">
                <a:solidFill>
                  <a:schemeClr val="bg1"/>
                </a:solidFill>
                <a:latin typeface="Book Antiqua" pitchFamily="18" charset="0"/>
              </a:rPr>
              <a:t>Lacza Gyöngyvér</a:t>
            </a:r>
          </a:p>
        </p:txBody>
      </p:sp>
      <p:sp>
        <p:nvSpPr>
          <p:cNvPr id="37893" name="Slide Number Placeholder 4"/>
          <p:cNvSpPr txBox="1">
            <a:spLocks noGrp="1"/>
          </p:cNvSpPr>
          <p:nvPr/>
        </p:nvSpPr>
        <p:spPr bwMode="auto">
          <a:xfrm>
            <a:off x="4305300" y="6356350"/>
            <a:ext cx="533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fld id="{28452172-EEC9-490A-A40F-615431D7352F}" type="slidenum">
              <a:rPr lang="hu-HU" sz="1200">
                <a:solidFill>
                  <a:schemeClr val="bg1"/>
                </a:solidFill>
                <a:latin typeface="Book Antiqua" pitchFamily="18" charset="0"/>
              </a:rPr>
              <a:pPr algn="ctr" eaLnBrk="1" hangingPunct="1"/>
              <a:t>15</a:t>
            </a:fld>
            <a:endParaRPr lang="hu-HU" sz="1200">
              <a:solidFill>
                <a:schemeClr val="bg1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982269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br>
              <a:rPr lang="en-US" sz="2400" dirty="0">
                <a:ea typeface="ＭＳ Ｐゴシック" pitchFamily="34" charset="-128"/>
              </a:rPr>
            </a:br>
            <a:r>
              <a:rPr lang="en-US" sz="2800" dirty="0">
                <a:ea typeface="ＭＳ Ｐゴシック" pitchFamily="34" charset="-128"/>
              </a:rPr>
              <a:t>Mára a Fitnesz erős irányzattá vált hazánkban is</a:t>
            </a:r>
          </a:p>
        </p:txBody>
      </p:sp>
      <p:sp>
        <p:nvSpPr>
          <p:cNvPr id="195587" name="Content Placeholder 2"/>
          <p:cNvSpPr>
            <a:spLocks noGrp="1"/>
          </p:cNvSpPr>
          <p:nvPr>
            <p:ph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None/>
            </a:pPr>
            <a:r>
              <a:rPr lang="en-US" sz="2400" b="1" dirty="0">
                <a:ea typeface="ＭＳ Ｐゴシック" pitchFamily="34" charset="-128"/>
              </a:rPr>
              <a:t>	A Legnépsz</a:t>
            </a:r>
            <a:r>
              <a:rPr lang="hu-HU" sz="2400" b="1" dirty="0">
                <a:ea typeface="ＭＳ Ｐゴシック" pitchFamily="34" charset="-128"/>
              </a:rPr>
              <a:t>e</a:t>
            </a:r>
            <a:r>
              <a:rPr lang="en-US" sz="2400" b="1" dirty="0">
                <a:ea typeface="ＭＳ Ｐゴシック" pitchFamily="34" charset="-128"/>
              </a:rPr>
              <a:t>rűbb aktív rekreációs tevékenységek</a:t>
            </a:r>
            <a:r>
              <a:rPr lang="hu-HU" sz="2400" b="1" dirty="0">
                <a:ea typeface="ＭＳ Ｐゴシック" pitchFamily="34" charset="-128"/>
              </a:rPr>
              <a:t> hazánkban: </a:t>
            </a:r>
          </a:p>
          <a:p>
            <a:pPr>
              <a:lnSpc>
                <a:spcPct val="80000"/>
              </a:lnSpc>
              <a:buNone/>
            </a:pPr>
            <a:endParaRPr lang="en-US" sz="2400" dirty="0">
              <a:effectLst/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effectLst/>
                <a:ea typeface="ＭＳ Ｐゴシック" pitchFamily="34" charset="-128"/>
              </a:rPr>
              <a:t>Séta, kirándulás, túrázás</a:t>
            </a:r>
          </a:p>
          <a:p>
            <a:pPr>
              <a:lnSpc>
                <a:spcPct val="80000"/>
              </a:lnSpc>
            </a:pPr>
            <a:r>
              <a:rPr lang="en-US" sz="2400" b="1" dirty="0">
                <a:effectLst/>
                <a:ea typeface="ＭＳ Ｐゴシック" pitchFamily="34" charset="-128"/>
              </a:rPr>
              <a:t>Fitnesz (aerobic, erősítés, gimnasztika)</a:t>
            </a:r>
          </a:p>
          <a:p>
            <a:pPr>
              <a:lnSpc>
                <a:spcPct val="80000"/>
              </a:lnSpc>
            </a:pPr>
            <a:r>
              <a:rPr lang="en-US" sz="2400" dirty="0">
                <a:effectLst/>
                <a:ea typeface="ＭＳ Ｐゴシック" pitchFamily="34" charset="-128"/>
              </a:rPr>
              <a:t>Kerékpározás</a:t>
            </a:r>
          </a:p>
          <a:p>
            <a:pPr>
              <a:lnSpc>
                <a:spcPct val="80000"/>
              </a:lnSpc>
            </a:pPr>
            <a:r>
              <a:rPr lang="en-US" sz="2400" dirty="0">
                <a:effectLst/>
                <a:ea typeface="ＭＳ Ｐゴシック" pitchFamily="34" charset="-128"/>
              </a:rPr>
              <a:t>Labdarúgás</a:t>
            </a:r>
          </a:p>
          <a:p>
            <a:pPr>
              <a:lnSpc>
                <a:spcPct val="80000"/>
              </a:lnSpc>
            </a:pPr>
            <a:r>
              <a:rPr lang="en-US" sz="2400" dirty="0">
                <a:effectLst/>
                <a:ea typeface="ＭＳ Ｐゴシック" pitchFamily="34" charset="-128"/>
              </a:rPr>
              <a:t>Jogging, futás</a:t>
            </a:r>
          </a:p>
          <a:p>
            <a:pPr>
              <a:lnSpc>
                <a:spcPct val="80000"/>
              </a:lnSpc>
            </a:pPr>
            <a:r>
              <a:rPr lang="en-US" sz="2400" dirty="0">
                <a:effectLst/>
                <a:ea typeface="ＭＳ Ｐゴシック" pitchFamily="34" charset="-128"/>
              </a:rPr>
              <a:t>Úszás</a:t>
            </a:r>
          </a:p>
          <a:p>
            <a:pPr>
              <a:lnSpc>
                <a:spcPct val="80000"/>
              </a:lnSpc>
            </a:pPr>
            <a:endParaRPr lang="en-US" sz="2200" dirty="0">
              <a:effectLst/>
              <a:ea typeface="ＭＳ Ｐゴシック" pitchFamily="34" charset="-128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500" i="1" dirty="0">
                <a:effectLst/>
                <a:ea typeface="ＭＳ Ｐゴシック" pitchFamily="34" charset="-128"/>
              </a:rPr>
              <a:t>			(</a:t>
            </a:r>
            <a:r>
              <a:rPr lang="en-US" sz="1500" b="1" i="1" dirty="0">
                <a:effectLst/>
                <a:ea typeface="ＭＳ Ｐゴシック" pitchFamily="34" charset="-128"/>
              </a:rPr>
              <a:t>Földesiné-Gál-Dóczy, Társadalmi riport a sportról, 2008)</a:t>
            </a:r>
            <a:endParaRPr lang="en-US" sz="1500" dirty="0">
              <a:effectLst/>
              <a:ea typeface="ＭＳ Ｐゴシック" pitchFamily="34" charset="-128"/>
            </a:endParaRPr>
          </a:p>
        </p:txBody>
      </p:sp>
      <p:sp>
        <p:nvSpPr>
          <p:cNvPr id="195588" name="Footer Placeholder 3"/>
          <p:cNvSpPr txBox="1">
            <a:spLocks noGrp="1"/>
          </p:cNvSpPr>
          <p:nvPr/>
        </p:nvSpPr>
        <p:spPr bwMode="auto">
          <a:xfrm>
            <a:off x="4445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hu-HU" sz="1200">
                <a:solidFill>
                  <a:srgbClr val="FFFFFF"/>
                </a:solidFill>
                <a:latin typeface="Book Antiqua" pitchFamily="18" charset="0"/>
              </a:rPr>
              <a:t>Lacza Gyöngyvér</a:t>
            </a:r>
          </a:p>
        </p:txBody>
      </p:sp>
      <p:sp>
        <p:nvSpPr>
          <p:cNvPr id="195589" name="Slide Number Placeholder 4"/>
          <p:cNvSpPr txBox="1">
            <a:spLocks noGrp="1"/>
          </p:cNvSpPr>
          <p:nvPr/>
        </p:nvSpPr>
        <p:spPr bwMode="auto">
          <a:xfrm>
            <a:off x="4305300" y="6356350"/>
            <a:ext cx="533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fld id="{4DD1FEE4-F892-4F2F-ADDF-916FFDAD21FC}" type="slidenum">
              <a:rPr lang="hu-HU" sz="1200">
                <a:solidFill>
                  <a:srgbClr val="FFFFFF"/>
                </a:solidFill>
                <a:latin typeface="Book Antiqua" pitchFamily="18" charset="0"/>
              </a:rPr>
              <a:pPr algn="ctr" eaLnBrk="1" hangingPunct="1"/>
              <a:t>150</a:t>
            </a:fld>
            <a:endParaRPr lang="hu-HU" sz="1200">
              <a:solidFill>
                <a:srgbClr val="FFFFFF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765377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185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hu-HU"/>
              <a:t>Információs Forradalom</a:t>
            </a:r>
          </a:p>
        </p:txBody>
      </p:sp>
    </p:spTree>
    <p:extLst>
      <p:ext uri="{BB962C8B-B14F-4D97-AF65-F5344CB8AC3E}">
        <p14:creationId xmlns:p14="http://schemas.microsoft.com/office/powerpoint/2010/main" val="2628154251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hu-HU">
                <a:effectLst/>
                <a:ea typeface="ＭＳ Ｐゴシック" pitchFamily="34" charset="-128"/>
              </a:rPr>
              <a:t>Információs forradalom </a:t>
            </a:r>
          </a:p>
        </p:txBody>
      </p:sp>
      <p:sp>
        <p:nvSpPr>
          <p:cNvPr id="19763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hu-HU">
                <a:effectLst/>
                <a:ea typeface="ＭＳ Ｐゴシック" pitchFamily="34" charset="-128"/>
              </a:rPr>
              <a:t>1975 számítógép megjelenése</a:t>
            </a:r>
          </a:p>
          <a:p>
            <a:r>
              <a:rPr lang="hu-HU">
                <a:effectLst/>
                <a:ea typeface="ＭＳ Ｐゴシック" pitchFamily="34" charset="-128"/>
              </a:rPr>
              <a:t>1990-es évektől beépülése a mindennapi életbe</a:t>
            </a:r>
          </a:p>
          <a:p>
            <a:endParaRPr lang="hu-HU">
              <a:effectLst/>
              <a:ea typeface="ＭＳ Ｐゴシック" pitchFamily="34" charset="-128"/>
            </a:endParaRPr>
          </a:p>
          <a:p>
            <a:r>
              <a:rPr lang="hu-HU">
                <a:effectLst/>
                <a:ea typeface="ＭＳ Ｐゴシック" pitchFamily="34" charset="-128"/>
              </a:rPr>
              <a:t>Egyéb technikai vívmányok: </a:t>
            </a:r>
          </a:p>
          <a:p>
            <a:pPr lvl="1"/>
            <a:r>
              <a:rPr lang="hu-HU">
                <a:effectLst/>
                <a:ea typeface="ＭＳ Ｐゴシック" pitchFamily="34" charset="-128"/>
              </a:rPr>
              <a:t>Fax, fénymásoló, mobiltelefon, internet stb. </a:t>
            </a:r>
          </a:p>
          <a:p>
            <a:pPr lvl="1">
              <a:buFont typeface="Wingdings 2" pitchFamily="18" charset="2"/>
              <a:buNone/>
            </a:pPr>
            <a:endParaRPr lang="hu-HU">
              <a:effectLst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20251990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/>
          </p:cNvSpPr>
          <p:nvPr>
            <p:ph type="title"/>
          </p:nvPr>
        </p:nvSpPr>
        <p:spPr bwMode="auto">
          <a:xfrm>
            <a:off x="301752" y="228600"/>
            <a:ext cx="8534400" cy="889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Autofit/>
          </a:bodyPr>
          <a:lstStyle/>
          <a:p>
            <a:r>
              <a:rPr lang="hu-HU" sz="2800" dirty="0">
                <a:effectLst/>
                <a:ea typeface="ＭＳ Ｐゴシック" pitchFamily="34" charset="-128"/>
              </a:rPr>
              <a:t>Az Információs forradalom hatása az életmódra </a:t>
            </a:r>
          </a:p>
        </p:txBody>
      </p:sp>
      <p:sp>
        <p:nvSpPr>
          <p:cNvPr id="20070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hu-HU">
                <a:effectLst/>
                <a:ea typeface="ＭＳ Ｐゴシック" pitchFamily="34" charset="-128"/>
              </a:rPr>
              <a:t>Urbanizált </a:t>
            </a:r>
          </a:p>
          <a:p>
            <a:r>
              <a:rPr lang="hu-HU">
                <a:effectLst/>
                <a:ea typeface="ＭＳ Ｐゴシック" pitchFamily="34" charset="-128"/>
              </a:rPr>
              <a:t>Alapvetően ülő </a:t>
            </a:r>
          </a:p>
          <a:p>
            <a:endParaRPr lang="hu-HU">
              <a:effectLst/>
              <a:ea typeface="ＭＳ Ｐゴシック" pitchFamily="34" charset="-128"/>
            </a:endParaRPr>
          </a:p>
          <a:p>
            <a:r>
              <a:rPr lang="hu-HU">
                <a:effectLst/>
                <a:ea typeface="ＭＳ Ｐゴシック" pitchFamily="34" charset="-128"/>
              </a:rPr>
              <a:t>Teljesítményorientált, túlhajszolt</a:t>
            </a:r>
          </a:p>
          <a:p>
            <a:r>
              <a:rPr lang="hu-HU">
                <a:effectLst/>
                <a:ea typeface="ＭＳ Ｐゴシック" pitchFamily="34" charset="-128"/>
              </a:rPr>
              <a:t>Gyors</a:t>
            </a:r>
          </a:p>
          <a:p>
            <a:endParaRPr lang="hu-HU">
              <a:effectLst/>
              <a:ea typeface="ＭＳ Ｐゴシック" pitchFamily="34" charset="-128"/>
            </a:endParaRPr>
          </a:p>
          <a:p>
            <a:r>
              <a:rPr lang="hu-HU">
                <a:effectLst/>
                <a:ea typeface="ＭＳ Ｐゴシック" pitchFamily="34" charset="-128"/>
              </a:rPr>
              <a:t>Globalizált </a:t>
            </a:r>
          </a:p>
          <a:p>
            <a:endParaRPr lang="hu-HU">
              <a:effectLst/>
              <a:ea typeface="ＭＳ Ｐゴシック" pitchFamily="34" charset="-128"/>
            </a:endParaRPr>
          </a:p>
          <a:p>
            <a:endParaRPr lang="hu-HU">
              <a:effectLst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10154929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hu-HU">
                <a:effectLst/>
                <a:ea typeface="ＭＳ Ｐゴシック" pitchFamily="34" charset="-128"/>
              </a:rPr>
              <a:t>Az USA ma…</a:t>
            </a:r>
          </a:p>
        </p:txBody>
      </p:sp>
      <p:sp>
        <p:nvSpPr>
          <p:cNvPr id="20173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hu-HU">
                <a:effectLst/>
                <a:ea typeface="ＭＳ Ｐゴシック" pitchFamily="34" charset="-128"/>
              </a:rPr>
              <a:t>Az amerikaiak nagy többsége (10-ből 8 ember elhízott) </a:t>
            </a:r>
          </a:p>
          <a:p>
            <a:r>
              <a:rPr lang="hu-HU">
                <a:effectLst/>
                <a:ea typeface="ＭＳ Ｐゴシック" pitchFamily="34" charset="-128"/>
              </a:rPr>
              <a:t> reklám manipulációk - body building sztárok (Stallone, Schwarzenegger), a jazz-balett mozgású énekes- és színésznők (Jane Fonda), a krimik legyőzhetetlen hősei a televízió, a film- és videó közvetítésével a karosszékben ülő polgár életébe is becsempészte a mozgást, a fizikai aktivitást. </a:t>
            </a:r>
          </a:p>
          <a:p>
            <a:endParaRPr lang="hu-HU">
              <a:effectLst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22756396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Autofit/>
          </a:bodyPr>
          <a:lstStyle/>
          <a:p>
            <a:r>
              <a:rPr lang="hu-HU" sz="2800" dirty="0">
                <a:effectLst/>
                <a:ea typeface="ＭＳ Ｐゴシック" pitchFamily="34" charset="-128"/>
              </a:rPr>
              <a:t>USA statisztikák ’90-es évek</a:t>
            </a:r>
            <a:br>
              <a:rPr lang="hu-HU" sz="2800" dirty="0">
                <a:effectLst/>
                <a:ea typeface="ＭＳ Ｐゴシック" pitchFamily="34" charset="-128"/>
              </a:rPr>
            </a:br>
            <a:r>
              <a:rPr lang="hu-HU" sz="2800" dirty="0">
                <a:effectLst/>
                <a:ea typeface="ＭＳ Ｐゴシック" pitchFamily="34" charset="-128"/>
              </a:rPr>
              <a:t>fizikai aktivitás</a:t>
            </a:r>
          </a:p>
        </p:txBody>
      </p:sp>
      <p:pic>
        <p:nvPicPr>
          <p:cNvPr id="202755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/>
      </p:pic>
    </p:spTree>
    <p:extLst>
      <p:ext uri="{BB962C8B-B14F-4D97-AF65-F5344CB8AC3E}">
        <p14:creationId xmlns:p14="http://schemas.microsoft.com/office/powerpoint/2010/main" val="3458812782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hu-HU">
                <a:effectLst/>
                <a:ea typeface="ＭＳ Ｐゴシック" pitchFamily="34" charset="-128"/>
              </a:rPr>
              <a:t>Túlsúly</a:t>
            </a:r>
          </a:p>
        </p:txBody>
      </p:sp>
      <p:pic>
        <p:nvPicPr>
          <p:cNvPr id="20377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/>
      </p:pic>
    </p:spTree>
    <p:extLst>
      <p:ext uri="{BB962C8B-B14F-4D97-AF65-F5344CB8AC3E}">
        <p14:creationId xmlns:p14="http://schemas.microsoft.com/office/powerpoint/2010/main" val="2711792955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hu-HU">
                <a:effectLst/>
                <a:ea typeface="ＭＳ Ｐゴシック" pitchFamily="34" charset="-128"/>
              </a:rPr>
              <a:t>Keringési megbetegedések</a:t>
            </a:r>
          </a:p>
        </p:txBody>
      </p:sp>
      <p:pic>
        <p:nvPicPr>
          <p:cNvPr id="204803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/>
      </p:pic>
    </p:spTree>
    <p:extLst>
      <p:ext uri="{BB962C8B-B14F-4D97-AF65-F5344CB8AC3E}">
        <p14:creationId xmlns:p14="http://schemas.microsoft.com/office/powerpoint/2010/main" val="2717195440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hu-HU">
                <a:effectLst/>
                <a:ea typeface="ＭＳ Ｐゴシック" pitchFamily="34" charset="-128"/>
              </a:rPr>
              <a:t>Túlsúly a Világban</a:t>
            </a:r>
          </a:p>
        </p:txBody>
      </p:sp>
      <p:pic>
        <p:nvPicPr>
          <p:cNvPr id="20582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/>
      </p:pic>
    </p:spTree>
    <p:extLst>
      <p:ext uri="{BB962C8B-B14F-4D97-AF65-F5344CB8AC3E}">
        <p14:creationId xmlns:p14="http://schemas.microsoft.com/office/powerpoint/2010/main" val="1829427410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hu-HU">
                <a:effectLst/>
                <a:ea typeface="ＭＳ Ｐゴシック" pitchFamily="34" charset="-128"/>
              </a:rPr>
              <a:t>2015-re…</a:t>
            </a:r>
          </a:p>
        </p:txBody>
      </p:sp>
      <p:pic>
        <p:nvPicPr>
          <p:cNvPr id="207875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025" y="2070100"/>
            <a:ext cx="5302250" cy="4183063"/>
          </a:xfrm>
        </p:spPr>
      </p:pic>
    </p:spTree>
    <p:extLst>
      <p:ext uri="{BB962C8B-B14F-4D97-AF65-F5344CB8AC3E}">
        <p14:creationId xmlns:p14="http://schemas.microsoft.com/office/powerpoint/2010/main" val="34790958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ea typeface="ＭＳ Ｐゴシック" pitchFamily="34" charset="-128"/>
              </a:rPr>
              <a:t>A rekreáció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 algn="ctr">
              <a:lnSpc>
                <a:spcPct val="90000"/>
              </a:lnSpc>
              <a:buFont typeface="Wingdings" pitchFamily="2" charset="2"/>
              <a:buNone/>
              <a:defRPr/>
            </a:pPr>
            <a:endParaRPr lang="hu-HU" dirty="0">
              <a:ea typeface="ＭＳ Ｐゴシック" pitchFamily="34" charset="-128"/>
            </a:endParaRPr>
          </a:p>
          <a:p>
            <a:pPr marL="0" indent="0" algn="ctr">
              <a:lnSpc>
                <a:spcPct val="90000"/>
              </a:lnSpc>
              <a:buFont typeface="Wingdings" pitchFamily="2" charset="2"/>
              <a:buNone/>
              <a:defRPr/>
            </a:pPr>
            <a:endParaRPr lang="hu-HU" dirty="0">
              <a:ea typeface="ＭＳ Ｐゴシック" pitchFamily="34" charset="-128"/>
            </a:endParaRPr>
          </a:p>
          <a:p>
            <a:pPr marL="0" indent="0" algn="ctr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hu-HU" dirty="0">
                <a:ea typeface="ＭＳ Ｐゴシック" pitchFamily="34" charset="-128"/>
              </a:rPr>
              <a:t>Eszmei &amp; gyakorlati</a:t>
            </a:r>
          </a:p>
          <a:p>
            <a:pPr marL="0" indent="0" algn="ctr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hu-HU" b="1" dirty="0">
                <a:solidFill>
                  <a:srgbClr val="BA9000"/>
                </a:solidFill>
                <a:ea typeface="ＭＳ Ｐゴシック" pitchFamily="34" charset="-128"/>
              </a:rPr>
              <a:t>válasz-tevékenységrendszer</a:t>
            </a:r>
          </a:p>
          <a:p>
            <a:pPr marL="0" indent="0" algn="ctr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hu-HU" dirty="0">
                <a:ea typeface="ＭＳ Ｐゴシック" pitchFamily="34" charset="-128"/>
              </a:rPr>
              <a:t>a civilizációs fejlődés </a:t>
            </a:r>
          </a:p>
          <a:p>
            <a:pPr marL="0" indent="0" algn="ctr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hu-HU" b="1" dirty="0">
                <a:solidFill>
                  <a:srgbClr val="BA9000"/>
                </a:solidFill>
                <a:ea typeface="ＭＳ Ｐゴシック" pitchFamily="34" charset="-128"/>
              </a:rPr>
              <a:t>életminőséget rontó hatásaira</a:t>
            </a:r>
          </a:p>
          <a:p>
            <a:pPr marL="0" indent="0" algn="ctr">
              <a:lnSpc>
                <a:spcPct val="90000"/>
              </a:lnSpc>
              <a:buFont typeface="Wingdings" pitchFamily="2" charset="2"/>
              <a:buNone/>
              <a:defRPr/>
            </a:pPr>
            <a:endParaRPr lang="hu-HU" sz="1000" b="1" dirty="0">
              <a:solidFill>
                <a:srgbClr val="FFFF00"/>
              </a:solidFill>
              <a:ea typeface="ＭＳ Ｐゴシック" pitchFamily="34" charset="-128"/>
            </a:endParaRPr>
          </a:p>
        </p:txBody>
      </p:sp>
      <p:sp>
        <p:nvSpPr>
          <p:cNvPr id="24580" name="Footer Placeholder 3"/>
          <p:cNvSpPr txBox="1">
            <a:spLocks noGrp="1"/>
          </p:cNvSpPr>
          <p:nvPr/>
        </p:nvSpPr>
        <p:spPr bwMode="auto">
          <a:xfrm>
            <a:off x="4445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hu-HU" sz="1200">
                <a:solidFill>
                  <a:schemeClr val="bg1"/>
                </a:solidFill>
                <a:latin typeface="Book Antiqua" pitchFamily="18" charset="0"/>
              </a:rPr>
              <a:t>Lacza Gyöngyvér</a:t>
            </a:r>
          </a:p>
        </p:txBody>
      </p:sp>
      <p:sp>
        <p:nvSpPr>
          <p:cNvPr id="24581" name="Slide Number Placeholder 4"/>
          <p:cNvSpPr txBox="1">
            <a:spLocks noGrp="1"/>
          </p:cNvSpPr>
          <p:nvPr/>
        </p:nvSpPr>
        <p:spPr bwMode="auto">
          <a:xfrm>
            <a:off x="4305300" y="6356350"/>
            <a:ext cx="533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fld id="{A617B985-436A-4F0C-8F24-11B3B926DB5D}" type="slidenum">
              <a:rPr lang="hu-HU" sz="1200">
                <a:solidFill>
                  <a:schemeClr val="bg1"/>
                </a:solidFill>
                <a:latin typeface="Book Antiqua" pitchFamily="18" charset="0"/>
              </a:rPr>
              <a:pPr algn="ctr" eaLnBrk="1" hangingPunct="1"/>
              <a:t>16</a:t>
            </a:fld>
            <a:endParaRPr lang="hu-HU" sz="1200">
              <a:solidFill>
                <a:schemeClr val="bg1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533521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 fontScale="90000"/>
          </a:bodyPr>
          <a:lstStyle/>
          <a:p>
            <a:r>
              <a:rPr lang="hu-HU" sz="4400">
                <a:effectLst/>
                <a:ea typeface="ＭＳ Ｐゴシック" pitchFamily="34" charset="-128"/>
              </a:rPr>
              <a:t>A rekreációs irányzok megjelenése</a:t>
            </a:r>
          </a:p>
        </p:txBody>
      </p:sp>
      <p:pic>
        <p:nvPicPr>
          <p:cNvPr id="208899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2259013"/>
            <a:ext cx="6723063" cy="40465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078519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ea typeface="ＭＳ Ｐゴシック" pitchFamily="34" charset="-128"/>
              </a:rPr>
              <a:t>A wellnesz fogalma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just">
              <a:lnSpc>
                <a:spcPct val="80000"/>
              </a:lnSpc>
              <a:buFontTx/>
              <a:buChar char="•"/>
              <a:defRPr/>
            </a:pPr>
            <a:r>
              <a:rPr lang="hu-HU" sz="13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 </a:t>
            </a:r>
            <a:r>
              <a:rPr lang="hu-HU" dirty="0">
                <a:effectLst/>
                <a:ea typeface="ＭＳ Ｐゴシック" pitchFamily="34" charset="-128"/>
              </a:rPr>
              <a:t>A </a:t>
            </a:r>
            <a:r>
              <a:rPr lang="hu-HU" dirty="0">
                <a:solidFill>
                  <a:srgbClr val="FF0000"/>
                </a:solidFill>
                <a:effectLst/>
                <a:ea typeface="ＭＳ Ｐゴシック" pitchFamily="34" charset="-128"/>
              </a:rPr>
              <a:t>wellnesz</a:t>
            </a:r>
            <a:r>
              <a:rPr lang="hu-HU" dirty="0">
                <a:effectLst/>
                <a:ea typeface="ＭＳ Ｐゴシック" pitchFamily="34" charset="-128"/>
              </a:rPr>
              <a:t> fogalma (és maga a jelenség) egyidejűleg (a 80-as évek elején) a fitnesszel együtt az USA-ban alakult ki, formálódott. </a:t>
            </a:r>
          </a:p>
          <a:p>
            <a:pPr algn="just">
              <a:lnSpc>
                <a:spcPct val="80000"/>
              </a:lnSpc>
              <a:buNone/>
              <a:defRPr/>
            </a:pPr>
            <a:endParaRPr lang="hu-HU" dirty="0">
              <a:effectLst/>
              <a:ea typeface="ＭＳ Ｐゴシック" pitchFamily="34" charset="-128"/>
            </a:endParaRPr>
          </a:p>
          <a:p>
            <a:pPr algn="just">
              <a:lnSpc>
                <a:spcPct val="80000"/>
              </a:lnSpc>
              <a:buFontTx/>
              <a:buChar char="•"/>
              <a:defRPr/>
            </a:pPr>
            <a:r>
              <a:rPr lang="hu-HU" dirty="0">
                <a:solidFill>
                  <a:srgbClr val="FF0000"/>
                </a:solidFill>
                <a:effectLst/>
                <a:ea typeface="ＭＳ Ｐゴシック" pitchFamily="34" charset="-128"/>
              </a:rPr>
              <a:t>A wellnesz maga az életminőség </a:t>
            </a:r>
            <a:r>
              <a:rPr lang="hu-HU" dirty="0">
                <a:effectLst/>
                <a:ea typeface="ＭＳ Ｐゴシック" pitchFamily="34" charset="-128"/>
              </a:rPr>
              <a:t>(Quality of Life), szemben a betegeskedéssel. </a:t>
            </a:r>
          </a:p>
          <a:p>
            <a:pPr algn="just">
              <a:lnSpc>
                <a:spcPct val="80000"/>
              </a:lnSpc>
              <a:buNone/>
              <a:defRPr/>
            </a:pPr>
            <a:endParaRPr lang="hu-HU" dirty="0">
              <a:effectLst/>
              <a:ea typeface="ＭＳ Ｐゴシック" pitchFamily="34" charset="-128"/>
            </a:endParaRPr>
          </a:p>
          <a:p>
            <a:pPr algn="just">
              <a:lnSpc>
                <a:spcPct val="80000"/>
              </a:lnSpc>
              <a:buFontTx/>
              <a:buChar char="•"/>
              <a:defRPr/>
            </a:pPr>
            <a:r>
              <a:rPr lang="hu-HU" dirty="0">
                <a:effectLst/>
                <a:ea typeface="ＭＳ Ｐゴシック" pitchFamily="34" charset="-128"/>
              </a:rPr>
              <a:t> Szemben a fitnesz test-irányultságával, a </a:t>
            </a:r>
            <a:r>
              <a:rPr lang="hu-HU" dirty="0">
                <a:solidFill>
                  <a:srgbClr val="FF0000"/>
                </a:solidFill>
                <a:effectLst/>
                <a:ea typeface="ＭＳ Ｐゴシック" pitchFamily="34" charset="-128"/>
              </a:rPr>
              <a:t>wellnesz az egészséget a totális értelmezésnek megfelelően kezeli. </a:t>
            </a:r>
          </a:p>
          <a:p>
            <a:pPr>
              <a:lnSpc>
                <a:spcPct val="80000"/>
              </a:lnSpc>
              <a:defRPr/>
            </a:pPr>
            <a:endParaRPr lang="en-US" sz="170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19108998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ea typeface="ＭＳ Ｐゴシック" pitchFamily="34" charset="-128"/>
              </a:rPr>
              <a:t>Wellnesz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hu-HU" dirty="0">
                <a:solidFill>
                  <a:srgbClr val="FF0000"/>
                </a:solidFill>
                <a:effectLst/>
                <a:ea typeface="ＭＳ Ｐゴシック" pitchFamily="34" charset="-128"/>
              </a:rPr>
              <a:t>A wellnesz az élet minősége, az optimális egészség pozitív komponenseinek összessége. (Ellentétpárja az illness.) </a:t>
            </a:r>
          </a:p>
          <a:p>
            <a:pPr>
              <a:lnSpc>
                <a:spcPct val="80000"/>
              </a:lnSpc>
              <a:buNone/>
              <a:defRPr/>
            </a:pPr>
            <a:endParaRPr lang="hu-HU" dirty="0">
              <a:solidFill>
                <a:srgbClr val="FF0000"/>
              </a:solidFill>
              <a:effectLst/>
              <a:ea typeface="ＭＳ Ｐゴシック" pitchFamily="34" charset="-128"/>
            </a:endParaRPr>
          </a:p>
          <a:p>
            <a:pPr algn="just">
              <a:lnSpc>
                <a:spcPct val="80000"/>
              </a:lnSpc>
              <a:defRPr/>
            </a:pPr>
            <a:r>
              <a:rPr lang="hu-HU" dirty="0">
                <a:effectLst/>
                <a:ea typeface="ＭＳ Ｐゴシック" pitchFamily="34" charset="-128"/>
              </a:rPr>
              <a:t>A fizikai fittségre alapozottan: nézz ki jól, érezd magad jól, és élvezd az életet! </a:t>
            </a:r>
          </a:p>
          <a:p>
            <a:pPr algn="just">
              <a:lnSpc>
                <a:spcPct val="80000"/>
              </a:lnSpc>
              <a:buNone/>
              <a:defRPr/>
            </a:pPr>
            <a:endParaRPr lang="hu-HU" dirty="0">
              <a:effectLst/>
              <a:ea typeface="ＭＳ Ｐゴシック" pitchFamily="34" charset="-128"/>
            </a:endParaRPr>
          </a:p>
          <a:p>
            <a:pPr algn="just">
              <a:lnSpc>
                <a:spcPct val="80000"/>
              </a:lnSpc>
              <a:defRPr/>
            </a:pPr>
            <a:r>
              <a:rPr lang="hu-HU" dirty="0">
                <a:solidFill>
                  <a:srgbClr val="000000"/>
                </a:solidFill>
                <a:effectLst/>
                <a:ea typeface="ＭＳ Ｐゴシック" pitchFamily="34" charset="-128"/>
              </a:rPr>
              <a:t>Célfilozófiájában benne foglaltatik az egészség érzelmi (pszichés), értelmi (intellektuális) és kapcsolati oldala. </a:t>
            </a:r>
          </a:p>
          <a:p>
            <a:pPr algn="just">
              <a:lnSpc>
                <a:spcPct val="80000"/>
              </a:lnSpc>
              <a:defRPr/>
            </a:pPr>
            <a:r>
              <a:rPr lang="hu-HU" sz="16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 </a:t>
            </a:r>
            <a:endParaRPr lang="en-US" sz="150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57330991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ea typeface="ＭＳ Ｐゴシック" pitchFamily="34" charset="-128"/>
              </a:rPr>
              <a:t>Wellnesz irányzat</a:t>
            </a:r>
          </a:p>
        </p:txBody>
      </p:sp>
      <p:sp>
        <p:nvSpPr>
          <p:cNvPr id="220163" name="Content Placeholder 2"/>
          <p:cNvSpPr>
            <a:spLocks noGrp="1"/>
          </p:cNvSpPr>
          <p:nvPr>
            <p:ph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>
              <a:lnSpc>
                <a:spcPct val="80000"/>
              </a:lnSpc>
              <a:buFontTx/>
              <a:buChar char="•"/>
            </a:pPr>
            <a:r>
              <a:rPr lang="hu-HU" dirty="0">
                <a:effectLst/>
                <a:ea typeface="ＭＳ Ｐゴシック" pitchFamily="34" charset="-128"/>
              </a:rPr>
              <a:t>Napjainkra egyfajta sikerkoncepcióvá vált, amely az egészség szempontjából fontos tudományos felismeréseket összekapcsolja, és egységes, sikert és szórakozást ígérő egészség-megőrzési programmá kovácsolja azokat. </a:t>
            </a:r>
          </a:p>
          <a:p>
            <a:pPr algn="just">
              <a:lnSpc>
                <a:spcPct val="80000"/>
              </a:lnSpc>
              <a:buNone/>
            </a:pPr>
            <a:endParaRPr lang="hu-HU" dirty="0">
              <a:effectLst/>
              <a:ea typeface="ＭＳ Ｐゴシック" pitchFamily="34" charset="-128"/>
            </a:endParaRPr>
          </a:p>
          <a:p>
            <a:pPr algn="just">
              <a:lnSpc>
                <a:spcPct val="80000"/>
              </a:lnSpc>
              <a:buFontTx/>
              <a:buChar char="•"/>
            </a:pPr>
            <a:r>
              <a:rPr lang="hu-HU" dirty="0">
                <a:solidFill>
                  <a:srgbClr val="FF0000"/>
                </a:solidFill>
                <a:effectLst/>
                <a:ea typeface="ＭＳ Ｐゴシック" pitchFamily="34" charset="-128"/>
              </a:rPr>
              <a:t>Jelszavak: </a:t>
            </a:r>
            <a:r>
              <a:rPr lang="hu-HU" dirty="0">
                <a:effectLst/>
                <a:ea typeface="ＭＳ Ｐゴシック" pitchFamily="34" charset="-128"/>
              </a:rPr>
              <a:t>egészség, jó közérzet, boldogságérzet. </a:t>
            </a:r>
          </a:p>
          <a:p>
            <a:pPr algn="just">
              <a:lnSpc>
                <a:spcPct val="80000"/>
              </a:lnSpc>
              <a:buNone/>
            </a:pPr>
            <a:endParaRPr lang="hu-HU" dirty="0">
              <a:effectLst/>
              <a:ea typeface="ＭＳ Ｐゴシック" pitchFamily="34" charset="-128"/>
            </a:endParaRPr>
          </a:p>
          <a:p>
            <a:pPr algn="just">
              <a:lnSpc>
                <a:spcPct val="80000"/>
              </a:lnSpc>
              <a:buFontTx/>
              <a:buChar char="•"/>
            </a:pPr>
            <a:r>
              <a:rPr lang="hu-HU" dirty="0">
                <a:solidFill>
                  <a:srgbClr val="FF0000"/>
                </a:solidFill>
                <a:effectLst/>
                <a:ea typeface="ＭＳ Ｐゴシック" pitchFamily="34" charset="-128"/>
              </a:rPr>
              <a:t>Eszközei: </a:t>
            </a:r>
            <a:r>
              <a:rPr lang="hu-HU" dirty="0">
                <a:effectLst/>
                <a:ea typeface="ＭＳ Ｐゴシック" pitchFamily="34" charset="-128"/>
              </a:rPr>
              <a:t>egészséges életmód, kényeztető és szépészeti programok, kikapcsolódás, szórakozás, harmonikus társas- és társasági kapcsolatok. </a:t>
            </a:r>
          </a:p>
          <a:p>
            <a:pPr>
              <a:lnSpc>
                <a:spcPct val="80000"/>
              </a:lnSpc>
            </a:pPr>
            <a:endParaRPr lang="en-US" dirty="0">
              <a:effectLst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09877633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dirty="0"/>
              <a:t>Wellnesz irányzat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80000"/>
              </a:lnSpc>
              <a:defRPr/>
            </a:pPr>
            <a:r>
              <a:rPr lang="hu-HU" dirty="0">
                <a:solidFill>
                  <a:srgbClr val="000000"/>
                </a:solidFill>
                <a:ea typeface="ＭＳ Ｐゴシック" pitchFamily="34" charset="-128"/>
              </a:rPr>
              <a:t>Egyfajta sikerkoncepció, amely az egészség szempontjából fontos tudományos felismeréseket összekapcsolja - egészség-megőrzési programmá kovácsolja. </a:t>
            </a:r>
          </a:p>
          <a:p>
            <a:pPr algn="just">
              <a:lnSpc>
                <a:spcPct val="80000"/>
              </a:lnSpc>
              <a:buNone/>
              <a:defRPr/>
            </a:pPr>
            <a:endParaRPr lang="hu-HU" dirty="0">
              <a:solidFill>
                <a:srgbClr val="000000"/>
              </a:solidFill>
              <a:ea typeface="ＭＳ Ｐゴシック" pitchFamily="34" charset="-128"/>
            </a:endParaRPr>
          </a:p>
          <a:p>
            <a:pPr algn="just">
              <a:lnSpc>
                <a:spcPct val="80000"/>
              </a:lnSpc>
              <a:defRPr/>
            </a:pPr>
            <a:r>
              <a:rPr lang="hu-HU" dirty="0">
                <a:solidFill>
                  <a:srgbClr val="000000"/>
                </a:solidFill>
                <a:ea typeface="ＭＳ Ｐゴシック" pitchFamily="34" charset="-128"/>
              </a:rPr>
              <a:t> Jellemző fogalma a kényeztetés, testünk és lelkünk kényeztetése, mintegy a rohanó világ zaklatottságának, stresszeinek ellensúlyozására. </a:t>
            </a:r>
          </a:p>
          <a:p>
            <a:pPr algn="just">
              <a:lnSpc>
                <a:spcPct val="80000"/>
              </a:lnSpc>
              <a:buNone/>
              <a:defRPr/>
            </a:pPr>
            <a:endParaRPr lang="hu-HU" dirty="0">
              <a:solidFill>
                <a:srgbClr val="000000"/>
              </a:solidFill>
              <a:ea typeface="ＭＳ Ｐゴシック" pitchFamily="34" charset="-128"/>
            </a:endParaRPr>
          </a:p>
          <a:p>
            <a:pPr algn="just">
              <a:lnSpc>
                <a:spcPct val="80000"/>
              </a:lnSpc>
              <a:defRPr/>
            </a:pPr>
            <a:r>
              <a:rPr lang="hu-HU" dirty="0">
                <a:solidFill>
                  <a:srgbClr val="000000"/>
                </a:solidFill>
                <a:ea typeface="ＭＳ Ｐゴシック" pitchFamily="34" charset="-128"/>
              </a:rPr>
              <a:t> Célközönsége: a középkorú- és az érett felnőtt korosztály. </a:t>
            </a:r>
          </a:p>
          <a:p>
            <a:pPr algn="just">
              <a:lnSpc>
                <a:spcPct val="80000"/>
              </a:lnSpc>
              <a:buNone/>
              <a:defRPr/>
            </a:pPr>
            <a:endParaRPr lang="hu-HU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5360542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hu-HU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Sebastian Kneipp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just">
              <a:lnSpc>
                <a:spcPct val="80000"/>
              </a:lnSpc>
              <a:buNone/>
              <a:defRPr/>
            </a:pPr>
            <a:r>
              <a:rPr lang="hu-HU" sz="3200" dirty="0">
                <a:ea typeface="ＭＳ Ｐゴシック" pitchFamily="34" charset="-128"/>
              </a:rPr>
              <a:t>	</a:t>
            </a:r>
            <a:r>
              <a:rPr lang="hu-HU" sz="3200" dirty="0">
                <a:solidFill>
                  <a:srgbClr val="000000"/>
                </a:solidFill>
                <a:ea typeface="ＭＳ Ｐゴシック" pitchFamily="34" charset="-128"/>
              </a:rPr>
              <a:t>A wellness atyjának tartott Sebastian Kneipp - az egészséges életmód elveinek kimunkálásán fáradozott. </a:t>
            </a:r>
          </a:p>
          <a:p>
            <a:pPr>
              <a:defRPr/>
            </a:pPr>
            <a:endParaRPr lang="hu-HU" sz="3200" dirty="0"/>
          </a:p>
          <a:p>
            <a:pPr algn="just">
              <a:lnSpc>
                <a:spcPct val="80000"/>
              </a:lnSpc>
              <a:buFont typeface="Wingdings 2" pitchFamily="18" charset="2"/>
              <a:buNone/>
              <a:defRPr/>
            </a:pPr>
            <a:r>
              <a:rPr lang="hu-HU" sz="3200" b="1" dirty="0">
                <a:solidFill>
                  <a:srgbClr val="FF6600"/>
                </a:solidFill>
                <a:effectLst/>
                <a:ea typeface="ＭＳ Ｐゴシック" pitchFamily="34" charset="-128"/>
              </a:rPr>
              <a:t>Kneipp-i fllozófia alappillérei: </a:t>
            </a:r>
          </a:p>
          <a:p>
            <a:pPr algn="just">
              <a:lnSpc>
                <a:spcPct val="80000"/>
              </a:lnSpc>
              <a:defRPr/>
            </a:pPr>
            <a:r>
              <a:rPr lang="hu-HU" sz="3200" dirty="0">
                <a:effectLst/>
                <a:ea typeface="ＭＳ Ｐゴシック" pitchFamily="34" charset="-128"/>
              </a:rPr>
              <a:t>Dietetika</a:t>
            </a:r>
          </a:p>
          <a:p>
            <a:pPr algn="just">
              <a:lnSpc>
                <a:spcPct val="80000"/>
              </a:lnSpc>
              <a:defRPr/>
            </a:pPr>
            <a:r>
              <a:rPr lang="hu-HU" sz="3200" dirty="0">
                <a:effectLst/>
                <a:ea typeface="ＭＳ Ｐゴシック" pitchFamily="34" charset="-128"/>
              </a:rPr>
              <a:t> mozgásterápia</a:t>
            </a:r>
          </a:p>
          <a:p>
            <a:pPr algn="just">
              <a:lnSpc>
                <a:spcPct val="80000"/>
              </a:lnSpc>
              <a:defRPr/>
            </a:pPr>
            <a:r>
              <a:rPr lang="hu-HU" sz="3200" dirty="0">
                <a:effectLst/>
                <a:ea typeface="ＭＳ Ｐゴシック" pitchFamily="34" charset="-128"/>
              </a:rPr>
              <a:t> testi-lelki egyensúly</a:t>
            </a:r>
          </a:p>
          <a:p>
            <a:pPr algn="just">
              <a:lnSpc>
                <a:spcPct val="80000"/>
              </a:lnSpc>
              <a:defRPr/>
            </a:pPr>
            <a:r>
              <a:rPr lang="hu-HU" sz="3200" dirty="0">
                <a:effectLst/>
                <a:ea typeface="ＭＳ Ｐゴシック" pitchFamily="34" charset="-128"/>
              </a:rPr>
              <a:t> hidroterápia (innen a Kneipp-kúra)</a:t>
            </a:r>
          </a:p>
          <a:p>
            <a:pPr algn="just">
              <a:lnSpc>
                <a:spcPct val="80000"/>
              </a:lnSpc>
              <a:buFont typeface="Wingdings 2" pitchFamily="18" charset="2"/>
              <a:buNone/>
              <a:defRPr/>
            </a:pPr>
            <a:endParaRPr lang="hu-HU" sz="1800" dirty="0">
              <a:effectLst/>
              <a:ea typeface="ＭＳ Ｐゴシック" pitchFamily="34" charset="-128"/>
            </a:endParaRPr>
          </a:p>
          <a:p>
            <a:pPr algn="just">
              <a:lnSpc>
                <a:spcPct val="80000"/>
              </a:lnSpc>
              <a:buFont typeface="Wingdings 2" pitchFamily="18" charset="2"/>
              <a:buNone/>
              <a:defRPr/>
            </a:pPr>
            <a:endParaRPr lang="hu-HU" sz="1800" dirty="0">
              <a:effectLst/>
              <a:ea typeface="ＭＳ Ｐゴシック" pitchFamily="34" charset="-128"/>
            </a:endParaRPr>
          </a:p>
          <a:p>
            <a:pPr algn="just">
              <a:lnSpc>
                <a:spcPct val="80000"/>
              </a:lnSpc>
              <a:buFont typeface="Wingdings 2" pitchFamily="18" charset="2"/>
              <a:buNone/>
              <a:defRPr/>
            </a:pPr>
            <a:endParaRPr lang="hu-HU" sz="1800" dirty="0">
              <a:effectLst/>
              <a:ea typeface="ＭＳ Ｐゴシック" pitchFamily="34" charset="-128"/>
            </a:endParaRPr>
          </a:p>
          <a:p>
            <a:pPr algn="just">
              <a:lnSpc>
                <a:spcPct val="80000"/>
              </a:lnSpc>
              <a:buFontTx/>
              <a:buNone/>
              <a:defRPr/>
            </a:pPr>
            <a:endParaRPr lang="hu-HU" sz="1400" dirty="0">
              <a:effectLst/>
              <a:ea typeface="ＭＳ Ｐゴシック" pitchFamily="34" charset="-128"/>
            </a:endParaRPr>
          </a:p>
          <a:p>
            <a:pPr>
              <a:lnSpc>
                <a:spcPct val="80000"/>
              </a:lnSpc>
              <a:defRPr/>
            </a:pPr>
            <a:endParaRPr lang="en-US" sz="130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</p:txBody>
      </p:sp>
      <p:sp>
        <p:nvSpPr>
          <p:cNvPr id="223236" name="TextBox 3"/>
          <p:cNvSpPr txBox="1">
            <a:spLocks noChangeArrowheads="1"/>
          </p:cNvSpPr>
          <p:nvPr/>
        </p:nvSpPr>
        <p:spPr bwMode="auto">
          <a:xfrm>
            <a:off x="-2263775" y="731838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69734934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 bwMode="auto"/>
        <p:txBody>
          <a:bodyPr/>
          <a:lstStyle/>
          <a:p>
            <a:pPr>
              <a:defRPr/>
            </a:pPr>
            <a:r>
              <a:rPr lang="hu-HU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Ryan, Travis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01752" y="1308100"/>
            <a:ext cx="8534400" cy="4815332"/>
          </a:xfrm>
        </p:spPr>
        <p:txBody>
          <a:bodyPr>
            <a:normAutofit fontScale="85000" lnSpcReduction="20000"/>
          </a:bodyPr>
          <a:lstStyle/>
          <a:p>
            <a:pPr algn="just">
              <a:lnSpc>
                <a:spcPct val="70000"/>
              </a:lnSpc>
              <a:buFontTx/>
              <a:buNone/>
              <a:defRPr/>
            </a:pPr>
            <a:r>
              <a:rPr lang="hu-HU" sz="3027" b="1" dirty="0">
                <a:solidFill>
                  <a:srgbClr val="FF6600"/>
                </a:solidFill>
                <a:effectLst/>
                <a:ea typeface="ＭＳ Ｐゴシック" pitchFamily="34" charset="-128"/>
              </a:rPr>
              <a:t> </a:t>
            </a:r>
            <a:r>
              <a:rPr lang="hu-HU" sz="2824" b="1" dirty="0">
                <a:solidFill>
                  <a:srgbClr val="FF6600"/>
                </a:solidFill>
                <a:ea typeface="ＭＳ Ｐゴシック" pitchFamily="34" charset="-128"/>
              </a:rPr>
              <a:t>Ryan és Travis </a:t>
            </a:r>
          </a:p>
          <a:p>
            <a:pPr algn="just">
              <a:lnSpc>
                <a:spcPct val="70000"/>
              </a:lnSpc>
              <a:buFontTx/>
              <a:buNone/>
              <a:defRPr/>
            </a:pPr>
            <a:r>
              <a:rPr lang="hu-HU" sz="2824" b="1" dirty="0">
                <a:ea typeface="ＭＳ Ｐゴシック" pitchFamily="34" charset="-128"/>
              </a:rPr>
              <a:t>(1981) a wellness a következőkben áll: </a:t>
            </a:r>
          </a:p>
          <a:p>
            <a:pPr algn="just">
              <a:lnSpc>
                <a:spcPct val="70000"/>
              </a:lnSpc>
              <a:buFontTx/>
              <a:buNone/>
              <a:defRPr/>
            </a:pPr>
            <a:endParaRPr lang="hu-HU" sz="2824" b="1" dirty="0">
              <a:ea typeface="ＭＳ Ｐゴシック" pitchFamily="34" charset="-128"/>
            </a:endParaRPr>
          </a:p>
          <a:p>
            <a:pPr algn="just">
              <a:lnSpc>
                <a:spcPct val="70000"/>
              </a:lnSpc>
              <a:buFontTx/>
              <a:buChar char="•"/>
              <a:defRPr/>
            </a:pPr>
            <a:r>
              <a:rPr lang="hu-HU" sz="2824" dirty="0">
                <a:solidFill>
                  <a:srgbClr val="FF6600"/>
                </a:solidFill>
                <a:ea typeface="ＭＳ Ｐゴシック" pitchFamily="34" charset="-128"/>
              </a:rPr>
              <a:t>választás </a:t>
            </a:r>
            <a:r>
              <a:rPr lang="hu-HU" sz="2824" dirty="0">
                <a:ea typeface="ＭＳ Ｐゴシック" pitchFamily="34" charset="-128"/>
              </a:rPr>
              <a:t>- egy olyan döntést hozz, ami az optimális egészég felé mozdít </a:t>
            </a:r>
          </a:p>
          <a:p>
            <a:pPr algn="just">
              <a:lnSpc>
                <a:spcPct val="70000"/>
              </a:lnSpc>
              <a:buNone/>
              <a:defRPr/>
            </a:pPr>
            <a:endParaRPr lang="hu-HU" sz="2824" dirty="0">
              <a:ea typeface="ＭＳ Ｐゴシック" pitchFamily="34" charset="-128"/>
            </a:endParaRPr>
          </a:p>
          <a:p>
            <a:pPr algn="just">
              <a:lnSpc>
                <a:spcPct val="70000"/>
              </a:lnSpc>
              <a:buFontTx/>
              <a:buChar char="•"/>
              <a:defRPr/>
            </a:pPr>
            <a:r>
              <a:rPr lang="hu-HU" sz="2824" dirty="0">
                <a:solidFill>
                  <a:srgbClr val="FF6600"/>
                </a:solidFill>
                <a:ea typeface="ＭＳ Ｐゴシック" pitchFamily="34" charset="-128"/>
              </a:rPr>
              <a:t>életmód </a:t>
            </a:r>
            <a:r>
              <a:rPr lang="hu-HU" sz="2824" dirty="0">
                <a:ea typeface="ＭＳ Ｐゴシック" pitchFamily="34" charset="-128"/>
              </a:rPr>
              <a:t>– egy tervezett, alakított életstílus a „magasabb” jól-léted megvalósulása érdekében; </a:t>
            </a:r>
          </a:p>
          <a:p>
            <a:pPr algn="just">
              <a:lnSpc>
                <a:spcPct val="70000"/>
              </a:lnSpc>
              <a:buNone/>
              <a:defRPr/>
            </a:pPr>
            <a:endParaRPr lang="hu-HU" sz="2824" dirty="0">
              <a:ea typeface="ＭＳ Ｐゴシック" pitchFamily="34" charset="-128"/>
            </a:endParaRPr>
          </a:p>
          <a:p>
            <a:pPr algn="just">
              <a:lnSpc>
                <a:spcPct val="70000"/>
              </a:lnSpc>
              <a:buFontTx/>
              <a:buChar char="•"/>
              <a:defRPr/>
            </a:pPr>
            <a:r>
              <a:rPr lang="hu-HU" sz="2824" dirty="0">
                <a:solidFill>
                  <a:srgbClr val="FF6600"/>
                </a:solidFill>
                <a:ea typeface="ＭＳ Ｐゴシック" pitchFamily="34" charset="-128"/>
              </a:rPr>
              <a:t>folyamat</a:t>
            </a:r>
            <a:r>
              <a:rPr lang="hu-HU" sz="2824" dirty="0">
                <a:solidFill>
                  <a:srgbClr val="FFFF00"/>
                </a:solidFill>
                <a:ea typeface="ＭＳ Ｐゴシック" pitchFamily="34" charset="-128"/>
              </a:rPr>
              <a:t> </a:t>
            </a:r>
            <a:r>
              <a:rPr lang="hu-HU" sz="2824" dirty="0">
                <a:ea typeface="ＭＳ Ｐゴシック" pitchFamily="34" charset="-128"/>
              </a:rPr>
              <a:t>- egy fejlődő tudatosság, melynek nincs végső pontja, de az egészség és a boldogság minden pillanatában benne vannak; </a:t>
            </a:r>
          </a:p>
          <a:p>
            <a:pPr algn="just">
              <a:lnSpc>
                <a:spcPct val="70000"/>
              </a:lnSpc>
              <a:buNone/>
              <a:defRPr/>
            </a:pPr>
            <a:endParaRPr lang="hu-HU" sz="2824" dirty="0">
              <a:ea typeface="ＭＳ Ｐゴシック" pitchFamily="34" charset="-128"/>
            </a:endParaRPr>
          </a:p>
          <a:p>
            <a:pPr algn="just">
              <a:lnSpc>
                <a:spcPct val="70000"/>
              </a:lnSpc>
              <a:buFontTx/>
              <a:buChar char="•"/>
              <a:defRPr/>
            </a:pPr>
            <a:r>
              <a:rPr lang="hu-HU" sz="2824" dirty="0">
                <a:solidFill>
                  <a:srgbClr val="FF6600"/>
                </a:solidFill>
                <a:ea typeface="ＭＳ Ｐゴシック" pitchFamily="34" charset="-128"/>
              </a:rPr>
              <a:t>az energia hatékony áramoltatása </a:t>
            </a:r>
            <a:r>
              <a:rPr lang="hu-HU" sz="2824" dirty="0">
                <a:ea typeface="ＭＳ Ｐゴシック" pitchFamily="34" charset="-128"/>
              </a:rPr>
              <a:t>- a környezetből érkező energia átalakítása az egyénben és annak hatásos kisugárzása a külvilág felé. </a:t>
            </a:r>
          </a:p>
          <a:p>
            <a:pPr algn="just">
              <a:lnSpc>
                <a:spcPct val="70000"/>
              </a:lnSpc>
              <a:buNone/>
              <a:defRPr/>
            </a:pPr>
            <a:endParaRPr lang="hu-HU" sz="2824" dirty="0">
              <a:ea typeface="ＭＳ Ｐゴシック" pitchFamily="34" charset="-128"/>
            </a:endParaRPr>
          </a:p>
          <a:p>
            <a:pPr algn="just">
              <a:lnSpc>
                <a:spcPct val="70000"/>
              </a:lnSpc>
              <a:buFontTx/>
              <a:buChar char="•"/>
              <a:defRPr/>
            </a:pPr>
            <a:r>
              <a:rPr lang="hu-HU" sz="2824" dirty="0">
                <a:ea typeface="ＭＳ Ｐゴシック" pitchFamily="34" charset="-128"/>
              </a:rPr>
              <a:t> </a:t>
            </a:r>
            <a:r>
              <a:rPr lang="hu-HU" sz="2824" dirty="0">
                <a:solidFill>
                  <a:srgbClr val="FF6600"/>
                </a:solidFill>
                <a:ea typeface="ＭＳ Ｐゴシック" pitchFamily="34" charset="-128"/>
              </a:rPr>
              <a:t>a test, a lélek és a gondolatok egységbe rendezése</a:t>
            </a:r>
          </a:p>
          <a:p>
            <a:pPr algn="just">
              <a:lnSpc>
                <a:spcPct val="70000"/>
              </a:lnSpc>
              <a:buFont typeface="Wingdings 2" pitchFamily="18" charset="2"/>
              <a:buNone/>
              <a:defRPr/>
            </a:pPr>
            <a:endParaRPr lang="hu-HU" sz="1800" dirty="0">
              <a:effectLst/>
              <a:ea typeface="ＭＳ Ｐゴシック" pitchFamily="34" charset="-128"/>
            </a:endParaRPr>
          </a:p>
          <a:p>
            <a:pPr algn="just">
              <a:lnSpc>
                <a:spcPct val="70000"/>
              </a:lnSpc>
              <a:buFont typeface="Wingdings 2" pitchFamily="18" charset="2"/>
              <a:buNone/>
              <a:defRPr/>
            </a:pPr>
            <a:endParaRPr lang="hu-HU" sz="1800" dirty="0">
              <a:effectLst/>
              <a:ea typeface="ＭＳ Ｐゴシック" pitchFamily="34" charset="-128"/>
            </a:endParaRPr>
          </a:p>
          <a:p>
            <a:pPr algn="just">
              <a:lnSpc>
                <a:spcPct val="70000"/>
              </a:lnSpc>
              <a:buFont typeface="Wingdings 2" pitchFamily="18" charset="2"/>
              <a:buNone/>
              <a:defRPr/>
            </a:pPr>
            <a:endParaRPr lang="hu-HU" sz="1800" dirty="0">
              <a:effectLst/>
              <a:ea typeface="ＭＳ Ｐゴシック" pitchFamily="34" charset="-128"/>
            </a:endParaRPr>
          </a:p>
          <a:p>
            <a:pPr algn="just">
              <a:lnSpc>
                <a:spcPct val="70000"/>
              </a:lnSpc>
              <a:buFontTx/>
              <a:buNone/>
              <a:defRPr/>
            </a:pPr>
            <a:endParaRPr lang="hu-HU" sz="1400" dirty="0">
              <a:effectLst/>
              <a:ea typeface="ＭＳ Ｐゴシック" pitchFamily="34" charset="-128"/>
            </a:endParaRPr>
          </a:p>
          <a:p>
            <a:pPr>
              <a:lnSpc>
                <a:spcPct val="70000"/>
              </a:lnSpc>
              <a:defRPr/>
            </a:pPr>
            <a:endParaRPr lang="en-US" sz="130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</p:txBody>
      </p:sp>
      <p:sp>
        <p:nvSpPr>
          <p:cNvPr id="224260" name="TextBox 3"/>
          <p:cNvSpPr txBox="1">
            <a:spLocks noChangeArrowheads="1"/>
          </p:cNvSpPr>
          <p:nvPr/>
        </p:nvSpPr>
        <p:spPr bwMode="auto">
          <a:xfrm>
            <a:off x="-2263775" y="731838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46720679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>
                <a:latin typeface="Century Gothic" charset="0"/>
              </a:rPr>
              <a:t>Holisztikus szemlélet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0051" name="Dia számának helye 3"/>
          <p:cNvSpPr txBox="1">
            <a:spLocks noGrp="1"/>
          </p:cNvSpPr>
          <p:nvPr/>
        </p:nvSpPr>
        <p:spPr bwMode="auto">
          <a:xfrm>
            <a:off x="8534400" y="4400550"/>
            <a:ext cx="533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fld id="{1E14B637-4BC0-234E-8B10-8B2A31A873F5}" type="slidenum">
              <a:rPr lang="en-US" sz="1400" b="1">
                <a:solidFill>
                  <a:schemeClr val="bg1"/>
                </a:solidFill>
                <a:latin typeface="Tahoma" charset="0"/>
              </a:rPr>
              <a:pPr algn="ctr"/>
              <a:t>167</a:t>
            </a:fld>
            <a:endParaRPr lang="en-US" sz="1400" b="1">
              <a:solidFill>
                <a:schemeClr val="bg1"/>
              </a:solidFill>
              <a:latin typeface="Tahoma" charset="0"/>
            </a:endParaRPr>
          </a:p>
        </p:txBody>
      </p:sp>
      <p:sp>
        <p:nvSpPr>
          <p:cNvPr id="130052" name="Text Box 6"/>
          <p:cNvSpPr txBox="1">
            <a:spLocks noChangeArrowheads="1"/>
          </p:cNvSpPr>
          <p:nvPr/>
        </p:nvSpPr>
        <p:spPr bwMode="auto">
          <a:xfrm>
            <a:off x="2781300" y="1264443"/>
            <a:ext cx="3135313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hu-HU" sz="2000" b="1" dirty="0">
                <a:solidFill>
                  <a:srgbClr val="A40000"/>
                </a:solidFill>
                <a:latin typeface="Century Gothic" charset="0"/>
              </a:rPr>
              <a:t>High level wellness</a:t>
            </a:r>
          </a:p>
          <a:p>
            <a:endParaRPr lang="hu-HU" sz="2000" b="1" dirty="0">
              <a:solidFill>
                <a:srgbClr val="A40000"/>
              </a:solidFill>
              <a:latin typeface="Century Gothic" charset="0"/>
            </a:endParaRPr>
          </a:p>
          <a:p>
            <a:r>
              <a:rPr lang="hu-HU" sz="2000" b="1" dirty="0">
                <a:solidFill>
                  <a:srgbClr val="A40000"/>
                </a:solidFill>
                <a:latin typeface="Century Gothic" charset="0"/>
              </a:rPr>
              <a:t>Ön-fejlesztés</a:t>
            </a:r>
          </a:p>
          <a:p>
            <a:endParaRPr lang="hu-HU" sz="2000" b="1" dirty="0">
              <a:solidFill>
                <a:srgbClr val="A40000"/>
              </a:solidFill>
              <a:latin typeface="Century Gothic" charset="0"/>
            </a:endParaRPr>
          </a:p>
          <a:p>
            <a:r>
              <a:rPr lang="hu-HU" sz="2000" b="1" dirty="0">
                <a:solidFill>
                  <a:srgbClr val="A40000"/>
                </a:solidFill>
                <a:latin typeface="Century Gothic" charset="0"/>
              </a:rPr>
              <a:t>tudatosság</a:t>
            </a:r>
          </a:p>
          <a:p>
            <a:endParaRPr lang="hu-HU" sz="2000" b="1" dirty="0">
              <a:solidFill>
                <a:srgbClr val="A40000"/>
              </a:solidFill>
              <a:latin typeface="Century Gothic" charset="0"/>
            </a:endParaRPr>
          </a:p>
          <a:p>
            <a:r>
              <a:rPr lang="hu-HU" sz="2000" b="1" dirty="0">
                <a:solidFill>
                  <a:srgbClr val="A40000"/>
                </a:solidFill>
                <a:latin typeface="Century Gothic" charset="0"/>
              </a:rPr>
              <a:t>Odafigyelés,érdeklődés</a:t>
            </a:r>
          </a:p>
        </p:txBody>
      </p:sp>
      <p:sp>
        <p:nvSpPr>
          <p:cNvPr id="130053" name="Line 7"/>
          <p:cNvSpPr>
            <a:spLocks noChangeShapeType="1"/>
          </p:cNvSpPr>
          <p:nvPr/>
        </p:nvSpPr>
        <p:spPr bwMode="auto">
          <a:xfrm>
            <a:off x="2443163" y="1533525"/>
            <a:ext cx="23812" cy="4889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0054" name="Line 8"/>
          <p:cNvSpPr>
            <a:spLocks noChangeShapeType="1"/>
          </p:cNvSpPr>
          <p:nvPr/>
        </p:nvSpPr>
        <p:spPr bwMode="auto">
          <a:xfrm>
            <a:off x="2232025" y="3768725"/>
            <a:ext cx="434975" cy="0"/>
          </a:xfrm>
          <a:prstGeom prst="line">
            <a:avLst/>
          </a:prstGeom>
          <a:noFill/>
          <a:ln w="38100">
            <a:solidFill>
              <a:srgbClr val="A4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0055" name="Text Box 9"/>
          <p:cNvSpPr txBox="1">
            <a:spLocks noChangeArrowheads="1"/>
          </p:cNvSpPr>
          <p:nvPr/>
        </p:nvSpPr>
        <p:spPr bwMode="auto">
          <a:xfrm>
            <a:off x="347663" y="4013200"/>
            <a:ext cx="1778000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hu-HU" sz="2000" b="1">
                <a:solidFill>
                  <a:srgbClr val="002350"/>
                </a:solidFill>
                <a:latin typeface="Century Gothic" charset="0"/>
              </a:rPr>
              <a:t>Jelek</a:t>
            </a:r>
          </a:p>
          <a:p>
            <a:pPr algn="r"/>
            <a:endParaRPr lang="hu-HU" sz="2000" b="1">
              <a:solidFill>
                <a:srgbClr val="002350"/>
              </a:solidFill>
              <a:latin typeface="Century Gothic" charset="0"/>
            </a:endParaRPr>
          </a:p>
          <a:p>
            <a:pPr algn="r"/>
            <a:r>
              <a:rPr lang="hu-HU" sz="2000" b="1">
                <a:solidFill>
                  <a:srgbClr val="002350"/>
                </a:solidFill>
                <a:latin typeface="Century Gothic" charset="0"/>
              </a:rPr>
              <a:t>Tünetek</a:t>
            </a:r>
          </a:p>
          <a:p>
            <a:pPr algn="r"/>
            <a:endParaRPr lang="hu-HU" sz="2000" b="1">
              <a:solidFill>
                <a:srgbClr val="002350"/>
              </a:solidFill>
              <a:latin typeface="Century Gothic" charset="0"/>
            </a:endParaRPr>
          </a:p>
          <a:p>
            <a:pPr algn="r"/>
            <a:r>
              <a:rPr lang="hu-HU" sz="2000" b="1">
                <a:solidFill>
                  <a:srgbClr val="002350"/>
                </a:solidFill>
                <a:latin typeface="Century Gothic" charset="0"/>
              </a:rPr>
              <a:t>Betegség</a:t>
            </a:r>
          </a:p>
          <a:p>
            <a:pPr algn="r"/>
            <a:endParaRPr lang="hu-HU" sz="2000" b="1">
              <a:solidFill>
                <a:srgbClr val="002350"/>
              </a:solidFill>
              <a:latin typeface="Century Gothic" charset="0"/>
            </a:endParaRPr>
          </a:p>
          <a:p>
            <a:pPr algn="r"/>
            <a:r>
              <a:rPr lang="hu-HU" sz="2000" b="1">
                <a:solidFill>
                  <a:srgbClr val="002350"/>
                </a:solidFill>
                <a:latin typeface="Century Gothic" charset="0"/>
              </a:rPr>
              <a:t>Kiégés, Halál</a:t>
            </a:r>
          </a:p>
        </p:txBody>
      </p:sp>
      <p:sp>
        <p:nvSpPr>
          <p:cNvPr id="130056" name="Line 10"/>
          <p:cNvSpPr>
            <a:spLocks noChangeShapeType="1"/>
          </p:cNvSpPr>
          <p:nvPr/>
        </p:nvSpPr>
        <p:spPr bwMode="auto">
          <a:xfrm>
            <a:off x="2333625" y="4273550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0057" name="Line 11"/>
          <p:cNvSpPr>
            <a:spLocks noChangeShapeType="1"/>
          </p:cNvSpPr>
          <p:nvPr/>
        </p:nvSpPr>
        <p:spPr bwMode="auto">
          <a:xfrm>
            <a:off x="2333625" y="4829175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0058" name="Line 12"/>
          <p:cNvSpPr>
            <a:spLocks noChangeShapeType="1"/>
          </p:cNvSpPr>
          <p:nvPr/>
        </p:nvSpPr>
        <p:spPr bwMode="auto">
          <a:xfrm>
            <a:off x="2333625" y="5340350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0059" name="Line 13"/>
          <p:cNvSpPr>
            <a:spLocks noChangeShapeType="1"/>
          </p:cNvSpPr>
          <p:nvPr/>
        </p:nvSpPr>
        <p:spPr bwMode="auto">
          <a:xfrm>
            <a:off x="2333625" y="5873750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0060" name="Line 14"/>
          <p:cNvSpPr>
            <a:spLocks noChangeShapeType="1"/>
          </p:cNvSpPr>
          <p:nvPr/>
        </p:nvSpPr>
        <p:spPr bwMode="auto">
          <a:xfrm>
            <a:off x="2349500" y="3222625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0061" name="Line 15"/>
          <p:cNvSpPr>
            <a:spLocks noChangeShapeType="1"/>
          </p:cNvSpPr>
          <p:nvPr/>
        </p:nvSpPr>
        <p:spPr bwMode="auto">
          <a:xfrm>
            <a:off x="2349500" y="2667000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0062" name="Line 16"/>
          <p:cNvSpPr>
            <a:spLocks noChangeShapeType="1"/>
          </p:cNvSpPr>
          <p:nvPr/>
        </p:nvSpPr>
        <p:spPr bwMode="auto">
          <a:xfrm>
            <a:off x="2327275" y="1533525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0063" name="Line 17"/>
          <p:cNvSpPr>
            <a:spLocks noChangeShapeType="1"/>
          </p:cNvSpPr>
          <p:nvPr/>
        </p:nvSpPr>
        <p:spPr bwMode="auto">
          <a:xfrm>
            <a:off x="2349500" y="2089150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0064" name="Picture 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23139" y="2344610"/>
            <a:ext cx="2513013" cy="375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Footer Placeholder 4"/>
          <p:cNvSpPr txBox="1">
            <a:spLocks noGrp="1"/>
          </p:cNvSpPr>
          <p:nvPr/>
        </p:nvSpPr>
        <p:spPr bwMode="auto">
          <a:xfrm>
            <a:off x="4445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hu-HU" sz="1200">
                <a:solidFill>
                  <a:schemeClr val="bg1"/>
                </a:solidFill>
                <a:latin typeface="Book Antiqua" pitchFamily="18" charset="0"/>
              </a:rPr>
              <a:t>Lacza Gyöngyvér</a:t>
            </a:r>
          </a:p>
        </p:txBody>
      </p:sp>
      <p:sp>
        <p:nvSpPr>
          <p:cNvPr id="226307" name="Slide Number Placeholder 5"/>
          <p:cNvSpPr txBox="1">
            <a:spLocks noGrp="1"/>
          </p:cNvSpPr>
          <p:nvPr/>
        </p:nvSpPr>
        <p:spPr bwMode="auto">
          <a:xfrm>
            <a:off x="4305300" y="6356350"/>
            <a:ext cx="533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fld id="{1EF1C495-9271-4DE5-B910-0A40B83761F9}" type="slidenum">
              <a:rPr lang="hu-HU" sz="1200">
                <a:solidFill>
                  <a:schemeClr val="bg1"/>
                </a:solidFill>
                <a:latin typeface="Book Antiqua" pitchFamily="18" charset="0"/>
              </a:rPr>
              <a:pPr algn="ctr" eaLnBrk="1" hangingPunct="1"/>
              <a:t>168</a:t>
            </a:fld>
            <a:endParaRPr lang="hu-HU" sz="120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15155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dirty="0">
                <a:ea typeface="ＭＳ Ｐゴシック" pitchFamily="34" charset="-128"/>
              </a:rPr>
              <a:t>Élménykereső irányzat</a:t>
            </a:r>
          </a:p>
        </p:txBody>
      </p:sp>
      <p:sp>
        <p:nvSpPr>
          <p:cNvPr id="151557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lnSpc>
                <a:spcPct val="70000"/>
              </a:lnSpc>
              <a:buFont typeface="Wingdings" pitchFamily="2" charset="2"/>
              <a:buNone/>
              <a:defRPr/>
            </a:pPr>
            <a:endParaRPr lang="hu-HU" sz="2800" b="1" dirty="0">
              <a:effectLst/>
              <a:ea typeface="ＭＳ Ｐゴシック" pitchFamily="34" charset="-128"/>
            </a:endParaRPr>
          </a:p>
          <a:p>
            <a:pPr eaLnBrk="1" hangingPunct="1">
              <a:lnSpc>
                <a:spcPct val="70000"/>
              </a:lnSpc>
              <a:buFont typeface="Wingdings" pitchFamily="2" charset="2"/>
              <a:buNone/>
              <a:defRPr/>
            </a:pPr>
            <a:r>
              <a:rPr lang="hu-HU" sz="2800" b="1" dirty="0">
                <a:effectLst/>
                <a:ea typeface="ＭＳ Ｐゴシック" pitchFamily="34" charset="-128"/>
              </a:rPr>
              <a:t>Jellemző irányai és Célközönsége</a:t>
            </a:r>
            <a:endParaRPr lang="hu-HU" sz="2800" dirty="0">
              <a:effectLst/>
              <a:ea typeface="ＭＳ Ｐゴシック" pitchFamily="34" charset="-128"/>
            </a:endParaRPr>
          </a:p>
          <a:p>
            <a:pPr eaLnBrk="1" hangingPunct="1">
              <a:lnSpc>
                <a:spcPct val="70000"/>
              </a:lnSpc>
              <a:buFont typeface="Wingdings" pitchFamily="2" charset="2"/>
              <a:buNone/>
              <a:defRPr/>
            </a:pPr>
            <a:r>
              <a:rPr lang="hu-HU" sz="2800" dirty="0">
                <a:effectLst/>
                <a:ea typeface="ＭＳ Ｐゴシック" pitchFamily="34" charset="-128"/>
              </a:rPr>
              <a:t> </a:t>
            </a:r>
            <a:r>
              <a:rPr lang="hu-HU" sz="2800" dirty="0">
                <a:ea typeface="ＭＳ Ｐゴシック" pitchFamily="34" charset="-128"/>
              </a:rPr>
              <a:t>J</a:t>
            </a:r>
            <a:r>
              <a:rPr lang="hu-HU" sz="2800" dirty="0">
                <a:effectLst/>
                <a:ea typeface="ＭＳ Ｐゴシック" pitchFamily="34" charset="-128"/>
              </a:rPr>
              <a:t>átékok- mindenki</a:t>
            </a:r>
          </a:p>
          <a:p>
            <a:pPr eaLnBrk="1" hangingPunct="1">
              <a:lnSpc>
                <a:spcPct val="70000"/>
              </a:lnSpc>
              <a:buFont typeface="Wingdings" pitchFamily="2" charset="2"/>
              <a:buNone/>
              <a:defRPr/>
            </a:pPr>
            <a:r>
              <a:rPr lang="hu-HU" sz="2800" dirty="0">
                <a:effectLst/>
                <a:ea typeface="ＭＳ Ｐゴシック" pitchFamily="34" charset="-128"/>
              </a:rPr>
              <a:t> Fun- ifjúság</a:t>
            </a:r>
          </a:p>
          <a:p>
            <a:pPr eaLnBrk="1" hangingPunct="1">
              <a:lnSpc>
                <a:spcPct val="70000"/>
              </a:lnSpc>
              <a:buFont typeface="Wingdings" pitchFamily="2" charset="2"/>
              <a:buNone/>
              <a:defRPr/>
            </a:pPr>
            <a:r>
              <a:rPr lang="hu-HU" sz="2800" dirty="0">
                <a:effectLst/>
                <a:ea typeface="ＭＳ Ｐゴシック" pitchFamily="34" charset="-128"/>
              </a:rPr>
              <a:t> Kaland- mindenki</a:t>
            </a:r>
          </a:p>
          <a:p>
            <a:pPr eaLnBrk="1" hangingPunct="1">
              <a:lnSpc>
                <a:spcPct val="70000"/>
              </a:lnSpc>
              <a:buFont typeface="Wingdings" pitchFamily="2" charset="2"/>
              <a:buNone/>
              <a:defRPr/>
            </a:pPr>
            <a:r>
              <a:rPr lang="hu-HU" sz="2800" dirty="0">
                <a:effectLst/>
                <a:ea typeface="ＭＳ Ｐゴシック" pitchFamily="34" charset="-128"/>
              </a:rPr>
              <a:t> Extrém- fiatal felnőtt</a:t>
            </a:r>
          </a:p>
          <a:p>
            <a:pPr eaLnBrk="1" hangingPunct="1">
              <a:lnSpc>
                <a:spcPct val="70000"/>
              </a:lnSpc>
              <a:buFont typeface="Wingdings" pitchFamily="2" charset="2"/>
              <a:buNone/>
              <a:defRPr/>
            </a:pPr>
            <a:endParaRPr lang="hu-HU" sz="2800" dirty="0">
              <a:effectLst/>
              <a:ea typeface="ＭＳ Ｐゴシック" pitchFamily="34" charset="-128"/>
            </a:endParaRPr>
          </a:p>
          <a:p>
            <a:pPr eaLnBrk="1" hangingPunct="1">
              <a:lnSpc>
                <a:spcPct val="70000"/>
              </a:lnSpc>
              <a:buFont typeface="Wingdings" pitchFamily="2" charset="2"/>
              <a:buNone/>
              <a:defRPr/>
            </a:pPr>
            <a:r>
              <a:rPr lang="hu-HU" sz="2800" b="1" dirty="0">
                <a:effectLst/>
                <a:ea typeface="ＭＳ Ｐゴシック" pitchFamily="34" charset="-128"/>
              </a:rPr>
              <a:t>Eszközei</a:t>
            </a:r>
            <a:endParaRPr lang="hu-HU" sz="2800" dirty="0">
              <a:effectLst/>
              <a:ea typeface="ＭＳ Ｐゴシック" pitchFamily="34" charset="-128"/>
            </a:endParaRPr>
          </a:p>
          <a:p>
            <a:pPr eaLnBrk="1" hangingPunct="1">
              <a:lnSpc>
                <a:spcPct val="70000"/>
              </a:lnSpc>
              <a:buFont typeface="Wingdings" pitchFamily="2" charset="2"/>
              <a:buNone/>
              <a:defRPr/>
            </a:pPr>
            <a:r>
              <a:rPr lang="hu-HU" sz="2800" dirty="0">
                <a:effectLst/>
                <a:ea typeface="ＭＳ Ｐゴシック" pitchFamily="34" charset="-128"/>
              </a:rPr>
              <a:t>Ue. A fenti területekhez tartozó sportágak</a:t>
            </a:r>
          </a:p>
          <a:p>
            <a:pPr eaLnBrk="1" hangingPunct="1">
              <a:lnSpc>
                <a:spcPct val="70000"/>
              </a:lnSpc>
              <a:buFont typeface="Wingdings" pitchFamily="2" charset="2"/>
              <a:buNone/>
              <a:defRPr/>
            </a:pPr>
            <a:endParaRPr lang="hu-HU" sz="260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  <a:p>
            <a:pPr eaLnBrk="1" hangingPunct="1">
              <a:lnSpc>
                <a:spcPct val="70000"/>
              </a:lnSpc>
              <a:buFont typeface="Wingdings" pitchFamily="2" charset="2"/>
              <a:buNone/>
              <a:defRPr/>
            </a:pPr>
            <a:endParaRPr lang="hu-HU" sz="260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  <a:p>
            <a:pPr eaLnBrk="1" hangingPunct="1">
              <a:lnSpc>
                <a:spcPct val="70000"/>
              </a:lnSpc>
              <a:buFont typeface="Wingdings" pitchFamily="2" charset="2"/>
              <a:buNone/>
              <a:defRPr/>
            </a:pPr>
            <a:endParaRPr lang="hu-HU" sz="260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4330370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Footer Placeholder 4"/>
          <p:cNvSpPr txBox="1">
            <a:spLocks noGrp="1"/>
          </p:cNvSpPr>
          <p:nvPr/>
        </p:nvSpPr>
        <p:spPr bwMode="auto">
          <a:xfrm>
            <a:off x="4445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hu-HU" sz="1200">
                <a:solidFill>
                  <a:schemeClr val="bg1"/>
                </a:solidFill>
                <a:latin typeface="Book Antiqua" pitchFamily="18" charset="0"/>
              </a:rPr>
              <a:t>Lacza Gyöngyvér</a:t>
            </a:r>
          </a:p>
        </p:txBody>
      </p:sp>
      <p:sp>
        <p:nvSpPr>
          <p:cNvPr id="232451" name="Slide Number Placeholder 5"/>
          <p:cNvSpPr txBox="1">
            <a:spLocks noGrp="1"/>
          </p:cNvSpPr>
          <p:nvPr/>
        </p:nvSpPr>
        <p:spPr bwMode="auto">
          <a:xfrm>
            <a:off x="4305300" y="6356350"/>
            <a:ext cx="533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fld id="{FC3DE383-B0C2-431C-9D32-1FD488BADB68}" type="slidenum">
              <a:rPr lang="hu-HU" sz="1200">
                <a:solidFill>
                  <a:schemeClr val="bg1"/>
                </a:solidFill>
                <a:latin typeface="Book Antiqua" pitchFamily="18" charset="0"/>
              </a:rPr>
              <a:pPr algn="ctr" eaLnBrk="1" hangingPunct="1"/>
              <a:t>169</a:t>
            </a:fld>
            <a:endParaRPr lang="hu-HU" sz="120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1525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dirty="0">
                <a:ea typeface="ＭＳ Ｐゴシック" pitchFamily="34" charset="-128"/>
              </a:rPr>
              <a:t>Teljesítményelvű irányzat</a:t>
            </a:r>
          </a:p>
        </p:txBody>
      </p:sp>
      <p:sp>
        <p:nvSpPr>
          <p:cNvPr id="232453" name="Rectangle 3"/>
          <p:cNvSpPr>
            <a:spLocks noGrp="1" noChangeArrowheads="1"/>
          </p:cNvSpPr>
          <p:nvPr>
            <p:ph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None/>
            </a:pPr>
            <a:r>
              <a:rPr lang="hu-HU" sz="2800" dirty="0">
                <a:effectLst/>
                <a:ea typeface="ＭＳ Ｐゴシック" pitchFamily="34" charset="-128"/>
              </a:rPr>
              <a:t>Jellemzők: </a:t>
            </a:r>
          </a:p>
          <a:p>
            <a:pPr eaLnBrk="1" hangingPunct="1">
              <a:buFont typeface="Wingdings" pitchFamily="2" charset="2"/>
              <a:buNone/>
            </a:pPr>
            <a:r>
              <a:rPr lang="hu-HU" sz="2800" dirty="0">
                <a:effectLst/>
                <a:ea typeface="ＭＳ Ｐゴシック" pitchFamily="34" charset="-128"/>
              </a:rPr>
              <a:t>Versenyzés, egyéni teljesítmény fokozása a cél</a:t>
            </a:r>
          </a:p>
          <a:p>
            <a:pPr eaLnBrk="1" hangingPunct="1">
              <a:buFont typeface="Wingdings" pitchFamily="2" charset="2"/>
              <a:buNone/>
            </a:pPr>
            <a:endParaRPr lang="hu-HU" sz="2800" dirty="0">
              <a:effectLst/>
              <a:ea typeface="ＭＳ Ｐゴシック" pitchFamily="34" charset="-128"/>
            </a:endParaRPr>
          </a:p>
          <a:p>
            <a:pPr eaLnBrk="1" hangingPunct="1"/>
            <a:r>
              <a:rPr lang="hu-HU" sz="2800" dirty="0">
                <a:effectLst/>
                <a:ea typeface="ＭＳ Ｐゴシック" pitchFamily="34" charset="-128"/>
              </a:rPr>
              <a:t>Eszközei: </a:t>
            </a:r>
          </a:p>
          <a:p>
            <a:pPr lvl="1" eaLnBrk="1" hangingPunct="1"/>
            <a:r>
              <a:rPr lang="hu-HU" sz="2400" dirty="0">
                <a:effectLst/>
                <a:ea typeface="ＭＳ Ｐゴシック" pitchFamily="34" charset="-128"/>
              </a:rPr>
              <a:t>Tömegfutóversenyek</a:t>
            </a:r>
          </a:p>
          <a:p>
            <a:pPr lvl="1" eaLnBrk="1" hangingPunct="1"/>
            <a:r>
              <a:rPr lang="hu-HU" sz="2400" dirty="0">
                <a:effectLst/>
                <a:ea typeface="ＭＳ Ｐゴシック" pitchFamily="34" charset="-128"/>
              </a:rPr>
              <a:t>Tömegsport versenyek</a:t>
            </a:r>
          </a:p>
          <a:p>
            <a:pPr lvl="1" eaLnBrk="1" hangingPunct="1">
              <a:buFont typeface="Wingdings 2" pitchFamily="18" charset="2"/>
              <a:buNone/>
            </a:pPr>
            <a:endParaRPr lang="hu-HU" sz="2400" dirty="0">
              <a:effectLst/>
              <a:ea typeface="ＭＳ Ｐゴシック" pitchFamily="34" charset="-128"/>
            </a:endParaRPr>
          </a:p>
          <a:p>
            <a:pPr lvl="1" eaLnBrk="1" hangingPunct="1">
              <a:buFont typeface="Wingdings 2" pitchFamily="18" charset="2"/>
              <a:buNone/>
            </a:pPr>
            <a:r>
              <a:rPr lang="hu-HU" sz="2400" dirty="0">
                <a:effectLst/>
                <a:ea typeface="ＭＳ Ｐゴシック" pitchFamily="34" charset="-128"/>
              </a:rPr>
              <a:t>Célközönsége: ifjak, fiatal felnőttek, egykori sportolók</a:t>
            </a:r>
          </a:p>
        </p:txBody>
      </p:sp>
    </p:spTree>
    <p:extLst>
      <p:ext uri="{BB962C8B-B14F-4D97-AF65-F5344CB8AC3E}">
        <p14:creationId xmlns:p14="http://schemas.microsoft.com/office/powerpoint/2010/main" val="36048103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ea typeface="ＭＳ Ｐゴシック" pitchFamily="34" charset="-128"/>
              </a:rPr>
              <a:t>Rekreáció kultúra-tudat 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ctr">
              <a:buFont typeface="Wingdings" pitchFamily="2" charset="2"/>
              <a:buNone/>
              <a:tabLst>
                <a:tab pos="8515350" algn="r"/>
              </a:tabLst>
              <a:defRPr/>
            </a:pPr>
            <a:endParaRPr lang="hu-HU" sz="3600" dirty="0">
              <a:ea typeface="ＭＳ Ｐゴシック" pitchFamily="34" charset="-128"/>
            </a:endParaRPr>
          </a:p>
          <a:p>
            <a:pPr>
              <a:tabLst>
                <a:tab pos="8515350" algn="r"/>
              </a:tabLst>
              <a:defRPr/>
            </a:pPr>
            <a:r>
              <a:rPr lang="en-US" dirty="0">
                <a:ea typeface="ＭＳ Ｐゴシック" pitchFamily="34" charset="-128"/>
              </a:rPr>
              <a:t>1. Szabadidő tudat-kultúra</a:t>
            </a:r>
          </a:p>
          <a:p>
            <a:pPr>
              <a:tabLst>
                <a:tab pos="8515350" algn="r"/>
              </a:tabLst>
              <a:defRPr/>
            </a:pPr>
            <a:r>
              <a:rPr lang="en-US" dirty="0">
                <a:ea typeface="ＭＳ Ｐゴシック" pitchFamily="34" charset="-128"/>
              </a:rPr>
              <a:t>2. Egészség tudat-kultúra</a:t>
            </a:r>
          </a:p>
          <a:p>
            <a:pPr>
              <a:tabLst>
                <a:tab pos="8515350" algn="r"/>
              </a:tabLst>
              <a:defRPr/>
            </a:pPr>
            <a:r>
              <a:rPr lang="en-US" dirty="0">
                <a:ea typeface="ＭＳ Ｐゴシック" pitchFamily="34" charset="-128"/>
              </a:rPr>
              <a:t>3. Életmód tudat-kultúra</a:t>
            </a:r>
          </a:p>
          <a:p>
            <a:pPr>
              <a:tabLst>
                <a:tab pos="8515350" algn="r"/>
              </a:tabLst>
              <a:defRPr/>
            </a:pPr>
            <a:endParaRPr lang="en-US" dirty="0">
              <a:ea typeface="ＭＳ Ｐゴシック" pitchFamily="34" charset="-128"/>
            </a:endParaRPr>
          </a:p>
          <a:p>
            <a:pPr>
              <a:tabLst>
                <a:tab pos="8515350" algn="r"/>
              </a:tabLst>
              <a:defRPr/>
            </a:pPr>
            <a:r>
              <a:rPr lang="en-US" dirty="0">
                <a:ea typeface="ＭＳ Ｐゴシック" pitchFamily="34" charset="-128"/>
              </a:rPr>
              <a:t>4. Környezet tudat-kultúra</a:t>
            </a:r>
          </a:p>
          <a:p>
            <a:pPr>
              <a:tabLst>
                <a:tab pos="8515350" algn="r"/>
              </a:tabLst>
              <a:defRPr/>
            </a:pP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</p:txBody>
      </p:sp>
      <p:sp>
        <p:nvSpPr>
          <p:cNvPr id="25604" name="Footer Placeholder 3"/>
          <p:cNvSpPr txBox="1">
            <a:spLocks noGrp="1"/>
          </p:cNvSpPr>
          <p:nvPr/>
        </p:nvSpPr>
        <p:spPr bwMode="auto">
          <a:xfrm>
            <a:off x="4445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hu-HU" sz="1200">
                <a:solidFill>
                  <a:schemeClr val="bg1"/>
                </a:solidFill>
                <a:latin typeface="Book Antiqua" pitchFamily="18" charset="0"/>
              </a:rPr>
              <a:t>Lacza Gyöngyvér</a:t>
            </a:r>
          </a:p>
        </p:txBody>
      </p:sp>
      <p:sp>
        <p:nvSpPr>
          <p:cNvPr id="25605" name="Slide Number Placeholder 4"/>
          <p:cNvSpPr txBox="1">
            <a:spLocks noGrp="1"/>
          </p:cNvSpPr>
          <p:nvPr/>
        </p:nvSpPr>
        <p:spPr bwMode="auto">
          <a:xfrm>
            <a:off x="4305300" y="6356350"/>
            <a:ext cx="533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fld id="{790141AE-4D58-48C5-84BF-CC1561D36147}" type="slidenum">
              <a:rPr lang="hu-HU" sz="1200">
                <a:solidFill>
                  <a:schemeClr val="bg1"/>
                </a:solidFill>
                <a:latin typeface="Book Antiqua" pitchFamily="18" charset="0"/>
              </a:rPr>
              <a:pPr algn="ctr" eaLnBrk="1" hangingPunct="1"/>
              <a:t>17</a:t>
            </a:fld>
            <a:endParaRPr lang="hu-HU" sz="1200">
              <a:solidFill>
                <a:schemeClr val="bg1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113064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0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hu-HU" sz="2900" b="1">
                <a:effectLst>
                  <a:outerShdw blurRad="38100" dist="38100" dir="2700000" algn="tl">
                    <a:srgbClr val="C0C0C0"/>
                  </a:outerShdw>
                </a:effectLst>
              </a:rPr>
              <a:t>REKREÁCIÓS IRÁNYZATOK összefoglalása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Footer Placeholder 4"/>
          <p:cNvSpPr txBox="1">
            <a:spLocks noGrp="1"/>
          </p:cNvSpPr>
          <p:nvPr/>
        </p:nvSpPr>
        <p:spPr bwMode="auto">
          <a:xfrm>
            <a:off x="444500" y="6356350"/>
            <a:ext cx="2895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hu-HU" sz="1200">
                <a:solidFill>
                  <a:schemeClr val="bg1"/>
                </a:solidFill>
                <a:latin typeface="Book Antiqua" pitchFamily="18" charset="0"/>
                <a:ea typeface="ＭＳ Ｐゴシック"/>
                <a:cs typeface="ＭＳ Ｐゴシック"/>
              </a:rPr>
              <a:t>Lacza Gyöngyvér</a:t>
            </a:r>
          </a:p>
        </p:txBody>
      </p:sp>
      <p:sp>
        <p:nvSpPr>
          <p:cNvPr id="141314" name="Slide Number Placeholder 5"/>
          <p:cNvSpPr txBox="1">
            <a:spLocks noGrp="1"/>
          </p:cNvSpPr>
          <p:nvPr/>
        </p:nvSpPr>
        <p:spPr bwMode="auto">
          <a:xfrm>
            <a:off x="4305300" y="6356350"/>
            <a:ext cx="533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fld id="{E477E2B7-25F6-41FA-A1D4-127A39B46951}" type="slidenum">
              <a:rPr lang="hu-HU" sz="1200">
                <a:solidFill>
                  <a:schemeClr val="bg1"/>
                </a:solidFill>
                <a:latin typeface="Book Antiqua" pitchFamily="18" charset="0"/>
                <a:ea typeface="ＭＳ Ｐゴシック"/>
                <a:cs typeface="ＭＳ Ｐゴシック"/>
              </a:rPr>
              <a:pPr algn="ctr"/>
              <a:t>171</a:t>
            </a:fld>
            <a:endParaRPr lang="hu-HU" sz="1200">
              <a:solidFill>
                <a:schemeClr val="bg1"/>
              </a:solidFill>
              <a:latin typeface="Book Antiqua" pitchFamily="18" charset="0"/>
              <a:ea typeface="ＭＳ Ｐゴシック"/>
              <a:cs typeface="ＭＳ Ｐゴシック"/>
            </a:endParaRPr>
          </a:p>
        </p:txBody>
      </p:sp>
      <p:sp>
        <p:nvSpPr>
          <p:cNvPr id="86020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pPr eaLnBrk="1" hangingPunct="1">
              <a:defRPr/>
            </a:pPr>
            <a:r>
              <a:rPr lang="hu-HU" dirty="0"/>
              <a:t>A rekreáció és a civilizációs fejlődés</a:t>
            </a:r>
          </a:p>
        </p:txBody>
      </p:sp>
      <p:sp>
        <p:nvSpPr>
          <p:cNvPr id="86021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342900" indent="-342900" eaLnBrk="1" hangingPunct="1">
              <a:lnSpc>
                <a:spcPct val="80000"/>
              </a:lnSpc>
              <a:buFont typeface="Wingdings 2" pitchFamily="18" charset="2"/>
              <a:buNone/>
              <a:defRPr/>
            </a:pPr>
            <a:r>
              <a:rPr lang="hu-HU" sz="2400" dirty="0"/>
              <a:t>A civilizációs fejlődés nagy fordulópontjai: </a:t>
            </a:r>
          </a:p>
          <a:p>
            <a:pPr marL="342900" indent="-342900" eaLnBrk="1" hangingPunct="1">
              <a:lnSpc>
                <a:spcPct val="80000"/>
              </a:lnSpc>
              <a:buFont typeface="Wingdings 2" pitchFamily="18" charset="2"/>
              <a:buNone/>
              <a:defRPr/>
            </a:pPr>
            <a:endParaRPr lang="hu-HU" sz="2400" dirty="0"/>
          </a:p>
          <a:p>
            <a:pPr marL="342900" indent="-342900" eaLnBrk="1" hangingPunct="1">
              <a:lnSpc>
                <a:spcPct val="80000"/>
              </a:lnSpc>
              <a:defRPr/>
            </a:pPr>
            <a:r>
              <a:rPr lang="hu-HU" sz="2400" dirty="0">
                <a:latin typeface="Times CE"/>
              </a:rPr>
              <a:t>Ipari Forradalom (1750-80)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hu-HU" sz="2400" dirty="0">
                <a:latin typeface="Times CE"/>
              </a:rPr>
              <a:t>találmányok (gőzgép)- Iparosodás, városiasodás, </a:t>
            </a:r>
          </a:p>
          <a:p>
            <a:pPr lvl="1" eaLnBrk="1" hangingPunct="1">
              <a:lnSpc>
                <a:spcPct val="80000"/>
              </a:lnSpc>
              <a:buFontTx/>
              <a:buNone/>
              <a:defRPr/>
            </a:pPr>
            <a:endParaRPr lang="hu-HU" sz="2400" dirty="0">
              <a:latin typeface="Times CE"/>
            </a:endParaRPr>
          </a:p>
          <a:p>
            <a:pPr marL="342900" indent="-342900" eaLnBrk="1" hangingPunct="1">
              <a:lnSpc>
                <a:spcPct val="80000"/>
              </a:lnSpc>
              <a:defRPr/>
            </a:pPr>
            <a:r>
              <a:rPr lang="hu-HU" sz="2400" dirty="0">
                <a:latin typeface="Times CE"/>
              </a:rPr>
              <a:t>Tudományos és Technikai Forradalom (1900)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hu-HU" sz="2400" dirty="0">
                <a:latin typeface="Times CE"/>
              </a:rPr>
              <a:t>Robbnómotor, elektromosság-közlekedés forradalma, távközlés-kényelmesedő élet</a:t>
            </a:r>
          </a:p>
          <a:p>
            <a:pPr lvl="1" eaLnBrk="1" hangingPunct="1">
              <a:lnSpc>
                <a:spcPct val="80000"/>
              </a:lnSpc>
              <a:buFontTx/>
              <a:buNone/>
              <a:defRPr/>
            </a:pPr>
            <a:endParaRPr lang="hu-HU" sz="2400" dirty="0">
              <a:latin typeface="Times CE"/>
            </a:endParaRPr>
          </a:p>
          <a:p>
            <a:pPr marL="342900" indent="-342900" eaLnBrk="1" hangingPunct="1">
              <a:lnSpc>
                <a:spcPct val="80000"/>
              </a:lnSpc>
              <a:defRPr/>
            </a:pPr>
            <a:r>
              <a:rPr lang="hu-HU" sz="2400" dirty="0">
                <a:latin typeface="Times CE"/>
              </a:rPr>
              <a:t>Informatikai Forradalom (1975)</a:t>
            </a:r>
            <a:endParaRPr lang="hu-HU" sz="2400" dirty="0"/>
          </a:p>
          <a:p>
            <a:pPr lvl="1" eaLnBrk="1" hangingPunct="1">
              <a:lnSpc>
                <a:spcPct val="80000"/>
              </a:lnSpc>
              <a:defRPr/>
            </a:pPr>
            <a:r>
              <a:rPr lang="hu-HU" sz="2400" dirty="0"/>
              <a:t>Számítógép, mobiltelefon- ülő életmód, stressz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A rekreáció irányzatai</a:t>
            </a:r>
          </a:p>
        </p:txBody>
      </p:sp>
      <p:sp>
        <p:nvSpPr>
          <p:cNvPr id="114690" name="Rectangle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hu-HU" sz="2000" b="1" dirty="0">
                <a:solidFill>
                  <a:schemeClr val="tx1"/>
                </a:solidFill>
              </a:rPr>
              <a:t>Rekreációs irányzat:</a:t>
            </a:r>
          </a:p>
          <a:p>
            <a:pPr>
              <a:buFont typeface="Wingdings 2" pitchFamily="18" charset="2"/>
              <a:buNone/>
            </a:pPr>
            <a:r>
              <a:rPr lang="hu-HU" sz="2000" b="1" dirty="0">
                <a:solidFill>
                  <a:schemeClr val="tx1"/>
                </a:solidFill>
              </a:rPr>
              <a:t>	</a:t>
            </a:r>
            <a:r>
              <a:rPr lang="hu-HU" sz="2000" dirty="0">
                <a:solidFill>
                  <a:schemeClr val="tx1"/>
                </a:solidFill>
              </a:rPr>
              <a:t>azt jelenti, hogy sokan, tömegek végeznek hasonló típusú választevékenységet a civilizációs fejlődés negatívumainak ellensúlyozásául. </a:t>
            </a:r>
          </a:p>
          <a:p>
            <a:pPr>
              <a:buFont typeface="Wingdings 2" pitchFamily="18" charset="2"/>
              <a:buNone/>
            </a:pPr>
            <a:endParaRPr lang="hu-HU" sz="2000" b="1" dirty="0">
              <a:solidFill>
                <a:schemeClr val="tx1"/>
              </a:solidFill>
            </a:endParaRPr>
          </a:p>
          <a:p>
            <a:r>
              <a:rPr lang="hu-HU" sz="2000" b="1" dirty="0">
                <a:solidFill>
                  <a:schemeClr val="tx1"/>
                </a:solidFill>
              </a:rPr>
              <a:t> Nem az eszközök tartoznak az irányzatokba, sokkal inkább a használó célja szerint minősül odatartozóvá. </a:t>
            </a:r>
          </a:p>
          <a:p>
            <a:pPr>
              <a:buFont typeface="Wingdings 2" pitchFamily="18" charset="2"/>
              <a:buNone/>
            </a:pPr>
            <a:r>
              <a:rPr lang="hu-HU" sz="2000" b="1" dirty="0">
                <a:solidFill>
                  <a:schemeClr val="tx1"/>
                </a:solidFill>
              </a:rPr>
              <a:t>	</a:t>
            </a:r>
            <a:r>
              <a:rPr lang="hu-HU" sz="2000" dirty="0"/>
              <a:t>Például a vadvízi evezés tartozhat az outdoor irányzathoz éppúgy, mint az élménykeresőhöz továbbá lehet hangsúlyosan rekreatív, vagy éppen teljesítményelvű a végzése.)</a:t>
            </a:r>
          </a:p>
          <a:p>
            <a:endParaRPr lang="hu-HU" sz="2000" dirty="0"/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Text Box 2"/>
          <p:cNvSpPr txBox="1">
            <a:spLocks noChangeArrowheads="1"/>
          </p:cNvSpPr>
          <p:nvPr/>
        </p:nvSpPr>
        <p:spPr bwMode="auto">
          <a:xfrm>
            <a:off x="0" y="430213"/>
            <a:ext cx="914400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3600" b="1">
                <a:solidFill>
                  <a:srgbClr val="336600"/>
                </a:solidFill>
                <a:latin typeface="Book Antiqua" pitchFamily="18" charset="0"/>
                <a:ea typeface="ＭＳ Ｐゴシック"/>
                <a:cs typeface="ＭＳ Ｐゴシック"/>
              </a:rPr>
              <a:t>A rekreációs irányzok kortérképe</a:t>
            </a:r>
          </a:p>
        </p:txBody>
      </p:sp>
      <p:pic>
        <p:nvPicPr>
          <p:cNvPr id="11571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1843088"/>
            <a:ext cx="8135938" cy="446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Footer Placeholder 4"/>
          <p:cNvSpPr txBox="1">
            <a:spLocks noGrp="1"/>
          </p:cNvSpPr>
          <p:nvPr/>
        </p:nvSpPr>
        <p:spPr bwMode="auto">
          <a:xfrm>
            <a:off x="444500" y="6356350"/>
            <a:ext cx="2895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hu-HU" sz="1200">
                <a:solidFill>
                  <a:schemeClr val="bg1"/>
                </a:solidFill>
                <a:latin typeface="Book Antiqua" pitchFamily="18" charset="0"/>
                <a:ea typeface="ＭＳ Ｐゴシック"/>
                <a:cs typeface="ＭＳ Ｐゴシック"/>
              </a:rPr>
              <a:t>Lacza Gyöngyvér</a:t>
            </a:r>
          </a:p>
        </p:txBody>
      </p:sp>
      <p:sp>
        <p:nvSpPr>
          <p:cNvPr id="116738" name="Slide Number Placeholder 5"/>
          <p:cNvSpPr txBox="1">
            <a:spLocks noGrp="1"/>
          </p:cNvSpPr>
          <p:nvPr/>
        </p:nvSpPr>
        <p:spPr bwMode="auto">
          <a:xfrm>
            <a:off x="4305300" y="6356350"/>
            <a:ext cx="533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fld id="{392E497D-5583-43C9-BC6A-F31F5E16DBCC}" type="slidenum">
              <a:rPr lang="hu-HU" sz="1200">
                <a:solidFill>
                  <a:schemeClr val="bg1"/>
                </a:solidFill>
                <a:latin typeface="Book Antiqua" pitchFamily="18" charset="0"/>
                <a:ea typeface="ＭＳ Ｐゴシック"/>
                <a:cs typeface="ＭＳ Ｐゴシック"/>
              </a:rPr>
              <a:pPr algn="ctr"/>
              <a:t>174</a:t>
            </a:fld>
            <a:endParaRPr lang="hu-HU" sz="1200">
              <a:solidFill>
                <a:schemeClr val="bg1"/>
              </a:solidFill>
              <a:latin typeface="Book Antiqua" pitchFamily="18" charset="0"/>
              <a:ea typeface="ＭＳ Ｐゴシック"/>
              <a:cs typeface="ＭＳ Ｐゴシック"/>
            </a:endParaRPr>
          </a:p>
        </p:txBody>
      </p:sp>
      <p:sp>
        <p:nvSpPr>
          <p:cNvPr id="145412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pPr eaLnBrk="1" hangingPunct="1">
              <a:defRPr/>
            </a:pPr>
            <a:r>
              <a:rPr lang="hu-HU" b="1">
                <a:effectLst>
                  <a:outerShdw blurRad="38100" dist="38100" dir="2700000" algn="tl">
                    <a:srgbClr val="C0C0C0"/>
                  </a:outerShdw>
                </a:effectLst>
                <a:latin typeface="Times CE"/>
              </a:rPr>
              <a:t>A Rekreáció irányzatai</a:t>
            </a:r>
            <a:r>
              <a:rPr lang="hu-HU">
                <a:effectLst>
                  <a:outerShdw blurRad="38100" dist="38100" dir="2700000" algn="tl">
                    <a:srgbClr val="C0C0C0"/>
                  </a:outerShdw>
                </a:effectLst>
                <a:latin typeface="Times CE"/>
              </a:rPr>
              <a:t> </a:t>
            </a:r>
            <a:endParaRPr lang="en-GB">
              <a:effectLst>
                <a:outerShdw blurRad="38100" dist="38100" dir="2700000" algn="tl">
                  <a:srgbClr val="C0C0C0"/>
                </a:outerShdw>
              </a:effectLst>
              <a:latin typeface="Times CE"/>
            </a:endParaRPr>
          </a:p>
        </p:txBody>
      </p:sp>
      <p:sp>
        <p:nvSpPr>
          <p:cNvPr id="145413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342900" indent="-342900" eaLnBrk="1" hangingPunct="1">
              <a:defRPr/>
            </a:pPr>
            <a:r>
              <a:rPr lang="hu-HU" dirty="0"/>
              <a:t>Outdoor irányzat</a:t>
            </a:r>
          </a:p>
          <a:p>
            <a:pPr marL="342900" indent="-342900" eaLnBrk="1" hangingPunct="1">
              <a:buNone/>
              <a:defRPr/>
            </a:pPr>
            <a:endParaRPr lang="hu-HU" dirty="0"/>
          </a:p>
          <a:p>
            <a:pPr marL="342900" indent="-342900" eaLnBrk="1" hangingPunct="1">
              <a:defRPr/>
            </a:pPr>
            <a:r>
              <a:rPr lang="hu-HU" dirty="0"/>
              <a:t>Egészség célzatú irányzatok</a:t>
            </a:r>
          </a:p>
          <a:p>
            <a:pPr marL="617220" lvl="1" indent="-342900">
              <a:defRPr/>
            </a:pPr>
            <a:r>
              <a:rPr lang="hu-HU" dirty="0"/>
              <a:t>Fittségi irányzatok</a:t>
            </a:r>
          </a:p>
          <a:p>
            <a:pPr marL="617220" lvl="1" indent="-342900">
              <a:defRPr/>
            </a:pPr>
            <a:r>
              <a:rPr lang="hu-HU" dirty="0"/>
              <a:t>Wellnesz irányzat</a:t>
            </a:r>
          </a:p>
          <a:p>
            <a:pPr marL="342900" indent="-342900" eaLnBrk="1" hangingPunct="1">
              <a:buNone/>
              <a:defRPr/>
            </a:pPr>
            <a:endParaRPr lang="hu-HU" dirty="0"/>
          </a:p>
          <a:p>
            <a:pPr marL="342900" indent="-342900" eaLnBrk="1" hangingPunct="1">
              <a:defRPr/>
            </a:pPr>
            <a:r>
              <a:rPr lang="hu-HU" dirty="0"/>
              <a:t>Élménykereső irányzat</a:t>
            </a:r>
          </a:p>
          <a:p>
            <a:pPr marL="342900" indent="-342900" eaLnBrk="1" hangingPunct="1">
              <a:buNone/>
              <a:defRPr/>
            </a:pPr>
            <a:endParaRPr lang="hu-HU" dirty="0"/>
          </a:p>
          <a:p>
            <a:pPr marL="342900" indent="-342900" eaLnBrk="1" hangingPunct="1">
              <a:defRPr/>
            </a:pPr>
            <a:r>
              <a:rPr lang="hu-HU" dirty="0"/>
              <a:t>Teljesítményelvű irányzat</a:t>
            </a:r>
            <a:endParaRPr lang="en-GB" dirty="0"/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1223" y="2529784"/>
            <a:ext cx="6681177" cy="399484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10392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5"/>
                </a:solidFill>
              </a:rPr>
              <a:t>Ipari Forradalom- Rekreációs válaszok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Footer Placeholder 4"/>
          <p:cNvSpPr txBox="1">
            <a:spLocks noGrp="1"/>
          </p:cNvSpPr>
          <p:nvPr/>
        </p:nvSpPr>
        <p:spPr bwMode="auto">
          <a:xfrm>
            <a:off x="444500" y="6356350"/>
            <a:ext cx="2895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hu-HU" sz="1200">
                <a:solidFill>
                  <a:schemeClr val="bg1"/>
                </a:solidFill>
                <a:latin typeface="Book Antiqua" pitchFamily="18" charset="0"/>
                <a:ea typeface="ＭＳ Ｐゴシック"/>
                <a:cs typeface="ＭＳ Ｐゴシック"/>
              </a:rPr>
              <a:t>Lacza Gyöngyvér</a:t>
            </a:r>
          </a:p>
        </p:txBody>
      </p:sp>
      <p:sp>
        <p:nvSpPr>
          <p:cNvPr id="123906" name="Slide Number Placeholder 5"/>
          <p:cNvSpPr txBox="1">
            <a:spLocks noGrp="1"/>
          </p:cNvSpPr>
          <p:nvPr/>
        </p:nvSpPr>
        <p:spPr bwMode="auto">
          <a:xfrm>
            <a:off x="4305300" y="6356350"/>
            <a:ext cx="533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fld id="{5F8592B3-7BF9-4DCD-B52E-5C2C5DDB65CA}" type="slidenum">
              <a:rPr lang="hu-HU" sz="1200">
                <a:solidFill>
                  <a:schemeClr val="bg1"/>
                </a:solidFill>
                <a:latin typeface="Book Antiqua" pitchFamily="18" charset="0"/>
                <a:ea typeface="ＭＳ Ｐゴシック"/>
                <a:cs typeface="ＭＳ Ｐゴシック"/>
              </a:rPr>
              <a:pPr algn="ctr"/>
              <a:t>176</a:t>
            </a:fld>
            <a:endParaRPr lang="hu-HU" sz="1200">
              <a:solidFill>
                <a:schemeClr val="bg1"/>
              </a:solidFill>
              <a:latin typeface="Book Antiqua" pitchFamily="18" charset="0"/>
              <a:ea typeface="ＭＳ Ｐゴシック"/>
              <a:cs typeface="ＭＳ Ｐゴシック"/>
            </a:endParaRPr>
          </a:p>
        </p:txBody>
      </p:sp>
      <p:sp>
        <p:nvSpPr>
          <p:cNvPr id="146436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pPr eaLnBrk="1" hangingPunct="1">
              <a:defRPr/>
            </a:pPr>
            <a:r>
              <a:rPr lang="hu-HU" dirty="0"/>
              <a:t>Outdoor irányzat</a:t>
            </a:r>
          </a:p>
        </p:txBody>
      </p:sp>
      <p:sp>
        <p:nvSpPr>
          <p:cNvPr id="146437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342900" indent="-342900" eaLnBrk="1" hangingPunct="1">
              <a:lnSpc>
                <a:spcPct val="70000"/>
              </a:lnSpc>
              <a:defRPr/>
            </a:pPr>
            <a:r>
              <a:rPr lang="hu-HU" sz="2600" b="1" dirty="0"/>
              <a:t>Jellemzők:</a:t>
            </a:r>
            <a:endParaRPr lang="hu-HU" sz="2600" dirty="0"/>
          </a:p>
          <a:p>
            <a:pPr lvl="1" eaLnBrk="1" hangingPunct="1">
              <a:lnSpc>
                <a:spcPct val="70000"/>
              </a:lnSpc>
              <a:defRPr/>
            </a:pPr>
            <a:r>
              <a:rPr lang="hu-HU" dirty="0"/>
              <a:t>Természethez köthető</a:t>
            </a:r>
          </a:p>
          <a:p>
            <a:pPr lvl="1" eaLnBrk="1" hangingPunct="1">
              <a:lnSpc>
                <a:spcPct val="70000"/>
              </a:lnSpc>
              <a:defRPr/>
            </a:pPr>
            <a:r>
              <a:rPr lang="hu-HU" dirty="0"/>
              <a:t>Gyakran alkalmi jellegű</a:t>
            </a:r>
          </a:p>
          <a:p>
            <a:pPr lvl="1" eaLnBrk="1" hangingPunct="1">
              <a:lnSpc>
                <a:spcPct val="70000"/>
              </a:lnSpc>
              <a:buNone/>
              <a:defRPr/>
            </a:pPr>
            <a:endParaRPr lang="hu-HU" dirty="0"/>
          </a:p>
          <a:p>
            <a:pPr marL="342900" indent="-342900" eaLnBrk="1" hangingPunct="1">
              <a:lnSpc>
                <a:spcPct val="70000"/>
              </a:lnSpc>
              <a:defRPr/>
            </a:pPr>
            <a:r>
              <a:rPr lang="hu-HU" sz="2600" b="1" dirty="0"/>
              <a:t>Eszközei:</a:t>
            </a:r>
            <a:r>
              <a:rPr lang="hu-HU" sz="2600" dirty="0"/>
              <a:t> </a:t>
            </a:r>
          </a:p>
          <a:p>
            <a:pPr lvl="1" eaLnBrk="1" hangingPunct="1">
              <a:lnSpc>
                <a:spcPct val="70000"/>
              </a:lnSpc>
              <a:defRPr/>
            </a:pPr>
            <a:r>
              <a:rPr lang="hu-HU" dirty="0"/>
              <a:t>Hegyi-erdei</a:t>
            </a:r>
          </a:p>
          <a:p>
            <a:pPr lvl="1" eaLnBrk="1" hangingPunct="1">
              <a:lnSpc>
                <a:spcPct val="70000"/>
              </a:lnSpc>
              <a:defRPr/>
            </a:pPr>
            <a:r>
              <a:rPr lang="hu-HU" dirty="0"/>
              <a:t>Kerekes</a:t>
            </a:r>
          </a:p>
          <a:p>
            <a:pPr lvl="1" eaLnBrk="1" hangingPunct="1">
              <a:lnSpc>
                <a:spcPct val="70000"/>
              </a:lnSpc>
              <a:defRPr/>
            </a:pPr>
            <a:r>
              <a:rPr lang="hu-HU" dirty="0"/>
              <a:t>Havas</a:t>
            </a:r>
          </a:p>
          <a:p>
            <a:pPr lvl="1" eaLnBrk="1" hangingPunct="1">
              <a:lnSpc>
                <a:spcPct val="70000"/>
              </a:lnSpc>
              <a:defRPr/>
            </a:pPr>
            <a:r>
              <a:rPr lang="hu-HU" dirty="0"/>
              <a:t>Vízi</a:t>
            </a:r>
          </a:p>
          <a:p>
            <a:pPr lvl="1" eaLnBrk="1" hangingPunct="1">
              <a:lnSpc>
                <a:spcPct val="70000"/>
              </a:lnSpc>
              <a:defRPr/>
            </a:pPr>
            <a:r>
              <a:rPr lang="hu-HU" dirty="0"/>
              <a:t>Légi</a:t>
            </a:r>
          </a:p>
          <a:p>
            <a:pPr lvl="1" eaLnBrk="1" hangingPunct="1">
              <a:lnSpc>
                <a:spcPct val="70000"/>
              </a:lnSpc>
              <a:defRPr/>
            </a:pPr>
            <a:r>
              <a:rPr lang="hu-HU" dirty="0"/>
              <a:t>Nem sport típusú (kertészkedés, horgászat)</a:t>
            </a:r>
          </a:p>
          <a:p>
            <a:pPr lvl="1" eaLnBrk="1" hangingPunct="1">
              <a:lnSpc>
                <a:spcPct val="70000"/>
              </a:lnSpc>
              <a:buNone/>
              <a:defRPr/>
            </a:pPr>
            <a:r>
              <a:rPr lang="hu-HU" dirty="0"/>
              <a:t>tevékenységek</a:t>
            </a:r>
          </a:p>
          <a:p>
            <a:pPr lvl="1" eaLnBrk="1" hangingPunct="1">
              <a:lnSpc>
                <a:spcPct val="70000"/>
              </a:lnSpc>
              <a:buNone/>
              <a:defRPr/>
            </a:pPr>
            <a:endParaRPr lang="hu-HU" dirty="0"/>
          </a:p>
          <a:p>
            <a:pPr marL="342900" indent="-342900" eaLnBrk="1" hangingPunct="1">
              <a:lnSpc>
                <a:spcPct val="70000"/>
              </a:lnSpc>
              <a:defRPr/>
            </a:pPr>
            <a:r>
              <a:rPr lang="hu-HU" sz="2600" b="1" dirty="0"/>
              <a:t>Célközönség:</a:t>
            </a:r>
            <a:r>
              <a:rPr lang="hu-HU" sz="2600" dirty="0"/>
              <a:t> teljes életút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Rectangle 2"/>
          <p:cNvSpPr>
            <a:spLocks noGrp="1"/>
          </p:cNvSpPr>
          <p:nvPr>
            <p:ph type="title" idx="4294967295"/>
          </p:nvPr>
        </p:nvSpPr>
        <p:spPr>
          <a:xfrm>
            <a:off x="0" y="107950"/>
            <a:ext cx="8042275" cy="1336675"/>
          </a:xfrm>
        </p:spPr>
        <p:txBody>
          <a:bodyPr anchor="ctr"/>
          <a:lstStyle/>
          <a:p>
            <a:r>
              <a:rPr lang="hu-HU" sz="3300" dirty="0"/>
              <a:t>TTF- IFO Rekreációs válaszok</a:t>
            </a:r>
          </a:p>
        </p:txBody>
      </p:sp>
      <p:pic>
        <p:nvPicPr>
          <p:cNvPr id="163842" name="Picture 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094154" y="1444625"/>
            <a:ext cx="7186613" cy="4324350"/>
          </a:xfrm>
        </p:spPr>
      </p:pic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Footer Placeholder 4"/>
          <p:cNvSpPr txBox="1">
            <a:spLocks noGrp="1"/>
          </p:cNvSpPr>
          <p:nvPr/>
        </p:nvSpPr>
        <p:spPr bwMode="auto">
          <a:xfrm>
            <a:off x="444500" y="6356350"/>
            <a:ext cx="2895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hu-HU" sz="1200">
                <a:solidFill>
                  <a:schemeClr val="bg1"/>
                </a:solidFill>
                <a:latin typeface="Book Antiqua" pitchFamily="18" charset="0"/>
                <a:ea typeface="ＭＳ Ｐゴシック"/>
                <a:cs typeface="ＭＳ Ｐゴシック"/>
              </a:rPr>
              <a:t>Lacza Gyöngyvér</a:t>
            </a:r>
          </a:p>
        </p:txBody>
      </p:sp>
      <p:sp>
        <p:nvSpPr>
          <p:cNvPr id="124930" name="Slide Number Placeholder 5"/>
          <p:cNvSpPr txBox="1">
            <a:spLocks noGrp="1"/>
          </p:cNvSpPr>
          <p:nvPr/>
        </p:nvSpPr>
        <p:spPr bwMode="auto">
          <a:xfrm>
            <a:off x="4305300" y="6356350"/>
            <a:ext cx="533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fld id="{5BFCEBCE-5C54-4321-9092-41FAA4707404}" type="slidenum">
              <a:rPr lang="hu-HU" sz="1200">
                <a:solidFill>
                  <a:schemeClr val="bg1"/>
                </a:solidFill>
                <a:latin typeface="Book Antiqua" pitchFamily="18" charset="0"/>
                <a:ea typeface="ＭＳ Ｐゴシック"/>
                <a:cs typeface="ＭＳ Ｐゴシック"/>
              </a:rPr>
              <a:pPr algn="ctr"/>
              <a:t>178</a:t>
            </a:fld>
            <a:endParaRPr lang="hu-HU" sz="1200">
              <a:solidFill>
                <a:schemeClr val="bg1"/>
              </a:solidFill>
              <a:latin typeface="Book Antiqua" pitchFamily="18" charset="0"/>
              <a:ea typeface="ＭＳ Ｐゴシック"/>
              <a:cs typeface="ＭＳ Ｐゴシック"/>
            </a:endParaRPr>
          </a:p>
        </p:txBody>
      </p:sp>
      <p:sp>
        <p:nvSpPr>
          <p:cNvPr id="147460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pPr eaLnBrk="1" hangingPunct="1">
              <a:defRPr/>
            </a:pPr>
            <a:r>
              <a:rPr lang="hu-HU" dirty="0"/>
              <a:t>Egészség-célzatú irányzatok</a:t>
            </a:r>
          </a:p>
        </p:txBody>
      </p:sp>
      <p:sp>
        <p:nvSpPr>
          <p:cNvPr id="147461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lvl="1">
              <a:defRPr/>
            </a:pPr>
            <a:r>
              <a:rPr lang="hu-HU" sz="2400" b="1" dirty="0"/>
              <a:t>Fittségi irányzatok:</a:t>
            </a:r>
          </a:p>
          <a:p>
            <a:pPr lvl="2">
              <a:defRPr/>
            </a:pPr>
            <a:r>
              <a:rPr lang="hu-HU" sz="2400" b="1" dirty="0"/>
              <a:t>Üzemi-munkahelyi irányzat</a:t>
            </a:r>
          </a:p>
          <a:p>
            <a:pPr lvl="2">
              <a:defRPr/>
            </a:pPr>
            <a:r>
              <a:rPr lang="hu-HU" sz="2400" b="1" dirty="0"/>
              <a:t>Fitnesz irányzat</a:t>
            </a:r>
          </a:p>
          <a:p>
            <a:pPr lvl="2">
              <a:defRPr/>
            </a:pPr>
            <a:r>
              <a:rPr lang="hu-HU" sz="2400" b="1" dirty="0"/>
              <a:t>Sportági</a:t>
            </a:r>
          </a:p>
          <a:p>
            <a:pPr lvl="1" eaLnBrk="1" hangingPunct="1">
              <a:buNone/>
              <a:defRPr/>
            </a:pPr>
            <a:endParaRPr lang="hu-HU" sz="2400" b="1" dirty="0"/>
          </a:p>
          <a:p>
            <a:pPr lvl="1" eaLnBrk="1" hangingPunct="1">
              <a:defRPr/>
            </a:pPr>
            <a:r>
              <a:rPr lang="hu-HU" sz="2400" b="1" dirty="0"/>
              <a:t>Wellnesz irányzat</a:t>
            </a:r>
          </a:p>
          <a:p>
            <a:pPr lvl="1" eaLnBrk="1" hangingPunct="1">
              <a:buFontTx/>
              <a:buNone/>
              <a:defRPr/>
            </a:pPr>
            <a:endParaRPr lang="hu-HU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Footer Placeholder 4"/>
          <p:cNvSpPr txBox="1">
            <a:spLocks noGrp="1"/>
          </p:cNvSpPr>
          <p:nvPr/>
        </p:nvSpPr>
        <p:spPr bwMode="auto">
          <a:xfrm>
            <a:off x="444500" y="6356350"/>
            <a:ext cx="2895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hu-HU" sz="1200">
                <a:solidFill>
                  <a:schemeClr val="bg1"/>
                </a:solidFill>
                <a:latin typeface="Book Antiqua" pitchFamily="18" charset="0"/>
                <a:ea typeface="ＭＳ Ｐゴシック"/>
                <a:cs typeface="ＭＳ Ｐゴシック"/>
              </a:rPr>
              <a:t>Lacza Gyöngyvér</a:t>
            </a:r>
          </a:p>
        </p:txBody>
      </p:sp>
      <p:sp>
        <p:nvSpPr>
          <p:cNvPr id="128002" name="Slide Number Placeholder 5"/>
          <p:cNvSpPr txBox="1">
            <a:spLocks noGrp="1"/>
          </p:cNvSpPr>
          <p:nvPr/>
        </p:nvSpPr>
        <p:spPr bwMode="auto">
          <a:xfrm>
            <a:off x="4305300" y="6356350"/>
            <a:ext cx="533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fld id="{6B9EBE7E-D8AD-4A7A-AE7A-5AB3E4CDA10B}" type="slidenum">
              <a:rPr lang="hu-HU" sz="1200">
                <a:solidFill>
                  <a:schemeClr val="bg1"/>
                </a:solidFill>
                <a:latin typeface="Book Antiqua" pitchFamily="18" charset="0"/>
                <a:ea typeface="ＭＳ Ｐゴシック"/>
                <a:cs typeface="ＭＳ Ｐゴシック"/>
              </a:rPr>
              <a:pPr algn="ctr"/>
              <a:t>179</a:t>
            </a:fld>
            <a:endParaRPr lang="hu-HU" sz="1200">
              <a:solidFill>
                <a:schemeClr val="bg1"/>
              </a:solidFill>
              <a:latin typeface="Book Antiqua" pitchFamily="18" charset="0"/>
              <a:ea typeface="ＭＳ Ｐゴシック"/>
              <a:cs typeface="ＭＳ Ｐゴシック"/>
            </a:endParaRPr>
          </a:p>
        </p:txBody>
      </p:sp>
      <p:sp>
        <p:nvSpPr>
          <p:cNvPr id="148484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pPr eaLnBrk="1" hangingPunct="1">
              <a:defRPr/>
            </a:pPr>
            <a:r>
              <a:rPr lang="hu-HU" b="1" dirty="0"/>
              <a:t>Fittségi irányzat </a:t>
            </a:r>
          </a:p>
        </p:txBody>
      </p:sp>
      <p:sp>
        <p:nvSpPr>
          <p:cNvPr id="148485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342900" indent="-342900" eaLnBrk="1" hangingPunct="1">
              <a:defRPr/>
            </a:pPr>
            <a:r>
              <a:rPr lang="hu-HU" sz="2400" b="1" dirty="0"/>
              <a:t>Jellemzők: </a:t>
            </a:r>
          </a:p>
          <a:p>
            <a:pPr marL="342900" indent="-342900" eaLnBrk="1" hangingPunct="1">
              <a:buFont typeface="Wingdings" pitchFamily="2" charset="2"/>
              <a:buNone/>
              <a:defRPr/>
            </a:pPr>
            <a:r>
              <a:rPr lang="hu-HU" sz="2400" b="1" dirty="0"/>
              <a:t>	Az egészség testi vonzata dominál</a:t>
            </a:r>
          </a:p>
          <a:p>
            <a:pPr marL="342900" indent="-342900" eaLnBrk="1" hangingPunct="1">
              <a:buFont typeface="Wingdings" pitchFamily="2" charset="2"/>
              <a:buNone/>
              <a:defRPr/>
            </a:pPr>
            <a:endParaRPr lang="hu-HU" sz="2400" b="1" dirty="0"/>
          </a:p>
          <a:p>
            <a:pPr lvl="1" eaLnBrk="1" hangingPunct="1">
              <a:defRPr/>
            </a:pPr>
            <a:r>
              <a:rPr lang="hu-HU" sz="2400" b="1" dirty="0"/>
              <a:t>Üzemi-munkahelyi irányzat</a:t>
            </a:r>
          </a:p>
          <a:p>
            <a:pPr lvl="1" eaLnBrk="1" hangingPunct="1">
              <a:defRPr/>
            </a:pPr>
            <a:r>
              <a:rPr lang="hu-HU" sz="2400" b="1" dirty="0"/>
              <a:t>Fitnesz irányzat</a:t>
            </a:r>
          </a:p>
          <a:p>
            <a:pPr lvl="1" eaLnBrk="1" hangingPunct="1">
              <a:defRPr/>
            </a:pPr>
            <a:r>
              <a:rPr lang="hu-HU" sz="2400" b="1" dirty="0"/>
              <a:t>Sportági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Footer Placeholder 4"/>
          <p:cNvSpPr txBox="1">
            <a:spLocks noGrp="1"/>
          </p:cNvSpPr>
          <p:nvPr/>
        </p:nvSpPr>
        <p:spPr bwMode="auto">
          <a:xfrm>
            <a:off x="4445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hu-HU" sz="1200">
                <a:solidFill>
                  <a:schemeClr val="bg1"/>
                </a:solidFill>
                <a:latin typeface="Book Antiqua" pitchFamily="18" charset="0"/>
              </a:rPr>
              <a:t>Lacza Gyöngyvér</a:t>
            </a:r>
          </a:p>
        </p:txBody>
      </p:sp>
      <p:sp>
        <p:nvSpPr>
          <p:cNvPr id="38915" name="Slide Number Placeholder 5"/>
          <p:cNvSpPr txBox="1">
            <a:spLocks noGrp="1"/>
          </p:cNvSpPr>
          <p:nvPr/>
        </p:nvSpPr>
        <p:spPr bwMode="auto">
          <a:xfrm>
            <a:off x="4305300" y="6356350"/>
            <a:ext cx="533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fld id="{A572754D-AD1B-4611-9DC8-B593F5D52F9F}" type="slidenum">
              <a:rPr lang="hu-HU" sz="1200">
                <a:solidFill>
                  <a:schemeClr val="bg1"/>
                </a:solidFill>
                <a:latin typeface="Book Antiqua" pitchFamily="18" charset="0"/>
              </a:rPr>
              <a:pPr algn="ctr" eaLnBrk="1" hangingPunct="1"/>
              <a:t>18</a:t>
            </a:fld>
            <a:endParaRPr lang="hu-HU" sz="120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4403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dirty="0">
                <a:ea typeface="ＭＳ Ｐゴシック" pitchFamily="34" charset="-128"/>
              </a:rPr>
              <a:t>A rekreáció területei</a:t>
            </a:r>
          </a:p>
        </p:txBody>
      </p:sp>
      <p:sp>
        <p:nvSpPr>
          <p:cNvPr id="44037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sz="2800" dirty="0">
                <a:ea typeface="ＭＳ Ｐゴシック" pitchFamily="34" charset="-128"/>
              </a:rPr>
              <a:t>Szellemi rekreáció</a:t>
            </a:r>
          </a:p>
          <a:p>
            <a:pPr eaLnBrk="1" hangingPunct="1">
              <a:buFont typeface="Wingdings 2" pitchFamily="18" charset="2"/>
              <a:buNone/>
              <a:defRPr/>
            </a:pPr>
            <a:endParaRPr lang="hu-HU" sz="2800" dirty="0">
              <a:ea typeface="ＭＳ Ｐゴシック" pitchFamily="34" charset="-128"/>
            </a:endParaRPr>
          </a:p>
          <a:p>
            <a:pPr lvl="1" eaLnBrk="1" hangingPunct="1">
              <a:defRPr/>
            </a:pPr>
            <a:r>
              <a:rPr lang="hu-HU" sz="2800" dirty="0">
                <a:ea typeface="ＭＳ Ｐゴシック" pitchFamily="34" charset="-128"/>
              </a:rPr>
              <a:t>Passzívak (néző, el/begfogadó)</a:t>
            </a:r>
          </a:p>
          <a:p>
            <a:pPr lvl="1" eaLnBrk="1" hangingPunct="1">
              <a:defRPr/>
            </a:pPr>
            <a:r>
              <a:rPr lang="hu-HU" sz="2800" dirty="0">
                <a:ea typeface="ＭＳ Ｐゴシック" pitchFamily="34" charset="-128"/>
              </a:rPr>
              <a:t>Aktívak (résztvevő)</a:t>
            </a:r>
          </a:p>
          <a:p>
            <a:pPr lvl="1" eaLnBrk="1" hangingPunct="1">
              <a:defRPr/>
            </a:pPr>
            <a:r>
              <a:rPr lang="hu-HU" sz="2800" dirty="0">
                <a:ea typeface="ＭＳ Ｐゴシック" pitchFamily="34" charset="-128"/>
              </a:rPr>
              <a:t>Hobby jellegűek (részt vevő, létrehozó)</a:t>
            </a:r>
          </a:p>
        </p:txBody>
      </p:sp>
    </p:spTree>
    <p:extLst>
      <p:ext uri="{BB962C8B-B14F-4D97-AF65-F5344CB8AC3E}">
        <p14:creationId xmlns:p14="http://schemas.microsoft.com/office/powerpoint/2010/main" val="2470678595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Footer Placeholder 4"/>
          <p:cNvSpPr txBox="1">
            <a:spLocks noGrp="1"/>
          </p:cNvSpPr>
          <p:nvPr/>
        </p:nvSpPr>
        <p:spPr bwMode="auto">
          <a:xfrm>
            <a:off x="444500" y="6356350"/>
            <a:ext cx="2895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hu-HU" sz="1200">
                <a:solidFill>
                  <a:schemeClr val="bg1"/>
                </a:solidFill>
                <a:latin typeface="Book Antiqua" pitchFamily="18" charset="0"/>
                <a:ea typeface="ＭＳ Ｐゴシック"/>
                <a:cs typeface="ＭＳ Ｐゴシック"/>
              </a:rPr>
              <a:t>Lacza Gyöngyvér</a:t>
            </a:r>
          </a:p>
        </p:txBody>
      </p:sp>
      <p:sp>
        <p:nvSpPr>
          <p:cNvPr id="130050" name="Slide Number Placeholder 5"/>
          <p:cNvSpPr txBox="1">
            <a:spLocks noGrp="1"/>
          </p:cNvSpPr>
          <p:nvPr/>
        </p:nvSpPr>
        <p:spPr bwMode="auto">
          <a:xfrm>
            <a:off x="4305300" y="6356350"/>
            <a:ext cx="533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fld id="{C47E03F6-B477-49AC-B425-1F3A46B6839B}" type="slidenum">
              <a:rPr lang="hu-HU" sz="1200">
                <a:solidFill>
                  <a:schemeClr val="bg1"/>
                </a:solidFill>
                <a:latin typeface="Book Antiqua" pitchFamily="18" charset="0"/>
                <a:ea typeface="ＭＳ Ｐゴシック"/>
                <a:cs typeface="ＭＳ Ｐゴシック"/>
              </a:rPr>
              <a:pPr algn="ctr"/>
              <a:t>180</a:t>
            </a:fld>
            <a:endParaRPr lang="hu-HU" sz="1200">
              <a:solidFill>
                <a:schemeClr val="bg1"/>
              </a:solidFill>
              <a:latin typeface="Book Antiqua" pitchFamily="18" charset="0"/>
              <a:ea typeface="ＭＳ Ｐゴシック"/>
              <a:cs typeface="ＭＳ Ｐゴシック"/>
            </a:endParaRPr>
          </a:p>
        </p:txBody>
      </p:sp>
      <p:sp>
        <p:nvSpPr>
          <p:cNvPr id="150532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pPr eaLnBrk="1" hangingPunct="1">
              <a:defRPr/>
            </a:pPr>
            <a:r>
              <a:rPr lang="hu-HU" dirty="0"/>
              <a:t>Wellnesz irányzat</a:t>
            </a:r>
          </a:p>
        </p:txBody>
      </p:sp>
      <p:sp>
        <p:nvSpPr>
          <p:cNvPr id="150533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marL="342900" indent="-342900" eaLnBrk="1" hangingPunct="1">
              <a:lnSpc>
                <a:spcPct val="70000"/>
              </a:lnSpc>
              <a:buFont typeface="Wingdings" pitchFamily="2" charset="2"/>
              <a:buNone/>
              <a:defRPr/>
            </a:pPr>
            <a:endParaRPr lang="hu-HU" sz="2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42900" indent="-342900">
              <a:lnSpc>
                <a:spcPct val="70000"/>
              </a:lnSpc>
              <a:buNone/>
              <a:defRPr/>
            </a:pPr>
            <a:r>
              <a:rPr lang="hu-HU" sz="2400" b="1" dirty="0"/>
              <a:t>Wellnesz: </a:t>
            </a:r>
          </a:p>
          <a:p>
            <a:pPr marL="342900" indent="-342900">
              <a:lnSpc>
                <a:spcPct val="70000"/>
              </a:lnSpc>
              <a:buNone/>
              <a:defRPr/>
            </a:pPr>
            <a:r>
              <a:rPr lang="hu-HU" sz="2400" dirty="0"/>
              <a:t>	Optimális egészség pozitív komponenseinek harmonikus összessége</a:t>
            </a:r>
          </a:p>
          <a:p>
            <a:pPr marL="342900" indent="-342900" eaLnBrk="1" hangingPunct="1">
              <a:lnSpc>
                <a:spcPct val="70000"/>
              </a:lnSpc>
              <a:buFont typeface="Wingdings" pitchFamily="2" charset="2"/>
              <a:buNone/>
              <a:defRPr/>
            </a:pPr>
            <a:endParaRPr lang="hu-HU" sz="2400" b="1" dirty="0"/>
          </a:p>
          <a:p>
            <a:pPr marL="342900" indent="-342900" eaLnBrk="1" hangingPunct="1">
              <a:lnSpc>
                <a:spcPct val="70000"/>
              </a:lnSpc>
              <a:buFont typeface="Wingdings" pitchFamily="2" charset="2"/>
              <a:buNone/>
              <a:defRPr/>
            </a:pPr>
            <a:r>
              <a:rPr lang="hu-HU" sz="2400" b="1" dirty="0"/>
              <a:t>Eszközei: </a:t>
            </a:r>
          </a:p>
          <a:p>
            <a:pPr marL="342900" indent="-342900">
              <a:lnSpc>
                <a:spcPct val="70000"/>
              </a:lnSpc>
              <a:defRPr/>
            </a:pPr>
            <a:r>
              <a:rPr lang="hu-HU" sz="2400" dirty="0"/>
              <a:t>Egészséges életmód</a:t>
            </a:r>
          </a:p>
          <a:p>
            <a:pPr marL="342900" indent="-342900">
              <a:lnSpc>
                <a:spcPct val="70000"/>
              </a:lnSpc>
              <a:defRPr/>
            </a:pPr>
            <a:r>
              <a:rPr lang="hu-HU" sz="2400" dirty="0"/>
              <a:t>Aerob típusú tevékenységek</a:t>
            </a:r>
          </a:p>
          <a:p>
            <a:pPr marL="342900" indent="-342900">
              <a:lnSpc>
                <a:spcPct val="70000"/>
              </a:lnSpc>
              <a:defRPr/>
            </a:pPr>
            <a:r>
              <a:rPr lang="hu-HU" sz="2400" dirty="0"/>
              <a:t>Élmény, kényeztetés</a:t>
            </a:r>
          </a:p>
          <a:p>
            <a:pPr marL="342900" indent="-342900">
              <a:lnSpc>
                <a:spcPct val="70000"/>
              </a:lnSpc>
              <a:defRPr/>
            </a:pPr>
            <a:r>
              <a:rPr lang="hu-HU" sz="2400" dirty="0"/>
              <a:t>Lazító, stresszoldó technikák</a:t>
            </a:r>
          </a:p>
          <a:p>
            <a:pPr marL="342900" indent="-342900" eaLnBrk="1" hangingPunct="1">
              <a:lnSpc>
                <a:spcPct val="70000"/>
              </a:lnSpc>
              <a:buFont typeface="Wingdings" pitchFamily="2" charset="2"/>
              <a:buNone/>
              <a:defRPr/>
            </a:pPr>
            <a:endParaRPr lang="hu-HU" sz="2400" b="1" dirty="0"/>
          </a:p>
          <a:p>
            <a:pPr marL="342900" indent="-342900" eaLnBrk="1" hangingPunct="1">
              <a:lnSpc>
                <a:spcPct val="70000"/>
              </a:lnSpc>
              <a:buFont typeface="Wingdings" pitchFamily="2" charset="2"/>
              <a:buNone/>
              <a:defRPr/>
            </a:pPr>
            <a:r>
              <a:rPr lang="hu-HU" sz="2400" b="1" dirty="0"/>
              <a:t>Célközönsége:</a:t>
            </a:r>
            <a:r>
              <a:rPr lang="hu-HU" sz="2400" dirty="0"/>
              <a:t> </a:t>
            </a:r>
          </a:p>
          <a:p>
            <a:pPr marL="342900" indent="-342900">
              <a:lnSpc>
                <a:spcPct val="70000"/>
              </a:lnSpc>
              <a:defRPr/>
            </a:pPr>
            <a:r>
              <a:rPr lang="hu-HU" sz="2400" dirty="0"/>
              <a:t>Fittségi- fiatal felnőtt-középkorú</a:t>
            </a:r>
          </a:p>
          <a:p>
            <a:pPr marL="342900" indent="-342900">
              <a:lnSpc>
                <a:spcPct val="70000"/>
              </a:lnSpc>
              <a:defRPr/>
            </a:pPr>
            <a:r>
              <a:rPr lang="hu-HU" sz="2400" dirty="0"/>
              <a:t>Sportági- fiatal felnőtt-középkorú</a:t>
            </a:r>
          </a:p>
          <a:p>
            <a:pPr marL="342900" indent="-342900">
              <a:lnSpc>
                <a:spcPct val="70000"/>
              </a:lnSpc>
              <a:defRPr/>
            </a:pPr>
            <a:r>
              <a:rPr lang="hu-HU" sz="2400" dirty="0"/>
              <a:t>Wellness- teljes életút</a:t>
            </a:r>
          </a:p>
          <a:p>
            <a:pPr marL="342900" indent="-342900" eaLnBrk="1" hangingPunct="1">
              <a:lnSpc>
                <a:spcPct val="70000"/>
              </a:lnSpc>
              <a:buFont typeface="Wingdings" pitchFamily="2" charset="2"/>
              <a:buChar char=""/>
              <a:defRPr/>
            </a:pPr>
            <a:endParaRPr lang="hu-HU" sz="18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42900" indent="-342900" eaLnBrk="1" hangingPunct="1">
              <a:lnSpc>
                <a:spcPct val="70000"/>
              </a:lnSpc>
              <a:defRPr/>
            </a:pPr>
            <a:endParaRPr lang="hu-HU" sz="18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Footer Placeholder 4"/>
          <p:cNvSpPr txBox="1">
            <a:spLocks noGrp="1"/>
          </p:cNvSpPr>
          <p:nvPr/>
        </p:nvSpPr>
        <p:spPr bwMode="auto">
          <a:xfrm>
            <a:off x="444500" y="6356350"/>
            <a:ext cx="2895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hu-HU" sz="1200">
                <a:solidFill>
                  <a:schemeClr val="bg1"/>
                </a:solidFill>
                <a:latin typeface="Book Antiqua" pitchFamily="18" charset="0"/>
                <a:ea typeface="ＭＳ Ｐゴシック"/>
                <a:cs typeface="ＭＳ Ｐゴシック"/>
              </a:rPr>
              <a:t>Lacza Gyöngyvér</a:t>
            </a:r>
          </a:p>
        </p:txBody>
      </p:sp>
      <p:sp>
        <p:nvSpPr>
          <p:cNvPr id="132098" name="Slide Number Placeholder 5"/>
          <p:cNvSpPr txBox="1">
            <a:spLocks noGrp="1"/>
          </p:cNvSpPr>
          <p:nvPr/>
        </p:nvSpPr>
        <p:spPr bwMode="auto">
          <a:xfrm>
            <a:off x="4305300" y="6356350"/>
            <a:ext cx="533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fld id="{987735A9-E478-4ED4-8E3E-364575F83A84}" type="slidenum">
              <a:rPr lang="hu-HU" sz="1200">
                <a:solidFill>
                  <a:schemeClr val="bg1"/>
                </a:solidFill>
                <a:latin typeface="Book Antiqua" pitchFamily="18" charset="0"/>
                <a:ea typeface="ＭＳ Ｐゴシック"/>
                <a:cs typeface="ＭＳ Ｐゴシック"/>
              </a:rPr>
              <a:pPr algn="ctr"/>
              <a:t>181</a:t>
            </a:fld>
            <a:endParaRPr lang="hu-HU" sz="1200">
              <a:solidFill>
                <a:schemeClr val="bg1"/>
              </a:solidFill>
              <a:latin typeface="Book Antiqua" pitchFamily="18" charset="0"/>
              <a:ea typeface="ＭＳ Ｐゴシック"/>
              <a:cs typeface="ＭＳ Ｐゴシック"/>
            </a:endParaRPr>
          </a:p>
        </p:txBody>
      </p:sp>
      <p:sp>
        <p:nvSpPr>
          <p:cNvPr id="151556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pPr eaLnBrk="1" hangingPunct="1">
              <a:defRPr/>
            </a:pPr>
            <a:r>
              <a:rPr lang="hu-HU" b="1" dirty="0"/>
              <a:t>Élménykereső irányzat</a:t>
            </a:r>
          </a:p>
        </p:txBody>
      </p:sp>
      <p:sp>
        <p:nvSpPr>
          <p:cNvPr id="151557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342900" indent="-342900" eaLnBrk="1" hangingPunct="1">
              <a:lnSpc>
                <a:spcPct val="70000"/>
              </a:lnSpc>
              <a:buFont typeface="Wingdings" pitchFamily="2" charset="2"/>
              <a:buNone/>
              <a:defRPr/>
            </a:pPr>
            <a:r>
              <a:rPr lang="hu-HU" sz="2600" b="1" dirty="0"/>
              <a:t>Jellemzői és azok Célközönsége:</a:t>
            </a:r>
          </a:p>
          <a:p>
            <a:pPr marL="342900" indent="-342900" eaLnBrk="1" hangingPunct="1">
              <a:lnSpc>
                <a:spcPct val="70000"/>
              </a:lnSpc>
              <a:buFont typeface="Wingdings" pitchFamily="2" charset="2"/>
              <a:buNone/>
              <a:defRPr/>
            </a:pPr>
            <a:endParaRPr lang="hu-HU" sz="2600" dirty="0"/>
          </a:p>
          <a:p>
            <a:pPr marL="342900" indent="-342900">
              <a:lnSpc>
                <a:spcPct val="70000"/>
              </a:lnSpc>
              <a:defRPr/>
            </a:pPr>
            <a:r>
              <a:rPr lang="hu-HU" sz="2600" dirty="0"/>
              <a:t> játékok-mindenki</a:t>
            </a:r>
          </a:p>
          <a:p>
            <a:pPr marL="342900" indent="-342900">
              <a:lnSpc>
                <a:spcPct val="70000"/>
              </a:lnSpc>
              <a:defRPr/>
            </a:pPr>
            <a:r>
              <a:rPr lang="hu-HU" sz="2600" dirty="0"/>
              <a:t> fun- ifjúság</a:t>
            </a:r>
          </a:p>
          <a:p>
            <a:pPr marL="342900" indent="-342900">
              <a:lnSpc>
                <a:spcPct val="70000"/>
              </a:lnSpc>
              <a:defRPr/>
            </a:pPr>
            <a:r>
              <a:rPr lang="hu-HU" sz="2600" dirty="0"/>
              <a:t> kaland- mindenki</a:t>
            </a:r>
          </a:p>
          <a:p>
            <a:pPr marL="342900" indent="-342900">
              <a:lnSpc>
                <a:spcPct val="70000"/>
              </a:lnSpc>
              <a:defRPr/>
            </a:pPr>
            <a:r>
              <a:rPr lang="hu-HU" sz="2600" dirty="0"/>
              <a:t> extrém- fiatal felnőtt</a:t>
            </a:r>
          </a:p>
          <a:p>
            <a:pPr marL="342900" indent="-342900" eaLnBrk="1" hangingPunct="1">
              <a:lnSpc>
                <a:spcPct val="70000"/>
              </a:lnSpc>
              <a:buFont typeface="Wingdings" pitchFamily="2" charset="2"/>
              <a:buNone/>
              <a:defRPr/>
            </a:pPr>
            <a:endParaRPr lang="hu-HU" sz="2600" dirty="0"/>
          </a:p>
          <a:p>
            <a:pPr marL="342900" indent="-342900" eaLnBrk="1" hangingPunct="1">
              <a:lnSpc>
                <a:spcPct val="70000"/>
              </a:lnSpc>
              <a:buFont typeface="Wingdings" pitchFamily="2" charset="2"/>
              <a:buNone/>
              <a:defRPr/>
            </a:pPr>
            <a:r>
              <a:rPr lang="hu-HU" sz="2600" b="1" dirty="0"/>
              <a:t>Eszközei</a:t>
            </a:r>
            <a:endParaRPr lang="hu-HU" sz="2600" dirty="0"/>
          </a:p>
          <a:p>
            <a:pPr marL="342900" indent="-342900" eaLnBrk="1" hangingPunct="1">
              <a:lnSpc>
                <a:spcPct val="70000"/>
              </a:lnSpc>
              <a:buFont typeface="Wingdings" pitchFamily="2" charset="2"/>
              <a:buNone/>
              <a:defRPr/>
            </a:pPr>
            <a:r>
              <a:rPr lang="hu-HU" sz="2600" dirty="0"/>
              <a:t> a fenti tevékenységek</a:t>
            </a:r>
          </a:p>
          <a:p>
            <a:pPr marL="342900" indent="-342900" eaLnBrk="1" hangingPunct="1">
              <a:lnSpc>
                <a:spcPct val="70000"/>
              </a:lnSpc>
              <a:buFont typeface="Wingdings" pitchFamily="2" charset="2"/>
              <a:buNone/>
              <a:defRPr/>
            </a:pPr>
            <a:endParaRPr lang="hu-HU" sz="26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42900" indent="-342900" eaLnBrk="1" hangingPunct="1">
              <a:lnSpc>
                <a:spcPct val="70000"/>
              </a:lnSpc>
              <a:buFont typeface="Wingdings" pitchFamily="2" charset="2"/>
              <a:buNone/>
              <a:defRPr/>
            </a:pPr>
            <a:endParaRPr lang="hu-HU" sz="26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Footer Placeholder 4"/>
          <p:cNvSpPr txBox="1">
            <a:spLocks noGrp="1"/>
          </p:cNvSpPr>
          <p:nvPr/>
        </p:nvSpPr>
        <p:spPr bwMode="auto">
          <a:xfrm>
            <a:off x="444500" y="6356350"/>
            <a:ext cx="2895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hu-HU" sz="1200">
                <a:solidFill>
                  <a:schemeClr val="bg1"/>
                </a:solidFill>
                <a:latin typeface="Book Antiqua" pitchFamily="18" charset="0"/>
                <a:ea typeface="ＭＳ Ｐゴシック"/>
                <a:cs typeface="ＭＳ Ｐゴシック"/>
              </a:rPr>
              <a:t>Lacza Gyöngyvér</a:t>
            </a:r>
          </a:p>
        </p:txBody>
      </p:sp>
      <p:sp>
        <p:nvSpPr>
          <p:cNvPr id="133122" name="Slide Number Placeholder 5"/>
          <p:cNvSpPr txBox="1">
            <a:spLocks noGrp="1"/>
          </p:cNvSpPr>
          <p:nvPr/>
        </p:nvSpPr>
        <p:spPr bwMode="auto">
          <a:xfrm>
            <a:off x="4305300" y="6356350"/>
            <a:ext cx="533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fld id="{75FF7112-375A-45F6-9F13-F095EE2243D6}" type="slidenum">
              <a:rPr lang="hu-HU" sz="1200">
                <a:solidFill>
                  <a:schemeClr val="bg1"/>
                </a:solidFill>
                <a:latin typeface="Book Antiqua" pitchFamily="18" charset="0"/>
                <a:ea typeface="ＭＳ Ｐゴシック"/>
                <a:cs typeface="ＭＳ Ｐゴシック"/>
              </a:rPr>
              <a:pPr algn="ctr"/>
              <a:t>182</a:t>
            </a:fld>
            <a:endParaRPr lang="hu-HU" sz="1200">
              <a:solidFill>
                <a:schemeClr val="bg1"/>
              </a:solidFill>
              <a:latin typeface="Book Antiqua" pitchFamily="18" charset="0"/>
              <a:ea typeface="ＭＳ Ｐゴシック"/>
              <a:cs typeface="ＭＳ Ｐゴシック"/>
            </a:endParaRPr>
          </a:p>
        </p:txBody>
      </p:sp>
      <p:sp>
        <p:nvSpPr>
          <p:cNvPr id="152580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pPr eaLnBrk="1" hangingPunct="1">
              <a:defRPr/>
            </a:pPr>
            <a:r>
              <a:rPr lang="hu-HU" dirty="0"/>
              <a:t>Teljesítményelvű irányzat</a:t>
            </a:r>
          </a:p>
        </p:txBody>
      </p:sp>
      <p:sp>
        <p:nvSpPr>
          <p:cNvPr id="152581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342900" indent="-342900" eaLnBrk="1" hangingPunct="1">
              <a:defRPr/>
            </a:pPr>
            <a:r>
              <a:rPr lang="hu-HU" sz="2400" dirty="0"/>
              <a:t>Jellemzője: </a:t>
            </a:r>
          </a:p>
          <a:p>
            <a:pPr marL="342900" indent="-342900" eaLnBrk="1" hangingPunct="1">
              <a:buNone/>
              <a:defRPr/>
            </a:pPr>
            <a:r>
              <a:rPr lang="hu-HU" sz="2400" dirty="0"/>
              <a:t>	 a versenyzés, az egyéni teljesítmény fokozása</a:t>
            </a:r>
          </a:p>
          <a:p>
            <a:pPr marL="342900" indent="-342900" eaLnBrk="1" hangingPunct="1">
              <a:buNone/>
              <a:defRPr/>
            </a:pPr>
            <a:endParaRPr lang="hu-HU" sz="2400" dirty="0"/>
          </a:p>
          <a:p>
            <a:pPr marL="342900" indent="-342900" eaLnBrk="1" hangingPunct="1">
              <a:defRPr/>
            </a:pPr>
            <a:r>
              <a:rPr lang="hu-HU" sz="2400" dirty="0"/>
              <a:t>Eszközei: </a:t>
            </a:r>
          </a:p>
          <a:p>
            <a:pPr lvl="1" eaLnBrk="1" hangingPunct="1">
              <a:defRPr/>
            </a:pPr>
            <a:r>
              <a:rPr lang="hu-HU" sz="2400" dirty="0"/>
              <a:t>Tömegfutóversenyek</a:t>
            </a:r>
          </a:p>
          <a:p>
            <a:pPr lvl="1" eaLnBrk="1" hangingPunct="1">
              <a:defRPr/>
            </a:pPr>
            <a:r>
              <a:rPr lang="hu-HU" sz="2400" dirty="0"/>
              <a:t>Tömegsport versenyek</a:t>
            </a:r>
          </a:p>
          <a:p>
            <a:pPr lvl="1" eaLnBrk="1" hangingPunct="1">
              <a:buFontTx/>
              <a:buNone/>
              <a:defRPr/>
            </a:pPr>
            <a:endParaRPr lang="hu-HU" sz="2400" dirty="0"/>
          </a:p>
          <a:p>
            <a:pPr lvl="1" eaLnBrk="1" hangingPunct="1">
              <a:buFontTx/>
              <a:buNone/>
              <a:defRPr/>
            </a:pPr>
            <a:r>
              <a:rPr lang="hu-HU" sz="2400" dirty="0"/>
              <a:t>Célközönsége: </a:t>
            </a:r>
          </a:p>
          <a:p>
            <a:pPr lvl="1" eaLnBrk="1" hangingPunct="1">
              <a:buFontTx/>
              <a:buNone/>
              <a:defRPr/>
            </a:pPr>
            <a:r>
              <a:rPr lang="hu-HU" sz="2400" dirty="0"/>
              <a:t>ifjak, fiatal felnőttek, egykori sportolók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Footer Placeholder 4"/>
          <p:cNvSpPr txBox="1">
            <a:spLocks noGrp="1"/>
          </p:cNvSpPr>
          <p:nvPr/>
        </p:nvSpPr>
        <p:spPr bwMode="auto">
          <a:xfrm>
            <a:off x="4445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hu-HU" sz="1200">
                <a:solidFill>
                  <a:schemeClr val="bg1"/>
                </a:solidFill>
                <a:latin typeface="Book Antiqua" pitchFamily="18" charset="0"/>
              </a:rPr>
              <a:t>Lacza Gyöngyvér</a:t>
            </a:r>
          </a:p>
        </p:txBody>
      </p:sp>
      <p:sp>
        <p:nvSpPr>
          <p:cNvPr id="39939" name="Slide Number Placeholder 5"/>
          <p:cNvSpPr txBox="1">
            <a:spLocks noGrp="1"/>
          </p:cNvSpPr>
          <p:nvPr/>
        </p:nvSpPr>
        <p:spPr bwMode="auto">
          <a:xfrm>
            <a:off x="4305300" y="6356350"/>
            <a:ext cx="533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fld id="{F62F75C9-7EB7-43EE-A646-4A261436F36C}" type="slidenum">
              <a:rPr lang="hu-HU" sz="1200">
                <a:solidFill>
                  <a:schemeClr val="bg1"/>
                </a:solidFill>
                <a:latin typeface="Book Antiqua" pitchFamily="18" charset="0"/>
              </a:rPr>
              <a:pPr algn="ctr" eaLnBrk="1" hangingPunct="1"/>
              <a:t>19</a:t>
            </a:fld>
            <a:endParaRPr lang="hu-HU" sz="120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4506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dirty="0">
                <a:ea typeface="ＭＳ Ｐゴシック" pitchFamily="34" charset="-128"/>
              </a:rPr>
              <a:t>Területei</a:t>
            </a:r>
          </a:p>
        </p:txBody>
      </p:sp>
      <p:sp>
        <p:nvSpPr>
          <p:cNvPr id="45061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hu-HU" sz="2400" dirty="0">
                <a:ea typeface="ＭＳ Ｐゴシック" pitchFamily="34" charset="-128"/>
              </a:rPr>
              <a:t>Fizikai rekreáció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hu-HU" sz="2400" dirty="0">
                <a:ea typeface="ＭＳ Ｐゴシック" pitchFamily="34" charset="-128"/>
              </a:rPr>
              <a:t>Hobbi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hu-HU" sz="2400" dirty="0">
                <a:ea typeface="ＭＳ Ｐゴシック" pitchFamily="34" charset="-128"/>
              </a:rPr>
              <a:t>Tánc és tánc-jellegű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hu-HU" sz="2400" dirty="0">
                <a:ea typeface="ＭＳ Ｐゴシック" pitchFamily="34" charset="-128"/>
              </a:rPr>
              <a:t>Turisztika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hu-HU" sz="2400" dirty="0">
                <a:ea typeface="ＭＳ Ｐゴシック" pitchFamily="34" charset="-128"/>
              </a:rPr>
              <a:t>Játék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hu-HU" sz="2400" dirty="0">
                <a:ea typeface="ＭＳ Ｐゴシック" pitchFamily="34" charset="-128"/>
              </a:rPr>
              <a:t>Rekreációs sport</a:t>
            </a: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endParaRPr lang="hu-HU" sz="2400" dirty="0">
              <a:ea typeface="ＭＳ Ｐゴシック" pitchFamily="34" charset="-128"/>
            </a:endParaRP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r>
              <a:rPr lang="hu-HU" sz="2400" dirty="0">
                <a:ea typeface="ＭＳ Ｐゴシック" pitchFamily="34" charset="-128"/>
              </a:rPr>
              <a:t>Turizmus</a:t>
            </a: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endParaRPr lang="hu-HU" sz="240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</p:txBody>
      </p:sp>
      <p:sp>
        <p:nvSpPr>
          <p:cNvPr id="39942" name="Rectangle 5"/>
          <p:cNvSpPr>
            <a:spLocks noChangeArrowheads="1"/>
          </p:cNvSpPr>
          <p:nvPr/>
        </p:nvSpPr>
        <p:spPr bwMode="auto">
          <a:xfrm>
            <a:off x="4953000" y="19050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164302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 txBox="1">
            <a:spLocks noGrp="1"/>
          </p:cNvSpPr>
          <p:nvPr/>
        </p:nvSpPr>
        <p:spPr>
          <a:xfrm>
            <a:off x="444500" y="6356350"/>
            <a:ext cx="2895600" cy="365125"/>
          </a:xfrm>
          <a:prstGeom prst="rect">
            <a:avLst/>
          </a:prstGeom>
          <a:noFill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200" dirty="0">
                <a:solidFill>
                  <a:schemeClr val="bg1"/>
                </a:solidFill>
              </a:rPr>
              <a:t>Dr. </a:t>
            </a:r>
            <a:r>
              <a:rPr lang="hu-HU" sz="1200" dirty="0">
                <a:solidFill>
                  <a:schemeClr val="bg1"/>
                </a:solidFill>
                <a:latin typeface="+mn-lt"/>
              </a:rPr>
              <a:t>Lacza Gyöngyvér</a:t>
            </a:r>
          </a:p>
        </p:txBody>
      </p:sp>
      <p:sp>
        <p:nvSpPr>
          <p:cNvPr id="5" name="Slide Number Placeholder 5"/>
          <p:cNvSpPr txBox="1">
            <a:spLocks noGrp="1"/>
          </p:cNvSpPr>
          <p:nvPr/>
        </p:nvSpPr>
        <p:spPr>
          <a:xfrm>
            <a:off x="4305300" y="6356350"/>
            <a:ext cx="533400" cy="365125"/>
          </a:xfrm>
          <a:prstGeom prst="rect">
            <a:avLst/>
          </a:prstGeom>
          <a:noFill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A1834708-C8A2-4D0F-8818-98F76991A0C5}" type="slidenum">
              <a:rPr lang="hu-HU" sz="1200">
                <a:solidFill>
                  <a:schemeClr val="bg1"/>
                </a:solidFill>
                <a:latin typeface="+mn-lt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2</a:t>
            </a:fld>
            <a:endParaRPr lang="hu-HU" sz="12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Elvárások</a:t>
            </a:r>
            <a:endParaRPr lang="en-GB" dirty="0"/>
          </a:p>
        </p:txBody>
      </p:sp>
      <p:sp>
        <p:nvSpPr>
          <p:cNvPr id="21509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hu-HU" dirty="0"/>
              <a:t>Aláírás és a gyakorlati érdemjegy megszerzésének feltétele:</a:t>
            </a:r>
          </a:p>
          <a:p>
            <a:pPr lvl="1"/>
            <a:r>
              <a:rPr lang="hu-HU" dirty="0"/>
              <a:t>órai részvétel (TVSZ nappali szakra vonatkozó előírásai szerint max. 20% hiányzás)</a:t>
            </a:r>
          </a:p>
          <a:p>
            <a:pPr lvl="1"/>
            <a:endParaRPr lang="hu-HU" dirty="0"/>
          </a:p>
          <a:p>
            <a:pPr lvl="1"/>
            <a:r>
              <a:rPr lang="hu-HU" dirty="0"/>
              <a:t>sikeres félév végi írásbeli dolgozat min. 60%-ra történő megírása</a:t>
            </a:r>
          </a:p>
          <a:p>
            <a:pPr>
              <a:buNone/>
            </a:pPr>
            <a:endParaRPr lang="hu-HU" dirty="0"/>
          </a:p>
          <a:p>
            <a:pPr>
              <a:buNone/>
            </a:pPr>
            <a:endParaRPr lang="en-GB" dirty="0"/>
          </a:p>
          <a:p>
            <a:endParaRPr lang="en-GB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Szabadidő, leisure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>
              <a:defRPr/>
            </a:pPr>
            <a:r>
              <a:rPr lang="en-US" sz="2800" b="1" dirty="0">
                <a:ea typeface="ＭＳ Ｐゴシック" pitchFamily="34" charset="-128"/>
              </a:rPr>
              <a:t>A rekreációs tevékenységek alapvető feltételei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 rtlCol="0"/>
          <a:lstStyle/>
          <a:p>
            <a:pPr>
              <a:buFont typeface="Wingdings 2" charset="2"/>
              <a:buChar char=""/>
              <a:defRPr/>
            </a:pPr>
            <a:endParaRPr lang="en-US" dirty="0"/>
          </a:p>
          <a:p>
            <a:pPr>
              <a:buFont typeface="Wingdings 2" charset="2"/>
              <a:buChar char=""/>
              <a:defRPr/>
            </a:pPr>
            <a:r>
              <a:rPr lang="en-US" dirty="0"/>
              <a:t>Idő?? 				?? Társaság</a:t>
            </a:r>
          </a:p>
          <a:p>
            <a:pPr>
              <a:buFont typeface="Wingdings 2" charset="2"/>
              <a:buChar char=""/>
              <a:defRPr/>
            </a:pPr>
            <a:endParaRPr lang="en-US" dirty="0"/>
          </a:p>
          <a:p>
            <a:pPr lvl="1">
              <a:buFontTx/>
              <a:buNone/>
              <a:defRPr/>
            </a:pPr>
            <a:r>
              <a:rPr lang="en-US" sz="2400" dirty="0"/>
              <a:t>Akaraterő???</a:t>
            </a:r>
          </a:p>
          <a:p>
            <a:pPr lvl="5">
              <a:buFontTx/>
              <a:buNone/>
              <a:defRPr/>
            </a:pPr>
            <a:r>
              <a:rPr lang="en-US" dirty="0"/>
              <a:t>			</a:t>
            </a:r>
            <a:r>
              <a:rPr lang="en-US" sz="3600" dirty="0"/>
              <a:t>?????</a:t>
            </a:r>
          </a:p>
          <a:p>
            <a:pPr lvl="5">
              <a:buFontTx/>
              <a:buNone/>
              <a:defRPr/>
            </a:pPr>
            <a:endParaRPr lang="en-US" dirty="0"/>
          </a:p>
          <a:p>
            <a:pPr lvl="5">
              <a:buFontTx/>
              <a:buNone/>
              <a:defRPr/>
            </a:pPr>
            <a:endParaRPr lang="en-US" dirty="0"/>
          </a:p>
          <a:p>
            <a:pPr lvl="5">
              <a:buFontTx/>
              <a:buNone/>
              <a:defRPr/>
            </a:pPr>
            <a:r>
              <a:rPr lang="en-US" b="1" dirty="0"/>
              <a:t>Pénz?? </a:t>
            </a:r>
          </a:p>
        </p:txBody>
      </p:sp>
      <p:sp>
        <p:nvSpPr>
          <p:cNvPr id="40964" name="Footer Placeholder 3"/>
          <p:cNvSpPr txBox="1">
            <a:spLocks noGrp="1"/>
          </p:cNvSpPr>
          <p:nvPr/>
        </p:nvSpPr>
        <p:spPr bwMode="auto">
          <a:xfrm>
            <a:off x="4445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hu-HU" sz="1200">
                <a:solidFill>
                  <a:schemeClr val="bg1"/>
                </a:solidFill>
                <a:latin typeface="Book Antiqua" pitchFamily="18" charset="0"/>
              </a:rPr>
              <a:t>Lacza Gyöngyvér</a:t>
            </a:r>
          </a:p>
        </p:txBody>
      </p:sp>
      <p:sp>
        <p:nvSpPr>
          <p:cNvPr id="40965" name="Slide Number Placeholder 4"/>
          <p:cNvSpPr txBox="1">
            <a:spLocks noGrp="1"/>
          </p:cNvSpPr>
          <p:nvPr/>
        </p:nvSpPr>
        <p:spPr bwMode="auto">
          <a:xfrm>
            <a:off x="4305300" y="6356350"/>
            <a:ext cx="533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fld id="{E4CECCAE-55FC-4FBD-9C82-72A8E0E598BD}" type="slidenum">
              <a:rPr lang="hu-HU" sz="1200">
                <a:solidFill>
                  <a:schemeClr val="bg1"/>
                </a:solidFill>
                <a:latin typeface="Book Antiqua" pitchFamily="18" charset="0"/>
              </a:rPr>
              <a:pPr algn="ctr" eaLnBrk="1" hangingPunct="1"/>
              <a:t>21</a:t>
            </a:fld>
            <a:endParaRPr lang="hu-HU" sz="1200">
              <a:solidFill>
                <a:schemeClr val="bg1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3353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ooter Placeholder 4"/>
          <p:cNvSpPr txBox="1">
            <a:spLocks noGrp="1"/>
          </p:cNvSpPr>
          <p:nvPr/>
        </p:nvSpPr>
        <p:spPr bwMode="auto">
          <a:xfrm>
            <a:off x="4445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hu-HU" sz="1200">
                <a:solidFill>
                  <a:schemeClr val="bg1"/>
                </a:solidFill>
                <a:latin typeface="Book Antiqua" pitchFamily="18" charset="0"/>
              </a:rPr>
              <a:t>Lacza Gyöngyvér</a:t>
            </a:r>
          </a:p>
        </p:txBody>
      </p:sp>
      <p:sp>
        <p:nvSpPr>
          <p:cNvPr id="43011" name="Slide Number Placeholder 5"/>
          <p:cNvSpPr txBox="1">
            <a:spLocks noGrp="1"/>
          </p:cNvSpPr>
          <p:nvPr/>
        </p:nvSpPr>
        <p:spPr bwMode="auto">
          <a:xfrm>
            <a:off x="4305300" y="6356350"/>
            <a:ext cx="533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fld id="{8106DFCF-85DE-48B3-BE4A-E11BD4B0B3A8}" type="slidenum">
              <a:rPr lang="hu-HU" sz="1200">
                <a:solidFill>
                  <a:schemeClr val="bg1"/>
                </a:solidFill>
                <a:latin typeface="Book Antiqua" pitchFamily="18" charset="0"/>
              </a:rPr>
              <a:pPr algn="ctr" eaLnBrk="1" hangingPunct="1"/>
              <a:t>22</a:t>
            </a:fld>
            <a:endParaRPr lang="hu-HU" sz="120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4915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b="1" dirty="0">
                <a:ea typeface="ＭＳ Ｐゴシック" pitchFamily="34" charset="-128"/>
              </a:rPr>
              <a:t>Szabadidő, leisure</a:t>
            </a:r>
            <a:endParaRPr lang="en-GB" b="1" dirty="0">
              <a:ea typeface="ＭＳ Ｐゴシック" pitchFamily="34" charset="-128"/>
            </a:endParaRPr>
          </a:p>
        </p:txBody>
      </p:sp>
      <p:sp>
        <p:nvSpPr>
          <p:cNvPr id="49157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buFont typeface="Wingdings" pitchFamily="2" charset="2"/>
              <a:buNone/>
              <a:defRPr/>
            </a:pPr>
            <a:endParaRPr lang="hu-HU" b="1" dirty="0">
              <a:effectLst>
                <a:outerShdw blurRad="38100" dist="38100" dir="2700000" algn="tl">
                  <a:srgbClr val="C0C0C0"/>
                </a:outerShdw>
              </a:effectLst>
              <a:latin typeface="Times CE" charset="0"/>
              <a:ea typeface="ＭＳ Ｐゴシック" pitchFamily="34" charset="-128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hu-HU" b="1" dirty="0">
                <a:ea typeface="ＭＳ Ｐゴシック" pitchFamily="34" charset="-128"/>
              </a:rPr>
              <a:t>Szabadidő:</a:t>
            </a:r>
            <a:r>
              <a:rPr lang="hu-HU" dirty="0">
                <a:ea typeface="ＭＳ Ｐゴシック" pitchFamily="34" charset="-128"/>
              </a:rPr>
              <a:t> a társadalmi kötöttségeken, a fiziológiai szükségleken kívül fennmaradó idő = free time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hu-HU" dirty="0">
              <a:ea typeface="ＭＳ Ｐゴシック" pitchFamily="34" charset="-128"/>
            </a:endParaRPr>
          </a:p>
          <a:p>
            <a:pPr>
              <a:buNone/>
              <a:defRPr/>
            </a:pPr>
            <a:r>
              <a:rPr lang="en-US" dirty="0"/>
              <a:t> “A szabadidő az ún. időmérleg-vizsgálatokban használt terminológia alapján a társadalmilag kötött tevékenységeken (munka, tanulás, a hozzá tartozó utazás), valamint a fiziológiai szükségletek (alvás, étkezés, személyi higiéné) kielégítésén túl fennmaradó, szabad felhasználású időmennyiség”</a:t>
            </a:r>
          </a:p>
          <a:p>
            <a:pPr>
              <a:buNone/>
              <a:defRPr/>
            </a:pPr>
            <a:r>
              <a:rPr lang="en-US" dirty="0">
                <a:ea typeface="ＭＳ Ｐゴシック" pitchFamily="34" charset="-128"/>
              </a:rPr>
              <a:t>							</a:t>
            </a:r>
            <a:r>
              <a:rPr lang="en-US" sz="2000" i="1" dirty="0">
                <a:ea typeface="ＭＳ Ｐゴシック" pitchFamily="34" charset="-128"/>
              </a:rPr>
              <a:t>(Gáldi, 2011)</a:t>
            </a:r>
            <a:endParaRPr lang="hu-HU" sz="2000" i="1" dirty="0">
              <a:ea typeface="ＭＳ Ｐゴシック" pitchFamily="34" charset="-128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hu-HU" dirty="0">
              <a:effectLst>
                <a:outerShdw blurRad="38100" dist="38100" dir="2700000" algn="tl">
                  <a:srgbClr val="C0C0C0"/>
                </a:outerShdw>
              </a:effectLst>
              <a:latin typeface="Times CE" charset="0"/>
              <a:ea typeface="ＭＳ Ｐゴシック" pitchFamily="34" charset="-128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n-GB" dirty="0">
              <a:effectLst>
                <a:outerShdw blurRad="38100" dist="38100" dir="2700000" algn="tl">
                  <a:srgbClr val="C0C0C0"/>
                </a:outerShdw>
              </a:effectLst>
              <a:latin typeface="Times CE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167452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Footer Placeholder 4"/>
          <p:cNvSpPr txBox="1">
            <a:spLocks noGrp="1"/>
          </p:cNvSpPr>
          <p:nvPr/>
        </p:nvSpPr>
        <p:spPr bwMode="auto">
          <a:xfrm>
            <a:off x="4445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hu-HU" sz="1200">
                <a:solidFill>
                  <a:schemeClr val="bg1"/>
                </a:solidFill>
                <a:latin typeface="Book Antiqua" pitchFamily="18" charset="0"/>
              </a:rPr>
              <a:t>Lacza Gyöngyvér</a:t>
            </a:r>
          </a:p>
        </p:txBody>
      </p:sp>
      <p:sp>
        <p:nvSpPr>
          <p:cNvPr id="45059" name="Slide Number Placeholder 5"/>
          <p:cNvSpPr txBox="1">
            <a:spLocks noGrp="1"/>
          </p:cNvSpPr>
          <p:nvPr/>
        </p:nvSpPr>
        <p:spPr bwMode="auto">
          <a:xfrm>
            <a:off x="4305300" y="6356350"/>
            <a:ext cx="533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fld id="{88D307D1-6237-41B9-978A-2117AA86A98D}" type="slidenum">
              <a:rPr lang="hu-HU" sz="1200">
                <a:solidFill>
                  <a:schemeClr val="bg1"/>
                </a:solidFill>
                <a:latin typeface="Book Antiqua" pitchFamily="18" charset="0"/>
              </a:rPr>
              <a:pPr algn="ctr" eaLnBrk="1" hangingPunct="1"/>
              <a:t>23</a:t>
            </a:fld>
            <a:endParaRPr lang="hu-HU" sz="120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5120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b="1" dirty="0">
                <a:ea typeface="ＭＳ Ｐゴシック" pitchFamily="34" charset="-128"/>
              </a:rPr>
              <a:t>Leisure</a:t>
            </a:r>
            <a:endParaRPr lang="en-GB" b="1" dirty="0">
              <a:ea typeface="ＭＳ Ｐゴシック" pitchFamily="34" charset="-128"/>
            </a:endParaRPr>
          </a:p>
        </p:txBody>
      </p:sp>
      <p:sp>
        <p:nvSpPr>
          <p:cNvPr id="51205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marL="609600" indent="-609600" eaLnBrk="1" hangingPunct="1">
              <a:defRPr/>
            </a:pPr>
            <a:r>
              <a:rPr lang="hu-HU" dirty="0">
                <a:ea typeface="ＭＳ Ｐゴシック" pitchFamily="34" charset="-128"/>
              </a:rPr>
              <a:t>„megélt szabadidő”</a:t>
            </a:r>
          </a:p>
          <a:p>
            <a:pPr marL="609600" indent="-609600" eaLnBrk="1" hangingPunct="1">
              <a:defRPr/>
            </a:pPr>
            <a:endParaRPr lang="hu-HU" dirty="0">
              <a:ea typeface="ＭＳ Ｐゴシック" pitchFamily="34" charset="-128"/>
            </a:endParaRPr>
          </a:p>
          <a:p>
            <a:pPr marL="609600" indent="-609600" eaLnBrk="1" hangingPunct="1">
              <a:defRPr/>
            </a:pPr>
            <a:r>
              <a:rPr lang="hu-HU" dirty="0">
                <a:ea typeface="ＭＳ Ｐゴシック" pitchFamily="34" charset="-128"/>
              </a:rPr>
              <a:t>Élmény feltétele: </a:t>
            </a:r>
          </a:p>
          <a:p>
            <a:pPr marL="609600" indent="-609600" eaLnBrk="1" hangingPunct="1">
              <a:buFont typeface="Wingdings" pitchFamily="2" charset="2"/>
              <a:buAutoNum type="arabicPeriod"/>
              <a:defRPr/>
            </a:pPr>
            <a:r>
              <a:rPr lang="hu-HU" dirty="0">
                <a:ea typeface="ＭＳ Ｐゴシック" pitchFamily="34" charset="-128"/>
              </a:rPr>
              <a:t>Saját döntés, belülről jön</a:t>
            </a:r>
          </a:p>
          <a:p>
            <a:pPr marL="609600" indent="-609600" eaLnBrk="1" hangingPunct="1">
              <a:buFont typeface="Wingdings" pitchFamily="2" charset="2"/>
              <a:buAutoNum type="arabicPeriod"/>
              <a:defRPr/>
            </a:pPr>
            <a:r>
              <a:rPr lang="hu-HU" dirty="0">
                <a:ea typeface="ＭＳ Ｐゴシック" pitchFamily="34" charset="-128"/>
              </a:rPr>
              <a:t>Magáért a cselekvésért teszem</a:t>
            </a:r>
            <a:endParaRPr lang="en-GB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697634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Footer Placeholder 4"/>
          <p:cNvSpPr txBox="1">
            <a:spLocks noGrp="1"/>
          </p:cNvSpPr>
          <p:nvPr/>
        </p:nvSpPr>
        <p:spPr bwMode="auto">
          <a:xfrm>
            <a:off x="4445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hu-HU" sz="1200">
                <a:solidFill>
                  <a:schemeClr val="bg1"/>
                </a:solidFill>
                <a:latin typeface="Book Antiqua" pitchFamily="18" charset="0"/>
              </a:rPr>
              <a:t>Lacza Gyöngyvér</a:t>
            </a:r>
          </a:p>
        </p:txBody>
      </p:sp>
      <p:sp>
        <p:nvSpPr>
          <p:cNvPr id="46083" name="Slide Number Placeholder 5"/>
          <p:cNvSpPr txBox="1">
            <a:spLocks noGrp="1"/>
          </p:cNvSpPr>
          <p:nvPr/>
        </p:nvSpPr>
        <p:spPr bwMode="auto">
          <a:xfrm>
            <a:off x="4305300" y="6356350"/>
            <a:ext cx="533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fld id="{505E712C-E823-47B3-9F4E-9C139B2F08A8}" type="slidenum">
              <a:rPr lang="hu-HU" sz="1200">
                <a:solidFill>
                  <a:schemeClr val="bg1"/>
                </a:solidFill>
                <a:latin typeface="Book Antiqua" pitchFamily="18" charset="0"/>
              </a:rPr>
              <a:pPr algn="ctr" eaLnBrk="1" hangingPunct="1"/>
              <a:t>24</a:t>
            </a:fld>
            <a:endParaRPr lang="hu-HU" sz="120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522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dirty="0">
                <a:ea typeface="ＭＳ Ｐゴシック" pitchFamily="34" charset="-128"/>
              </a:rPr>
              <a:t>A szabadidő típusai</a:t>
            </a:r>
            <a:endParaRPr lang="en-GB" dirty="0">
              <a:ea typeface="ＭＳ Ｐゴシック" pitchFamily="34" charset="-128"/>
            </a:endParaRPr>
          </a:p>
        </p:txBody>
      </p:sp>
      <p:sp>
        <p:nvSpPr>
          <p:cNvPr id="5222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850900" y="1527048"/>
            <a:ext cx="7954772" cy="45720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hu-HU" dirty="0">
              <a:ea typeface="ＭＳ Ｐゴシック" pitchFamily="34" charset="-128"/>
            </a:endParaRPr>
          </a:p>
          <a:p>
            <a:pPr eaLnBrk="1" hangingPunct="1">
              <a:defRPr/>
            </a:pPr>
            <a:r>
              <a:rPr lang="hu-HU" dirty="0">
                <a:ea typeface="ＭＳ Ｐゴシック" pitchFamily="34" charset="-128"/>
              </a:rPr>
              <a:t>Napvégi</a:t>
            </a:r>
          </a:p>
          <a:p>
            <a:pPr eaLnBrk="1" hangingPunct="1">
              <a:defRPr/>
            </a:pPr>
            <a:r>
              <a:rPr lang="hu-HU" dirty="0">
                <a:ea typeface="ＭＳ Ｐゴシック" pitchFamily="34" charset="-128"/>
              </a:rPr>
              <a:t>Hétvégi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hu-HU" dirty="0">
                <a:ea typeface="ＭＳ Ｐゴシック" pitchFamily="34" charset="-128"/>
              </a:rPr>
              <a:t>(Ünnepek, hivatalos szabadnapok)</a:t>
            </a:r>
          </a:p>
          <a:p>
            <a:pPr eaLnBrk="1" hangingPunct="1">
              <a:defRPr/>
            </a:pPr>
            <a:r>
              <a:rPr lang="hu-HU" dirty="0">
                <a:ea typeface="ＭＳ Ｐゴシック" pitchFamily="34" charset="-128"/>
              </a:rPr>
              <a:t>Év végi </a:t>
            </a:r>
          </a:p>
          <a:p>
            <a:pPr eaLnBrk="1" hangingPunct="1">
              <a:defRPr/>
            </a:pPr>
            <a:r>
              <a:rPr lang="hu-HU" dirty="0">
                <a:ea typeface="ＭＳ Ｐゴシック" pitchFamily="34" charset="-128"/>
              </a:rPr>
              <a:t>‘Élet végi’</a:t>
            </a:r>
            <a:endParaRPr lang="en-GB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727153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Szabadidő kalkulátor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Kinek hány óra ‘tiszta’ szabadideje van egy hétköznapi napon? </a:t>
            </a:r>
          </a:p>
          <a:p>
            <a:r>
              <a:rPr lang="en-US" dirty="0"/>
              <a:t>Hány óra szabadidőnk van egy hétvégi szabad napon? </a:t>
            </a:r>
          </a:p>
          <a:p>
            <a:r>
              <a:rPr lang="en-US" dirty="0"/>
              <a:t>Évente hány napot tölthetünk el szabad döntésünk alapján?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Footer Placeholder 4"/>
          <p:cNvSpPr txBox="1">
            <a:spLocks noGrp="1"/>
          </p:cNvSpPr>
          <p:nvPr/>
        </p:nvSpPr>
        <p:spPr bwMode="auto">
          <a:xfrm>
            <a:off x="4445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hu-HU" sz="1200">
                <a:solidFill>
                  <a:schemeClr val="bg1"/>
                </a:solidFill>
                <a:latin typeface="Book Antiqua" pitchFamily="18" charset="0"/>
              </a:rPr>
              <a:t>Lacza Gyöngyvér</a:t>
            </a:r>
          </a:p>
        </p:txBody>
      </p:sp>
      <p:sp>
        <p:nvSpPr>
          <p:cNvPr id="83971" name="Slide Number Placeholder 5"/>
          <p:cNvSpPr txBox="1">
            <a:spLocks noGrp="1"/>
          </p:cNvSpPr>
          <p:nvPr/>
        </p:nvSpPr>
        <p:spPr bwMode="auto">
          <a:xfrm>
            <a:off x="4305300" y="6356350"/>
            <a:ext cx="533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fld id="{95AB28FB-598D-461D-9FD7-357EB5A7969D}" type="slidenum">
              <a:rPr lang="hu-HU" sz="1200">
                <a:solidFill>
                  <a:schemeClr val="bg1"/>
                </a:solidFill>
                <a:latin typeface="Book Antiqua" pitchFamily="18" charset="0"/>
              </a:rPr>
              <a:pPr algn="ctr" eaLnBrk="1" hangingPunct="1"/>
              <a:t>26</a:t>
            </a:fld>
            <a:endParaRPr lang="hu-HU" sz="120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95236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/>
          <a:lstStyle/>
          <a:p>
            <a:pPr eaLnBrk="1" hangingPunct="1">
              <a:defRPr/>
            </a:pPr>
            <a:r>
              <a:rPr lang="hu-HU" dirty="0"/>
              <a:t>Mennyi szabadidőnk van? </a:t>
            </a:r>
          </a:p>
        </p:txBody>
      </p:sp>
      <p:sp>
        <p:nvSpPr>
          <p:cNvPr id="95237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endParaRPr lang="en-US" sz="3600" b="1" dirty="0"/>
          </a:p>
          <a:p>
            <a:pPr>
              <a:buNone/>
            </a:pPr>
            <a:endParaRPr lang="en-US" sz="3600" b="1" dirty="0"/>
          </a:p>
          <a:p>
            <a:pPr>
              <a:buNone/>
            </a:pPr>
            <a:r>
              <a:rPr lang="en-US" sz="3600" b="1" dirty="0"/>
              <a:t>	A szabadidős időkeretünk: 275 perc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					(Vitrai, Mihalicza, 2006)</a:t>
            </a:r>
          </a:p>
          <a:p>
            <a:endParaRPr lang="en-US" dirty="0"/>
          </a:p>
          <a:p>
            <a:pPr>
              <a:buNone/>
            </a:pPr>
            <a:endParaRPr lang="en-US" dirty="0"/>
          </a:p>
          <a:p>
            <a:pPr eaLnBrk="1" hangingPunct="1">
              <a:defRPr/>
            </a:pPr>
            <a:endParaRPr lang="hu-HU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434528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Footer Placeholder 4"/>
          <p:cNvSpPr txBox="1">
            <a:spLocks noGrp="1"/>
          </p:cNvSpPr>
          <p:nvPr/>
        </p:nvSpPr>
        <p:spPr bwMode="auto">
          <a:xfrm>
            <a:off x="4445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hu-HU" sz="1200">
                <a:solidFill>
                  <a:schemeClr val="bg1"/>
                </a:solidFill>
                <a:latin typeface="Book Antiqua" pitchFamily="18" charset="0"/>
              </a:rPr>
              <a:t>Lacza Gyöngyvér</a:t>
            </a:r>
          </a:p>
        </p:txBody>
      </p:sp>
      <p:sp>
        <p:nvSpPr>
          <p:cNvPr id="83971" name="Slide Number Placeholder 5"/>
          <p:cNvSpPr txBox="1">
            <a:spLocks noGrp="1"/>
          </p:cNvSpPr>
          <p:nvPr/>
        </p:nvSpPr>
        <p:spPr bwMode="auto">
          <a:xfrm>
            <a:off x="4305300" y="6356350"/>
            <a:ext cx="533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fld id="{95AB28FB-598D-461D-9FD7-357EB5A7969D}" type="slidenum">
              <a:rPr lang="hu-HU" sz="1200">
                <a:solidFill>
                  <a:schemeClr val="bg1"/>
                </a:solidFill>
                <a:latin typeface="Book Antiqua" pitchFamily="18" charset="0"/>
              </a:rPr>
              <a:pPr algn="ctr" eaLnBrk="1" hangingPunct="1"/>
              <a:t>27</a:t>
            </a:fld>
            <a:endParaRPr lang="hu-HU" sz="120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3974" name="Picture 4" descr="8ora.preview.jpg                                               000BA28DMacintosh HD                   C3474896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48" y="0"/>
            <a:ext cx="6629400" cy="652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34528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Hasznos, ‘leisure’ tevékenységeim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/>
              <a:t>Időfolyatóim…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Hogyan töltjük el a szabad időkeretünket?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 txBox="1">
            <a:spLocks noGrp="1"/>
          </p:cNvSpPr>
          <p:nvPr/>
        </p:nvSpPr>
        <p:spPr>
          <a:xfrm>
            <a:off x="444500" y="6356350"/>
            <a:ext cx="2895600" cy="365125"/>
          </a:xfrm>
          <a:prstGeom prst="rect">
            <a:avLst/>
          </a:prstGeom>
          <a:noFill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200">
                <a:solidFill>
                  <a:schemeClr val="bg1"/>
                </a:solidFill>
                <a:latin typeface="+mn-lt"/>
                <a:ea typeface="+mn-ea"/>
              </a:rPr>
              <a:t>2010</a:t>
            </a:r>
          </a:p>
        </p:txBody>
      </p:sp>
      <p:sp>
        <p:nvSpPr>
          <p:cNvPr id="87043" name="Slide Number Placeholder 5"/>
          <p:cNvSpPr txBox="1">
            <a:spLocks noGrp="1"/>
          </p:cNvSpPr>
          <p:nvPr/>
        </p:nvSpPr>
        <p:spPr bwMode="auto">
          <a:xfrm>
            <a:off x="4305300" y="6356350"/>
            <a:ext cx="533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fld id="{49212041-1EFE-4327-8F55-69D35D83D228}" type="slidenum">
              <a:rPr lang="hu-HU" sz="1200">
                <a:solidFill>
                  <a:schemeClr val="bg1"/>
                </a:solidFill>
                <a:latin typeface="Book Antiqua" pitchFamily="18" charset="0"/>
              </a:rPr>
              <a:pPr algn="ctr" eaLnBrk="1" hangingPunct="1"/>
              <a:t>29</a:t>
            </a:fld>
            <a:endParaRPr lang="hu-HU" sz="120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85731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719" r="-14719"/>
          <a:stretch>
            <a:fillRect/>
          </a:stretch>
        </p:blipFill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2509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857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857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85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Kötelező és ajánlott irodalom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en-US" b="1" dirty="0"/>
              <a:t>Kötelező irodalom:</a:t>
            </a:r>
          </a:p>
          <a:p>
            <a:r>
              <a:rPr lang="hu-HU" dirty="0"/>
              <a:t>Kovács Tamás Attila: A Rekreáció elmélete és módszertana, 2004.   Budapest, Fitness Kft.</a:t>
            </a:r>
          </a:p>
          <a:p>
            <a:endParaRPr lang="hu-HU" dirty="0"/>
          </a:p>
          <a:p>
            <a:r>
              <a:rPr lang="en-US" dirty="0"/>
              <a:t>Sportelméleti ismeretek</a:t>
            </a:r>
          </a:p>
          <a:p>
            <a:pPr>
              <a:buNone/>
            </a:pPr>
            <a:r>
              <a:rPr lang="en-US" dirty="0"/>
              <a:t>	Rétsági Erzsébet, H. Ekler Judit, Nádori László, Woth Péter, Gáspár Mihály, Gáldi Gábor, Szegnerné Dancs Henriette, Dialóg Campus Kiadó, 2011</a:t>
            </a:r>
          </a:p>
          <a:p>
            <a:pPr>
              <a:buNone/>
            </a:pPr>
            <a:r>
              <a:rPr lang="en-US" dirty="0">
                <a:hlinkClick r:id="rId2"/>
              </a:rPr>
              <a:t>	http://tamop412a.ttk.pte.hu/TSI/Nadori-Dancs-Retsagi-Ekler-Gaspar%20-%20Sportelmeleti%20ismeretek/sportelmelet.html</a:t>
            </a:r>
            <a:r>
              <a:rPr lang="en-US" dirty="0"/>
              <a:t> (5. </a:t>
            </a:r>
            <a:r>
              <a:rPr lang="en-US" dirty="0" err="1"/>
              <a:t>fejezet</a:t>
            </a:r>
            <a:r>
              <a:rPr lang="en-US" dirty="0"/>
              <a:t>)</a:t>
            </a:r>
          </a:p>
          <a:p>
            <a:pPr>
              <a:buNone/>
            </a:pPr>
            <a:endParaRPr lang="en-US" dirty="0"/>
          </a:p>
          <a:p>
            <a:r>
              <a:rPr lang="hu-HU" dirty="0"/>
              <a:t>Friss, releváns </a:t>
            </a:r>
            <a:r>
              <a:rPr lang="hu-HU" dirty="0" err="1"/>
              <a:t>statsztikai</a:t>
            </a:r>
            <a:r>
              <a:rPr lang="hu-HU" dirty="0"/>
              <a:t> adatok az órán megadott források alapján </a:t>
            </a:r>
          </a:p>
          <a:p>
            <a:pPr>
              <a:buNone/>
            </a:pPr>
            <a:endParaRPr lang="hu-HU" dirty="0"/>
          </a:p>
          <a:p>
            <a:pPr>
              <a:buNone/>
            </a:pPr>
            <a:r>
              <a:rPr lang="hu-HU" b="1" i="1" dirty="0"/>
              <a:t>Ajánlott irodalom:</a:t>
            </a:r>
            <a:endParaRPr lang="en-US" b="1" i="1" dirty="0"/>
          </a:p>
          <a:p>
            <a:r>
              <a:rPr lang="hu-HU" dirty="0"/>
              <a:t>Cooper, H. Kenneth (1987): A tökéletes közérzet programja, Budapest, Sport</a:t>
            </a:r>
            <a:endParaRPr lang="en-US" dirty="0"/>
          </a:p>
          <a:p>
            <a:r>
              <a:rPr lang="hu-HU" dirty="0"/>
              <a:t>Csíkszentmihályi, Mihály - Jackson, A. Susan  (2001) : Sport és Flow, Budapest, Vince Kiadó</a:t>
            </a:r>
          </a:p>
          <a:p>
            <a:r>
              <a:rPr lang="hu-HU" dirty="0"/>
              <a:t>Csíkszentmihályi, Mihály- Philip Latter-Christine Weinkauff Duranso (2017): A futás öröme, Budapest, Libri Kiadó</a:t>
            </a:r>
          </a:p>
          <a:p>
            <a:r>
              <a:rPr lang="hu-HU" dirty="0"/>
              <a:t>Fritz, Péter(2006,2011): Mozgásos rekreáció, Rekreáció Mindenkinek 1., Bába Kiadó</a:t>
            </a:r>
          </a:p>
          <a:p>
            <a:r>
              <a:rPr lang="hu-HU" dirty="0"/>
              <a:t>Fritz Péter (2016): Szellemi rekreáció</a:t>
            </a:r>
            <a:endParaRPr lang="en-US" dirty="0"/>
          </a:p>
          <a:p>
            <a:r>
              <a:rPr lang="hu-HU" dirty="0"/>
              <a:t>Földesiné, Sz. Gyöngyi - Gál, Andrea – Dóczi Tamás (2008): Társadalmi riport a sportról., Budapest,  ÖM Sport Szakállamtitkárság, MSTT  </a:t>
            </a:r>
            <a:endParaRPr lang="en-US" dirty="0"/>
          </a:p>
          <a:p>
            <a:r>
              <a:rPr lang="hu-HU" dirty="0"/>
              <a:t>Eurobarometer és egyéb releváns statisztikák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 txBox="1">
            <a:spLocks noGrp="1"/>
          </p:cNvSpPr>
          <p:nvPr/>
        </p:nvSpPr>
        <p:spPr>
          <a:xfrm>
            <a:off x="444500" y="6356350"/>
            <a:ext cx="2895600" cy="365125"/>
          </a:xfrm>
          <a:prstGeom prst="rect">
            <a:avLst/>
          </a:prstGeom>
          <a:noFill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200" dirty="0">
                <a:solidFill>
                  <a:schemeClr val="bg1"/>
                </a:solidFill>
                <a:latin typeface="+mn-lt"/>
              </a:rPr>
              <a:t>Dr. Lacza Gyöngyvér</a:t>
            </a:r>
          </a:p>
        </p:txBody>
      </p:sp>
      <p:sp>
        <p:nvSpPr>
          <p:cNvPr id="5" name="Slide Number Placeholder 4"/>
          <p:cNvSpPr txBox="1">
            <a:spLocks noGrp="1"/>
          </p:cNvSpPr>
          <p:nvPr/>
        </p:nvSpPr>
        <p:spPr>
          <a:xfrm>
            <a:off x="4305300" y="6356350"/>
            <a:ext cx="533400" cy="365125"/>
          </a:xfrm>
          <a:prstGeom prst="rect">
            <a:avLst/>
          </a:prstGeom>
          <a:noFill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48AD4BB8-EB51-4247-BE10-01ECB30155DD}" type="slidenum">
              <a:rPr lang="hu-HU" sz="1200">
                <a:solidFill>
                  <a:schemeClr val="bg1"/>
                </a:solidFill>
                <a:latin typeface="+mn-lt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3</a:t>
            </a:fld>
            <a:endParaRPr lang="hu-HU" sz="120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Footer Placeholder 4"/>
          <p:cNvSpPr txBox="1">
            <a:spLocks noGrp="1"/>
          </p:cNvSpPr>
          <p:nvPr/>
        </p:nvSpPr>
        <p:spPr bwMode="auto">
          <a:xfrm>
            <a:off x="4445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hu-HU" sz="1200">
                <a:solidFill>
                  <a:schemeClr val="bg1"/>
                </a:solidFill>
                <a:latin typeface="Book Antiqua" pitchFamily="18" charset="0"/>
              </a:rPr>
              <a:t>Lacza Gyöngyvér</a:t>
            </a:r>
          </a:p>
        </p:txBody>
      </p:sp>
      <p:sp>
        <p:nvSpPr>
          <p:cNvPr id="49155" name="Slide Number Placeholder 5"/>
          <p:cNvSpPr txBox="1">
            <a:spLocks noGrp="1"/>
          </p:cNvSpPr>
          <p:nvPr/>
        </p:nvSpPr>
        <p:spPr bwMode="auto">
          <a:xfrm>
            <a:off x="4305300" y="6356350"/>
            <a:ext cx="533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fld id="{02B6FF74-8B66-41D9-929A-3C1A731F12A1}" type="slidenum">
              <a:rPr lang="hu-HU" sz="1200">
                <a:solidFill>
                  <a:schemeClr val="bg1"/>
                </a:solidFill>
                <a:latin typeface="Book Antiqua" pitchFamily="18" charset="0"/>
              </a:rPr>
              <a:pPr algn="ctr" eaLnBrk="1" hangingPunct="1"/>
              <a:t>30</a:t>
            </a:fld>
            <a:endParaRPr lang="hu-HU" sz="120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563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sz="4000" dirty="0">
                <a:ea typeface="ＭＳ Ｐゴシック" pitchFamily="34" charset="-128"/>
              </a:rPr>
              <a:t>Szabadidőtudat</a:t>
            </a:r>
            <a:endParaRPr lang="en-GB" sz="4000" dirty="0">
              <a:ea typeface="ＭＳ Ｐゴシック" pitchFamily="34" charset="-128"/>
            </a:endParaRPr>
          </a:p>
        </p:txBody>
      </p:sp>
      <p:sp>
        <p:nvSpPr>
          <p:cNvPr id="56325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lnSpc>
                <a:spcPct val="70000"/>
              </a:lnSpc>
              <a:buFont typeface="Wingdings" pitchFamily="2" charset="2"/>
              <a:buNone/>
              <a:defRPr/>
            </a:pPr>
            <a:r>
              <a:rPr lang="hu-HU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CE" charset="0"/>
                <a:ea typeface="ＭＳ Ｐゴシック" pitchFamily="34" charset="-128"/>
              </a:rPr>
              <a:t> </a:t>
            </a:r>
            <a:r>
              <a:rPr lang="hu-HU" sz="2400" dirty="0">
                <a:ea typeface="ＭＳ Ｐゴシック" pitchFamily="34" charset="-128"/>
              </a:rPr>
              <a:t>„</a:t>
            </a:r>
            <a:r>
              <a:rPr lang="hu-HU" sz="2400" b="1" dirty="0">
                <a:ea typeface="ＭＳ Ｐゴシック" pitchFamily="34" charset="-128"/>
              </a:rPr>
              <a:t>Céltalan hajósnak nem kedvez a szél!”</a:t>
            </a:r>
          </a:p>
          <a:p>
            <a:pPr eaLnBrk="1" hangingPunct="1">
              <a:lnSpc>
                <a:spcPct val="70000"/>
              </a:lnSpc>
              <a:buFont typeface="Wingdings" pitchFamily="2" charset="2"/>
              <a:buNone/>
              <a:defRPr/>
            </a:pPr>
            <a:r>
              <a:rPr lang="hu-HU" sz="2400" dirty="0">
                <a:ea typeface="ＭＳ Ｐゴシック" pitchFamily="34" charset="-128"/>
              </a:rPr>
              <a:t>/Montaigne/</a:t>
            </a:r>
          </a:p>
          <a:p>
            <a:pPr eaLnBrk="1" hangingPunct="1">
              <a:lnSpc>
                <a:spcPct val="70000"/>
              </a:lnSpc>
              <a:buFont typeface="Wingdings" pitchFamily="2" charset="2"/>
              <a:buNone/>
              <a:defRPr/>
            </a:pPr>
            <a:endParaRPr lang="hu-HU" sz="2400" dirty="0">
              <a:ea typeface="ＭＳ Ｐゴシック" pitchFamily="34" charset="-128"/>
            </a:endParaRPr>
          </a:p>
          <a:p>
            <a:pPr eaLnBrk="1" hangingPunct="1">
              <a:lnSpc>
                <a:spcPct val="70000"/>
              </a:lnSpc>
              <a:buFont typeface="Wingdings" pitchFamily="2" charset="2"/>
              <a:buNone/>
              <a:defRPr/>
            </a:pPr>
            <a:r>
              <a:rPr lang="hu-HU" sz="2400" dirty="0">
                <a:ea typeface="ＭＳ Ｐゴシック" pitchFamily="34" charset="-128"/>
              </a:rPr>
              <a:t>-megtervezett, tudatosított, átélt szabadidő</a:t>
            </a:r>
          </a:p>
          <a:p>
            <a:pPr eaLnBrk="1" hangingPunct="1">
              <a:lnSpc>
                <a:spcPct val="70000"/>
              </a:lnSpc>
              <a:buFont typeface="Wingdings" pitchFamily="2" charset="2"/>
              <a:buNone/>
              <a:defRPr/>
            </a:pPr>
            <a:endParaRPr lang="hu-HU" sz="2400" b="1" dirty="0">
              <a:ea typeface="ＭＳ Ｐゴシック" pitchFamily="34" charset="-128"/>
            </a:endParaRPr>
          </a:p>
          <a:p>
            <a:pPr eaLnBrk="1" hangingPunct="1">
              <a:lnSpc>
                <a:spcPct val="70000"/>
              </a:lnSpc>
              <a:buFont typeface="Wingdings" pitchFamily="2" charset="2"/>
              <a:buNone/>
              <a:defRPr/>
            </a:pPr>
            <a:r>
              <a:rPr lang="hu-HU" sz="2400" b="1" dirty="0">
                <a:ea typeface="ＭＳ Ｐゴシック" pitchFamily="34" charset="-128"/>
              </a:rPr>
              <a:t>Legyen tervünk!</a:t>
            </a:r>
            <a:r>
              <a:rPr lang="hu-HU" sz="2400" dirty="0">
                <a:ea typeface="ＭＳ Ｐゴシック" pitchFamily="34" charset="-128"/>
              </a:rPr>
              <a:t> </a:t>
            </a:r>
          </a:p>
          <a:p>
            <a:pPr eaLnBrk="1" hangingPunct="1">
              <a:lnSpc>
                <a:spcPct val="70000"/>
              </a:lnSpc>
              <a:buFontTx/>
              <a:buChar char="-"/>
              <a:defRPr/>
            </a:pPr>
            <a:r>
              <a:rPr lang="hu-HU" sz="2400" dirty="0">
                <a:ea typeface="ＭＳ Ｐゴシック" pitchFamily="34" charset="-128"/>
              </a:rPr>
              <a:t>Életstratégiánk</a:t>
            </a:r>
          </a:p>
          <a:p>
            <a:pPr eaLnBrk="1" hangingPunct="1">
              <a:lnSpc>
                <a:spcPct val="70000"/>
              </a:lnSpc>
              <a:buFontTx/>
              <a:buChar char="-"/>
              <a:defRPr/>
            </a:pPr>
            <a:r>
              <a:rPr lang="hu-HU" sz="2400" dirty="0">
                <a:ea typeface="ＭＳ Ｐゴシック" pitchFamily="34" charset="-128"/>
              </a:rPr>
              <a:t>Legyenek rövid, közép, hosszú távú terveink. Pl. hétvégére, nyaralásra</a:t>
            </a:r>
          </a:p>
          <a:p>
            <a:pPr eaLnBrk="1" hangingPunct="1">
              <a:lnSpc>
                <a:spcPct val="70000"/>
              </a:lnSpc>
              <a:buFontTx/>
              <a:buChar char="-"/>
              <a:defRPr/>
            </a:pPr>
            <a:r>
              <a:rPr lang="hu-HU" sz="2400" dirty="0">
                <a:ea typeface="ＭＳ Ｐゴシック" pitchFamily="34" charset="-128"/>
              </a:rPr>
              <a:t>Legyen cselekvési tervünk: vegyük számba mire van szükség a megvalósításhoz</a:t>
            </a:r>
            <a:endParaRPr lang="en-GB" sz="2400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52535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Footer Placeholder 4"/>
          <p:cNvSpPr txBox="1">
            <a:spLocks noGrp="1"/>
          </p:cNvSpPr>
          <p:nvPr/>
        </p:nvSpPr>
        <p:spPr bwMode="auto">
          <a:xfrm>
            <a:off x="4445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hu-HU" sz="1200">
                <a:solidFill>
                  <a:schemeClr val="bg1"/>
                </a:solidFill>
                <a:latin typeface="Book Antiqua" pitchFamily="18" charset="0"/>
              </a:rPr>
              <a:t>Lacza Gyöngyvér</a:t>
            </a:r>
          </a:p>
        </p:txBody>
      </p:sp>
      <p:sp>
        <p:nvSpPr>
          <p:cNvPr id="48131" name="Slide Number Placeholder 5"/>
          <p:cNvSpPr txBox="1">
            <a:spLocks noGrp="1"/>
          </p:cNvSpPr>
          <p:nvPr/>
        </p:nvSpPr>
        <p:spPr bwMode="auto">
          <a:xfrm>
            <a:off x="4305300" y="6356350"/>
            <a:ext cx="533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fld id="{559AD494-6E79-4636-917B-8DE89883ABA8}" type="slidenum">
              <a:rPr lang="hu-HU" sz="1200">
                <a:solidFill>
                  <a:schemeClr val="bg1"/>
                </a:solidFill>
                <a:latin typeface="Book Antiqua" pitchFamily="18" charset="0"/>
              </a:rPr>
              <a:pPr algn="ctr" eaLnBrk="1" hangingPunct="1"/>
              <a:t>31</a:t>
            </a:fld>
            <a:endParaRPr lang="hu-HU" sz="120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553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dirty="0">
                <a:ea typeface="ＭＳ Ｐゴシック" pitchFamily="34" charset="-128"/>
              </a:rPr>
              <a:t>Szabadidő-fogyasztási típusok</a:t>
            </a:r>
          </a:p>
        </p:txBody>
      </p:sp>
      <p:sp>
        <p:nvSpPr>
          <p:cNvPr id="55301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hu-HU" sz="2600" dirty="0">
                <a:ea typeface="ＭＳ Ｐゴシック" pitchFamily="34" charset="-128"/>
              </a:rPr>
              <a:t>Passzív-típus (low brow, lumpen)</a:t>
            </a:r>
          </a:p>
          <a:p>
            <a:pPr lvl="1" eaLnBrk="1" hangingPunct="1">
              <a:lnSpc>
                <a:spcPct val="80000"/>
              </a:lnSpc>
              <a:buNone/>
              <a:defRPr/>
            </a:pPr>
            <a:r>
              <a:rPr lang="hu-HU" dirty="0">
                <a:ea typeface="ＭＳ Ｐゴシック" pitchFamily="34" charset="-128"/>
              </a:rPr>
              <a:t>Nem csinál semmit pl. kocsma,tv (időfolyatók)</a:t>
            </a:r>
          </a:p>
          <a:p>
            <a:pPr lvl="1" eaLnBrk="1" hangingPunct="1">
              <a:lnSpc>
                <a:spcPct val="80000"/>
              </a:lnSpc>
              <a:buNone/>
              <a:defRPr/>
            </a:pPr>
            <a:endParaRPr lang="hu-HU" dirty="0">
              <a:ea typeface="ＭＳ Ｐゴシック" pitchFamily="34" charset="-128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hu-HU" sz="2600" dirty="0">
                <a:ea typeface="ＭＳ Ｐゴシック" pitchFamily="34" charset="-128"/>
              </a:rPr>
              <a:t>Rekreatív (családi)</a:t>
            </a:r>
          </a:p>
          <a:p>
            <a:pPr lvl="1" eaLnBrk="1" hangingPunct="1">
              <a:lnSpc>
                <a:spcPct val="80000"/>
              </a:lnSpc>
              <a:buNone/>
              <a:defRPr/>
            </a:pPr>
            <a:r>
              <a:rPr lang="hu-HU" dirty="0">
                <a:ea typeface="ＭＳ Ｐゴシック" pitchFamily="34" charset="-128"/>
              </a:rPr>
              <a:t>Stabil, megállapodott életvitel, céljuk a felüdülés, könnyű műfajok (tömegkultúra)</a:t>
            </a:r>
          </a:p>
          <a:p>
            <a:pPr lvl="1" eaLnBrk="1" hangingPunct="1">
              <a:lnSpc>
                <a:spcPct val="80000"/>
              </a:lnSpc>
              <a:buNone/>
              <a:defRPr/>
            </a:pPr>
            <a:endParaRPr lang="hu-HU" dirty="0">
              <a:ea typeface="ＭＳ Ｐゴシック" pitchFamily="34" charset="-128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hu-HU" sz="2600" dirty="0">
                <a:ea typeface="ＭＳ Ｐゴシック" pitchFamily="34" charset="-128"/>
              </a:rPr>
              <a:t>Akkumulatív (mindenevő, értelmiségi típus) </a:t>
            </a:r>
          </a:p>
          <a:p>
            <a:pPr lvl="1" eaLnBrk="1" hangingPunct="1">
              <a:lnSpc>
                <a:spcPct val="80000"/>
              </a:lnSpc>
              <a:buNone/>
              <a:defRPr/>
            </a:pPr>
            <a:r>
              <a:rPr lang="hu-HU" dirty="0">
                <a:ea typeface="ＭＳ Ｐゴシック" pitchFamily="34" charset="-128"/>
              </a:rPr>
              <a:t>Minden érdekli, nem elkötelezett semmi iránt, „felfelé törekszik, divatkövető (habzsolók)</a:t>
            </a:r>
          </a:p>
          <a:p>
            <a:pPr lvl="1" eaLnBrk="1" hangingPunct="1">
              <a:lnSpc>
                <a:spcPct val="80000"/>
              </a:lnSpc>
              <a:buNone/>
              <a:defRPr/>
            </a:pPr>
            <a:endParaRPr lang="hu-HU" dirty="0">
              <a:ea typeface="ＭＳ Ｐゴシック" pitchFamily="34" charset="-128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hu-HU" sz="2600" dirty="0">
                <a:ea typeface="ＭＳ Ｐゴシック" pitchFamily="34" charset="-128"/>
              </a:rPr>
              <a:t>Inspiratív (high brow, entellektüel)</a:t>
            </a:r>
          </a:p>
          <a:p>
            <a:pPr lvl="1" eaLnBrk="1" hangingPunct="1">
              <a:lnSpc>
                <a:spcPct val="80000"/>
              </a:lnSpc>
              <a:buNone/>
              <a:defRPr/>
            </a:pPr>
            <a:r>
              <a:rPr lang="hu-HU" dirty="0">
                <a:ea typeface="ＭＳ Ｐゴシック" pitchFamily="34" charset="-128"/>
              </a:rPr>
              <a:t>Magasabb kultúra, önmaguk fejlesztése (elit-evők)</a:t>
            </a:r>
          </a:p>
        </p:txBody>
      </p:sp>
    </p:spTree>
    <p:extLst>
      <p:ext uri="{BB962C8B-B14F-4D97-AF65-F5344CB8AC3E}">
        <p14:creationId xmlns:p14="http://schemas.microsoft.com/office/powerpoint/2010/main" val="33983417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185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hu-HU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Egészség, életminőség</a:t>
            </a:r>
          </a:p>
        </p:txBody>
      </p:sp>
    </p:spTree>
    <p:extLst>
      <p:ext uri="{BB962C8B-B14F-4D97-AF65-F5344CB8AC3E}">
        <p14:creationId xmlns:p14="http://schemas.microsoft.com/office/powerpoint/2010/main" val="37702676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Footer Placeholder 4"/>
          <p:cNvSpPr txBox="1">
            <a:spLocks noGrp="1"/>
          </p:cNvSpPr>
          <p:nvPr/>
        </p:nvSpPr>
        <p:spPr bwMode="auto">
          <a:xfrm>
            <a:off x="4445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hu-HU" sz="1200">
                <a:solidFill>
                  <a:schemeClr val="bg1"/>
                </a:solidFill>
                <a:latin typeface="Book Antiqua" pitchFamily="18" charset="0"/>
              </a:rPr>
              <a:t>Lacza Gyöngyvér</a:t>
            </a:r>
          </a:p>
        </p:txBody>
      </p:sp>
      <p:sp>
        <p:nvSpPr>
          <p:cNvPr id="55299" name="Slide Number Placeholder 5"/>
          <p:cNvSpPr txBox="1">
            <a:spLocks noGrp="1"/>
          </p:cNvSpPr>
          <p:nvPr/>
        </p:nvSpPr>
        <p:spPr bwMode="auto">
          <a:xfrm>
            <a:off x="4305300" y="6356350"/>
            <a:ext cx="533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fld id="{571A1055-0A5F-4CEA-A234-EFF6DA884274}" type="slidenum">
              <a:rPr lang="hu-HU" sz="1200">
                <a:solidFill>
                  <a:schemeClr val="bg1"/>
                </a:solidFill>
                <a:latin typeface="Book Antiqua" pitchFamily="18" charset="0"/>
              </a:rPr>
              <a:pPr algn="ctr" eaLnBrk="1" hangingPunct="1"/>
              <a:t>33</a:t>
            </a:fld>
            <a:endParaRPr lang="hu-HU" sz="120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6349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b="1" i="1" dirty="0">
                <a:ea typeface="ＭＳ Ｐゴシック" pitchFamily="34" charset="-128"/>
              </a:rPr>
              <a:t>Számomra egészségesnek lenni magába foglalja...</a:t>
            </a:r>
            <a:endParaRPr lang="hu-HU" dirty="0">
              <a:ea typeface="ＭＳ Ｐゴシック" pitchFamily="34" charset="-128"/>
            </a:endParaRPr>
          </a:p>
        </p:txBody>
      </p:sp>
      <p:sp>
        <p:nvSpPr>
          <p:cNvPr id="63493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pPr eaLnBrk="1" hangingPunct="1">
              <a:buFont typeface="Wingdings 2" pitchFamily="18" charset="2"/>
              <a:buNone/>
              <a:defRPr/>
            </a:pPr>
            <a:r>
              <a:rPr lang="cs-CZ" sz="1400" b="1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    </a:t>
            </a:r>
            <a:r>
              <a:rPr lang="cs-CZ" sz="1800" b="1" dirty="0">
                <a:ea typeface="ＭＳ Ｐゴシック" pitchFamily="34" charset="-128"/>
              </a:rPr>
              <a:t>    1. élvezni a családdal és a barátokkal való együttlétet</a:t>
            </a:r>
            <a:endParaRPr lang="en-US" sz="1800" b="1" dirty="0">
              <a:ea typeface="ＭＳ Ｐゴシック" pitchFamily="34" charset="-128"/>
            </a:endParaRP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cs-CZ" sz="1800" b="1" dirty="0">
                <a:ea typeface="ＭＳ Ｐゴシック" pitchFamily="34" charset="-128"/>
              </a:rPr>
              <a:t>        2. tekintélyes életkort megérni</a:t>
            </a:r>
            <a:endParaRPr lang="en-US" sz="1800" b="1" dirty="0">
              <a:ea typeface="ＭＳ Ｐゴシック" pitchFamily="34" charset="-128"/>
            </a:endParaRP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cs-CZ" sz="1800" b="1" dirty="0">
                <a:ea typeface="ＭＳ Ｐゴシック" pitchFamily="34" charset="-128"/>
              </a:rPr>
              <a:t>        3. az idő nagy részében boldognak lenni</a:t>
            </a:r>
            <a:endParaRPr lang="en-US" sz="1800" b="1" dirty="0">
              <a:ea typeface="ＭＳ Ｐゴシック" pitchFamily="34" charset="-128"/>
            </a:endParaRP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cs-CZ" sz="1800" b="1" dirty="0">
                <a:ea typeface="ＭＳ Ｐゴシック" pitchFamily="34" charset="-128"/>
              </a:rPr>
              <a:t>        4. állással rendelkezni</a:t>
            </a:r>
            <a:endParaRPr lang="en-US" sz="1800" b="1" dirty="0">
              <a:ea typeface="ＭＳ Ｐゴシック" pitchFamily="34" charset="-128"/>
            </a:endParaRP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cs-CZ" sz="1800" b="1" dirty="0">
                <a:ea typeface="ＭＳ Ｐゴシック" pitchFamily="34" charset="-128"/>
              </a:rPr>
              <a:t>        5. szinte soha nem szedni tablettákat vagy egyéb gyógyszereket</a:t>
            </a:r>
            <a:endParaRPr lang="en-US" sz="1800" b="1" dirty="0">
              <a:ea typeface="ＭＳ Ｐゴシック" pitchFamily="34" charset="-128"/>
            </a:endParaRP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cs-CZ" sz="1800" b="1" dirty="0">
                <a:ea typeface="ＭＳ Ｐゴシック" pitchFamily="34" charset="-128"/>
              </a:rPr>
              <a:t>        6. a magasságomhoz képest ideális testsúllyal rendelkezni</a:t>
            </a:r>
            <a:endParaRPr lang="en-US" sz="1800" b="1" dirty="0">
              <a:ea typeface="ＭＳ Ｐゴシック" pitchFamily="34" charset="-128"/>
            </a:endParaRP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cs-CZ" sz="1800" b="1" dirty="0">
                <a:ea typeface="ＭＳ Ｐゴシック" pitchFamily="34" charset="-128"/>
              </a:rPr>
              <a:t>        7. rendszeresen testgyakorlást végezni, sportolni</a:t>
            </a:r>
            <a:endParaRPr lang="en-US" sz="1800" b="1" dirty="0">
              <a:ea typeface="ＭＳ Ｐゴシック" pitchFamily="34" charset="-128"/>
            </a:endParaRP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cs-CZ" sz="1800" b="1" dirty="0">
                <a:ea typeface="ＭＳ Ｐゴシック" pitchFamily="34" charset="-128"/>
              </a:rPr>
              <a:t>        8. békében élni önmagammal</a:t>
            </a:r>
            <a:endParaRPr lang="en-US" sz="1800" b="1" dirty="0">
              <a:ea typeface="ＭＳ Ｐゴシック" pitchFamily="34" charset="-128"/>
            </a:endParaRP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cs-CZ" sz="1800" b="1" dirty="0">
                <a:ea typeface="ＭＳ Ｐゴシック" pitchFamily="34" charset="-128"/>
              </a:rPr>
              <a:t>        9. soha nem dohányozni</a:t>
            </a:r>
            <a:endParaRPr lang="en-US" sz="1800" b="1" dirty="0">
              <a:ea typeface="ＭＳ Ｐゴシック" pitchFamily="34" charset="-128"/>
            </a:endParaRP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cs-CZ" sz="1800" b="1" dirty="0">
                <a:ea typeface="ＭＳ Ｐゴシック" pitchFamily="34" charset="-128"/>
              </a:rPr>
              <a:t>        10. soha nem szenvedni semmi komolyabbtól, mint  influenza vagy hasfájás</a:t>
            </a:r>
            <a:endParaRPr lang="hu-HU" sz="1800" b="1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270435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Vagy?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457200" indent="-457200" eaLnBrk="1" hangingPunct="1">
              <a:lnSpc>
                <a:spcPct val="80000"/>
              </a:lnSpc>
              <a:buNone/>
              <a:defRPr/>
            </a:pPr>
            <a:r>
              <a:rPr lang="cs-CZ" sz="2000" b="1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   </a:t>
            </a:r>
            <a:r>
              <a:rPr lang="cs-CZ" sz="2000" b="1" dirty="0">
                <a:ea typeface="ＭＳ Ｐゴシック" pitchFamily="34" charset="-128"/>
              </a:rPr>
              <a:t>   11. nem összezavarni vagy aránytalanul szemlélni dolgokat (reálisan felmérni az egyes helyzeteket)</a:t>
            </a:r>
            <a:endParaRPr lang="en-US" sz="2000" b="1" dirty="0">
              <a:ea typeface="ＭＳ Ｐゴシック" pitchFamily="34" charset="-128"/>
            </a:endParaRPr>
          </a:p>
          <a:p>
            <a:pPr marL="457200" indent="-457200" eaLnBrk="1" hangingPunct="1">
              <a:lnSpc>
                <a:spcPct val="80000"/>
              </a:lnSpc>
              <a:buNone/>
              <a:defRPr/>
            </a:pPr>
            <a:r>
              <a:rPr lang="cs-CZ" sz="2000" b="1" dirty="0">
                <a:ea typeface="ＭＳ Ｐゴシック" pitchFamily="34" charset="-128"/>
              </a:rPr>
              <a:t>        12. képesnek lenni könnyen alkalmazkodni az életemben bekövetkező nagyobb   változásokhoz,      mint amilyen például egy költözés vagy egy új munkahely</a:t>
            </a:r>
            <a:endParaRPr lang="en-US" sz="2000" b="1" dirty="0">
              <a:ea typeface="ＭＳ Ｐゴシック" pitchFamily="34" charset="-128"/>
            </a:endParaRPr>
          </a:p>
          <a:p>
            <a:pPr marL="457200" indent="-457200" eaLnBrk="1" hangingPunct="1">
              <a:lnSpc>
                <a:spcPct val="80000"/>
              </a:lnSpc>
              <a:buNone/>
              <a:defRPr/>
            </a:pPr>
            <a:r>
              <a:rPr lang="cs-CZ" sz="2000" b="1" dirty="0">
                <a:ea typeface="ＭＳ Ｐゴシック" pitchFamily="34" charset="-128"/>
              </a:rPr>
              <a:t>        13. csak mértékkel vagy egyáltalán nem fogyasztani alkoholt</a:t>
            </a:r>
            <a:endParaRPr lang="en-US" sz="2000" b="1" dirty="0">
              <a:ea typeface="ＭＳ Ｐゴシック" pitchFamily="34" charset="-128"/>
            </a:endParaRPr>
          </a:p>
          <a:p>
            <a:pPr marL="457200" indent="-457200" eaLnBrk="1" hangingPunct="1">
              <a:lnSpc>
                <a:spcPct val="80000"/>
              </a:lnSpc>
              <a:buNone/>
              <a:defRPr/>
            </a:pPr>
            <a:r>
              <a:rPr lang="cs-CZ" sz="2000" b="1" dirty="0">
                <a:ea typeface="ＭＳ Ｐゴシック" pitchFamily="34" charset="-128"/>
              </a:rPr>
              <a:t>        14. élvezni a munkámat túl sok stressz nélkül</a:t>
            </a:r>
            <a:endParaRPr lang="en-US" sz="2000" b="1" dirty="0">
              <a:ea typeface="ＭＳ Ｐゴシック" pitchFamily="34" charset="-128"/>
            </a:endParaRPr>
          </a:p>
          <a:p>
            <a:pPr marL="457200" indent="-457200" eaLnBrk="1" hangingPunct="1">
              <a:lnSpc>
                <a:spcPct val="80000"/>
              </a:lnSpc>
              <a:buNone/>
              <a:defRPr/>
            </a:pPr>
            <a:r>
              <a:rPr lang="cs-CZ" sz="2000" b="1" dirty="0">
                <a:ea typeface="ＭＳ Ｐゴシック" pitchFamily="34" charset="-128"/>
              </a:rPr>
              <a:t>        15. testem minden része jó működőképes állapotban legyen</a:t>
            </a:r>
            <a:endParaRPr lang="en-US" sz="2000" b="1" dirty="0">
              <a:ea typeface="ＭＳ Ｐゴシック" pitchFamily="34" charset="-128"/>
            </a:endParaRPr>
          </a:p>
          <a:p>
            <a:pPr marL="457200" indent="-457200" eaLnBrk="1" hangingPunct="1">
              <a:lnSpc>
                <a:spcPct val="80000"/>
              </a:lnSpc>
              <a:buNone/>
              <a:defRPr/>
            </a:pPr>
            <a:r>
              <a:rPr lang="cs-CZ" sz="2000" b="1" dirty="0">
                <a:ea typeface="ＭＳ Ｐゴシック" pitchFamily="34" charset="-128"/>
              </a:rPr>
              <a:t>        16. az idő java részében jól kijönni más emberekkel</a:t>
            </a:r>
            <a:endParaRPr lang="en-US" sz="2000" b="1" dirty="0">
              <a:ea typeface="ＭＳ Ｐゴシック" pitchFamily="34" charset="-128"/>
            </a:endParaRPr>
          </a:p>
          <a:p>
            <a:pPr marL="457200" indent="-457200" eaLnBrk="1" hangingPunct="1">
              <a:lnSpc>
                <a:spcPct val="80000"/>
              </a:lnSpc>
              <a:buNone/>
              <a:defRPr/>
            </a:pPr>
            <a:r>
              <a:rPr lang="cs-CZ" sz="2000" b="1" dirty="0">
                <a:ea typeface="ＭＳ Ｐゴシック" pitchFamily="34" charset="-128"/>
              </a:rPr>
              <a:t>        17. "megfelelő" ételeket enni</a:t>
            </a:r>
            <a:endParaRPr lang="en-US" sz="2000" b="1" dirty="0">
              <a:ea typeface="ＭＳ Ｐゴシック" pitchFamily="34" charset="-128"/>
            </a:endParaRPr>
          </a:p>
          <a:p>
            <a:pPr marL="457200" indent="-457200" eaLnBrk="1" hangingPunct="1">
              <a:lnSpc>
                <a:spcPct val="80000"/>
              </a:lnSpc>
              <a:buNone/>
              <a:defRPr/>
            </a:pPr>
            <a:r>
              <a:rPr lang="cs-CZ" sz="2000" b="1" dirty="0">
                <a:ea typeface="ＭＳ Ｐゴシック" pitchFamily="34" charset="-128"/>
              </a:rPr>
              <a:t>         18. a relaxáció vagy kikapcsolódás valamely formáját élvezni</a:t>
            </a:r>
            <a:endParaRPr lang="en-US" sz="2000" b="1" dirty="0">
              <a:ea typeface="ＭＳ Ｐゴシック" pitchFamily="34" charset="-128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170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74469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oter Placeholder 4"/>
          <p:cNvSpPr txBox="1">
            <a:spLocks noGrp="1"/>
          </p:cNvSpPr>
          <p:nvPr/>
        </p:nvSpPr>
        <p:spPr bwMode="auto">
          <a:xfrm>
            <a:off x="4445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hu-HU" sz="1200">
                <a:solidFill>
                  <a:schemeClr val="bg1"/>
                </a:solidFill>
                <a:latin typeface="Book Antiqua" pitchFamily="18" charset="0"/>
              </a:rPr>
              <a:t>Lacza Gyöngyvér</a:t>
            </a:r>
          </a:p>
        </p:txBody>
      </p:sp>
      <p:sp>
        <p:nvSpPr>
          <p:cNvPr id="57347" name="Slide Number Placeholder 5"/>
          <p:cNvSpPr txBox="1">
            <a:spLocks noGrp="1"/>
          </p:cNvSpPr>
          <p:nvPr/>
        </p:nvSpPr>
        <p:spPr bwMode="auto">
          <a:xfrm>
            <a:off x="4305300" y="6356350"/>
            <a:ext cx="533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fld id="{043359CE-28C6-4D66-8785-A53D7E689145}" type="slidenum">
              <a:rPr lang="hu-HU" sz="1200">
                <a:solidFill>
                  <a:schemeClr val="bg1"/>
                </a:solidFill>
                <a:latin typeface="Book Antiqua" pitchFamily="18" charset="0"/>
              </a:rPr>
              <a:pPr algn="ctr" eaLnBrk="1" hangingPunct="1"/>
              <a:t>35</a:t>
            </a:fld>
            <a:endParaRPr lang="hu-HU" sz="120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6451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dirty="0">
                <a:ea typeface="ＭＳ Ｐゴシック" pitchFamily="34" charset="-128"/>
              </a:rPr>
              <a:t>Fogalmi áttekintés</a:t>
            </a:r>
          </a:p>
        </p:txBody>
      </p:sp>
      <p:sp>
        <p:nvSpPr>
          <p:cNvPr id="64517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hu-HU" b="1" dirty="0">
                <a:latin typeface="Times CE" charset="0"/>
                <a:ea typeface="ＭＳ Ｐゴシック" pitchFamily="34" charset="-128"/>
              </a:rPr>
              <a:t>Egészség </a:t>
            </a:r>
            <a:endParaRPr lang="hu-HU" dirty="0">
              <a:latin typeface="Times CE" charset="0"/>
              <a:ea typeface="ＭＳ Ｐゴシック" pitchFamily="34" charset="-128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hu-HU" sz="2400" dirty="0">
                <a:latin typeface="Times CE" charset="0"/>
                <a:ea typeface="ＭＳ Ｐゴシック" pitchFamily="34" charset="-128"/>
              </a:rPr>
              <a:t>‘a betegség hiánya’, </a:t>
            </a:r>
            <a:r>
              <a:rPr lang="hu-HU" sz="2400" b="1" dirty="0">
                <a:latin typeface="Times CE" charset="0"/>
                <a:ea typeface="ＭＳ Ｐゴシック" pitchFamily="34" charset="-128"/>
              </a:rPr>
              <a:t>biomedicinális</a:t>
            </a:r>
            <a:r>
              <a:rPr lang="hu-HU" sz="2400" dirty="0">
                <a:latin typeface="Times CE" charset="0"/>
                <a:ea typeface="ＭＳ Ｐゴシック" pitchFamily="34" charset="-128"/>
              </a:rPr>
              <a:t> szemlélet, kuratív felfogás</a:t>
            </a: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endParaRPr lang="hu-HU" sz="2400" dirty="0">
              <a:latin typeface="Times CE" charset="0"/>
              <a:ea typeface="ＭＳ Ｐゴシック" pitchFamily="34" charset="-128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hu-HU" sz="2400" dirty="0">
                <a:latin typeface="Times CE" charset="0"/>
                <a:ea typeface="ＭＳ Ｐゴシック" pitchFamily="34" charset="-128"/>
              </a:rPr>
              <a:t>1900-as évek </a:t>
            </a:r>
            <a:r>
              <a:rPr lang="hu-HU" sz="2400" b="1" dirty="0">
                <a:latin typeface="Times CE" charset="0"/>
                <a:ea typeface="ＭＳ Ｐゴシック" pitchFamily="34" charset="-128"/>
              </a:rPr>
              <a:t>pszichoszociális,</a:t>
            </a:r>
            <a:r>
              <a:rPr lang="hu-HU" sz="2400" dirty="0">
                <a:latin typeface="Times CE" charset="0"/>
                <a:ea typeface="ＭＳ Ｐゴシック" pitchFamily="34" charset="-128"/>
              </a:rPr>
              <a:t> lélektani felfogás: egyes betegségek hátterében lelki tényzők állnak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hu-HU" sz="2400" dirty="0">
              <a:latin typeface="Times CE" charset="0"/>
              <a:ea typeface="ＭＳ Ｐゴシック" pitchFamily="34" charset="-128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hu-HU" sz="2400" dirty="0">
                <a:latin typeface="Times CE" charset="0"/>
                <a:ea typeface="ＭＳ Ｐゴシック" pitchFamily="34" charset="-128"/>
              </a:rPr>
              <a:t>1950-es évektől </a:t>
            </a:r>
            <a:r>
              <a:rPr lang="hu-HU" sz="2400" b="1" dirty="0">
                <a:latin typeface="Times CE" charset="0"/>
                <a:ea typeface="ＭＳ Ｐゴシック" pitchFamily="34" charset="-128"/>
              </a:rPr>
              <a:t>bio-pszicho-szociális</a:t>
            </a:r>
            <a:r>
              <a:rPr lang="hu-HU" sz="2400" dirty="0">
                <a:latin typeface="Times CE" charset="0"/>
                <a:ea typeface="ＭＳ Ｐゴシック" pitchFamily="34" charset="-128"/>
              </a:rPr>
              <a:t> szemlélet, test és lélek működését a környezet is befolyásolja</a:t>
            </a:r>
          </a:p>
        </p:txBody>
      </p:sp>
    </p:spTree>
    <p:extLst>
      <p:ext uri="{BB962C8B-B14F-4D97-AF65-F5344CB8AC3E}">
        <p14:creationId xmlns:p14="http://schemas.microsoft.com/office/powerpoint/2010/main" val="14090512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Footer Placeholder 4"/>
          <p:cNvSpPr txBox="1">
            <a:spLocks noGrp="1"/>
          </p:cNvSpPr>
          <p:nvPr/>
        </p:nvSpPr>
        <p:spPr bwMode="auto">
          <a:xfrm>
            <a:off x="4445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hu-HU" sz="1200">
                <a:solidFill>
                  <a:schemeClr val="bg1"/>
                </a:solidFill>
                <a:latin typeface="Book Antiqua" pitchFamily="18" charset="0"/>
              </a:rPr>
              <a:t>Lacza Gyöngyvér</a:t>
            </a:r>
          </a:p>
        </p:txBody>
      </p:sp>
      <p:sp>
        <p:nvSpPr>
          <p:cNvPr id="58371" name="Slide Number Placeholder 5"/>
          <p:cNvSpPr txBox="1">
            <a:spLocks noGrp="1"/>
          </p:cNvSpPr>
          <p:nvPr/>
        </p:nvSpPr>
        <p:spPr bwMode="auto">
          <a:xfrm>
            <a:off x="4305300" y="6356350"/>
            <a:ext cx="533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fld id="{D755658B-257E-419B-ADA7-41284A5F7109}" type="slidenum">
              <a:rPr lang="hu-HU" sz="1200">
                <a:solidFill>
                  <a:schemeClr val="bg1"/>
                </a:solidFill>
                <a:latin typeface="Book Antiqua" pitchFamily="18" charset="0"/>
              </a:rPr>
              <a:pPr algn="ctr" eaLnBrk="1" hangingPunct="1"/>
              <a:t>36</a:t>
            </a:fld>
            <a:endParaRPr lang="hu-HU" sz="120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6554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dirty="0">
                <a:ea typeface="ＭＳ Ｐゴシック" pitchFamily="34" charset="-128"/>
              </a:rPr>
              <a:t>Totális értelmezés</a:t>
            </a:r>
          </a:p>
        </p:txBody>
      </p:sp>
      <p:sp>
        <p:nvSpPr>
          <p:cNvPr id="65541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hu-HU" dirty="0">
                <a:ea typeface="ＭＳ Ｐゴシック" pitchFamily="34" charset="-128"/>
              </a:rPr>
              <a:t>WHO szerint: A testi, lelki, szociális és szellemi jól-lét, jó-közérzet, nem csupán a betegség hiánya. A működési egyensúlyra törekvés eredménye.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hu-HU" dirty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hu-HU" dirty="0">
                <a:ea typeface="ＭＳ Ｐゴシック" pitchFamily="34" charset="-128"/>
              </a:rPr>
              <a:t>Az egészség és a betegség között fokozatos átmenet van!</a:t>
            </a:r>
          </a:p>
        </p:txBody>
      </p:sp>
    </p:spTree>
    <p:extLst>
      <p:ext uri="{BB962C8B-B14F-4D97-AF65-F5344CB8AC3E}">
        <p14:creationId xmlns:p14="http://schemas.microsoft.com/office/powerpoint/2010/main" val="14501582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Footer Placeholder 4"/>
          <p:cNvSpPr txBox="1">
            <a:spLocks noGrp="1"/>
          </p:cNvSpPr>
          <p:nvPr/>
        </p:nvSpPr>
        <p:spPr bwMode="auto">
          <a:xfrm>
            <a:off x="4445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hu-HU" sz="1200">
                <a:solidFill>
                  <a:schemeClr val="bg1"/>
                </a:solidFill>
                <a:latin typeface="Book Antiqua" pitchFamily="18" charset="0"/>
              </a:rPr>
              <a:t>Lacza Gyöngyvér</a:t>
            </a:r>
          </a:p>
        </p:txBody>
      </p:sp>
      <p:sp>
        <p:nvSpPr>
          <p:cNvPr id="58371" name="Slide Number Placeholder 5"/>
          <p:cNvSpPr txBox="1">
            <a:spLocks noGrp="1"/>
          </p:cNvSpPr>
          <p:nvPr/>
        </p:nvSpPr>
        <p:spPr bwMode="auto">
          <a:xfrm>
            <a:off x="4305300" y="6356350"/>
            <a:ext cx="533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fld id="{D755658B-257E-419B-ADA7-41284A5F7109}" type="slidenum">
              <a:rPr lang="hu-HU" sz="1200">
                <a:solidFill>
                  <a:schemeClr val="bg1"/>
                </a:solidFill>
                <a:latin typeface="Book Antiqua" pitchFamily="18" charset="0"/>
              </a:rPr>
              <a:pPr algn="ctr" eaLnBrk="1" hangingPunct="1"/>
              <a:t>37</a:t>
            </a:fld>
            <a:endParaRPr lang="hu-HU" sz="120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6554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Az egészség dimenziói</a:t>
            </a:r>
            <a:endParaRPr lang="hu-HU" dirty="0">
              <a:ea typeface="ＭＳ Ｐゴシック" pitchFamily="34" charset="-128"/>
            </a:endParaRPr>
          </a:p>
        </p:txBody>
      </p:sp>
      <p:sp>
        <p:nvSpPr>
          <p:cNvPr id="65541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endParaRPr lang="en-US" dirty="0"/>
          </a:p>
          <a:p>
            <a:r>
              <a:rPr lang="en-US" b="1" dirty="0"/>
              <a:t>biológiai egészség</a:t>
            </a:r>
            <a:r>
              <a:rPr lang="en-US" dirty="0"/>
              <a:t>: a szervezetünk megfelelő működése</a:t>
            </a:r>
          </a:p>
          <a:p>
            <a:r>
              <a:rPr lang="en-US" b="1" dirty="0"/>
              <a:t>lelki egészség</a:t>
            </a:r>
            <a:r>
              <a:rPr lang="en-US" dirty="0"/>
              <a:t>: személyes világnézetünk, magatartásbeli alapelveink, illetve a tudat nyugalmának és az önmagunkkal szembeni békének a jele</a:t>
            </a:r>
          </a:p>
          <a:p>
            <a:r>
              <a:rPr lang="en-US" b="1" dirty="0"/>
              <a:t>mentális egészség</a:t>
            </a:r>
            <a:r>
              <a:rPr lang="en-US" dirty="0"/>
              <a:t>: a tiszta és következetes gondolkodásra való képesség</a:t>
            </a:r>
          </a:p>
          <a:p>
            <a:r>
              <a:rPr lang="en-US" b="1" dirty="0"/>
              <a:t>emocionális egészség</a:t>
            </a:r>
            <a:r>
              <a:rPr lang="en-US" dirty="0"/>
              <a:t>: az érzések felismerésének, illetve azok megfelelő kifejezésének a képessége</a:t>
            </a:r>
          </a:p>
          <a:p>
            <a:r>
              <a:rPr lang="en-US" b="1" dirty="0"/>
              <a:t>szociális egészség</a:t>
            </a:r>
            <a:r>
              <a:rPr lang="en-US" dirty="0"/>
              <a:t>: másokkal való kapcsolatok kialakításának egészsége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hu-HU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501582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556" y="643001"/>
            <a:ext cx="7471363" cy="560157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Footer Placeholder 4"/>
          <p:cNvSpPr txBox="1">
            <a:spLocks noGrp="1"/>
          </p:cNvSpPr>
          <p:nvPr/>
        </p:nvSpPr>
        <p:spPr bwMode="auto">
          <a:xfrm>
            <a:off x="4445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hu-HU" sz="1200">
                <a:solidFill>
                  <a:schemeClr val="bg1"/>
                </a:solidFill>
                <a:latin typeface="Book Antiqua" pitchFamily="18" charset="0"/>
              </a:rPr>
              <a:t>Lacza Gyöngyvér</a:t>
            </a:r>
          </a:p>
        </p:txBody>
      </p:sp>
      <p:sp>
        <p:nvSpPr>
          <p:cNvPr id="60419" name="Slide Number Placeholder 5"/>
          <p:cNvSpPr txBox="1">
            <a:spLocks noGrp="1"/>
          </p:cNvSpPr>
          <p:nvPr/>
        </p:nvSpPr>
        <p:spPr bwMode="auto">
          <a:xfrm>
            <a:off x="4305300" y="6356350"/>
            <a:ext cx="533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fld id="{1FE1D435-957A-4B63-9287-B8805A32E8B3}" type="slidenum">
              <a:rPr lang="hu-HU" sz="1200">
                <a:solidFill>
                  <a:schemeClr val="bg1"/>
                </a:solidFill>
                <a:latin typeface="Book Antiqua" pitchFamily="18" charset="0"/>
              </a:rPr>
              <a:pPr algn="ctr" eaLnBrk="1" hangingPunct="1"/>
              <a:t>39</a:t>
            </a:fld>
            <a:endParaRPr lang="hu-HU" sz="120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665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dirty="0">
                <a:ea typeface="ＭＳ Ｐゴシック" pitchFamily="34" charset="-128"/>
              </a:rPr>
              <a:t>Egészséges életmód</a:t>
            </a:r>
          </a:p>
        </p:txBody>
      </p:sp>
      <p:sp>
        <p:nvSpPr>
          <p:cNvPr id="66565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dirty="0">
                <a:ea typeface="ＭＳ Ｐゴシック" pitchFamily="34" charset="-128"/>
              </a:rPr>
              <a:t>Gyűjtsük össze együtt: </a:t>
            </a:r>
          </a:p>
          <a:p>
            <a:pPr eaLnBrk="1" hangingPunct="1">
              <a:defRPr/>
            </a:pPr>
            <a:endParaRPr lang="hu-HU" dirty="0">
              <a:ea typeface="ＭＳ Ｐゴシック" pitchFamily="34" charset="-128"/>
            </a:endParaRPr>
          </a:p>
          <a:p>
            <a:pPr eaLnBrk="1" hangingPunct="1">
              <a:defRPr/>
            </a:pPr>
            <a:r>
              <a:rPr lang="hu-HU" dirty="0">
                <a:ea typeface="ＭＳ Ｐゴシック" pitchFamily="34" charset="-128"/>
              </a:rPr>
              <a:t>Kerülendő </a:t>
            </a:r>
          </a:p>
          <a:p>
            <a:pPr eaLnBrk="1" hangingPunct="1">
              <a:defRPr/>
            </a:pPr>
            <a:endParaRPr lang="hu-HU" dirty="0">
              <a:ea typeface="ＭＳ Ｐゴシック" pitchFamily="34" charset="-128"/>
            </a:endParaRPr>
          </a:p>
          <a:p>
            <a:pPr eaLnBrk="1" hangingPunct="1">
              <a:defRPr/>
            </a:pPr>
            <a:r>
              <a:rPr lang="hu-HU" dirty="0">
                <a:ea typeface="ＭＳ Ｐゴシック" pitchFamily="34" charset="-128"/>
              </a:rPr>
              <a:t>Követendő tennivalók....</a:t>
            </a:r>
          </a:p>
          <a:p>
            <a:pPr eaLnBrk="1" hangingPunct="1">
              <a:defRPr/>
            </a:pPr>
            <a:endParaRPr lang="hu-HU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</p:txBody>
      </p:sp>
      <p:pic>
        <p:nvPicPr>
          <p:cNvPr id="60422" name="Picture 5" descr="Kép 03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438" y="2590800"/>
            <a:ext cx="2255837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8760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 txBox="1">
            <a:spLocks noGrp="1"/>
          </p:cNvSpPr>
          <p:nvPr/>
        </p:nvSpPr>
        <p:spPr>
          <a:xfrm>
            <a:off x="444500" y="6356350"/>
            <a:ext cx="2895600" cy="365125"/>
          </a:xfrm>
          <a:prstGeom prst="rect">
            <a:avLst/>
          </a:prstGeom>
          <a:noFill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200">
                <a:solidFill>
                  <a:schemeClr val="bg1"/>
                </a:solidFill>
                <a:latin typeface="+mn-lt"/>
              </a:rPr>
              <a:t>Lacza Gyöngyvér</a:t>
            </a:r>
          </a:p>
        </p:txBody>
      </p:sp>
      <p:sp>
        <p:nvSpPr>
          <p:cNvPr id="5" name="Slide Number Placeholder 5"/>
          <p:cNvSpPr txBox="1">
            <a:spLocks noGrp="1"/>
          </p:cNvSpPr>
          <p:nvPr/>
        </p:nvSpPr>
        <p:spPr>
          <a:xfrm>
            <a:off x="4305300" y="6356350"/>
            <a:ext cx="533400" cy="365125"/>
          </a:xfrm>
          <a:prstGeom prst="rect">
            <a:avLst/>
          </a:prstGeom>
          <a:noFill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BCDE7003-6815-4C1B-9C7B-549EA376D03B}" type="slidenum">
              <a:rPr lang="hu-HU" sz="1200">
                <a:solidFill>
                  <a:schemeClr val="bg1"/>
                </a:solidFill>
                <a:latin typeface="+mn-lt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4</a:t>
            </a:fld>
            <a:endParaRPr lang="hu-HU" sz="12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Ajánlott folyóiratok</a:t>
            </a:r>
          </a:p>
        </p:txBody>
      </p:sp>
      <p:sp>
        <p:nvSpPr>
          <p:cNvPr id="156677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endParaRPr lang="hu-HU" dirty="0"/>
          </a:p>
          <a:p>
            <a:r>
              <a:rPr lang="hu-HU" dirty="0"/>
              <a:t>Magyar Sporttudományi Társaság: Magyar Sporttudományi Szemle </a:t>
            </a:r>
          </a:p>
          <a:p>
            <a:r>
              <a:rPr lang="hu-HU" dirty="0"/>
              <a:t>KERT: Rekreáció Szaklap</a:t>
            </a:r>
          </a:p>
          <a:p>
            <a:r>
              <a:rPr lang="hu-HU" dirty="0" err="1"/>
              <a:t>Rekreológia</a:t>
            </a:r>
            <a:r>
              <a:rPr lang="hu-HU" dirty="0"/>
              <a:t> folyóirat</a:t>
            </a:r>
          </a:p>
          <a:p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274320" lvl="1" indent="0">
              <a:buNone/>
            </a:pPr>
            <a:endParaRPr lang="hu-HU" dirty="0"/>
          </a:p>
          <a:p>
            <a:endParaRPr lang="hu-HU" dirty="0"/>
          </a:p>
          <a:p>
            <a:endParaRPr lang="hu-HU" dirty="0"/>
          </a:p>
          <a:p>
            <a:pPr marL="0" indent="0">
              <a:buNone/>
            </a:pPr>
            <a:endParaRPr lang="hu-HU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Footer Placeholder 4"/>
          <p:cNvSpPr txBox="1">
            <a:spLocks noGrp="1"/>
          </p:cNvSpPr>
          <p:nvPr/>
        </p:nvSpPr>
        <p:spPr bwMode="auto">
          <a:xfrm>
            <a:off x="4445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hu-HU" sz="1200">
                <a:solidFill>
                  <a:schemeClr val="bg1"/>
                </a:solidFill>
                <a:latin typeface="Book Antiqua" pitchFamily="18" charset="0"/>
              </a:rPr>
              <a:t>Lacza Gyöngyvér</a:t>
            </a:r>
          </a:p>
        </p:txBody>
      </p:sp>
      <p:sp>
        <p:nvSpPr>
          <p:cNvPr id="67587" name="Slide Number Placeholder 5"/>
          <p:cNvSpPr txBox="1">
            <a:spLocks noGrp="1"/>
          </p:cNvSpPr>
          <p:nvPr/>
        </p:nvSpPr>
        <p:spPr bwMode="auto">
          <a:xfrm>
            <a:off x="4305300" y="6356350"/>
            <a:ext cx="533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fld id="{6A4807C3-7EF9-4945-B9AE-E98BA9C92BFC}" type="slidenum">
              <a:rPr lang="hu-HU" sz="1200">
                <a:solidFill>
                  <a:schemeClr val="bg1"/>
                </a:solidFill>
                <a:latin typeface="Book Antiqua" pitchFamily="18" charset="0"/>
              </a:rPr>
              <a:pPr algn="ctr" eaLnBrk="1" hangingPunct="1"/>
              <a:t>40</a:t>
            </a:fld>
            <a:endParaRPr lang="hu-HU" sz="120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6758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hu-HU" dirty="0">
                <a:ea typeface="ＭＳ Ｐゴシック" pitchFamily="34" charset="-128"/>
              </a:rPr>
              <a:t>Egészséges életmód</a:t>
            </a:r>
            <a:br>
              <a:rPr lang="hu-HU" dirty="0">
                <a:ea typeface="ＭＳ Ｐゴシック" pitchFamily="34" charset="-128"/>
              </a:rPr>
            </a:br>
            <a:r>
              <a:rPr lang="hu-HU" dirty="0">
                <a:ea typeface="ＭＳ Ｐゴシック" pitchFamily="34" charset="-128"/>
              </a:rPr>
              <a:t>követendők</a:t>
            </a:r>
          </a:p>
        </p:txBody>
      </p:sp>
      <p:sp>
        <p:nvSpPr>
          <p:cNvPr id="67589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hu-HU" sz="2400" dirty="0">
                <a:ea typeface="ＭＳ Ｐゴシック" pitchFamily="34" charset="-128"/>
              </a:rPr>
              <a:t>Egészséges táplálkozás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u-HU" sz="2400" dirty="0">
                <a:ea typeface="ＭＳ Ｐゴシック" pitchFamily="34" charset="-128"/>
              </a:rPr>
              <a:t>Fizikai aktivitás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u-HU" sz="2400" dirty="0">
                <a:ea typeface="ＭＳ Ｐゴシック" pitchFamily="34" charset="-128"/>
              </a:rPr>
              <a:t>Pihenés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u-HU" sz="2400" dirty="0">
                <a:ea typeface="ＭＳ Ｐゴシック" pitchFamily="34" charset="-128"/>
              </a:rPr>
              <a:t>Problémamegoldás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u-HU" sz="2400" dirty="0">
                <a:ea typeface="ＭＳ Ｐゴシック" pitchFamily="34" charset="-128"/>
              </a:rPr>
              <a:t>Stresszoldó technikák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u-HU" sz="2400" dirty="0">
                <a:ea typeface="ＭＳ Ｐゴシック" pitchFamily="34" charset="-128"/>
              </a:rPr>
              <a:t>Pozitív hozzáállás </a:t>
            </a:r>
            <a:r>
              <a:rPr lang="en-US" sz="2400" dirty="0">
                <a:ea typeface="ＭＳ Ｐゴシック" pitchFamily="34" charset="-128"/>
                <a:sym typeface="Wingdings" pitchFamily="2" charset="2"/>
              </a:rPr>
              <a:t></a:t>
            </a:r>
            <a:endParaRPr lang="hu-HU" sz="2400" dirty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hu-HU" sz="2400" dirty="0">
                <a:ea typeface="ＭＳ Ｐゴシック" pitchFamily="34" charset="-128"/>
              </a:rPr>
              <a:t>Szociális terület működési szintje, társas kapcsolatok, környezetei egészség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u-HU" sz="2400" dirty="0">
                <a:ea typeface="ＭＳ Ｐゴシック" pitchFamily="34" charset="-128"/>
              </a:rPr>
              <a:t>Káros szenvedélyektől való mentesség</a:t>
            </a:r>
          </a:p>
        </p:txBody>
      </p:sp>
    </p:spTree>
    <p:extLst>
      <p:ext uri="{BB962C8B-B14F-4D97-AF65-F5344CB8AC3E}">
        <p14:creationId xmlns:p14="http://schemas.microsoft.com/office/powerpoint/2010/main" val="23994941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Footer Placeholder 4"/>
          <p:cNvSpPr txBox="1">
            <a:spLocks noGrp="1"/>
          </p:cNvSpPr>
          <p:nvPr/>
        </p:nvSpPr>
        <p:spPr bwMode="auto">
          <a:xfrm>
            <a:off x="4445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hu-HU" sz="1200">
                <a:solidFill>
                  <a:schemeClr val="bg1"/>
                </a:solidFill>
                <a:latin typeface="Book Antiqua" pitchFamily="18" charset="0"/>
              </a:rPr>
              <a:t>Lacza Gyöngyvér</a:t>
            </a:r>
          </a:p>
        </p:txBody>
      </p:sp>
      <p:sp>
        <p:nvSpPr>
          <p:cNvPr id="68611" name="Slide Number Placeholder 5"/>
          <p:cNvSpPr txBox="1">
            <a:spLocks noGrp="1"/>
          </p:cNvSpPr>
          <p:nvPr/>
        </p:nvSpPr>
        <p:spPr bwMode="auto">
          <a:xfrm>
            <a:off x="4305300" y="6356350"/>
            <a:ext cx="533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fld id="{5B3A54D9-397C-49C5-B7C3-61FFEE4BFF2F}" type="slidenum">
              <a:rPr lang="hu-HU" sz="1200">
                <a:solidFill>
                  <a:schemeClr val="bg1"/>
                </a:solidFill>
                <a:latin typeface="Book Antiqua" pitchFamily="18" charset="0"/>
              </a:rPr>
              <a:pPr algn="ctr" eaLnBrk="1" hangingPunct="1"/>
              <a:t>41</a:t>
            </a:fld>
            <a:endParaRPr lang="hu-HU" sz="120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778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dirty="0">
                <a:ea typeface="ＭＳ Ｐゴシック" pitchFamily="34" charset="-128"/>
              </a:rPr>
              <a:t>Egészségtudat</a:t>
            </a:r>
          </a:p>
        </p:txBody>
      </p:sp>
      <p:sp>
        <p:nvSpPr>
          <p:cNvPr id="77829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hu-HU" sz="2800" dirty="0">
                <a:ea typeface="ＭＳ Ｐゴシック" pitchFamily="34" charset="-128"/>
              </a:rPr>
              <a:t>Preventív szemlélet, minőségi élet feltétele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hu-HU" sz="2400" dirty="0">
                <a:ea typeface="ＭＳ Ｐゴシック" pitchFamily="34" charset="-128"/>
              </a:rPr>
              <a:t>Egészség fogalmának ismerete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hu-HU" sz="2400" dirty="0">
                <a:ea typeface="ＭＳ Ｐゴシック" pitchFamily="34" charset="-128"/>
              </a:rPr>
              <a:t>Egészségkultúra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hu-HU" sz="2400" dirty="0">
                <a:ea typeface="ＭＳ Ｐゴシック" pitchFamily="34" charset="-128"/>
              </a:rPr>
              <a:t>Felelősség magamért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hu-HU" sz="2400" dirty="0">
                <a:ea typeface="ＭＳ Ｐゴシック" pitchFamily="34" charset="-128"/>
              </a:rPr>
              <a:t>Preventív szemlélet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hu-HU" sz="2400" dirty="0">
                <a:ea typeface="ＭＳ Ｐゴシック" pitchFamily="34" charset="-128"/>
              </a:rPr>
              <a:t>Védőoltások, szűrések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hu-HU" sz="2400" dirty="0">
              <a:ea typeface="ＭＳ Ｐゴシック" pitchFamily="34" charset="-128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hu-HU" sz="2000" dirty="0">
                <a:ea typeface="ＭＳ Ｐゴシック" pitchFamily="34" charset="-128"/>
              </a:rPr>
              <a:t>Rizikófaktorok, betegség esetén választevékenységek, szakemberhez fordulni stb.</a:t>
            </a:r>
            <a:r>
              <a:rPr lang="hu-HU" sz="2400" dirty="0">
                <a:ea typeface="ＭＳ Ｐゴシック" pitchFamily="34" charset="-12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676697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Footer Placeholder 4"/>
          <p:cNvSpPr txBox="1">
            <a:spLocks noGrp="1"/>
          </p:cNvSpPr>
          <p:nvPr/>
        </p:nvSpPr>
        <p:spPr bwMode="auto">
          <a:xfrm>
            <a:off x="4445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hu-HU" sz="1200">
                <a:solidFill>
                  <a:schemeClr val="bg1"/>
                </a:solidFill>
                <a:latin typeface="Book Antiqua" pitchFamily="18" charset="0"/>
              </a:rPr>
              <a:t>Lacza Gyöngyvér</a:t>
            </a:r>
          </a:p>
        </p:txBody>
      </p:sp>
      <p:sp>
        <p:nvSpPr>
          <p:cNvPr id="69635" name="Slide Number Placeholder 5"/>
          <p:cNvSpPr txBox="1">
            <a:spLocks noGrp="1"/>
          </p:cNvSpPr>
          <p:nvPr/>
        </p:nvSpPr>
        <p:spPr bwMode="auto">
          <a:xfrm>
            <a:off x="4305300" y="6356350"/>
            <a:ext cx="533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fld id="{E92B6594-6F74-4565-84B7-95E2A891E895}" type="slidenum">
              <a:rPr lang="hu-HU" sz="1200">
                <a:solidFill>
                  <a:schemeClr val="bg1"/>
                </a:solidFill>
                <a:latin typeface="Book Antiqua" pitchFamily="18" charset="0"/>
              </a:rPr>
              <a:pPr algn="ctr" eaLnBrk="1" hangingPunct="1"/>
              <a:t>42</a:t>
            </a:fld>
            <a:endParaRPr lang="hu-HU" sz="120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788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dirty="0">
                <a:ea typeface="ＭＳ Ｐゴシック" pitchFamily="34" charset="-128"/>
              </a:rPr>
              <a:t>Fittség</a:t>
            </a:r>
          </a:p>
        </p:txBody>
      </p:sp>
      <p:sp>
        <p:nvSpPr>
          <p:cNvPr id="78853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dirty="0">
                <a:ea typeface="ＭＳ Ｐゴシック" pitchFamily="34" charset="-128"/>
              </a:rPr>
              <a:t>Az egészség megemelt működési szintje</a:t>
            </a:r>
          </a:p>
          <a:p>
            <a:pPr eaLnBrk="1" hangingPunct="1">
              <a:defRPr/>
            </a:pPr>
            <a:endParaRPr lang="hu-HU" dirty="0">
              <a:ea typeface="ＭＳ Ｐゴシック" pitchFamily="34" charset="-128"/>
            </a:endParaRPr>
          </a:p>
          <a:p>
            <a:pPr eaLnBrk="1" hangingPunct="1">
              <a:defRPr/>
            </a:pPr>
            <a:r>
              <a:rPr lang="hu-HU" dirty="0">
                <a:ea typeface="ＭＳ Ｐゴシック" pitchFamily="34" charset="-128"/>
              </a:rPr>
              <a:t>Állapotként a fizikai és mentális teljesítőképesség optimális szintje</a:t>
            </a:r>
          </a:p>
          <a:p>
            <a:pPr eaLnBrk="1" hangingPunct="1">
              <a:buNone/>
              <a:defRPr/>
            </a:pPr>
            <a:endParaRPr lang="hu-HU" dirty="0">
              <a:ea typeface="ＭＳ Ｐゴシック" pitchFamily="34" charset="-128"/>
            </a:endParaRPr>
          </a:p>
          <a:p>
            <a:pPr eaLnBrk="1" hangingPunct="1">
              <a:defRPr/>
            </a:pPr>
            <a:r>
              <a:rPr lang="hu-HU" dirty="0">
                <a:ea typeface="ＭＳ Ｐゴシック" pitchFamily="34" charset="-128"/>
              </a:rPr>
              <a:t>Rekreációs irányzat, mozgalom (testközpontú)</a:t>
            </a:r>
          </a:p>
        </p:txBody>
      </p:sp>
    </p:spTree>
    <p:extLst>
      <p:ext uri="{BB962C8B-B14F-4D97-AF65-F5344CB8AC3E}">
        <p14:creationId xmlns:p14="http://schemas.microsoft.com/office/powerpoint/2010/main" val="12418703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185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/>
              <a:t>Egészség, életminőség számokban</a:t>
            </a:r>
          </a:p>
        </p:txBody>
      </p:sp>
    </p:spTree>
    <p:extLst>
      <p:ext uri="{BB962C8B-B14F-4D97-AF65-F5344CB8AC3E}">
        <p14:creationId xmlns:p14="http://schemas.microsoft.com/office/powerpoint/2010/main" val="11755596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oter Placeholder 4"/>
          <p:cNvSpPr txBox="1">
            <a:spLocks noGrp="1"/>
          </p:cNvSpPr>
          <p:nvPr/>
        </p:nvSpPr>
        <p:spPr bwMode="auto">
          <a:xfrm>
            <a:off x="4445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hu-HU" sz="1200">
                <a:solidFill>
                  <a:schemeClr val="bg1"/>
                </a:solidFill>
                <a:latin typeface="Book Antiqua" pitchFamily="18" charset="0"/>
              </a:rPr>
              <a:t>Lacza Gyöngyvér</a:t>
            </a:r>
          </a:p>
        </p:txBody>
      </p:sp>
      <p:sp>
        <p:nvSpPr>
          <p:cNvPr id="74755" name="Slide Number Placeholder 5"/>
          <p:cNvSpPr txBox="1">
            <a:spLocks noGrp="1"/>
          </p:cNvSpPr>
          <p:nvPr/>
        </p:nvSpPr>
        <p:spPr bwMode="auto">
          <a:xfrm>
            <a:off x="4305300" y="6356350"/>
            <a:ext cx="533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fld id="{F418C6A8-51ED-4E9B-9E65-AAD0E1BC382F}" type="slidenum">
              <a:rPr lang="hu-HU" sz="1200">
                <a:solidFill>
                  <a:schemeClr val="bg1"/>
                </a:solidFill>
                <a:latin typeface="Book Antiqua" pitchFamily="18" charset="0"/>
              </a:rPr>
              <a:pPr algn="ctr" eaLnBrk="1" hangingPunct="1"/>
              <a:t>44</a:t>
            </a:fld>
            <a:endParaRPr lang="hu-HU" sz="120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8602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hu-HU" dirty="0">
                <a:ea typeface="ＭＳ Ｐゴシック" pitchFamily="34" charset="-128"/>
              </a:rPr>
              <a:t>A rekreáció és a civilizációs fejlődés</a:t>
            </a:r>
          </a:p>
        </p:txBody>
      </p:sp>
      <p:sp>
        <p:nvSpPr>
          <p:cNvPr id="86021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 typeface="Wingdings 2" pitchFamily="18" charset="2"/>
              <a:buNone/>
              <a:defRPr/>
            </a:pPr>
            <a:r>
              <a:rPr lang="hu-HU" sz="1900" dirty="0">
                <a:ea typeface="ＭＳ Ｐゴシック" pitchFamily="34" charset="-128"/>
              </a:rPr>
              <a:t>A civilizációs fejlődés nagy fordulópontjai: 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  <a:defRPr/>
            </a:pPr>
            <a:endParaRPr lang="hu-HU" sz="1900" dirty="0">
              <a:ea typeface="ＭＳ Ｐゴシック" pitchFamily="34" charset="-128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hu-HU" sz="1900" dirty="0">
                <a:latin typeface="Times CE" charset="0"/>
                <a:ea typeface="ＭＳ Ｐゴシック" pitchFamily="34" charset="-128"/>
              </a:rPr>
              <a:t>Ipari Forradalom (1750-80)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hu-HU" sz="1900" dirty="0">
                <a:latin typeface="Times CE" charset="0"/>
                <a:ea typeface="ＭＳ Ｐゴシック" pitchFamily="34" charset="-128"/>
              </a:rPr>
              <a:t>találmányok (gőzgép)- Iparosodás, városiasodás, </a:t>
            </a:r>
          </a:p>
          <a:p>
            <a:pPr lvl="1" eaLnBrk="1" hangingPunct="1">
              <a:lnSpc>
                <a:spcPct val="80000"/>
              </a:lnSpc>
              <a:buFontTx/>
              <a:buNone/>
              <a:defRPr/>
            </a:pPr>
            <a:endParaRPr lang="hu-HU" sz="1900" dirty="0">
              <a:latin typeface="Times CE" charset="0"/>
              <a:ea typeface="ＭＳ Ｐゴシック" pitchFamily="34" charset="-128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hu-HU" sz="1900" dirty="0">
                <a:latin typeface="Times CE" charset="0"/>
                <a:ea typeface="ＭＳ Ｐゴシック" pitchFamily="34" charset="-128"/>
              </a:rPr>
              <a:t>Tudományos és Technikai Forradalom (1900)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hu-HU" sz="1900" dirty="0">
                <a:latin typeface="Times CE" charset="0"/>
                <a:ea typeface="ＭＳ Ｐゴシック" pitchFamily="34" charset="-128"/>
              </a:rPr>
              <a:t>Robbnómotor, elektromosság-közlekedés forradalma, távközlés-kényelmesedő élet</a:t>
            </a:r>
          </a:p>
          <a:p>
            <a:pPr lvl="1" eaLnBrk="1" hangingPunct="1">
              <a:lnSpc>
                <a:spcPct val="80000"/>
              </a:lnSpc>
              <a:buFontTx/>
              <a:buNone/>
              <a:defRPr/>
            </a:pPr>
            <a:endParaRPr lang="hu-HU" sz="1900" dirty="0">
              <a:latin typeface="Times CE" charset="0"/>
              <a:ea typeface="ＭＳ Ｐゴシック" pitchFamily="34" charset="-128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hu-HU" sz="1900" dirty="0">
                <a:latin typeface="Times CE" charset="0"/>
                <a:ea typeface="ＭＳ Ｐゴシック" pitchFamily="34" charset="-128"/>
              </a:rPr>
              <a:t>Informatikai Forradalom (1975)</a:t>
            </a:r>
            <a:endParaRPr lang="hu-HU" sz="1900" dirty="0">
              <a:ea typeface="ＭＳ Ｐゴシック" pitchFamily="34" charset="-128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hu-HU" sz="1900" dirty="0">
                <a:ea typeface="ＭＳ Ｐゴシック" pitchFamily="34" charset="-128"/>
              </a:rPr>
              <a:t>Számítógép, mobiltelefon- ülő életmód, stressz</a:t>
            </a:r>
          </a:p>
        </p:txBody>
      </p:sp>
    </p:spTree>
    <p:extLst>
      <p:ext uri="{BB962C8B-B14F-4D97-AF65-F5344CB8AC3E}">
        <p14:creationId xmlns:p14="http://schemas.microsoft.com/office/powerpoint/2010/main" val="24378639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Footer Placeholder 4"/>
          <p:cNvSpPr txBox="1">
            <a:spLocks noGrp="1"/>
          </p:cNvSpPr>
          <p:nvPr/>
        </p:nvSpPr>
        <p:spPr bwMode="auto">
          <a:xfrm>
            <a:off x="4445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hu-HU" sz="1200">
                <a:solidFill>
                  <a:schemeClr val="bg1"/>
                </a:solidFill>
                <a:latin typeface="Book Antiqua" pitchFamily="18" charset="0"/>
              </a:rPr>
              <a:t>Lacza Gyöngyvér</a:t>
            </a:r>
          </a:p>
        </p:txBody>
      </p:sp>
      <p:sp>
        <p:nvSpPr>
          <p:cNvPr id="75779" name="Slide Number Placeholder 5"/>
          <p:cNvSpPr txBox="1">
            <a:spLocks noGrp="1"/>
          </p:cNvSpPr>
          <p:nvPr/>
        </p:nvSpPr>
        <p:spPr bwMode="auto">
          <a:xfrm>
            <a:off x="4305300" y="6356350"/>
            <a:ext cx="533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fld id="{BA50F8FB-F87B-4CA3-8DEA-7CEB54E8E26E}" type="slidenum">
              <a:rPr lang="hu-HU" sz="1200">
                <a:solidFill>
                  <a:schemeClr val="bg1"/>
                </a:solidFill>
                <a:latin typeface="Book Antiqua" pitchFamily="18" charset="0"/>
              </a:rPr>
              <a:pPr algn="ctr" eaLnBrk="1" hangingPunct="1"/>
              <a:t>45</a:t>
            </a:fld>
            <a:endParaRPr lang="hu-HU" sz="120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dirty="0">
                <a:ea typeface="ＭＳ Ｐゴシック" pitchFamily="34" charset="-128"/>
              </a:rPr>
              <a:t>A civilizációs fejlődés hatásai</a:t>
            </a:r>
          </a:p>
        </p:txBody>
      </p:sp>
      <p:sp>
        <p:nvSpPr>
          <p:cNvPr id="87045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hu-HU" sz="2800" dirty="0">
                <a:ea typeface="ＭＳ Ｐゴシック" pitchFamily="34" charset="-128"/>
              </a:rPr>
              <a:t>Janus-arcú civilizáció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hu-HU" sz="2400" dirty="0">
                <a:ea typeface="ＭＳ Ｐゴシック" pitchFamily="34" charset="-128"/>
              </a:rPr>
              <a:t>Áldások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hu-HU" dirty="0">
                <a:ea typeface="ＭＳ Ｐゴシック" pitchFamily="34" charset="-128"/>
              </a:rPr>
              <a:t>Urbanizáció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hu-HU" dirty="0">
                <a:ea typeface="ＭＳ Ｐゴシック" pitchFamily="34" charset="-128"/>
              </a:rPr>
              <a:t>Közlekedés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hu-HU" dirty="0">
                <a:ea typeface="ＭＳ Ｐゴシック" pitchFamily="34" charset="-128"/>
              </a:rPr>
              <a:t> gépesítés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hu-HU" dirty="0">
                <a:ea typeface="ＭＳ Ｐゴシック" pitchFamily="34" charset="-128"/>
              </a:rPr>
              <a:t> mezőgazdaság fejl. </a:t>
            </a:r>
          </a:p>
          <a:p>
            <a:pPr lvl="2" eaLnBrk="1" hangingPunct="1">
              <a:lnSpc>
                <a:spcPct val="80000"/>
              </a:lnSpc>
              <a:buFontTx/>
              <a:buNone/>
              <a:defRPr/>
            </a:pPr>
            <a:endParaRPr lang="hu-HU" dirty="0">
              <a:ea typeface="ＭＳ Ｐゴシック" pitchFamily="34" charset="-128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hu-HU" sz="2400" dirty="0">
                <a:ea typeface="ＭＳ Ｐゴシック" pitchFamily="34" charset="-128"/>
              </a:rPr>
              <a:t>Ártalmak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hu-HU" dirty="0">
                <a:ea typeface="ＭＳ Ｐゴシック" pitchFamily="34" charset="-128"/>
              </a:rPr>
              <a:t>Fizikai aktivitás csökkenése-Ülő életmód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hu-HU" dirty="0">
                <a:ea typeface="ＭＳ Ｐゴシック" pitchFamily="34" charset="-128"/>
              </a:rPr>
              <a:t> stressz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hu-HU" dirty="0">
                <a:ea typeface="ＭＳ Ｐゴシック" pitchFamily="34" charset="-128"/>
              </a:rPr>
              <a:t>Túlfogyasztás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hu-HU" dirty="0">
                <a:ea typeface="ＭＳ Ｐゴシック" pitchFamily="34" charset="-128"/>
              </a:rPr>
              <a:t>Környezeti ártalmak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1010" y="1527048"/>
            <a:ext cx="2564662" cy="225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2455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Footer Placeholder 4"/>
          <p:cNvSpPr txBox="1">
            <a:spLocks noGrp="1"/>
          </p:cNvSpPr>
          <p:nvPr/>
        </p:nvSpPr>
        <p:spPr bwMode="auto">
          <a:xfrm>
            <a:off x="4445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hu-HU" sz="1200">
                <a:solidFill>
                  <a:schemeClr val="bg1"/>
                </a:solidFill>
                <a:latin typeface="Book Antiqua" pitchFamily="18" charset="0"/>
              </a:rPr>
              <a:t>Lacza Gyöngyvér</a:t>
            </a:r>
          </a:p>
        </p:txBody>
      </p:sp>
      <p:sp>
        <p:nvSpPr>
          <p:cNvPr id="76803" name="Slide Number Placeholder 5"/>
          <p:cNvSpPr txBox="1">
            <a:spLocks noGrp="1"/>
          </p:cNvSpPr>
          <p:nvPr/>
        </p:nvSpPr>
        <p:spPr bwMode="auto">
          <a:xfrm>
            <a:off x="4305300" y="6356350"/>
            <a:ext cx="533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fld id="{CF908537-7336-462B-A228-C93396F3813F}" type="slidenum">
              <a:rPr lang="hu-HU" sz="1200">
                <a:solidFill>
                  <a:schemeClr val="bg1"/>
                </a:solidFill>
                <a:latin typeface="Book Antiqua" pitchFamily="18" charset="0"/>
              </a:rPr>
              <a:pPr algn="ctr" eaLnBrk="1" hangingPunct="1"/>
              <a:t>46</a:t>
            </a:fld>
            <a:endParaRPr lang="hu-HU" sz="120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8806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dirty="0">
                <a:ea typeface="ＭＳ Ｐゴシック" pitchFamily="34" charset="-128"/>
              </a:rPr>
              <a:t>Civilizációs betegségek</a:t>
            </a:r>
          </a:p>
        </p:txBody>
      </p:sp>
      <p:sp>
        <p:nvSpPr>
          <p:cNvPr id="88069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defRPr/>
            </a:pPr>
            <a:endParaRPr lang="hu-HU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  <a:p>
            <a:pPr eaLnBrk="1" hangingPunct="1">
              <a:defRPr/>
            </a:pPr>
            <a:r>
              <a:rPr lang="hu-HU" dirty="0">
                <a:ea typeface="ＭＳ Ｐゴシック" pitchFamily="34" charset="-128"/>
              </a:rPr>
              <a:t>Keringési</a:t>
            </a:r>
          </a:p>
          <a:p>
            <a:pPr eaLnBrk="1" hangingPunct="1">
              <a:defRPr/>
            </a:pPr>
            <a:r>
              <a:rPr lang="hu-HU" dirty="0">
                <a:ea typeface="ＭＳ Ｐゴシック" pitchFamily="34" charset="-128"/>
              </a:rPr>
              <a:t>Daganatos</a:t>
            </a:r>
          </a:p>
          <a:p>
            <a:pPr eaLnBrk="1" hangingPunct="1">
              <a:defRPr/>
            </a:pPr>
            <a:r>
              <a:rPr lang="hu-HU" dirty="0">
                <a:ea typeface="ＭＳ Ｐゴシック" pitchFamily="34" charset="-128"/>
              </a:rPr>
              <a:t>Mozgásszervi</a:t>
            </a:r>
          </a:p>
          <a:p>
            <a:pPr eaLnBrk="1" hangingPunct="1">
              <a:defRPr/>
            </a:pPr>
            <a:r>
              <a:rPr lang="hu-HU" dirty="0">
                <a:ea typeface="ＭＳ Ｐゴシック" pitchFamily="34" charset="-128"/>
              </a:rPr>
              <a:t>Idegrendszeri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hu-HU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400600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Footer Placeholder 4"/>
          <p:cNvSpPr txBox="1">
            <a:spLocks noGrp="1"/>
          </p:cNvSpPr>
          <p:nvPr/>
        </p:nvSpPr>
        <p:spPr bwMode="auto">
          <a:xfrm>
            <a:off x="4445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hu-HU" sz="1200">
                <a:solidFill>
                  <a:schemeClr val="bg1"/>
                </a:solidFill>
                <a:latin typeface="Book Antiqua" pitchFamily="18" charset="0"/>
              </a:rPr>
              <a:t>Lacza Gyöngyvér</a:t>
            </a:r>
          </a:p>
        </p:txBody>
      </p:sp>
      <p:sp>
        <p:nvSpPr>
          <p:cNvPr id="77827" name="Slide Number Placeholder 5"/>
          <p:cNvSpPr txBox="1">
            <a:spLocks noGrp="1"/>
          </p:cNvSpPr>
          <p:nvPr/>
        </p:nvSpPr>
        <p:spPr bwMode="auto">
          <a:xfrm>
            <a:off x="4305300" y="6356350"/>
            <a:ext cx="533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fld id="{D73185F4-D5B2-4061-A65C-5B3DE529A2AD}" type="slidenum">
              <a:rPr lang="hu-HU" sz="1200">
                <a:solidFill>
                  <a:schemeClr val="bg1"/>
                </a:solidFill>
                <a:latin typeface="Book Antiqua" pitchFamily="18" charset="0"/>
              </a:rPr>
              <a:pPr algn="ctr" eaLnBrk="1" hangingPunct="1"/>
              <a:t>47</a:t>
            </a:fld>
            <a:endParaRPr lang="hu-HU" sz="120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9011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dirty="0">
                <a:ea typeface="ＭＳ Ｐゴシック" pitchFamily="34" charset="-128"/>
              </a:rPr>
              <a:t>Civilizáció és életmennyiség</a:t>
            </a:r>
          </a:p>
        </p:txBody>
      </p:sp>
      <p:sp>
        <p:nvSpPr>
          <p:cNvPr id="90117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endParaRPr lang="hu-HU" sz="2200" dirty="0">
              <a:ea typeface="ＭＳ Ｐゴシック" pitchFamily="34" charset="-128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hu-HU" sz="1800" dirty="0">
                <a:ea typeface="ＭＳ Ｐゴシック" pitchFamily="34" charset="-128"/>
              </a:rPr>
              <a:t>Várható élettartam</a:t>
            </a:r>
          </a:p>
          <a:p>
            <a:pPr algn="just">
              <a:lnSpc>
                <a:spcPct val="80000"/>
              </a:lnSpc>
              <a:buFont typeface="Wingdings 2" pitchFamily="18" charset="2"/>
              <a:buNone/>
              <a:defRPr/>
            </a:pPr>
            <a:r>
              <a:rPr lang="hu-HU" sz="1800" dirty="0">
                <a:ea typeface="ＭＳ Ｐゴシック" pitchFamily="34" charset="-128"/>
              </a:rPr>
              <a:t>	a </a:t>
            </a:r>
            <a:r>
              <a:rPr lang="hu-HU" sz="1800" dirty="0">
                <a:solidFill>
                  <a:srgbClr val="FF0000"/>
                </a:solidFill>
                <a:ea typeface="ＭＳ Ｐゴシック" pitchFamily="34" charset="-128"/>
              </a:rPr>
              <a:t>tizenkilencedik század közepe óta folyamatosan nő a várható élettartam. </a:t>
            </a:r>
            <a:r>
              <a:rPr lang="hu-HU" sz="1800" dirty="0">
                <a:ea typeface="ＭＳ Ｐゴシック" pitchFamily="34" charset="-128"/>
              </a:rPr>
              <a:t>Az élet meghosszabbodását elsősorban a gyermekbetegségek visszaszorítása eredményezte. </a:t>
            </a:r>
          </a:p>
          <a:p>
            <a:pPr algn="just">
              <a:lnSpc>
                <a:spcPct val="80000"/>
              </a:lnSpc>
              <a:buNone/>
              <a:defRPr/>
            </a:pPr>
            <a:endParaRPr lang="hu-HU" sz="1800" dirty="0">
              <a:ea typeface="ＭＳ Ｐゴシック" pitchFamily="34" charset="-128"/>
            </a:endParaRPr>
          </a:p>
          <a:p>
            <a:pPr algn="just">
              <a:lnSpc>
                <a:spcPct val="80000"/>
              </a:lnSpc>
              <a:buNone/>
              <a:defRPr/>
            </a:pPr>
            <a:r>
              <a:rPr lang="hu-HU" sz="1800" dirty="0">
                <a:solidFill>
                  <a:srgbClr val="FF0000"/>
                </a:solidFill>
                <a:ea typeface="ＭＳ Ｐゴシック" pitchFamily="34" charset="-128"/>
              </a:rPr>
              <a:t>	WHO szerint egészségi állapotunkra </a:t>
            </a:r>
            <a:r>
              <a:rPr lang="hu-HU" sz="1800" dirty="0">
                <a:ea typeface="ＭＳ Ｐゴシック" pitchFamily="34" charset="-128"/>
              </a:rPr>
              <a:t>az egyes faktorok az alábbi százalékos arányban fejtik ki hatásukat: </a:t>
            </a:r>
          </a:p>
          <a:p>
            <a:pPr marL="712788" indent="0" algn="just">
              <a:lnSpc>
                <a:spcPct val="80000"/>
              </a:lnSpc>
              <a:buNone/>
              <a:defRPr/>
            </a:pPr>
            <a:r>
              <a:rPr lang="hu-HU" sz="1800" dirty="0">
                <a:ea typeface="ＭＳ Ｐゴシック" pitchFamily="34" charset="-128"/>
              </a:rPr>
              <a:t>    25 %-ban öröklött tulajdonságok</a:t>
            </a:r>
          </a:p>
          <a:p>
            <a:pPr marL="712788" indent="0" algn="just">
              <a:lnSpc>
                <a:spcPct val="80000"/>
              </a:lnSpc>
              <a:buNone/>
              <a:defRPr/>
            </a:pPr>
            <a:r>
              <a:rPr lang="hu-HU" sz="1800" dirty="0">
                <a:ea typeface="ＭＳ Ｐゴシック" pitchFamily="34" charset="-128"/>
              </a:rPr>
              <a:t>    18 %-ban az egészségügyi ellátás </a:t>
            </a:r>
          </a:p>
          <a:p>
            <a:pPr marL="712788" indent="0" algn="just">
              <a:lnSpc>
                <a:spcPct val="80000"/>
              </a:lnSpc>
              <a:buNone/>
              <a:defRPr/>
            </a:pPr>
            <a:r>
              <a:rPr lang="hu-HU" sz="1800" dirty="0">
                <a:ea typeface="ＭＳ Ｐゴシック" pitchFamily="34" charset="-128"/>
              </a:rPr>
              <a:t>    37 %-ban az egyén egészségmagatartása, életmódja</a:t>
            </a:r>
          </a:p>
          <a:p>
            <a:pPr marL="712788" indent="0" algn="just">
              <a:lnSpc>
                <a:spcPct val="80000"/>
              </a:lnSpc>
              <a:buNone/>
              <a:defRPr/>
            </a:pPr>
            <a:r>
              <a:rPr lang="hu-HU" sz="1800" dirty="0">
                <a:ea typeface="ＭＳ Ｐゴシック" pitchFamily="34" charset="-128"/>
              </a:rPr>
              <a:t>    20 %-ban környezeti hatások </a:t>
            </a:r>
          </a:p>
          <a:p>
            <a:pPr lvl="1" eaLnBrk="1" hangingPunct="1">
              <a:lnSpc>
                <a:spcPct val="80000"/>
              </a:lnSpc>
              <a:buFontTx/>
              <a:buNone/>
              <a:defRPr/>
            </a:pPr>
            <a:endParaRPr lang="hu-HU" sz="190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  <a:p>
            <a:pPr eaLnBrk="1" hangingPunct="1">
              <a:lnSpc>
                <a:spcPct val="80000"/>
              </a:lnSpc>
              <a:buNone/>
              <a:defRPr/>
            </a:pPr>
            <a:endParaRPr lang="hu-HU" sz="220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u-HU" sz="220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</p:txBody>
      </p:sp>
      <p:sp>
        <p:nvSpPr>
          <p:cNvPr id="77830" name="Rectangle 4"/>
          <p:cNvSpPr>
            <a:spLocks noChangeArrowheads="1"/>
          </p:cNvSpPr>
          <p:nvPr/>
        </p:nvSpPr>
        <p:spPr bwMode="auto">
          <a:xfrm>
            <a:off x="5649913" y="9302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808553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Footer Placeholder 4"/>
          <p:cNvSpPr txBox="1">
            <a:spLocks noGrp="1"/>
          </p:cNvSpPr>
          <p:nvPr/>
        </p:nvSpPr>
        <p:spPr bwMode="auto">
          <a:xfrm>
            <a:off x="4445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hu-HU" sz="1200">
                <a:solidFill>
                  <a:schemeClr val="bg1"/>
                </a:solidFill>
                <a:latin typeface="Book Antiqua" pitchFamily="18" charset="0"/>
              </a:rPr>
              <a:t>Lacza Gyöngyvér</a:t>
            </a:r>
          </a:p>
        </p:txBody>
      </p:sp>
      <p:sp>
        <p:nvSpPr>
          <p:cNvPr id="78851" name="Slide Number Placeholder 5"/>
          <p:cNvSpPr txBox="1">
            <a:spLocks noGrp="1"/>
          </p:cNvSpPr>
          <p:nvPr/>
        </p:nvSpPr>
        <p:spPr bwMode="auto">
          <a:xfrm>
            <a:off x="4305300" y="6356350"/>
            <a:ext cx="533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fld id="{AA66520D-369C-441D-94F4-914D752300FD}" type="slidenum">
              <a:rPr lang="hu-HU" sz="1200">
                <a:solidFill>
                  <a:schemeClr val="bg1"/>
                </a:solidFill>
                <a:latin typeface="Book Antiqua" pitchFamily="18" charset="0"/>
              </a:rPr>
              <a:pPr algn="ctr" eaLnBrk="1" hangingPunct="1"/>
              <a:t>48</a:t>
            </a:fld>
            <a:endParaRPr lang="hu-HU" sz="120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9114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hu-HU" sz="2800" b="1" dirty="0">
                <a:latin typeface="Times New Roman" pitchFamily="18" charset="0"/>
                <a:ea typeface="ＭＳ Ｐゴシック" pitchFamily="34" charset="-128"/>
              </a:rPr>
              <a:t>A születéskor várható élettartam az európai országokban a 21. század els</a:t>
            </a:r>
            <a:r>
              <a:rPr lang="hu-HU" sz="2800" b="1" dirty="0">
                <a:latin typeface="Times CE" charset="0"/>
                <a:ea typeface="ＭＳ Ｐゴシック" pitchFamily="34" charset="-128"/>
              </a:rPr>
              <a:t>ő </a:t>
            </a:r>
            <a:r>
              <a:rPr lang="hu-HU" sz="2800" b="1" dirty="0">
                <a:latin typeface="Times New Roman" pitchFamily="18" charset="0"/>
                <a:ea typeface="ＭＳ Ｐゴシック" pitchFamily="34" charset="-128"/>
              </a:rPr>
              <a:t>éveiben</a:t>
            </a:r>
            <a:endParaRPr lang="hu-HU" sz="1600" b="1" baseline="30000" dirty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8854" name="Text Box 5"/>
          <p:cNvSpPr txBox="1">
            <a:spLocks noChangeArrowheads="1"/>
          </p:cNvSpPr>
          <p:nvPr/>
        </p:nvSpPr>
        <p:spPr bwMode="auto">
          <a:xfrm>
            <a:off x="1327150" y="7146925"/>
            <a:ext cx="76723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/>
              <a:t>Forrás: Human Development Report 2005, UNDP.</a:t>
            </a:r>
            <a:r>
              <a:rPr lang="hu-HU"/>
              <a:t>                       </a:t>
            </a:r>
          </a:p>
        </p:txBody>
      </p:sp>
      <p:pic>
        <p:nvPicPr>
          <p:cNvPr id="7885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6172200"/>
            <a:ext cx="73628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48" y="1676400"/>
            <a:ext cx="8261477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7" name="Rectangle 8"/>
          <p:cNvSpPr>
            <a:spLocks noChangeArrowheads="1"/>
          </p:cNvSpPr>
          <p:nvPr/>
        </p:nvSpPr>
        <p:spPr bwMode="auto">
          <a:xfrm>
            <a:off x="1524000" y="6400800"/>
            <a:ext cx="32861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Forrás: Human Development Report 2005, UNDP.</a:t>
            </a:r>
            <a:endParaRPr lang="hu-HU" sz="1200"/>
          </a:p>
        </p:txBody>
      </p:sp>
    </p:spTree>
    <p:extLst>
      <p:ext uri="{BB962C8B-B14F-4D97-AF65-F5344CB8AC3E}">
        <p14:creationId xmlns:p14="http://schemas.microsoft.com/office/powerpoint/2010/main" val="40659183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Footer Placeholder 4"/>
          <p:cNvSpPr txBox="1">
            <a:spLocks noGrp="1"/>
          </p:cNvSpPr>
          <p:nvPr/>
        </p:nvSpPr>
        <p:spPr bwMode="auto">
          <a:xfrm>
            <a:off x="4445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hu-HU" sz="1200">
                <a:solidFill>
                  <a:schemeClr val="bg1"/>
                </a:solidFill>
                <a:latin typeface="Book Antiqua" pitchFamily="18" charset="0"/>
              </a:rPr>
              <a:t>Lacza Gyöngyvér</a:t>
            </a:r>
          </a:p>
        </p:txBody>
      </p:sp>
      <p:sp>
        <p:nvSpPr>
          <p:cNvPr id="79875" name="Slide Number Placeholder 5"/>
          <p:cNvSpPr txBox="1">
            <a:spLocks noGrp="1"/>
          </p:cNvSpPr>
          <p:nvPr/>
        </p:nvSpPr>
        <p:spPr bwMode="auto">
          <a:xfrm>
            <a:off x="4305300" y="6356350"/>
            <a:ext cx="533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fld id="{763EFF05-C6E3-44CE-AD57-478D91D45240}" type="slidenum">
              <a:rPr lang="hu-HU" sz="1200">
                <a:solidFill>
                  <a:schemeClr val="bg1"/>
                </a:solidFill>
                <a:latin typeface="Book Antiqua" pitchFamily="18" charset="0"/>
              </a:rPr>
              <a:pPr algn="ctr" eaLnBrk="1" hangingPunct="1"/>
              <a:t>49</a:t>
            </a:fld>
            <a:endParaRPr lang="hu-HU" sz="120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9216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hu-HU" sz="2800" b="1" dirty="0">
                <a:latin typeface="Times New Roman" pitchFamily="18" charset="0"/>
                <a:ea typeface="ＭＳ Ｐゴシック" pitchFamily="34" charset="-128"/>
              </a:rPr>
              <a:t>A születéskor várható élettartam Magyarországon, Csehországban, Lengyelországban és az Európai Unióban</a:t>
            </a:r>
            <a:endParaRPr lang="hu-HU" sz="1600" b="1" baseline="30000" dirty="0">
              <a:latin typeface="Times New Roman" pitchFamily="18" charset="0"/>
              <a:ea typeface="ＭＳ Ｐゴシック" pitchFamily="34" charset="-128"/>
            </a:endParaRPr>
          </a:p>
        </p:txBody>
      </p:sp>
      <p:pic>
        <p:nvPicPr>
          <p:cNvPr id="79877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200" r="-21200"/>
          <a:stretch>
            <a:fillRect/>
          </a:stretch>
        </p:blipFill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78" name="Text Box 5"/>
          <p:cNvSpPr txBox="1">
            <a:spLocks noChangeArrowheads="1"/>
          </p:cNvSpPr>
          <p:nvPr/>
        </p:nvSpPr>
        <p:spPr bwMode="auto">
          <a:xfrm>
            <a:off x="1828800" y="6324600"/>
            <a:ext cx="49688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1200"/>
              <a:t>a) Az EVSZ HFA adatbázis adatai.</a:t>
            </a:r>
          </a:p>
        </p:txBody>
      </p:sp>
    </p:spTree>
    <p:extLst>
      <p:ext uri="{BB962C8B-B14F-4D97-AF65-F5344CB8AC3E}">
        <p14:creationId xmlns:p14="http://schemas.microsoft.com/office/powerpoint/2010/main" val="1807139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Témakörök 1. félév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797552"/>
          </a:xfrm>
        </p:spPr>
        <p:txBody>
          <a:bodyPr>
            <a:normAutofit fontScale="40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hu-HU" dirty="0"/>
              <a:t>A rekreáció fogalma, a rekreáció fogalom-története, a rekreációs tevékenység helye a tudományok rendszerében</a:t>
            </a:r>
          </a:p>
          <a:p>
            <a:pPr marL="514350" indent="-514350">
              <a:buFont typeface="+mj-lt"/>
              <a:buAutoNum type="arabicPeriod"/>
            </a:pPr>
            <a:endParaRPr lang="hu-HU" dirty="0"/>
          </a:p>
          <a:p>
            <a:pPr marL="514350" indent="-514350">
              <a:buFont typeface="+mj-lt"/>
              <a:buAutoNum type="arabicPeriod"/>
            </a:pPr>
            <a:r>
              <a:rPr lang="hu-HU" dirty="0"/>
              <a:t>A Rekreációval kapcsolatos fogalmak tisztázása; szabadidő és a leisure fogalma, szabadidő fogyasztási típusok, szabadidőtudat friss hazai statisztikai adatok (szabadidő mennyisége, legnépszerűbb szabadidő eltöltési tevékenységek stb.)</a:t>
            </a:r>
          </a:p>
          <a:p>
            <a:pPr marL="514350" indent="-514350">
              <a:buFont typeface="+mj-lt"/>
              <a:buAutoNum type="arabicPeriod"/>
            </a:pPr>
            <a:endParaRPr lang="hu-HU" dirty="0"/>
          </a:p>
          <a:p>
            <a:pPr marL="514350" indent="-514350">
              <a:buFont typeface="+mj-lt"/>
              <a:buAutoNum type="arabicPeriod"/>
            </a:pPr>
            <a:r>
              <a:rPr lang="hu-HU" dirty="0"/>
              <a:t>Az egészség fogalma, az egészség fogalomtörténete, egészséges életmód, egészségtudat, gyakran használt egészségtesztek, a fittség fogalma, életmód</a:t>
            </a:r>
          </a:p>
          <a:p>
            <a:pPr marL="514350" indent="-514350">
              <a:buFont typeface="+mj-lt"/>
              <a:buAutoNum type="arabicPeriod"/>
            </a:pPr>
            <a:endParaRPr lang="hu-HU" b="1" dirty="0"/>
          </a:p>
          <a:p>
            <a:pPr marL="514350" indent="-514350">
              <a:buFont typeface="+mj-lt"/>
              <a:buAutoNum type="arabicPeriod"/>
            </a:pPr>
            <a:r>
              <a:rPr lang="hu-HU" dirty="0"/>
              <a:t>A rekreáció és a civilizációs fejlődés, nagy fordulópontok, Janus arcú civilizáció, egészségügyi mutatók, friss hazai statisztikák (születéskor várható élettartam, várható   egészség stb. )</a:t>
            </a:r>
          </a:p>
          <a:p>
            <a:pPr marL="514350" indent="-514350">
              <a:buFont typeface="+mj-lt"/>
              <a:buAutoNum type="arabicPeriod"/>
            </a:pPr>
            <a:endParaRPr lang="hu-HU" dirty="0"/>
          </a:p>
          <a:p>
            <a:pPr marL="514350" indent="-514350">
              <a:buFont typeface="+mj-lt"/>
              <a:buAutoNum type="arabicPeriod"/>
            </a:pPr>
            <a:r>
              <a:rPr lang="hu-HU" dirty="0"/>
              <a:t>A rekreáció területei és eszközei, a fizikai aktivitás piramisa, a fizikai aktivitásra vonatkozó ajánlások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hu-HU" dirty="0"/>
              <a:t>A rekreáció és a minőségi élet, a minőségi élethez vezető út, boldogság, tökéletes közérzet (Cooper alapján)</a:t>
            </a:r>
          </a:p>
          <a:p>
            <a:pPr marL="514350" indent="-514350">
              <a:buFont typeface="+mj-lt"/>
              <a:buAutoNum type="arabicPeriod"/>
            </a:pPr>
            <a:endParaRPr lang="hu-HU" dirty="0"/>
          </a:p>
          <a:p>
            <a:pPr marL="514350" indent="-514350">
              <a:buFont typeface="+mj-lt"/>
              <a:buAutoNum type="arabicPeriod"/>
            </a:pPr>
            <a:r>
              <a:rPr lang="hu-HU" dirty="0"/>
              <a:t>A rekreáció múltja, a gyökerek.  Az urbanizáció kihívása: Rekreációs (test kulturális) válaszok a civilizációs fejlődés átkainak ellensúlyozására, az </a:t>
            </a:r>
            <a:r>
              <a:rPr lang="hu-HU" dirty="0" err="1"/>
              <a:t>outdoor</a:t>
            </a:r>
            <a:r>
              <a:rPr lang="hu-HU" dirty="0"/>
              <a:t> irányzat kialakulása</a:t>
            </a:r>
          </a:p>
          <a:p>
            <a:pPr marL="514350" indent="-514350">
              <a:buFont typeface="+mj-lt"/>
              <a:buAutoNum type="arabicPeriod"/>
            </a:pPr>
            <a:endParaRPr lang="hu-HU" dirty="0"/>
          </a:p>
          <a:p>
            <a:pPr marL="514350" indent="-514350">
              <a:buFont typeface="+mj-lt"/>
              <a:buAutoNum type="arabicPeriod"/>
            </a:pPr>
            <a:r>
              <a:rPr lang="hu-HU" dirty="0"/>
              <a:t>A kényelmesedő élet kihívása, Rekreációs (test kulturális) válaszok a civilizációs fejlődés átkainak ellensúlyozására, az egészségügyi irányzatok, a fittnesz irányzat kialakulása</a:t>
            </a:r>
          </a:p>
          <a:p>
            <a:pPr marL="514350" indent="-514350">
              <a:buFont typeface="+mj-lt"/>
              <a:buAutoNum type="arabicPeriod"/>
            </a:pPr>
            <a:endParaRPr lang="hu-HU" dirty="0"/>
          </a:p>
          <a:p>
            <a:pPr marL="514350" indent="-514350">
              <a:buFont typeface="+mj-lt"/>
              <a:buAutoNum type="arabicPeriod"/>
            </a:pPr>
            <a:r>
              <a:rPr lang="hu-HU" dirty="0"/>
              <a:t>Az Információs Forradalom életmódra gyakorolt hatása, Rekreációs (test kulturális) válaszok a civilizációs fejlődés átkainak ellensúlyozására, az egészségügyi irányzatok, a </a:t>
            </a:r>
            <a:r>
              <a:rPr lang="hu-HU" dirty="0" err="1"/>
              <a:t>wellnesz</a:t>
            </a:r>
            <a:r>
              <a:rPr lang="hu-HU" dirty="0"/>
              <a:t>, mint rekreációs irányzat bemutatása, az élménykereső és teljesítményelvű irányzatok kialakulása</a:t>
            </a:r>
          </a:p>
          <a:p>
            <a:pPr marL="514350" indent="-514350">
              <a:buFont typeface="+mj-lt"/>
              <a:buAutoNum type="arabicPeriod"/>
            </a:pPr>
            <a:endParaRPr lang="hu-HU" dirty="0"/>
          </a:p>
          <a:p>
            <a:pPr marL="514350" indent="-514350">
              <a:buFont typeface="+mj-lt"/>
              <a:buAutoNum type="arabicPeriod"/>
            </a:pPr>
            <a:r>
              <a:rPr lang="hu-HU" dirty="0"/>
              <a:t>Zárthelyi dolgozat</a:t>
            </a:r>
          </a:p>
          <a:p>
            <a:pPr marL="514350" indent="-514350">
              <a:buAutoNum type="arabicPeriod" startAt="5"/>
            </a:pPr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Footer Placeholder 4"/>
          <p:cNvSpPr txBox="1">
            <a:spLocks noGrp="1"/>
          </p:cNvSpPr>
          <p:nvPr/>
        </p:nvSpPr>
        <p:spPr bwMode="auto">
          <a:xfrm>
            <a:off x="4445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hu-HU" sz="1200">
                <a:solidFill>
                  <a:schemeClr val="bg1"/>
                </a:solidFill>
                <a:latin typeface="Book Antiqua" pitchFamily="18" charset="0"/>
              </a:rPr>
              <a:t>Lacza Gyöngyvér</a:t>
            </a:r>
          </a:p>
        </p:txBody>
      </p:sp>
      <p:sp>
        <p:nvSpPr>
          <p:cNvPr id="78851" name="Slide Number Placeholder 5"/>
          <p:cNvSpPr txBox="1">
            <a:spLocks noGrp="1"/>
          </p:cNvSpPr>
          <p:nvPr/>
        </p:nvSpPr>
        <p:spPr bwMode="auto">
          <a:xfrm>
            <a:off x="4305300" y="6356350"/>
            <a:ext cx="533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fld id="{AA66520D-369C-441D-94F4-914D752300FD}" type="slidenum">
              <a:rPr lang="hu-HU" sz="1200">
                <a:solidFill>
                  <a:schemeClr val="bg1"/>
                </a:solidFill>
                <a:latin typeface="Book Antiqua" pitchFamily="18" charset="0"/>
              </a:rPr>
              <a:pPr algn="ctr" eaLnBrk="1" hangingPunct="1"/>
              <a:t>50</a:t>
            </a:fld>
            <a:endParaRPr lang="hu-HU" sz="120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9114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hu-HU" sz="2800" b="1" dirty="0">
                <a:latin typeface="Times New Roman" pitchFamily="18" charset="0"/>
                <a:ea typeface="ＭＳ Ｐゴシック" pitchFamily="34" charset="-128"/>
              </a:rPr>
              <a:t>A születéskor várható élettartam Közép-Kelet Európában (2011)</a:t>
            </a:r>
            <a:endParaRPr lang="hu-HU" sz="1600" b="1" baseline="30000" dirty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8854" name="Text Box 5"/>
          <p:cNvSpPr txBox="1">
            <a:spLocks noChangeArrowheads="1"/>
          </p:cNvSpPr>
          <p:nvPr/>
        </p:nvSpPr>
        <p:spPr bwMode="auto">
          <a:xfrm>
            <a:off x="1327150" y="7146925"/>
            <a:ext cx="76723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/>
              <a:t>Forrás: Human Development Report 2005, UNDP.</a:t>
            </a:r>
            <a:r>
              <a:rPr lang="hu-HU"/>
              <a:t>                       </a:t>
            </a:r>
          </a:p>
        </p:txBody>
      </p:sp>
      <p:sp>
        <p:nvSpPr>
          <p:cNvPr id="78857" name="Rectangle 8"/>
          <p:cNvSpPr>
            <a:spLocks noChangeArrowheads="1"/>
          </p:cNvSpPr>
          <p:nvPr/>
        </p:nvSpPr>
        <p:spPr bwMode="auto">
          <a:xfrm>
            <a:off x="1524000" y="6400800"/>
            <a:ext cx="32861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Forrás: Human Development Report 2005, UNDP.</a:t>
            </a:r>
            <a:endParaRPr lang="hu-HU" sz="120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" y="1600200"/>
            <a:ext cx="7596244" cy="405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91835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Várható egészség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just">
              <a:lnSpc>
                <a:spcPct val="80000"/>
              </a:lnSpc>
              <a:defRPr/>
            </a:pPr>
            <a:r>
              <a:rPr lang="hu-HU" sz="20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A várható egészség mutatatók azt fejezik ki, hogy </a:t>
            </a:r>
            <a:r>
              <a:rPr lang="hu-H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egy adott életkorú egyén remélhetően hány egészséges életévet fog még leélni. </a:t>
            </a:r>
          </a:p>
          <a:p>
            <a:pPr algn="just">
              <a:lnSpc>
                <a:spcPct val="80000"/>
              </a:lnSpc>
              <a:buNone/>
              <a:defRPr/>
            </a:pPr>
            <a:r>
              <a:rPr lang="hu-HU" sz="20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	Lehetőséget nyújtanak arra, hogy a várható élettartamot felosszuk </a:t>
            </a:r>
            <a:r>
              <a:rPr lang="hu-H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jó, illetve rossz egészségben eltöltött évekre. </a:t>
            </a:r>
          </a:p>
          <a:p>
            <a:pPr algn="just">
              <a:lnSpc>
                <a:spcPct val="80000"/>
              </a:lnSpc>
              <a:buFontTx/>
              <a:buChar char="•"/>
              <a:defRPr/>
            </a:pPr>
            <a:endParaRPr lang="hu-HU" sz="20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  <a:p>
            <a:pPr algn="just">
              <a:lnSpc>
                <a:spcPct val="80000"/>
              </a:lnSpc>
              <a:buNone/>
              <a:defRPr/>
            </a:pPr>
            <a:r>
              <a:rPr lang="hu-HU" sz="2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Magyarországon:</a:t>
            </a:r>
          </a:p>
          <a:p>
            <a:pPr algn="just">
              <a:lnSpc>
                <a:spcPct val="80000"/>
              </a:lnSpc>
              <a:defRPr/>
            </a:pPr>
            <a:r>
              <a:rPr lang="hu-HU" sz="20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18 éves nő várhatóan még közel 59 évet fog élni, ebből azonban csak közel 43,5 olyan évre számíthat, amelyben nem jelentenek számára nehézséget a mindennapi társadalmi tevékenységek.</a:t>
            </a:r>
          </a:p>
          <a:p>
            <a:pPr algn="just">
              <a:lnSpc>
                <a:spcPct val="80000"/>
              </a:lnSpc>
              <a:buNone/>
              <a:defRPr/>
            </a:pPr>
            <a:endParaRPr lang="hu-HU" sz="200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  <a:p>
            <a:pPr algn="just">
              <a:lnSpc>
                <a:spcPct val="80000"/>
              </a:lnSpc>
              <a:defRPr/>
            </a:pPr>
            <a:r>
              <a:rPr lang="hu-HU" sz="20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18 éves férfiak esetében a várható mintegy 50 évből átlagosan 38,5 lesz korlátorzottságtól mentes. </a:t>
            </a:r>
          </a:p>
          <a:p>
            <a:pPr>
              <a:lnSpc>
                <a:spcPct val="80000"/>
              </a:lnSpc>
              <a:defRPr/>
            </a:pPr>
            <a:endParaRPr lang="en-US" sz="200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976772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Footer Placeholder 4"/>
          <p:cNvSpPr txBox="1">
            <a:spLocks noGrp="1"/>
          </p:cNvSpPr>
          <p:nvPr/>
        </p:nvSpPr>
        <p:spPr bwMode="auto">
          <a:xfrm>
            <a:off x="4445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hu-HU" sz="1200">
                <a:solidFill>
                  <a:schemeClr val="bg1"/>
                </a:solidFill>
                <a:latin typeface="Book Antiqua" pitchFamily="18" charset="0"/>
              </a:rPr>
              <a:t>Lacza Gyöngyvér</a:t>
            </a:r>
          </a:p>
        </p:txBody>
      </p:sp>
      <p:sp>
        <p:nvSpPr>
          <p:cNvPr id="81923" name="Slide Number Placeholder 5"/>
          <p:cNvSpPr txBox="1">
            <a:spLocks noGrp="1"/>
          </p:cNvSpPr>
          <p:nvPr/>
        </p:nvSpPr>
        <p:spPr bwMode="auto">
          <a:xfrm>
            <a:off x="4305300" y="6356350"/>
            <a:ext cx="533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fld id="{D2387F14-860F-4D37-A48B-6BE753646FDB}" type="slidenum">
              <a:rPr lang="hu-HU" sz="1200">
                <a:solidFill>
                  <a:schemeClr val="bg1"/>
                </a:solidFill>
                <a:latin typeface="Book Antiqua" pitchFamily="18" charset="0"/>
              </a:rPr>
              <a:pPr algn="ctr" eaLnBrk="1" hangingPunct="1"/>
              <a:t>52</a:t>
            </a:fld>
            <a:endParaRPr lang="hu-HU" sz="120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8909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8534400" cy="11303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hu-HU" sz="1400" b="1" dirty="0">
                <a:solidFill>
                  <a:schemeClr val="tx1"/>
                </a:solidFill>
                <a:ea typeface="ＭＳ Ｐゴシック" pitchFamily="34" charset="-128"/>
              </a:rPr>
              <a:t>A legfontosabb haláloki főcsoportok halálozási arányaiban</a:t>
            </a:r>
            <a:r>
              <a:rPr lang="hu-HU" sz="1400" b="1" baseline="30000" dirty="0">
                <a:solidFill>
                  <a:schemeClr val="tx1"/>
                </a:solidFill>
                <a:ea typeface="ＭＳ Ｐゴシック" pitchFamily="34" charset="-128"/>
              </a:rPr>
              <a:t>a) b)</a:t>
            </a:r>
            <a:r>
              <a:rPr lang="hu-HU" sz="1400" b="1" dirty="0">
                <a:solidFill>
                  <a:schemeClr val="tx1"/>
                </a:solidFill>
                <a:ea typeface="ＭＳ Ｐゴシック" pitchFamily="34" charset="-128"/>
              </a:rPr>
              <a:t> bekövetkezett csökkenések viszonylagos részesedése az általános halálozási arány csökkenésében, illetve ezek hozzájárulása a születéskor várható élettartam meghosszabbodásához </a:t>
            </a:r>
            <a:br>
              <a:rPr lang="hu-HU" sz="1400" b="1" dirty="0">
                <a:solidFill>
                  <a:schemeClr val="tx1"/>
                </a:solidFill>
                <a:ea typeface="ＭＳ Ｐゴシック" pitchFamily="34" charset="-128"/>
              </a:rPr>
            </a:br>
            <a:r>
              <a:rPr lang="hu-HU" sz="1400" b="1" dirty="0">
                <a:solidFill>
                  <a:schemeClr val="tx1"/>
                </a:solidFill>
                <a:ea typeface="ＭＳ Ｐゴシック" pitchFamily="34" charset="-128"/>
              </a:rPr>
              <a:t>az 1993 és 2004 közötti időszakban az össznépességben</a:t>
            </a:r>
            <a:r>
              <a:rPr lang="hu-HU" sz="1400" b="1" baseline="30000" dirty="0">
                <a:solidFill>
                  <a:schemeClr val="tx1"/>
                </a:solidFill>
                <a:ea typeface="ＭＳ Ｐゴシック" pitchFamily="34" charset="-128"/>
              </a:rPr>
              <a:t>c)</a:t>
            </a:r>
            <a:br>
              <a:rPr lang="hu-HU" sz="1600" b="1" dirty="0">
                <a:solidFill>
                  <a:schemeClr val="tx1"/>
                </a:solidFill>
                <a:ea typeface="ＭＳ Ｐゴシック" pitchFamily="34" charset="-128"/>
              </a:rPr>
            </a:br>
            <a:endParaRPr lang="hu-HU" sz="1600" b="1" dirty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pic>
        <p:nvPicPr>
          <p:cNvPr id="81925" name="Picture 4" descr="Pergamen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76" r="-10676"/>
          <a:stretch>
            <a:fillRect/>
          </a:stretch>
        </p:blipFill>
        <p:spPr bwMode="auto">
          <a:xfrm>
            <a:off x="0" y="1527175"/>
            <a:ext cx="8504238" cy="4572000"/>
          </a:xfrm>
          <a:blipFill dpi="0" rotWithShape="1">
            <a:blip r:embed="rId3"/>
            <a:srcRect/>
            <a:tile tx="0" ty="0" sx="100000" sy="100000" flip="none" algn="tl"/>
          </a:blipFill>
        </p:spPr>
      </p:pic>
      <p:sp>
        <p:nvSpPr>
          <p:cNvPr id="81926" name="Rectangle 5"/>
          <p:cNvSpPr>
            <a:spLocks noChangeArrowheads="1"/>
          </p:cNvSpPr>
          <p:nvPr/>
        </p:nvSpPr>
        <p:spPr bwMode="auto">
          <a:xfrm>
            <a:off x="1447800" y="6096000"/>
            <a:ext cx="48148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pPr marL="457200" indent="-457200">
              <a:lnSpc>
                <a:spcPct val="50000"/>
              </a:lnSpc>
              <a:spcBef>
                <a:spcPct val="50000"/>
              </a:spcBef>
              <a:buFontTx/>
              <a:buAutoNum type="alphaLcParenR"/>
            </a:pPr>
            <a:r>
              <a:rPr lang="hu-HU" sz="1200"/>
              <a:t>Az EVSZ „európai népességé”-nek kormegoszlására standardizálva.</a:t>
            </a:r>
          </a:p>
          <a:p>
            <a:pPr marL="457200" indent="-457200">
              <a:lnSpc>
                <a:spcPct val="50000"/>
              </a:lnSpc>
              <a:spcBef>
                <a:spcPct val="50000"/>
              </a:spcBef>
              <a:buFontTx/>
              <a:buAutoNum type="alphaLcParenR"/>
            </a:pPr>
            <a:r>
              <a:rPr lang="hu-HU" sz="1200"/>
              <a:t>A KSH adatai</a:t>
            </a:r>
          </a:p>
          <a:p>
            <a:pPr marL="457200" indent="-457200">
              <a:lnSpc>
                <a:spcPct val="50000"/>
              </a:lnSpc>
              <a:spcBef>
                <a:spcPct val="50000"/>
              </a:spcBef>
              <a:buFontTx/>
              <a:buAutoNum type="alphaLcParenR"/>
            </a:pPr>
            <a:r>
              <a:rPr lang="hu-HU" sz="1200"/>
              <a:t>100 000 lakosra jutó halálozások száma.</a:t>
            </a:r>
          </a:p>
        </p:txBody>
      </p:sp>
    </p:spTree>
    <p:extLst>
      <p:ext uri="{BB962C8B-B14F-4D97-AF65-F5344CB8AC3E}">
        <p14:creationId xmlns:p14="http://schemas.microsoft.com/office/powerpoint/2010/main" val="35375039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961" y="526645"/>
            <a:ext cx="6303804" cy="6331355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200" y="266700"/>
            <a:ext cx="6197600" cy="63246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Footer Placeholder 4"/>
          <p:cNvSpPr txBox="1">
            <a:spLocks noGrp="1"/>
          </p:cNvSpPr>
          <p:nvPr/>
        </p:nvSpPr>
        <p:spPr bwMode="auto">
          <a:xfrm>
            <a:off x="4445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hu-HU" sz="1200">
                <a:solidFill>
                  <a:schemeClr val="bg1"/>
                </a:solidFill>
                <a:latin typeface="Book Antiqua" pitchFamily="18" charset="0"/>
              </a:rPr>
              <a:t>Lacza Gyöngyvér</a:t>
            </a:r>
          </a:p>
        </p:txBody>
      </p:sp>
      <p:sp>
        <p:nvSpPr>
          <p:cNvPr id="82947" name="Slide Number Placeholder 5"/>
          <p:cNvSpPr txBox="1">
            <a:spLocks noGrp="1"/>
          </p:cNvSpPr>
          <p:nvPr/>
        </p:nvSpPr>
        <p:spPr bwMode="auto">
          <a:xfrm>
            <a:off x="4305300" y="6356350"/>
            <a:ext cx="533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fld id="{9608850A-1141-400C-AA58-2A5E5ECBD261}" type="slidenum">
              <a:rPr lang="hu-HU" sz="1200">
                <a:solidFill>
                  <a:schemeClr val="bg1"/>
                </a:solidFill>
                <a:latin typeface="Book Antiqua" pitchFamily="18" charset="0"/>
              </a:rPr>
              <a:pPr algn="ctr" eaLnBrk="1" hangingPunct="1"/>
              <a:t>55</a:t>
            </a:fld>
            <a:endParaRPr lang="hu-HU" sz="120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9421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A népesség kormegoszlása</a:t>
            </a:r>
          </a:p>
        </p:txBody>
      </p:sp>
      <p:pic>
        <p:nvPicPr>
          <p:cNvPr id="82949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57" r="-8857"/>
          <a:stretch>
            <a:fillRect/>
          </a:stretch>
        </p:blipFill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96885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9692" y="1896921"/>
            <a:ext cx="5998307" cy="43724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00" y="411021"/>
            <a:ext cx="8153400" cy="14859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159" y="594121"/>
            <a:ext cx="8193015" cy="536746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45174" y="596158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Országos Táplálkozás és Tápláltsági Állapot Vizsgálat 2009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632" y="783625"/>
            <a:ext cx="7072525" cy="526595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42153" y="6049581"/>
            <a:ext cx="45915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Országos Táplálkozás és Tápláltsági Állapot Vizsgálat 2009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Footer Placeholder 4"/>
          <p:cNvSpPr txBox="1">
            <a:spLocks noGrp="1"/>
          </p:cNvSpPr>
          <p:nvPr/>
        </p:nvSpPr>
        <p:spPr bwMode="auto">
          <a:xfrm>
            <a:off x="4445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hu-HU" sz="1200">
                <a:solidFill>
                  <a:schemeClr val="bg1"/>
                </a:solidFill>
                <a:latin typeface="Book Antiqua" pitchFamily="18" charset="0"/>
              </a:rPr>
              <a:t>Lacza Gyöngyvér</a:t>
            </a:r>
          </a:p>
        </p:txBody>
      </p:sp>
      <p:sp>
        <p:nvSpPr>
          <p:cNvPr id="83971" name="Slide Number Placeholder 5"/>
          <p:cNvSpPr txBox="1">
            <a:spLocks noGrp="1"/>
          </p:cNvSpPr>
          <p:nvPr/>
        </p:nvSpPr>
        <p:spPr bwMode="auto">
          <a:xfrm>
            <a:off x="4305300" y="6356350"/>
            <a:ext cx="533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fld id="{95AB28FB-598D-461D-9FD7-357EB5A7969D}" type="slidenum">
              <a:rPr lang="hu-HU" sz="1200">
                <a:solidFill>
                  <a:schemeClr val="bg1"/>
                </a:solidFill>
                <a:latin typeface="Book Antiqua" pitchFamily="18" charset="0"/>
              </a:rPr>
              <a:pPr algn="ctr" eaLnBrk="1" hangingPunct="1"/>
              <a:t>59</a:t>
            </a:fld>
            <a:endParaRPr lang="hu-HU" sz="120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799" y="376155"/>
            <a:ext cx="5844302" cy="588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452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ea typeface="ＭＳ Ｐゴシック" pitchFamily="34" charset="-128"/>
              </a:rPr>
              <a:t>A rekreáció fogalma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marL="1390650" lvl="1" indent="-590550">
              <a:lnSpc>
                <a:spcPct val="80000"/>
              </a:lnSpc>
              <a:tabLst>
                <a:tab pos="8001000" algn="r"/>
              </a:tabLst>
              <a:defRPr/>
            </a:pPr>
            <a:endParaRPr lang="hu-HU" sz="700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  <a:p>
            <a:pPr marL="1390650" lvl="1" indent="-590550">
              <a:lnSpc>
                <a:spcPct val="80000"/>
              </a:lnSpc>
              <a:tabLst>
                <a:tab pos="8001000" algn="r"/>
              </a:tabLst>
              <a:defRPr/>
            </a:pPr>
            <a:endParaRPr lang="hu-HU" sz="70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  <a:p>
            <a:pPr marL="285750" indent="-285750">
              <a:lnSpc>
                <a:spcPct val="80000"/>
              </a:lnSpc>
              <a:buFont typeface="Wingdings" pitchFamily="2" charset="2"/>
              <a:buAutoNum type="arabicPeriod"/>
              <a:tabLst>
                <a:tab pos="8001000" algn="r"/>
              </a:tabLst>
              <a:defRPr/>
            </a:pPr>
            <a:r>
              <a:rPr lang="hu-HU" dirty="0">
                <a:ea typeface="ＭＳ Ｐゴシック" pitchFamily="34" charset="-128"/>
              </a:rPr>
              <a:t>A munkavégző képesség helyreállítása (funkció)</a:t>
            </a:r>
          </a:p>
          <a:p>
            <a:pPr marL="285750" indent="-285750">
              <a:lnSpc>
                <a:spcPct val="80000"/>
              </a:lnSpc>
              <a:buNone/>
              <a:tabLst>
                <a:tab pos="8001000" algn="r"/>
              </a:tabLst>
              <a:defRPr/>
            </a:pPr>
            <a:endParaRPr lang="hu-HU" dirty="0">
              <a:ea typeface="ＭＳ Ｐゴシック" pitchFamily="34" charset="-128"/>
            </a:endParaRPr>
          </a:p>
          <a:p>
            <a:pPr marL="2038350" lvl="2" indent="-457200">
              <a:lnSpc>
                <a:spcPct val="80000"/>
              </a:lnSpc>
              <a:buFont typeface="Wingdings" pitchFamily="2" charset="2"/>
              <a:buNone/>
              <a:tabLst>
                <a:tab pos="8001000" algn="r"/>
              </a:tabLst>
              <a:defRPr/>
            </a:pPr>
            <a:endParaRPr lang="hu-HU" sz="900" dirty="0">
              <a:ea typeface="ＭＳ Ｐゴシック" pitchFamily="34" charset="-128"/>
            </a:endParaRPr>
          </a:p>
          <a:p>
            <a:pPr marL="285750" indent="-285750">
              <a:lnSpc>
                <a:spcPct val="80000"/>
              </a:lnSpc>
              <a:buFont typeface="Wingdings" pitchFamily="2" charset="2"/>
              <a:buAutoNum type="arabicPeriod"/>
              <a:tabLst>
                <a:tab pos="8001000" algn="r"/>
              </a:tabLst>
              <a:defRPr/>
            </a:pPr>
            <a:r>
              <a:rPr lang="hu-HU" dirty="0">
                <a:ea typeface="ＭＳ Ｐゴシック" pitchFamily="34" charset="-128"/>
              </a:rPr>
              <a:t>Felüdülés, felfrissülés, szórakozás (motiváció)</a:t>
            </a:r>
          </a:p>
          <a:p>
            <a:pPr marL="285750" indent="-285750">
              <a:lnSpc>
                <a:spcPct val="80000"/>
              </a:lnSpc>
              <a:buNone/>
              <a:tabLst>
                <a:tab pos="8001000" algn="r"/>
              </a:tabLst>
              <a:defRPr/>
            </a:pPr>
            <a:endParaRPr lang="hu-HU" dirty="0">
              <a:ea typeface="ＭＳ Ｐゴシック" pitchFamily="34" charset="-128"/>
            </a:endParaRPr>
          </a:p>
          <a:p>
            <a:pPr marL="2038350" lvl="2" indent="-457200">
              <a:lnSpc>
                <a:spcPct val="80000"/>
              </a:lnSpc>
              <a:tabLst>
                <a:tab pos="8001000" algn="r"/>
              </a:tabLst>
              <a:defRPr/>
            </a:pPr>
            <a:endParaRPr lang="hu-HU" sz="900" dirty="0">
              <a:ea typeface="ＭＳ Ｐゴシック" pitchFamily="34" charset="-128"/>
            </a:endParaRPr>
          </a:p>
          <a:p>
            <a:pPr marL="285750" indent="-285750">
              <a:lnSpc>
                <a:spcPct val="80000"/>
              </a:lnSpc>
              <a:buFont typeface="Wingdings" pitchFamily="2" charset="2"/>
              <a:buAutoNum type="arabicPeriod"/>
              <a:tabLst>
                <a:tab pos="8001000" algn="r"/>
              </a:tabLst>
              <a:defRPr/>
            </a:pPr>
            <a:r>
              <a:rPr lang="hu-HU" dirty="0">
                <a:ea typeface="ＭＳ Ｐゴシック" pitchFamily="34" charset="-128"/>
              </a:rPr>
              <a:t>A szabadidő eltöltés kultúrája (feladat)</a:t>
            </a:r>
          </a:p>
          <a:p>
            <a:pPr marL="285750" indent="-285750">
              <a:lnSpc>
                <a:spcPct val="80000"/>
              </a:lnSpc>
              <a:buNone/>
              <a:tabLst>
                <a:tab pos="8001000" algn="r"/>
              </a:tabLst>
              <a:defRPr/>
            </a:pPr>
            <a:endParaRPr lang="hu-HU" dirty="0">
              <a:ea typeface="ＭＳ Ｐゴシック" pitchFamily="34" charset="-128"/>
            </a:endParaRPr>
          </a:p>
          <a:p>
            <a:pPr marL="285750" indent="-285750">
              <a:lnSpc>
                <a:spcPct val="80000"/>
              </a:lnSpc>
              <a:buFont typeface="Wingdings" pitchFamily="2" charset="2"/>
              <a:buAutoNum type="arabicPeriod"/>
              <a:tabLst>
                <a:tab pos="8001000" algn="r"/>
              </a:tabLst>
              <a:defRPr/>
            </a:pPr>
            <a:r>
              <a:rPr lang="hu-HU" dirty="0">
                <a:ea typeface="ＭＳ Ｐゴシック" pitchFamily="34" charset="-128"/>
              </a:rPr>
              <a:t> A minőségi élet (cél &amp; eredmény)</a:t>
            </a:r>
          </a:p>
          <a:p>
            <a:pPr marL="1390650" lvl="1" indent="-590550">
              <a:lnSpc>
                <a:spcPct val="80000"/>
              </a:lnSpc>
              <a:buFont typeface="Wingdings" pitchFamily="2" charset="2"/>
              <a:buNone/>
              <a:tabLst>
                <a:tab pos="8001000" algn="r"/>
              </a:tabLst>
              <a:defRPr/>
            </a:pPr>
            <a:endParaRPr lang="hu-HU" sz="1300" dirty="0">
              <a:ea typeface="ＭＳ Ｐゴシック" pitchFamily="34" charset="-128"/>
            </a:endParaRPr>
          </a:p>
          <a:p>
            <a:pPr marL="285750" indent="-285750" algn="ctr">
              <a:lnSpc>
                <a:spcPct val="80000"/>
              </a:lnSpc>
              <a:buFont typeface="Wingdings" pitchFamily="2" charset="2"/>
              <a:buNone/>
              <a:tabLst>
                <a:tab pos="8001000" algn="r"/>
              </a:tabLst>
              <a:defRPr/>
            </a:pPr>
            <a:endParaRPr lang="hu-HU" sz="2200" b="1" dirty="0">
              <a:solidFill>
                <a:srgbClr val="7F7F7F"/>
              </a:solidFill>
              <a:ea typeface="ＭＳ Ｐゴシック" pitchFamily="34" charset="-128"/>
            </a:endParaRPr>
          </a:p>
          <a:p>
            <a:pPr marL="285750" indent="-285750" algn="ctr">
              <a:lnSpc>
                <a:spcPct val="80000"/>
              </a:lnSpc>
              <a:buFont typeface="Wingdings" pitchFamily="2" charset="2"/>
              <a:buNone/>
              <a:tabLst>
                <a:tab pos="8001000" algn="r"/>
              </a:tabLst>
              <a:defRPr/>
            </a:pPr>
            <a:endParaRPr lang="hu-HU" sz="2200" b="1" dirty="0">
              <a:solidFill>
                <a:srgbClr val="7F7F7F"/>
              </a:solidFill>
              <a:ea typeface="ＭＳ Ｐゴシック" pitchFamily="34" charset="-128"/>
            </a:endParaRPr>
          </a:p>
          <a:p>
            <a:pPr marL="285750" indent="-285750" algn="ctr">
              <a:lnSpc>
                <a:spcPct val="80000"/>
              </a:lnSpc>
              <a:buFont typeface="Wingdings" pitchFamily="2" charset="2"/>
              <a:buNone/>
              <a:tabLst>
                <a:tab pos="8001000" algn="r"/>
              </a:tabLst>
              <a:defRPr/>
            </a:pPr>
            <a:r>
              <a:rPr lang="hu-HU" sz="2200" b="1" dirty="0">
                <a:solidFill>
                  <a:srgbClr val="7F7F7F"/>
                </a:solidFill>
                <a:ea typeface="ＭＳ Ｐゴシック" pitchFamily="34" charset="-128"/>
              </a:rPr>
              <a:t>A civilizációs kihívásokra adott válasz-tevékenység</a:t>
            </a:r>
          </a:p>
          <a:p>
            <a:pPr marL="285750" indent="-285750">
              <a:lnSpc>
                <a:spcPct val="90000"/>
              </a:lnSpc>
              <a:tabLst>
                <a:tab pos="8001000" algn="r"/>
              </a:tabLst>
              <a:defRPr/>
            </a:pPr>
            <a:endParaRPr lang="en-US" sz="220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</p:txBody>
      </p:sp>
      <p:sp>
        <p:nvSpPr>
          <p:cNvPr id="22532" name="Footer Placeholder 3"/>
          <p:cNvSpPr txBox="1">
            <a:spLocks noGrp="1"/>
          </p:cNvSpPr>
          <p:nvPr/>
        </p:nvSpPr>
        <p:spPr bwMode="auto">
          <a:xfrm>
            <a:off x="4445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hu-HU" sz="1200" dirty="0">
                <a:solidFill>
                  <a:schemeClr val="bg1"/>
                </a:solidFill>
                <a:latin typeface="Book Antiqua" pitchFamily="18" charset="0"/>
              </a:rPr>
              <a:t>Lacza Gyöngyvér</a:t>
            </a:r>
          </a:p>
        </p:txBody>
      </p:sp>
      <p:sp>
        <p:nvSpPr>
          <p:cNvPr id="22533" name="Slide Number Placeholder 4"/>
          <p:cNvSpPr txBox="1">
            <a:spLocks noGrp="1"/>
          </p:cNvSpPr>
          <p:nvPr/>
        </p:nvSpPr>
        <p:spPr bwMode="auto">
          <a:xfrm>
            <a:off x="4305300" y="6356350"/>
            <a:ext cx="533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fld id="{64BAAE3D-B90A-4EEF-A487-FB9AE9BC81F5}" type="slidenum">
              <a:rPr lang="hu-HU" sz="1200">
                <a:solidFill>
                  <a:schemeClr val="bg1"/>
                </a:solidFill>
                <a:latin typeface="Book Antiqua" pitchFamily="18" charset="0"/>
              </a:rPr>
              <a:pPr algn="ctr" eaLnBrk="1" hangingPunct="1"/>
              <a:t>6</a:t>
            </a:fld>
            <a:endParaRPr lang="hu-HU" sz="1200">
              <a:solidFill>
                <a:schemeClr val="bg1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53169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850" y="171450"/>
            <a:ext cx="6210300" cy="651510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On Sport and Physical Activity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Eurobarometer 2014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939800"/>
          </a:xfrm>
        </p:spPr>
        <p:txBody>
          <a:bodyPr>
            <a:normAutofit/>
          </a:bodyPr>
          <a:lstStyle/>
          <a:p>
            <a:r>
              <a:rPr lang="en-US" sz="2400" dirty="0"/>
              <a:t>A sportról készült Eurobarométer felmérés nagyfokú mozgáshiányt állapított meg az EU-ban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“A sportról és a testmozgásról szóló legutóbbi Eurobarométer felmérés szerint az európai uniós polgárok 59%-a sosem vagy csak ritkán sportol, míg 41%-uk legalább hetente egyszer végez testmozgást. </a:t>
            </a:r>
          </a:p>
          <a:p>
            <a:pPr>
              <a:buNone/>
            </a:pPr>
            <a:endParaRPr lang="en-US" dirty="0"/>
          </a:p>
          <a:p>
            <a:r>
              <a:rPr lang="en-US" dirty="0"/>
              <a:t>Európa északi részén az emberek fizikailag aktívabbak, mint a déli vagy a keleti országokban. Svédországban a válaszolók 70%-a állította, hogy hetente legalább egyszer sportol. Svédországot a rangsor felső sávjában Dánia (68%), Finnország (66%), Hollandia (58%) és Luxemburg (54%) követi. </a:t>
            </a:r>
          </a:p>
          <a:p>
            <a:endParaRPr lang="en-US" dirty="0"/>
          </a:p>
          <a:p>
            <a:r>
              <a:rPr lang="en-US" dirty="0"/>
              <a:t>A lista legalján Bulgária szerepel, ott a megkérdezettek 78%-a sosem sportol. Máltán (75%), Portugáliában (64%), Romániában (60%) és Olaszországban (60%) sem sokkal jobb a helyzet. “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90574"/>
            <a:ext cx="6604001" cy="5887438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989" y="312615"/>
            <a:ext cx="8069538" cy="6101107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231" y="293048"/>
            <a:ext cx="6252307" cy="6296952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2662" y="254000"/>
            <a:ext cx="4652107" cy="625388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770" y="293077"/>
            <a:ext cx="8088923" cy="6297424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232" y="446169"/>
            <a:ext cx="7405076" cy="6118754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462" y="432585"/>
            <a:ext cx="6916614" cy="642541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ea typeface="ＭＳ Ｐゴシック" pitchFamily="34" charset="-128"/>
              </a:rPr>
              <a:t>Mi </a:t>
            </a:r>
            <a:r>
              <a:rPr lang="en-US" u="sng" dirty="0">
                <a:ea typeface="ＭＳ Ｐゴシック" pitchFamily="34" charset="-128"/>
              </a:rPr>
              <a:t>nem </a:t>
            </a:r>
            <a:r>
              <a:rPr lang="en-US" dirty="0">
                <a:ea typeface="ＭＳ Ｐゴシック" pitchFamily="34" charset="-128"/>
              </a:rPr>
              <a:t>a rekreáció fogalma?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381000" indent="-381000">
              <a:buFont typeface="Wingdings" pitchFamily="2" charset="2"/>
              <a:buNone/>
              <a:tabLst>
                <a:tab pos="8001000" algn="r"/>
              </a:tabLst>
              <a:defRPr/>
            </a:pPr>
            <a:endParaRPr lang="hu-HU" sz="2200" dirty="0">
              <a:ea typeface="ＭＳ Ｐゴシック" pitchFamily="34" charset="-128"/>
            </a:endParaRPr>
          </a:p>
          <a:p>
            <a:pPr marL="381000" indent="-381000">
              <a:buFont typeface="Wingdings" pitchFamily="2" charset="2"/>
              <a:buAutoNum type="arabicPeriod"/>
              <a:tabLst>
                <a:tab pos="8001000" algn="r"/>
              </a:tabLst>
              <a:defRPr/>
            </a:pPr>
            <a:r>
              <a:rPr lang="hu-HU" sz="2200" b="1" dirty="0">
                <a:ea typeface="ＭＳ Ｐゴシック" pitchFamily="34" charset="-128"/>
              </a:rPr>
              <a:t>Nem sportrekreáció</a:t>
            </a:r>
            <a:r>
              <a:rPr lang="hu-HU" sz="2200" dirty="0">
                <a:ea typeface="ＭＳ Ｐゴシック" pitchFamily="34" charset="-128"/>
              </a:rPr>
              <a:t> (de a rekreációs sport, mint alrendszer, mint részterület -  igen)</a:t>
            </a:r>
          </a:p>
          <a:p>
            <a:pPr marL="381000" indent="-381000">
              <a:buFont typeface="Wingdings" pitchFamily="2" charset="2"/>
              <a:buNone/>
              <a:tabLst>
                <a:tab pos="8001000" algn="r"/>
              </a:tabLst>
              <a:defRPr/>
            </a:pPr>
            <a:endParaRPr lang="hu-HU" sz="2200" dirty="0">
              <a:ea typeface="ＭＳ Ｐゴシック" pitchFamily="34" charset="-128"/>
            </a:endParaRPr>
          </a:p>
          <a:p>
            <a:pPr marL="381000" indent="-381000">
              <a:buFont typeface="Wingdings" pitchFamily="2" charset="2"/>
              <a:buAutoNum type="arabicPeriod"/>
              <a:tabLst>
                <a:tab pos="8001000" algn="r"/>
              </a:tabLst>
              <a:defRPr/>
            </a:pPr>
            <a:r>
              <a:rPr lang="hu-HU" sz="2200" b="1" dirty="0">
                <a:ea typeface="ＭＳ Ｐゴシック" pitchFamily="34" charset="-128"/>
              </a:rPr>
              <a:t>Nem csodamódszer</a:t>
            </a:r>
            <a:r>
              <a:rPr lang="hu-HU" sz="2200" dirty="0">
                <a:ea typeface="ＭＳ Ｐゴシック" pitchFamily="34" charset="-128"/>
              </a:rPr>
              <a:t> a civilizációs ártalmak orvoslására</a:t>
            </a:r>
          </a:p>
          <a:p>
            <a:pPr marL="381000" indent="-381000">
              <a:buFont typeface="Wingdings" pitchFamily="2" charset="2"/>
              <a:buAutoNum type="arabicPeriod"/>
              <a:tabLst>
                <a:tab pos="8001000" algn="r"/>
              </a:tabLst>
              <a:defRPr/>
            </a:pPr>
            <a:endParaRPr lang="hu-HU" sz="2200" dirty="0">
              <a:ea typeface="ＭＳ Ｐゴシック" pitchFamily="34" charset="-128"/>
            </a:endParaRPr>
          </a:p>
          <a:p>
            <a:pPr marL="381000" indent="-381000">
              <a:buNone/>
              <a:tabLst>
                <a:tab pos="8001000" algn="r"/>
              </a:tabLst>
              <a:defRPr/>
            </a:pPr>
            <a:endParaRPr lang="en-US" sz="220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</p:txBody>
      </p:sp>
      <p:sp>
        <p:nvSpPr>
          <p:cNvPr id="23556" name="Footer Placeholder 3"/>
          <p:cNvSpPr txBox="1">
            <a:spLocks noGrp="1"/>
          </p:cNvSpPr>
          <p:nvPr/>
        </p:nvSpPr>
        <p:spPr bwMode="auto">
          <a:xfrm>
            <a:off x="4445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hu-HU" sz="1200">
                <a:solidFill>
                  <a:schemeClr val="bg1"/>
                </a:solidFill>
                <a:latin typeface="Book Antiqua" pitchFamily="18" charset="0"/>
              </a:rPr>
              <a:t>Lacza Gyöngyvér</a:t>
            </a:r>
          </a:p>
        </p:txBody>
      </p:sp>
      <p:sp>
        <p:nvSpPr>
          <p:cNvPr id="23557" name="Slide Number Placeholder 4"/>
          <p:cNvSpPr txBox="1">
            <a:spLocks noGrp="1"/>
          </p:cNvSpPr>
          <p:nvPr/>
        </p:nvSpPr>
        <p:spPr bwMode="auto">
          <a:xfrm>
            <a:off x="4305300" y="6356350"/>
            <a:ext cx="533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fld id="{32F1A650-A4E0-4BC4-916E-A22B018F8AAA}" type="slidenum">
              <a:rPr lang="hu-HU" sz="1200">
                <a:solidFill>
                  <a:schemeClr val="bg1"/>
                </a:solidFill>
                <a:latin typeface="Book Antiqua" pitchFamily="18" charset="0"/>
              </a:rPr>
              <a:pPr algn="ctr" eaLnBrk="1" hangingPunct="1"/>
              <a:t>7</a:t>
            </a:fld>
            <a:endParaRPr lang="hu-HU" sz="1200">
              <a:solidFill>
                <a:schemeClr val="bg1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35924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282" y="426514"/>
            <a:ext cx="6653334" cy="5903948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615" y="154818"/>
            <a:ext cx="7874000" cy="649696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>
                <a:ea typeface="ＭＳ Ｐゴシック" pitchFamily="34" charset="-128"/>
              </a:rPr>
              <a:t>Legnépszerűbb aktív rekreációs tevékenységek</a:t>
            </a:r>
          </a:p>
        </p:txBody>
      </p:sp>
      <p:sp>
        <p:nvSpPr>
          <p:cNvPr id="10240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en-US" sz="2200" dirty="0">
                <a:ea typeface="ＭＳ Ｐゴシック" pitchFamily="34" charset="-128"/>
              </a:rPr>
              <a:t>Séta, kirándulás, túrázás</a:t>
            </a:r>
          </a:p>
          <a:p>
            <a:pPr>
              <a:lnSpc>
                <a:spcPct val="80000"/>
              </a:lnSpc>
              <a:defRPr/>
            </a:pPr>
            <a:r>
              <a:rPr lang="en-US" sz="2200" dirty="0">
                <a:ea typeface="ＭＳ Ｐゴシック" pitchFamily="34" charset="-128"/>
              </a:rPr>
              <a:t>Fitnesz (aerobic, erősítés, gimnasztika)</a:t>
            </a:r>
          </a:p>
          <a:p>
            <a:pPr>
              <a:lnSpc>
                <a:spcPct val="80000"/>
              </a:lnSpc>
              <a:defRPr/>
            </a:pPr>
            <a:r>
              <a:rPr lang="en-US" sz="2200" dirty="0">
                <a:ea typeface="ＭＳ Ｐゴシック" pitchFamily="34" charset="-128"/>
              </a:rPr>
              <a:t>Kerékpározás</a:t>
            </a:r>
          </a:p>
          <a:p>
            <a:pPr>
              <a:lnSpc>
                <a:spcPct val="80000"/>
              </a:lnSpc>
              <a:defRPr/>
            </a:pPr>
            <a:r>
              <a:rPr lang="en-US" sz="2200" dirty="0">
                <a:ea typeface="ＭＳ Ｐゴシック" pitchFamily="34" charset="-128"/>
              </a:rPr>
              <a:t>Labdarúgás</a:t>
            </a:r>
          </a:p>
          <a:p>
            <a:pPr>
              <a:lnSpc>
                <a:spcPct val="80000"/>
              </a:lnSpc>
              <a:defRPr/>
            </a:pPr>
            <a:r>
              <a:rPr lang="en-US" sz="2200" dirty="0">
                <a:ea typeface="ＭＳ Ｐゴシック" pitchFamily="34" charset="-128"/>
              </a:rPr>
              <a:t>Jogging, futás</a:t>
            </a:r>
          </a:p>
          <a:p>
            <a:pPr>
              <a:lnSpc>
                <a:spcPct val="80000"/>
              </a:lnSpc>
              <a:defRPr/>
            </a:pPr>
            <a:r>
              <a:rPr lang="en-US" sz="2200" dirty="0">
                <a:ea typeface="ＭＳ Ｐゴシック" pitchFamily="34" charset="-128"/>
              </a:rPr>
              <a:t>Úszás</a:t>
            </a:r>
          </a:p>
          <a:p>
            <a:pPr>
              <a:lnSpc>
                <a:spcPct val="80000"/>
              </a:lnSpc>
              <a:defRPr/>
            </a:pPr>
            <a:endParaRPr lang="en-US" sz="22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500" i="1" dirty="0">
                <a:ea typeface="ＭＳ Ｐゴシック" pitchFamily="34" charset="-128"/>
              </a:rPr>
              <a:t>			(</a:t>
            </a:r>
            <a:r>
              <a:rPr lang="en-US" sz="1500" b="1" i="1" dirty="0">
                <a:ea typeface="ＭＳ Ｐゴシック" pitchFamily="34" charset="-128"/>
              </a:rPr>
              <a:t>Földesiné-Gál-Dóczy, Társadalmi riport a sportról 2008)</a:t>
            </a:r>
            <a:endParaRPr lang="en-US" sz="1500" dirty="0">
              <a:ea typeface="ＭＳ Ｐゴシック" pitchFamily="34" charset="-128"/>
            </a:endParaRPr>
          </a:p>
        </p:txBody>
      </p:sp>
      <p:sp>
        <p:nvSpPr>
          <p:cNvPr id="89092" name="Footer Placeholder 3"/>
          <p:cNvSpPr txBox="1">
            <a:spLocks noGrp="1"/>
          </p:cNvSpPr>
          <p:nvPr/>
        </p:nvSpPr>
        <p:spPr bwMode="auto">
          <a:xfrm>
            <a:off x="4445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hu-HU" sz="1200">
                <a:solidFill>
                  <a:schemeClr val="bg1"/>
                </a:solidFill>
                <a:latin typeface="Book Antiqua" pitchFamily="18" charset="0"/>
              </a:rPr>
              <a:t>Lacza Gyöngyvér</a:t>
            </a:r>
          </a:p>
        </p:txBody>
      </p:sp>
      <p:sp>
        <p:nvSpPr>
          <p:cNvPr id="89093" name="Slide Number Placeholder 4"/>
          <p:cNvSpPr txBox="1">
            <a:spLocks noGrp="1"/>
          </p:cNvSpPr>
          <p:nvPr/>
        </p:nvSpPr>
        <p:spPr bwMode="auto">
          <a:xfrm>
            <a:off x="4305300" y="6356350"/>
            <a:ext cx="533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fld id="{DB1D6265-F287-48A5-91E3-ED427B9A153B}" type="slidenum">
              <a:rPr lang="hu-HU" sz="1200">
                <a:solidFill>
                  <a:schemeClr val="bg1"/>
                </a:solidFill>
                <a:latin typeface="Book Antiqua" pitchFamily="18" charset="0"/>
              </a:rPr>
              <a:pPr algn="ctr" eaLnBrk="1" hangingPunct="1"/>
              <a:t>72</a:t>
            </a:fld>
            <a:endParaRPr lang="hu-HU" sz="1200">
              <a:solidFill>
                <a:schemeClr val="bg1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29053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ea typeface="ＭＳ Ｐゴシック" pitchFamily="34" charset="-128"/>
              </a:rPr>
              <a:t>Kik sportolnak nagyobb arányban?!</a:t>
            </a:r>
          </a:p>
        </p:txBody>
      </p:sp>
      <p:sp>
        <p:nvSpPr>
          <p:cNvPr id="108547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defRPr/>
            </a:pP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A NŐK!!! </a:t>
            </a:r>
          </a:p>
          <a:p>
            <a:pPr lvl="1">
              <a:defRPr/>
            </a:pP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A magasabb iskolai végzettségű nők </a:t>
            </a:r>
          </a:p>
          <a:p>
            <a:pPr lvl="1">
              <a:buFontTx/>
              <a:buNone/>
              <a:defRPr/>
            </a:pP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	51,4 %-a sportol rendszeresen</a:t>
            </a:r>
          </a:p>
          <a:p>
            <a:pPr>
              <a:defRPr/>
            </a:pPr>
            <a:endParaRPr lang="en-US" sz="240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  <a:p>
            <a:pPr>
              <a:defRPr/>
            </a:pP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A FÉRFIAK jelentősen elmaradnak</a:t>
            </a:r>
          </a:p>
          <a:p>
            <a:pPr lvl="1">
              <a:buFontTx/>
              <a:buNone/>
              <a:defRPr/>
            </a:pP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- A legtöbbet sportoló férfiak a legalacsonyabb végzettségűek</a:t>
            </a:r>
          </a:p>
          <a:p>
            <a:pPr lvl="1">
              <a:defRPr/>
            </a:pPr>
            <a:endParaRPr lang="en-US" sz="240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  <a:p>
            <a:pPr lvl="1">
              <a:buFontTx/>
              <a:buNone/>
              <a:defRPr/>
            </a:pPr>
            <a:r>
              <a:rPr lang="en-US" sz="2400" i="1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		(</a:t>
            </a:r>
            <a:r>
              <a:rPr lang="en-US" sz="2400" b="1" i="1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Földesiné-Gál-Dóczy, Társadalmi riport a sportról 2008)</a:t>
            </a:r>
            <a:endParaRPr lang="en-US" sz="240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  <a:p>
            <a:pPr lvl="1">
              <a:defRPr/>
            </a:pP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</p:txBody>
      </p:sp>
      <p:sp>
        <p:nvSpPr>
          <p:cNvPr id="95236" name="Footer Placeholder 3"/>
          <p:cNvSpPr txBox="1">
            <a:spLocks noGrp="1"/>
          </p:cNvSpPr>
          <p:nvPr/>
        </p:nvSpPr>
        <p:spPr bwMode="auto">
          <a:xfrm>
            <a:off x="4445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hu-HU" sz="1200">
                <a:solidFill>
                  <a:schemeClr val="bg1"/>
                </a:solidFill>
                <a:latin typeface="Book Antiqua" pitchFamily="18" charset="0"/>
              </a:rPr>
              <a:t>Lacza Gyöngyvér</a:t>
            </a:r>
          </a:p>
        </p:txBody>
      </p:sp>
      <p:sp>
        <p:nvSpPr>
          <p:cNvPr id="95237" name="Slide Number Placeholder 4"/>
          <p:cNvSpPr txBox="1">
            <a:spLocks noGrp="1"/>
          </p:cNvSpPr>
          <p:nvPr/>
        </p:nvSpPr>
        <p:spPr bwMode="auto">
          <a:xfrm>
            <a:off x="4305300" y="6356350"/>
            <a:ext cx="533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fld id="{2BBC9749-0A69-4EC9-B4C8-5A31505EC6D9}" type="slidenum">
              <a:rPr lang="hu-HU" sz="1200">
                <a:solidFill>
                  <a:schemeClr val="bg1"/>
                </a:solidFill>
                <a:latin typeface="Book Antiqua" pitchFamily="18" charset="0"/>
              </a:rPr>
              <a:pPr algn="ctr" eaLnBrk="1" hangingPunct="1"/>
              <a:t>73</a:t>
            </a:fld>
            <a:endParaRPr lang="hu-HU" sz="1200">
              <a:solidFill>
                <a:schemeClr val="bg1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12970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ea typeface="ＭＳ Ｐゴシック" pitchFamily="34" charset="-128"/>
              </a:rPr>
              <a:t>Kik sportolnak nagyobb arányban? </a:t>
            </a:r>
          </a:p>
        </p:txBody>
      </p:sp>
      <p:sp>
        <p:nvSpPr>
          <p:cNvPr id="109571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ea typeface="ＭＳ Ｐゴシック" pitchFamily="34" charset="-128"/>
              </a:rPr>
              <a:t>A megyeszékhelyeken lakók</a:t>
            </a:r>
          </a:p>
          <a:p>
            <a:pPr>
              <a:defRPr/>
            </a:pPr>
            <a:r>
              <a:rPr lang="en-US" dirty="0">
                <a:ea typeface="ＭＳ Ｐゴシック" pitchFamily="34" charset="-128"/>
              </a:rPr>
              <a:t>Kisebb városokban lakók</a:t>
            </a:r>
          </a:p>
          <a:p>
            <a:pPr>
              <a:defRPr/>
            </a:pPr>
            <a:r>
              <a:rPr lang="en-US" dirty="0">
                <a:ea typeface="ＭＳ Ｐゴシック" pitchFamily="34" charset="-128"/>
              </a:rPr>
              <a:t>Budapestiek</a:t>
            </a:r>
          </a:p>
          <a:p>
            <a:pPr>
              <a:defRPr/>
            </a:pPr>
            <a:r>
              <a:rPr lang="en-US" dirty="0">
                <a:ea typeface="ＭＳ Ｐゴシック" pitchFamily="34" charset="-128"/>
              </a:rPr>
              <a:t>Községekben, falvakban lakók</a:t>
            </a:r>
          </a:p>
          <a:p>
            <a:pPr>
              <a:defRPr/>
            </a:pPr>
            <a:endParaRPr lang="en-US" dirty="0">
              <a:ea typeface="ＭＳ Ｐゴシック" pitchFamily="34" charset="-128"/>
            </a:endParaRPr>
          </a:p>
          <a:p>
            <a:pPr>
              <a:defRPr/>
            </a:pPr>
            <a:endParaRPr lang="en-US" sz="1600" i="1" dirty="0">
              <a:ea typeface="ＭＳ Ｐゴシック" pitchFamily="34" charset="-128"/>
            </a:endParaRPr>
          </a:p>
          <a:p>
            <a:pPr>
              <a:buFont typeface="Wingdings" pitchFamily="2" charset="2"/>
              <a:buNone/>
              <a:defRPr/>
            </a:pPr>
            <a:r>
              <a:rPr lang="en-US" sz="1600" i="1" dirty="0">
                <a:ea typeface="ＭＳ Ｐゴシック" pitchFamily="34" charset="-128"/>
              </a:rPr>
              <a:t>			(</a:t>
            </a:r>
            <a:r>
              <a:rPr lang="en-US" sz="1600" b="1" i="1" dirty="0">
                <a:ea typeface="ＭＳ Ｐゴシック" pitchFamily="34" charset="-128"/>
              </a:rPr>
              <a:t>Földesiné-Gál-Dóczy, Társadalmi riport a sportról 2008)</a:t>
            </a:r>
            <a:endParaRPr lang="en-US" sz="1600" dirty="0">
              <a:ea typeface="ＭＳ Ｐゴシック" pitchFamily="34" charset="-128"/>
            </a:endParaRPr>
          </a:p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</p:txBody>
      </p:sp>
      <p:sp>
        <p:nvSpPr>
          <p:cNvPr id="96260" name="Footer Placeholder 3"/>
          <p:cNvSpPr txBox="1">
            <a:spLocks noGrp="1"/>
          </p:cNvSpPr>
          <p:nvPr/>
        </p:nvSpPr>
        <p:spPr bwMode="auto">
          <a:xfrm>
            <a:off x="4445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hu-HU" sz="1200">
                <a:solidFill>
                  <a:schemeClr val="bg1"/>
                </a:solidFill>
                <a:latin typeface="Book Antiqua" pitchFamily="18" charset="0"/>
              </a:rPr>
              <a:t>Lacza Gyöngyvér</a:t>
            </a:r>
          </a:p>
        </p:txBody>
      </p:sp>
      <p:sp>
        <p:nvSpPr>
          <p:cNvPr id="96261" name="Slide Number Placeholder 4"/>
          <p:cNvSpPr txBox="1">
            <a:spLocks noGrp="1"/>
          </p:cNvSpPr>
          <p:nvPr/>
        </p:nvSpPr>
        <p:spPr bwMode="auto">
          <a:xfrm>
            <a:off x="4305300" y="6356350"/>
            <a:ext cx="533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fld id="{1B711328-9CDA-491F-858E-F5940465376B}" type="slidenum">
              <a:rPr lang="hu-HU" sz="1200">
                <a:solidFill>
                  <a:schemeClr val="bg1"/>
                </a:solidFill>
                <a:latin typeface="Book Antiqua" pitchFamily="18" charset="0"/>
              </a:rPr>
              <a:pPr algn="ctr" eaLnBrk="1" hangingPunct="1"/>
              <a:t>74</a:t>
            </a:fld>
            <a:endParaRPr lang="hu-HU" sz="1200">
              <a:solidFill>
                <a:schemeClr val="bg1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22643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2016-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Nemztetközi </a:t>
            </a:r>
          </a:p>
          <a:p>
            <a:r>
              <a:rPr lang="en-US" sz="2400" dirty="0"/>
              <a:t>Ajánlások a fizikai aktivitásra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8CADAE"/>
                </a:solidFill>
              </a:rPr>
              <a:t>Mit takarnak az alábbi fogalmak?</a:t>
            </a:r>
          </a:p>
        </p:txBody>
      </p:sp>
      <p:sp>
        <p:nvSpPr>
          <p:cNvPr id="134148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68AE7FB-3B3E-7949-9E8B-40D87227F638}" type="slidenum">
              <a:rPr lang="hu-HU" smtClean="0"/>
              <a:pPr/>
              <a:t>76</a:t>
            </a:fld>
            <a:endParaRPr lang="hu-HU"/>
          </a:p>
        </p:txBody>
      </p:sp>
      <p:sp>
        <p:nvSpPr>
          <p:cNvPr id="134147" name="Content Placeholder 6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sz="2400" dirty="0">
                <a:solidFill>
                  <a:srgbClr val="008000"/>
                </a:solidFill>
              </a:rPr>
              <a:t>rekreációs sport tevékenység</a:t>
            </a:r>
          </a:p>
          <a:p>
            <a:pPr>
              <a:buFont typeface="Arial" charset="0"/>
              <a:buNone/>
            </a:pPr>
            <a:endParaRPr lang="en-US" sz="2400" dirty="0">
              <a:solidFill>
                <a:srgbClr val="008000"/>
              </a:solidFill>
            </a:endParaRPr>
          </a:p>
          <a:p>
            <a:pPr>
              <a:buFont typeface="Arial" charset="0"/>
              <a:buNone/>
            </a:pPr>
            <a:r>
              <a:rPr lang="en-US" sz="2400" dirty="0">
                <a:solidFill>
                  <a:srgbClr val="008000"/>
                </a:solidFill>
              </a:rPr>
              <a:t>	aerob testedzés</a:t>
            </a:r>
          </a:p>
          <a:p>
            <a:pPr>
              <a:buFont typeface="Arial" charset="0"/>
              <a:buNone/>
            </a:pPr>
            <a:r>
              <a:rPr lang="en-US" sz="2400" dirty="0">
                <a:solidFill>
                  <a:srgbClr val="008000"/>
                </a:solidFill>
              </a:rPr>
              <a:t> 						fizikai aktivitás</a:t>
            </a:r>
          </a:p>
          <a:p>
            <a:pPr>
              <a:buFont typeface="Arial" charset="0"/>
              <a:buNone/>
            </a:pPr>
            <a:endParaRPr lang="en-US" sz="2400" dirty="0">
              <a:solidFill>
                <a:srgbClr val="008000"/>
              </a:solidFill>
            </a:endParaRPr>
          </a:p>
          <a:p>
            <a:pPr>
              <a:buFont typeface="Arial" charset="0"/>
              <a:buNone/>
            </a:pPr>
            <a:r>
              <a:rPr lang="en-US" sz="2400" dirty="0">
                <a:solidFill>
                  <a:srgbClr val="008000"/>
                </a:solidFill>
              </a:rPr>
              <a:t> 				magas intenzitású sport tevékenység</a:t>
            </a:r>
          </a:p>
          <a:p>
            <a:pPr>
              <a:buFont typeface="Arial" charset="0"/>
              <a:buNone/>
            </a:pPr>
            <a:endParaRPr lang="en-US" sz="2400" dirty="0">
              <a:solidFill>
                <a:srgbClr val="008000"/>
              </a:solidFill>
            </a:endParaRPr>
          </a:p>
          <a:p>
            <a:pPr>
              <a:buFont typeface="Arial" charset="0"/>
              <a:buNone/>
            </a:pPr>
            <a:r>
              <a:rPr lang="en-US" sz="2400" dirty="0">
                <a:solidFill>
                  <a:srgbClr val="008000"/>
                </a:solidFill>
              </a:rPr>
              <a:t>	</a:t>
            </a:r>
          </a:p>
          <a:p>
            <a:pPr>
              <a:buFont typeface="Arial" charset="0"/>
              <a:buNone/>
            </a:pPr>
            <a:r>
              <a:rPr lang="en-US" sz="2400" dirty="0">
                <a:solidFill>
                  <a:srgbClr val="008000"/>
                </a:solidFill>
              </a:rPr>
              <a:t>alacsony intenzitású sport tevékenység</a:t>
            </a:r>
            <a:endParaRPr lang="en-US" sz="2400" dirty="0"/>
          </a:p>
        </p:txBody>
      </p:sp>
    </p:spTree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Cím 1"/>
          <p:cNvSpPr>
            <a:spLocks noGrp="1"/>
          </p:cNvSpPr>
          <p:nvPr>
            <p:ph type="title"/>
          </p:nvPr>
        </p:nvSpPr>
        <p:spPr>
          <a:xfrm>
            <a:off x="301752" y="418218"/>
            <a:ext cx="8534400" cy="758952"/>
          </a:xfrm>
        </p:spPr>
        <p:txBody>
          <a:bodyPr>
            <a:noAutofit/>
          </a:bodyPr>
          <a:lstStyle/>
          <a:p>
            <a:r>
              <a:rPr lang="hu-HU" sz="3200" dirty="0">
                <a:solidFill>
                  <a:srgbClr val="8CADAE"/>
                </a:solidFill>
              </a:rPr>
              <a:t>A fizikai aktivitás piramisa</a:t>
            </a:r>
            <a:br>
              <a:rPr lang="hu-HU" sz="3200" dirty="0">
                <a:solidFill>
                  <a:srgbClr val="8CADAE"/>
                </a:solidFill>
              </a:rPr>
            </a:br>
            <a:r>
              <a:rPr lang="hu-HU" sz="3200" dirty="0">
                <a:solidFill>
                  <a:srgbClr val="8CADAE"/>
                </a:solidFill>
              </a:rPr>
              <a:t>(egészséges felnőttek részére)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defRPr/>
            </a:pPr>
            <a:endParaRPr lang="hu-HU" dirty="0">
              <a:effectLst>
                <a:outerShdw blurRad="38100" dist="38100" dir="2700000" algn="tl">
                  <a:srgbClr val="DDDDDD"/>
                </a:outerShdw>
              </a:effectLst>
              <a:ea typeface="+mn-ea"/>
              <a:cs typeface="+mn-cs"/>
            </a:endParaRPr>
          </a:p>
          <a:p>
            <a:pPr>
              <a:defRPr/>
            </a:pPr>
            <a:endParaRPr lang="hu-HU" dirty="0">
              <a:effectLst>
                <a:outerShdw blurRad="38100" dist="38100" dir="2700000" algn="tl">
                  <a:srgbClr val="DDDDDD"/>
                </a:outerShdw>
              </a:effectLst>
              <a:ea typeface="+mn-ea"/>
              <a:cs typeface="+mn-cs"/>
            </a:endParaRPr>
          </a:p>
          <a:p>
            <a:pPr>
              <a:defRPr/>
            </a:pPr>
            <a:endParaRPr lang="hu-HU" dirty="0">
              <a:effectLst>
                <a:outerShdw blurRad="38100" dist="38100" dir="2700000" algn="tl">
                  <a:srgbClr val="DDDDDD"/>
                </a:outerShdw>
              </a:effectLst>
              <a:ea typeface="+mn-ea"/>
              <a:cs typeface="+mn-cs"/>
            </a:endParaRPr>
          </a:p>
        </p:txBody>
      </p:sp>
      <p:pic>
        <p:nvPicPr>
          <p:cNvPr id="13517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4238" y="2133600"/>
            <a:ext cx="6218237" cy="399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ea typeface="+mn-ea"/>
              <a:cs typeface="+mn-cs"/>
            </a:endParaRPr>
          </a:p>
        </p:txBody>
      </p:sp>
      <p:sp>
        <p:nvSpPr>
          <p:cNvPr id="136194" name="Title 2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508726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8CADAE"/>
                </a:solidFill>
              </a:rPr>
              <a:t>WHO ajánlások a fizikai aktivitással kapcsolatban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4506" y="3385048"/>
            <a:ext cx="2924902" cy="25227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2849682"/>
            <a:ext cx="2583477" cy="3444636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Cím 1"/>
          <p:cNvSpPr>
            <a:spLocks noGrp="1"/>
          </p:cNvSpPr>
          <p:nvPr>
            <p:ph type="title"/>
          </p:nvPr>
        </p:nvSpPr>
        <p:spPr>
          <a:xfrm>
            <a:off x="765175" y="200025"/>
            <a:ext cx="7612063" cy="775817"/>
          </a:xfrm>
        </p:spPr>
        <p:txBody>
          <a:bodyPr>
            <a:normAutofit/>
          </a:bodyPr>
          <a:lstStyle/>
          <a:p>
            <a:r>
              <a:rPr lang="hu-HU" sz="2800" dirty="0">
                <a:solidFill>
                  <a:srgbClr val="8CADAE"/>
                </a:solidFill>
                <a:ea typeface="Arial" charset="0"/>
                <a:cs typeface="Arial" charset="0"/>
              </a:rPr>
              <a:t>10 tény a fizikai aktivitással kapcsolatosan 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301752" y="1617662"/>
            <a:ext cx="4038600" cy="4435665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Wingdings 2" charset="2"/>
              <a:buAutoNum type="arabicPeriod"/>
              <a:defRPr/>
            </a:pPr>
            <a:r>
              <a:rPr lang="hu-HU" sz="2595" b="1" dirty="0">
                <a:solidFill>
                  <a:srgbClr val="000000"/>
                </a:solidFill>
                <a:ea typeface="+mn-ea"/>
                <a:cs typeface="Arial"/>
              </a:rPr>
              <a:t>A fizikai aktivitás hiánya a 4. vezető kockázati tényező a globális mortalitás szempontjából globálisan (6 %)</a:t>
            </a:r>
          </a:p>
          <a:p>
            <a:pPr marL="457200" indent="-457200">
              <a:buFont typeface="Arial" charset="0"/>
              <a:buNone/>
              <a:defRPr/>
            </a:pPr>
            <a:endParaRPr lang="en-US" sz="2595" b="1" dirty="0">
              <a:solidFill>
                <a:srgbClr val="000000"/>
              </a:solidFill>
              <a:ea typeface="+mn-ea"/>
              <a:cs typeface="Arial"/>
            </a:endParaRPr>
          </a:p>
          <a:p>
            <a:pPr lvl="2">
              <a:defRPr/>
            </a:pPr>
            <a:r>
              <a:rPr lang="hu-HU" sz="2595" dirty="0">
                <a:solidFill>
                  <a:srgbClr val="000000"/>
                </a:solidFill>
                <a:cs typeface="Arial"/>
              </a:rPr>
              <a:t>Magas vérnyomás </a:t>
            </a:r>
            <a:r>
              <a:rPr lang="en-US" sz="2595" dirty="0">
                <a:solidFill>
                  <a:srgbClr val="000000"/>
                </a:solidFill>
                <a:cs typeface="Arial"/>
              </a:rPr>
              <a:t>(13%)</a:t>
            </a:r>
            <a:endParaRPr lang="hu-HU" sz="2595" dirty="0">
              <a:solidFill>
                <a:srgbClr val="000000"/>
              </a:solidFill>
              <a:cs typeface="Arial"/>
            </a:endParaRPr>
          </a:p>
          <a:p>
            <a:pPr lvl="2">
              <a:defRPr/>
            </a:pPr>
            <a:r>
              <a:rPr lang="hu-HU" sz="2595" dirty="0">
                <a:solidFill>
                  <a:srgbClr val="000000"/>
                </a:solidFill>
                <a:cs typeface="Arial"/>
              </a:rPr>
              <a:t>Dohányzás  </a:t>
            </a:r>
            <a:r>
              <a:rPr lang="en-US" sz="2595" dirty="0">
                <a:solidFill>
                  <a:srgbClr val="000000"/>
                </a:solidFill>
                <a:cs typeface="Arial"/>
              </a:rPr>
              <a:t>(9%)</a:t>
            </a:r>
            <a:endParaRPr lang="hu-HU" sz="2595" dirty="0">
              <a:solidFill>
                <a:srgbClr val="000000"/>
              </a:solidFill>
              <a:cs typeface="Arial"/>
            </a:endParaRPr>
          </a:p>
          <a:p>
            <a:pPr lvl="2">
              <a:defRPr/>
            </a:pPr>
            <a:r>
              <a:rPr lang="hu-HU" sz="2595" dirty="0">
                <a:solidFill>
                  <a:srgbClr val="000000"/>
                </a:solidFill>
                <a:cs typeface="Arial"/>
              </a:rPr>
              <a:t>Magas vércukor szint </a:t>
            </a:r>
            <a:r>
              <a:rPr lang="en-US" sz="2595" dirty="0">
                <a:solidFill>
                  <a:srgbClr val="000000"/>
                </a:solidFill>
                <a:cs typeface="Arial"/>
              </a:rPr>
              <a:t>(6%</a:t>
            </a:r>
            <a:r>
              <a:rPr lang="en-US" sz="1946" dirty="0">
                <a:solidFill>
                  <a:srgbClr val="000000"/>
                </a:solidFill>
                <a:latin typeface="Arial"/>
                <a:cs typeface="Arial"/>
              </a:rPr>
              <a:t>)</a:t>
            </a:r>
            <a:endParaRPr lang="hu-HU" sz="1946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defRPr/>
            </a:pPr>
            <a:endParaRPr lang="hu-HU" sz="1900" dirty="0">
              <a:effectLst>
                <a:outerShdw blurRad="38100" dist="38100" dir="2700000" algn="tl">
                  <a:srgbClr val="DDDDDD"/>
                </a:outerShdw>
              </a:effectLst>
              <a:ea typeface="+mn-ea"/>
              <a:cs typeface="+mn-cs"/>
            </a:endParaRPr>
          </a:p>
        </p:txBody>
      </p:sp>
      <p:sp>
        <p:nvSpPr>
          <p:cNvPr id="137220" name="Tartalom helye 3"/>
          <p:cNvSpPr>
            <a:spLocks noGrp="1"/>
          </p:cNvSpPr>
          <p:nvPr>
            <p:ph sz="half" idx="2"/>
          </p:nvPr>
        </p:nvSpPr>
        <p:spPr>
          <a:xfrm>
            <a:off x="4719638" y="1617663"/>
            <a:ext cx="4043362" cy="3664276"/>
          </a:xfrm>
        </p:spPr>
        <p:txBody>
          <a:bodyPr>
            <a:noAutofit/>
          </a:bodyPr>
          <a:lstStyle/>
          <a:p>
            <a:pPr marL="0" indent="0">
              <a:buFont typeface="Wingdings 2" charset="2"/>
              <a:buNone/>
            </a:pPr>
            <a:r>
              <a:rPr lang="hu-HU" sz="1800" b="1" dirty="0">
                <a:solidFill>
                  <a:srgbClr val="000000"/>
                </a:solidFill>
                <a:ea typeface="Arial" charset="0"/>
                <a:cs typeface="Arial" charset="0"/>
              </a:rPr>
              <a:t>2. A rendszeres fizikai aktivitás segít az egészség megőrzésében</a:t>
            </a:r>
          </a:p>
          <a:p>
            <a:pPr marL="0" indent="0">
              <a:buFont typeface="Wingdings 2" charset="2"/>
              <a:buNone/>
            </a:pPr>
            <a:endParaRPr lang="hu-HU" sz="1800" b="1" dirty="0">
              <a:solidFill>
                <a:srgbClr val="000000"/>
              </a:solidFill>
              <a:ea typeface="Arial" charset="0"/>
              <a:cs typeface="Arial" charset="0"/>
            </a:endParaRPr>
          </a:p>
          <a:p>
            <a:pPr marL="0" indent="0">
              <a:buFont typeface="Wingdings 2" charset="2"/>
              <a:buNone/>
            </a:pPr>
            <a:endParaRPr lang="hu-HU" sz="1800" b="1" dirty="0">
              <a:solidFill>
                <a:srgbClr val="000000"/>
              </a:solidFill>
              <a:ea typeface="Arial" charset="0"/>
              <a:cs typeface="Arial" charset="0"/>
            </a:endParaRPr>
          </a:p>
          <a:p>
            <a:pPr marL="0" indent="0">
              <a:buFont typeface="Wingdings 2" charset="2"/>
              <a:buNone/>
            </a:pPr>
            <a:r>
              <a:rPr lang="hu-HU" sz="1800" b="1" dirty="0">
                <a:solidFill>
                  <a:srgbClr val="000000"/>
                </a:solidFill>
                <a:ea typeface="Arial" charset="0"/>
                <a:cs typeface="Arial" charset="0"/>
              </a:rPr>
              <a:t>A fizikailag aktív személy: </a:t>
            </a:r>
            <a:r>
              <a:rPr lang="en-US" sz="1800" dirty="0">
                <a:solidFill>
                  <a:srgbClr val="000000"/>
                </a:solidFill>
                <a:ea typeface="Arial" charset="0"/>
                <a:cs typeface="Arial" charset="0"/>
              </a:rPr>
              <a:t> </a:t>
            </a:r>
          </a:p>
          <a:p>
            <a:pPr marL="0" indent="0"/>
            <a:r>
              <a:rPr lang="hu-HU" sz="1800" dirty="0">
                <a:solidFill>
                  <a:srgbClr val="000000"/>
                </a:solidFill>
                <a:ea typeface="Arial" charset="0"/>
                <a:cs typeface="Arial" charset="0"/>
              </a:rPr>
              <a:t>Kisebb eséllyel kap infarktust, stroke-ot, lesz cukorbeteg , mellrákos és depressziós (stb.) </a:t>
            </a:r>
          </a:p>
          <a:p>
            <a:pPr marL="0" indent="0"/>
            <a:r>
              <a:rPr lang="hu-HU" sz="1800" dirty="0">
                <a:solidFill>
                  <a:srgbClr val="000000"/>
                </a:solidFill>
                <a:ea typeface="Arial" charset="0"/>
                <a:cs typeface="Arial" charset="0"/>
              </a:rPr>
              <a:t>Kisebb eséllyel esik el és kap combnyaktörést illetve küzd gerinc problémákkal </a:t>
            </a:r>
          </a:p>
          <a:p>
            <a:pPr marL="0" indent="0"/>
            <a:r>
              <a:rPr lang="hu-HU" sz="1800" dirty="0">
                <a:solidFill>
                  <a:srgbClr val="000000"/>
                </a:solidFill>
                <a:ea typeface="Arial" charset="0"/>
                <a:cs typeface="Arial" charset="0"/>
              </a:rPr>
              <a:t>Jobban tudja tartani a súlyát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ea typeface="ＭＳ Ｐゴシック" pitchFamily="34" charset="-128"/>
              </a:rPr>
              <a:t>A rekreáció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 algn="ctr">
              <a:lnSpc>
                <a:spcPct val="90000"/>
              </a:lnSpc>
              <a:buFont typeface="Wingdings" pitchFamily="2" charset="2"/>
              <a:buNone/>
              <a:defRPr/>
            </a:pPr>
            <a:endParaRPr lang="hu-HU" dirty="0">
              <a:ea typeface="ＭＳ Ｐゴシック" pitchFamily="34" charset="-128"/>
            </a:endParaRPr>
          </a:p>
          <a:p>
            <a:pPr marL="0" indent="0" algn="ctr">
              <a:lnSpc>
                <a:spcPct val="90000"/>
              </a:lnSpc>
              <a:buFont typeface="Wingdings" pitchFamily="2" charset="2"/>
              <a:buNone/>
              <a:defRPr/>
            </a:pPr>
            <a:endParaRPr lang="hu-HU" dirty="0">
              <a:ea typeface="ＭＳ Ｐゴシック" pitchFamily="34" charset="-128"/>
            </a:endParaRPr>
          </a:p>
          <a:p>
            <a:pPr marL="0" indent="0" algn="ctr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hu-HU" dirty="0">
                <a:ea typeface="ＭＳ Ｐゴシック" pitchFamily="34" charset="-128"/>
              </a:rPr>
              <a:t>Eszmei &amp; gyakorlati</a:t>
            </a:r>
          </a:p>
          <a:p>
            <a:pPr marL="0" indent="0" algn="ctr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hu-HU" b="1" dirty="0">
                <a:solidFill>
                  <a:srgbClr val="BA9000"/>
                </a:solidFill>
                <a:ea typeface="ＭＳ Ｐゴシック" pitchFamily="34" charset="-128"/>
              </a:rPr>
              <a:t>válasz-tevékenységrendszer</a:t>
            </a:r>
          </a:p>
          <a:p>
            <a:pPr marL="0" indent="0" algn="ctr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hu-HU" dirty="0">
                <a:ea typeface="ＭＳ Ｐゴシック" pitchFamily="34" charset="-128"/>
              </a:rPr>
              <a:t>a civilizációs fejlődés </a:t>
            </a:r>
          </a:p>
          <a:p>
            <a:pPr marL="0" indent="0" algn="ctr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hu-HU" b="1" dirty="0">
                <a:solidFill>
                  <a:srgbClr val="BA9000"/>
                </a:solidFill>
                <a:ea typeface="ＭＳ Ｐゴシック" pitchFamily="34" charset="-128"/>
              </a:rPr>
              <a:t>életminőséget rontó hatásaira</a:t>
            </a:r>
          </a:p>
          <a:p>
            <a:pPr marL="0" indent="0" algn="ctr">
              <a:lnSpc>
                <a:spcPct val="90000"/>
              </a:lnSpc>
              <a:buFont typeface="Wingdings" pitchFamily="2" charset="2"/>
              <a:buNone/>
              <a:defRPr/>
            </a:pPr>
            <a:endParaRPr lang="hu-HU" sz="1000" b="1" dirty="0">
              <a:solidFill>
                <a:srgbClr val="FFFF00"/>
              </a:solidFill>
              <a:ea typeface="ＭＳ Ｐゴシック" pitchFamily="34" charset="-128"/>
            </a:endParaRPr>
          </a:p>
        </p:txBody>
      </p:sp>
      <p:sp>
        <p:nvSpPr>
          <p:cNvPr id="24580" name="Footer Placeholder 3"/>
          <p:cNvSpPr txBox="1">
            <a:spLocks noGrp="1"/>
          </p:cNvSpPr>
          <p:nvPr/>
        </p:nvSpPr>
        <p:spPr bwMode="auto">
          <a:xfrm>
            <a:off x="4445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hu-HU" sz="1200">
                <a:solidFill>
                  <a:schemeClr val="bg1"/>
                </a:solidFill>
                <a:latin typeface="Book Antiqua" pitchFamily="18" charset="0"/>
              </a:rPr>
              <a:t>Lacza Gyöngyvér</a:t>
            </a:r>
          </a:p>
        </p:txBody>
      </p:sp>
      <p:sp>
        <p:nvSpPr>
          <p:cNvPr id="24581" name="Slide Number Placeholder 4"/>
          <p:cNvSpPr txBox="1">
            <a:spLocks noGrp="1"/>
          </p:cNvSpPr>
          <p:nvPr/>
        </p:nvSpPr>
        <p:spPr bwMode="auto">
          <a:xfrm>
            <a:off x="4305300" y="6356350"/>
            <a:ext cx="533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fld id="{A617B985-436A-4F0C-8F24-11B3B926DB5D}" type="slidenum">
              <a:rPr lang="hu-HU" sz="1200">
                <a:solidFill>
                  <a:schemeClr val="bg1"/>
                </a:solidFill>
                <a:latin typeface="Book Antiqua" pitchFamily="18" charset="0"/>
              </a:rPr>
              <a:pPr algn="ctr" eaLnBrk="1" hangingPunct="1"/>
              <a:t>8</a:t>
            </a:fld>
            <a:endParaRPr lang="hu-HU" sz="1200">
              <a:solidFill>
                <a:schemeClr val="bg1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53352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Cím 1"/>
          <p:cNvSpPr>
            <a:spLocks noGrp="1"/>
          </p:cNvSpPr>
          <p:nvPr>
            <p:ph type="title"/>
          </p:nvPr>
        </p:nvSpPr>
        <p:spPr>
          <a:xfrm>
            <a:off x="765175" y="200025"/>
            <a:ext cx="7612063" cy="1255993"/>
          </a:xfrm>
        </p:spPr>
        <p:txBody>
          <a:bodyPr>
            <a:normAutofit fontScale="90000"/>
          </a:bodyPr>
          <a:lstStyle/>
          <a:p>
            <a:br>
              <a:rPr lang="hu-HU" sz="3600" b="1" dirty="0">
                <a:solidFill>
                  <a:srgbClr val="008000"/>
                </a:solidFill>
                <a:ea typeface="Arial" charset="0"/>
                <a:cs typeface="Arial" charset="0"/>
              </a:rPr>
            </a:br>
            <a:r>
              <a:rPr lang="hu-HU" sz="3111" dirty="0">
                <a:solidFill>
                  <a:srgbClr val="8CADAE"/>
                </a:solidFill>
                <a:ea typeface="Arial" charset="0"/>
                <a:cs typeface="Arial" charset="0"/>
              </a:rPr>
              <a:t>10 tény a fizikai aktivitással kapcsolatosan </a:t>
            </a:r>
            <a:br>
              <a:rPr lang="hu-HU" sz="28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</a:br>
            <a:endParaRPr lang="hu-HU" sz="2800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8243" name="Tartalom helye 2"/>
          <p:cNvSpPr>
            <a:spLocks noGrp="1"/>
          </p:cNvSpPr>
          <p:nvPr>
            <p:ph sz="half" idx="1"/>
          </p:nvPr>
        </p:nvSpPr>
        <p:spPr>
          <a:xfrm>
            <a:off x="549275" y="1752600"/>
            <a:ext cx="3840163" cy="419100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Font typeface="Wingdings 2" charset="2"/>
              <a:buNone/>
            </a:pPr>
            <a:r>
              <a:rPr lang="hu-HU" sz="1800" b="1" dirty="0">
                <a:solidFill>
                  <a:srgbClr val="000000"/>
                </a:solidFill>
                <a:ea typeface="Arial" charset="0"/>
                <a:cs typeface="Arial" charset="0"/>
              </a:rPr>
              <a:t>3. A fizikai aktivitás nem összekeverendő a sporttal</a:t>
            </a:r>
          </a:p>
          <a:p>
            <a:pPr marL="0" indent="0">
              <a:lnSpc>
                <a:spcPct val="90000"/>
              </a:lnSpc>
              <a:buFont typeface="Wingdings 2" charset="2"/>
              <a:buNone/>
            </a:pPr>
            <a:endParaRPr lang="en-US" sz="1800" b="1" dirty="0">
              <a:solidFill>
                <a:srgbClr val="000000"/>
              </a:solidFill>
              <a:ea typeface="Arial" charset="0"/>
              <a:cs typeface="Arial" charset="0"/>
            </a:endParaRPr>
          </a:p>
          <a:p>
            <a:pPr marL="0" indent="0">
              <a:lnSpc>
                <a:spcPct val="90000"/>
              </a:lnSpc>
            </a:pPr>
            <a:r>
              <a:rPr lang="hu-HU" sz="1800" dirty="0">
                <a:solidFill>
                  <a:srgbClr val="000000"/>
                </a:solidFill>
                <a:ea typeface="Arial" charset="0"/>
                <a:cs typeface="Arial" charset="0"/>
              </a:rPr>
              <a:t>Fizikai aktivitás minden olyan tevékenység, amelyet az izomrendszer végez és energiát éget</a:t>
            </a:r>
          </a:p>
          <a:p>
            <a:pPr marL="0" indent="0">
              <a:lnSpc>
                <a:spcPct val="90000"/>
              </a:lnSpc>
              <a:buFont typeface="Arial" charset="0"/>
              <a:buNone/>
            </a:pPr>
            <a:endParaRPr lang="hu-HU" sz="1800" dirty="0">
              <a:solidFill>
                <a:srgbClr val="000000"/>
              </a:solidFill>
              <a:ea typeface="Arial" charset="0"/>
              <a:cs typeface="Arial" charset="0"/>
            </a:endParaRPr>
          </a:p>
          <a:p>
            <a:pPr marL="0" indent="0">
              <a:lnSpc>
                <a:spcPct val="90000"/>
              </a:lnSpc>
            </a:pPr>
            <a:r>
              <a:rPr lang="hu-HU" sz="1800" dirty="0">
                <a:solidFill>
                  <a:srgbClr val="000000"/>
                </a:solidFill>
                <a:ea typeface="Arial" charset="0"/>
                <a:cs typeface="Arial" charset="0"/>
              </a:rPr>
              <a:t>Ebbe bele tartozik a sport, edzés és más fizikailag aktív tevékenységek úgymint a játék, séta, házimunka, kertészkedés, tánc stb. </a:t>
            </a:r>
            <a:r>
              <a:rPr lang="en-US" sz="1800" dirty="0">
                <a:solidFill>
                  <a:srgbClr val="000000"/>
                </a:solidFill>
                <a:ea typeface="Arial" charset="0"/>
                <a:cs typeface="Arial" charset="0"/>
              </a:rPr>
              <a:t> </a:t>
            </a:r>
            <a:endParaRPr lang="hu-HU" sz="1800" dirty="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719638" y="1828800"/>
            <a:ext cx="3805237" cy="443865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Font typeface="Wingdings 2" charset="2"/>
              <a:buNone/>
              <a:defRPr/>
            </a:pPr>
            <a:r>
              <a:rPr lang="hu-HU" sz="1800" b="1" dirty="0">
                <a:ea typeface="+mn-ea"/>
                <a:cs typeface="Arial"/>
              </a:rPr>
              <a:t>4. Az alacsony és a magas intenzitással végzett fizikai aktivitásnak egyaránt pozitív hatása van az egészségre</a:t>
            </a:r>
            <a:endParaRPr lang="en-US" sz="1800" b="1" dirty="0">
              <a:ea typeface="+mn-ea"/>
              <a:cs typeface="Arial"/>
            </a:endParaRPr>
          </a:p>
          <a:p>
            <a:pPr marL="0" indent="0">
              <a:lnSpc>
                <a:spcPct val="90000"/>
              </a:lnSpc>
              <a:buFont typeface="Wingdings 2" charset="2"/>
              <a:buNone/>
              <a:defRPr/>
            </a:pPr>
            <a:endParaRPr lang="hu-HU" dirty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Cím 1"/>
          <p:cNvSpPr>
            <a:spLocks noGrp="1"/>
          </p:cNvSpPr>
          <p:nvPr>
            <p:ph type="title"/>
          </p:nvPr>
        </p:nvSpPr>
        <p:spPr>
          <a:xfrm>
            <a:off x="765175" y="200024"/>
            <a:ext cx="7612063" cy="1194035"/>
          </a:xfrm>
        </p:spPr>
        <p:txBody>
          <a:bodyPr>
            <a:normAutofit fontScale="90000"/>
          </a:bodyPr>
          <a:lstStyle/>
          <a:p>
            <a:br>
              <a:rPr lang="hu-HU" sz="3600" b="1" dirty="0">
                <a:solidFill>
                  <a:srgbClr val="008000"/>
                </a:solidFill>
              </a:rPr>
            </a:br>
            <a:r>
              <a:rPr lang="hu-HU" sz="3111" dirty="0">
                <a:solidFill>
                  <a:srgbClr val="8CADAE"/>
                </a:solidFill>
                <a:ea typeface="Arial" charset="0"/>
                <a:cs typeface="Arial" charset="0"/>
              </a:rPr>
              <a:t>10 tény a fizikai aktivitással kapcsolatosan </a:t>
            </a:r>
            <a:br>
              <a:rPr lang="hu-HU" sz="2800" dirty="0">
                <a:solidFill>
                  <a:srgbClr val="FFFFFF"/>
                </a:solidFill>
              </a:rPr>
            </a:br>
            <a:endParaRPr lang="hu-HU" sz="2800" dirty="0">
              <a:solidFill>
                <a:srgbClr val="FFFFFF"/>
              </a:solidFill>
            </a:endParaRPr>
          </a:p>
        </p:txBody>
      </p:sp>
      <p:sp>
        <p:nvSpPr>
          <p:cNvPr id="139267" name="Tartalom helye 2"/>
          <p:cNvSpPr>
            <a:spLocks noGrp="1"/>
          </p:cNvSpPr>
          <p:nvPr>
            <p:ph sz="half" idx="1"/>
          </p:nvPr>
        </p:nvSpPr>
        <p:spPr>
          <a:xfrm>
            <a:off x="549275" y="1905000"/>
            <a:ext cx="3840163" cy="403860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Font typeface="Wingdings 2" charset="2"/>
              <a:buNone/>
            </a:pPr>
            <a:r>
              <a:rPr lang="hu-HU" sz="1800" b="1" dirty="0">
                <a:solidFill>
                  <a:srgbClr val="000000"/>
                </a:solidFill>
                <a:ea typeface="Arial" charset="0"/>
                <a:cs typeface="Arial" charset="0"/>
              </a:rPr>
              <a:t>5. </a:t>
            </a:r>
            <a:r>
              <a:rPr lang="en-US" sz="1800" b="1" dirty="0">
                <a:solidFill>
                  <a:srgbClr val="000000"/>
                </a:solidFill>
                <a:ea typeface="Arial" charset="0"/>
                <a:cs typeface="Arial" charset="0"/>
              </a:rPr>
              <a:t>5-17 </a:t>
            </a:r>
            <a:r>
              <a:rPr lang="hu-HU" sz="1800" b="1" dirty="0">
                <a:solidFill>
                  <a:srgbClr val="000000"/>
                </a:solidFill>
                <a:ea typeface="Arial" charset="0"/>
                <a:cs typeface="Arial" charset="0"/>
              </a:rPr>
              <a:t>éves korban</a:t>
            </a:r>
          </a:p>
          <a:p>
            <a:pPr marL="0" indent="0">
              <a:lnSpc>
                <a:spcPct val="90000"/>
              </a:lnSpc>
              <a:buFont typeface="Wingdings 2" charset="2"/>
              <a:buNone/>
            </a:pPr>
            <a:endParaRPr lang="hu-HU" sz="1800" b="1" dirty="0">
              <a:solidFill>
                <a:srgbClr val="000000"/>
              </a:solidFill>
              <a:ea typeface="Arial" charset="0"/>
              <a:cs typeface="Arial" charset="0"/>
            </a:endParaRPr>
          </a:p>
          <a:p>
            <a:pPr marL="0" indent="0">
              <a:lnSpc>
                <a:spcPct val="90000"/>
              </a:lnSpc>
              <a:buFont typeface="Arial" charset="0"/>
              <a:buNone/>
            </a:pPr>
            <a:r>
              <a:rPr lang="hu-HU" sz="1800" dirty="0">
                <a:solidFill>
                  <a:srgbClr val="000000"/>
                </a:solidFill>
                <a:ea typeface="Arial" charset="0"/>
                <a:cs typeface="Arial" charset="0"/>
              </a:rPr>
              <a:t>Minimum 1 óra fizikai aktivitás ajánlott naponta. </a:t>
            </a:r>
          </a:p>
          <a:p>
            <a:pPr marL="0" indent="0">
              <a:lnSpc>
                <a:spcPct val="90000"/>
              </a:lnSpc>
              <a:buFont typeface="Arial" charset="0"/>
              <a:buNone/>
            </a:pPr>
            <a:endParaRPr lang="hu-HU" sz="1800" dirty="0">
              <a:solidFill>
                <a:srgbClr val="000000"/>
              </a:solidFill>
              <a:ea typeface="Arial" charset="0"/>
              <a:cs typeface="Arial" charset="0"/>
            </a:endParaRPr>
          </a:p>
          <a:p>
            <a:pPr marL="0" indent="0">
              <a:lnSpc>
                <a:spcPct val="90000"/>
              </a:lnSpc>
              <a:buFont typeface="Arial" charset="0"/>
              <a:buNone/>
            </a:pPr>
            <a:r>
              <a:rPr lang="hu-HU" sz="1800" dirty="0">
                <a:solidFill>
                  <a:srgbClr val="000000"/>
                </a:solidFill>
                <a:ea typeface="Arial" charset="0"/>
                <a:cs typeface="Arial" charset="0"/>
              </a:rPr>
              <a:t>Több mint 60 perc mozgás további jótékony egészségre gyakorolt hatással jár.</a:t>
            </a:r>
          </a:p>
        </p:txBody>
      </p:sp>
      <p:sp>
        <p:nvSpPr>
          <p:cNvPr id="139268" name="Tartalom helye 3"/>
          <p:cNvSpPr>
            <a:spLocks noGrp="1"/>
          </p:cNvSpPr>
          <p:nvPr>
            <p:ph sz="half" idx="2"/>
          </p:nvPr>
        </p:nvSpPr>
        <p:spPr>
          <a:xfrm>
            <a:off x="4719638" y="1905000"/>
            <a:ext cx="3805237" cy="30480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 typeface="Arial" charset="0"/>
              <a:buNone/>
            </a:pPr>
            <a:r>
              <a:rPr lang="hu-HU" sz="18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6. </a:t>
            </a:r>
            <a:r>
              <a:rPr lang="en-US" sz="1800" b="1" dirty="0">
                <a:solidFill>
                  <a:srgbClr val="000000"/>
                </a:solidFill>
                <a:ea typeface="Arial" charset="0"/>
                <a:cs typeface="Arial" charset="0"/>
              </a:rPr>
              <a:t>18-64 </a:t>
            </a:r>
            <a:r>
              <a:rPr lang="hu-HU" sz="1800" b="1" dirty="0">
                <a:solidFill>
                  <a:srgbClr val="000000"/>
                </a:solidFill>
                <a:ea typeface="Arial" charset="0"/>
                <a:cs typeface="Arial" charset="0"/>
              </a:rPr>
              <a:t>éves kor között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endParaRPr lang="en-US" sz="18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n-US" sz="1800" dirty="0">
                <a:solidFill>
                  <a:srgbClr val="000000"/>
                </a:solidFill>
              </a:rPr>
              <a:t>	M</a:t>
            </a:r>
            <a:r>
              <a:rPr lang="en-US" sz="1800" dirty="0">
                <a:solidFill>
                  <a:srgbClr val="000000"/>
                </a:solidFill>
                <a:ea typeface="Arial" charset="0"/>
                <a:cs typeface="Arial" charset="0"/>
              </a:rPr>
              <a:t>inimum 150 perc alacsony intenzitású tréning ajánlott hetente, vagy minimum 75 perc magas intenzitású fizikai aktivitás vagy ezek kombinációi.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n-US" sz="1800" dirty="0">
                <a:solidFill>
                  <a:srgbClr val="000000"/>
                </a:solidFill>
                <a:ea typeface="Arial" charset="0"/>
                <a:cs typeface="Arial" charset="0"/>
              </a:rPr>
              <a:t>	Minden tevékenység minimum 10 percig kell, hogy tartason. </a:t>
            </a:r>
            <a:endParaRPr lang="hu-HU" sz="1800" dirty="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Cím 1"/>
          <p:cNvSpPr>
            <a:spLocks noGrp="1"/>
          </p:cNvSpPr>
          <p:nvPr>
            <p:ph type="title"/>
          </p:nvPr>
        </p:nvSpPr>
        <p:spPr>
          <a:xfrm>
            <a:off x="765175" y="200025"/>
            <a:ext cx="7612063" cy="1209524"/>
          </a:xfrm>
        </p:spPr>
        <p:txBody>
          <a:bodyPr>
            <a:normAutofit fontScale="90000"/>
          </a:bodyPr>
          <a:lstStyle/>
          <a:p>
            <a:br>
              <a:rPr lang="hu-HU" sz="2800" dirty="0">
                <a:solidFill>
                  <a:srgbClr val="000000"/>
                </a:solidFill>
              </a:rPr>
            </a:br>
            <a:r>
              <a:rPr lang="hu-HU" sz="3111" dirty="0">
                <a:solidFill>
                  <a:srgbClr val="8CADAE"/>
                </a:solidFill>
                <a:ea typeface="Arial" charset="0"/>
                <a:cs typeface="Arial" charset="0"/>
              </a:rPr>
              <a:t>10 tény a fizikai aktivitással kapcsolatosan </a:t>
            </a:r>
            <a:br>
              <a:rPr lang="hu-HU" sz="2800" dirty="0">
                <a:solidFill>
                  <a:srgbClr val="FFFFFF"/>
                </a:solidFill>
              </a:rPr>
            </a:br>
            <a:endParaRPr lang="hu-HU" sz="2800" dirty="0">
              <a:solidFill>
                <a:srgbClr val="FFFFFF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549275" y="2084388"/>
            <a:ext cx="3840163" cy="3859212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Font typeface="Wingdings 2" charset="2"/>
              <a:buNone/>
              <a:defRPr/>
            </a:pPr>
            <a:r>
              <a:rPr lang="hu-HU" sz="1946" b="1" dirty="0">
                <a:solidFill>
                  <a:srgbClr val="000000"/>
                </a:solidFill>
                <a:ea typeface="+mn-ea"/>
                <a:cs typeface="Arial"/>
              </a:rPr>
              <a:t>7. 65 év feletti korosztály </a:t>
            </a:r>
          </a:p>
          <a:p>
            <a:pPr marL="0" indent="0">
              <a:lnSpc>
                <a:spcPct val="80000"/>
              </a:lnSpc>
              <a:buFont typeface="Wingdings 2" charset="2"/>
              <a:buNone/>
              <a:defRPr/>
            </a:pPr>
            <a:endParaRPr lang="hu-HU" sz="1946" b="1" dirty="0">
              <a:solidFill>
                <a:srgbClr val="000000"/>
              </a:solidFill>
              <a:ea typeface="+mn-ea"/>
              <a:cs typeface="Arial"/>
            </a:endParaRPr>
          </a:p>
          <a:p>
            <a:pPr marL="0" indent="0">
              <a:lnSpc>
                <a:spcPct val="80000"/>
              </a:lnSpc>
              <a:buFont typeface="Wingdings 2" charset="2"/>
              <a:buNone/>
              <a:defRPr/>
            </a:pPr>
            <a:r>
              <a:rPr lang="en-US" sz="1946" dirty="0">
                <a:solidFill>
                  <a:srgbClr val="000000"/>
                </a:solidFill>
                <a:ea typeface="+mn-ea"/>
                <a:cs typeface="Arial"/>
              </a:rPr>
              <a:t>A felnőttekre és az idősebb felnőttekre ugyanazok az ajánlások vonatkoznak.</a:t>
            </a:r>
          </a:p>
          <a:p>
            <a:pPr marL="0" indent="0">
              <a:lnSpc>
                <a:spcPct val="80000"/>
              </a:lnSpc>
              <a:buFont typeface="Arial" charset="0"/>
              <a:buNone/>
              <a:defRPr/>
            </a:pPr>
            <a:r>
              <a:rPr lang="en-US" sz="1946" dirty="0">
                <a:solidFill>
                  <a:srgbClr val="000000"/>
                </a:solidFill>
                <a:ea typeface="+mn-ea"/>
                <a:cs typeface="Arial"/>
              </a:rPr>
              <a:t>Idősebb korban a fizikai aktivitás különösen ajánlott a mozgékonyság megőrzése, az egyensúly érzék fenntartása és az esések elkerülése érdekében</a:t>
            </a:r>
          </a:p>
          <a:p>
            <a:pPr marL="0" indent="0">
              <a:lnSpc>
                <a:spcPct val="80000"/>
              </a:lnSpc>
              <a:buFont typeface="Arial" charset="0"/>
              <a:buNone/>
              <a:defRPr/>
            </a:pPr>
            <a:endParaRPr lang="en-US" sz="1946" dirty="0">
              <a:solidFill>
                <a:srgbClr val="000000"/>
              </a:solidFill>
              <a:ea typeface="+mn-ea"/>
              <a:cs typeface="Arial"/>
            </a:endParaRPr>
          </a:p>
          <a:p>
            <a:pPr marL="0" indent="0">
              <a:lnSpc>
                <a:spcPct val="80000"/>
              </a:lnSpc>
              <a:buFont typeface="Arial" charset="0"/>
              <a:buNone/>
              <a:defRPr/>
            </a:pPr>
            <a:r>
              <a:rPr lang="en-US" sz="1946" dirty="0">
                <a:solidFill>
                  <a:srgbClr val="000000"/>
                </a:solidFill>
                <a:ea typeface="+mn-ea"/>
                <a:cs typeface="Arial"/>
              </a:rPr>
              <a:t>Minimum 3 alkalommal/hét</a:t>
            </a:r>
          </a:p>
          <a:p>
            <a:pPr marL="0" indent="0">
              <a:lnSpc>
                <a:spcPct val="80000"/>
              </a:lnSpc>
              <a:buFont typeface="Wingdings 2" charset="2"/>
              <a:buNone/>
              <a:defRPr/>
            </a:pPr>
            <a:endParaRPr lang="hu-HU" sz="1900" dirty="0">
              <a:effectLst>
                <a:outerShdw blurRad="38100" dist="38100" dir="2700000" algn="tl">
                  <a:srgbClr val="DDDDDD"/>
                </a:outerShdw>
              </a:effectLst>
              <a:ea typeface="+mn-ea"/>
              <a:cs typeface="+mn-cs"/>
            </a:endParaRP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719638" y="2084388"/>
            <a:ext cx="3805237" cy="4183062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Font typeface="Wingdings 2" charset="2"/>
              <a:buNone/>
              <a:defRPr/>
            </a:pPr>
            <a:r>
              <a:rPr lang="hu-HU" sz="1800" b="1" dirty="0">
                <a:solidFill>
                  <a:srgbClr val="000000"/>
                </a:solidFill>
                <a:ea typeface="+mn-ea"/>
                <a:cs typeface="Arial"/>
              </a:rPr>
              <a:t>8. Ezek az ajánlások minden egészséges felnőtt számára javasoltak. 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Cím 1"/>
          <p:cNvSpPr>
            <a:spLocks noGrp="1"/>
          </p:cNvSpPr>
          <p:nvPr>
            <p:ph type="title"/>
          </p:nvPr>
        </p:nvSpPr>
        <p:spPr>
          <a:xfrm>
            <a:off x="765175" y="200025"/>
            <a:ext cx="7612063" cy="1163056"/>
          </a:xfrm>
        </p:spPr>
        <p:txBody>
          <a:bodyPr>
            <a:normAutofit fontScale="90000"/>
          </a:bodyPr>
          <a:lstStyle/>
          <a:p>
            <a:br>
              <a:rPr lang="hu-HU" sz="2800" dirty="0">
                <a:solidFill>
                  <a:srgbClr val="000000"/>
                </a:solidFill>
              </a:rPr>
            </a:br>
            <a:r>
              <a:rPr lang="hu-HU" sz="3111" dirty="0">
                <a:solidFill>
                  <a:srgbClr val="8CADAE"/>
                </a:solidFill>
              </a:rPr>
              <a:t>10 tény a fizikai aktivitással kapcsolatosan </a:t>
            </a:r>
            <a:br>
              <a:rPr lang="hu-HU" sz="2800" dirty="0">
                <a:solidFill>
                  <a:srgbClr val="000000"/>
                </a:solidFill>
              </a:rPr>
            </a:br>
            <a:endParaRPr lang="hu-HU" sz="2800" dirty="0">
              <a:solidFill>
                <a:srgbClr val="00000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549275" y="2209800"/>
            <a:ext cx="3840163" cy="3733800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Font typeface="Wingdings 2" charset="2"/>
              <a:buNone/>
              <a:defRPr/>
            </a:pPr>
            <a:r>
              <a:rPr lang="hu-HU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+mn-ea"/>
                <a:cs typeface="Arial"/>
              </a:rPr>
              <a:t>9. </a:t>
            </a:r>
            <a:r>
              <a:rPr lang="en-US" sz="1800" b="1" dirty="0">
                <a:solidFill>
                  <a:srgbClr val="000000"/>
                </a:solidFill>
                <a:latin typeface="+mj-lt"/>
                <a:ea typeface="+mn-ea"/>
                <a:cs typeface="Arial"/>
              </a:rPr>
              <a:t>Bármennyi fizikai aktivitás végzése jobb, mint a semmi. </a:t>
            </a:r>
          </a:p>
          <a:p>
            <a:pPr marL="0" indent="0">
              <a:lnSpc>
                <a:spcPct val="80000"/>
              </a:lnSpc>
              <a:buFont typeface="Wingdings 2" charset="2"/>
              <a:buNone/>
              <a:defRPr/>
            </a:pPr>
            <a:endParaRPr lang="hu-HU" dirty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ea typeface="+mn-ea"/>
              <a:cs typeface="+mn-cs"/>
            </a:endParaRP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84584" y="1760538"/>
            <a:ext cx="3610091" cy="4183062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Font typeface="Wingdings 2" charset="2"/>
              <a:buNone/>
              <a:defRPr/>
            </a:pPr>
            <a:endParaRPr lang="hu-HU" sz="2400" dirty="0"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marL="0" indent="0">
              <a:lnSpc>
                <a:spcPct val="80000"/>
              </a:lnSpc>
              <a:buFont typeface="Wingdings 2" charset="2"/>
              <a:buNone/>
              <a:defRPr/>
            </a:pPr>
            <a:r>
              <a:rPr lang="hu-HU" sz="1800" b="1" dirty="0">
                <a:solidFill>
                  <a:srgbClr val="000000"/>
                </a:solidFill>
                <a:latin typeface="+mj-lt"/>
                <a:ea typeface="+mn-ea"/>
                <a:cs typeface="Arial"/>
              </a:rPr>
              <a:t>10. A támogató környezet és közösség segíthet az emberek aktivizálásában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Title 5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97772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8CADAE"/>
                </a:solidFill>
              </a:rPr>
              <a:t>Mely betegségek kialakulásának kockázati tényezőit csökkenti a fizikai aktivitás? </a:t>
            </a:r>
          </a:p>
        </p:txBody>
      </p:sp>
      <p:sp>
        <p:nvSpPr>
          <p:cNvPr id="142340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9864597-82BF-4C47-83F7-5A433989D947}" type="slidenum">
              <a:rPr lang="hu-HU" smtClean="0"/>
              <a:pPr/>
              <a:t>84</a:t>
            </a:fld>
            <a:endParaRPr lang="hu-HU"/>
          </a:p>
        </p:txBody>
      </p:sp>
      <p:sp>
        <p:nvSpPr>
          <p:cNvPr id="142339" name="Content Placeholder 6"/>
          <p:cNvSpPr>
            <a:spLocks noGrp="1"/>
          </p:cNvSpPr>
          <p:nvPr>
            <p:ph sz="quarter" idx="1"/>
          </p:nvPr>
        </p:nvSpPr>
        <p:spPr>
          <a:xfrm>
            <a:off x="457200" y="1752600"/>
            <a:ext cx="8229600" cy="4373563"/>
          </a:xfrm>
        </p:spPr>
        <p:txBody>
          <a:bodyPr>
            <a:normAutofit/>
          </a:bodyPr>
          <a:lstStyle/>
          <a:p>
            <a:r>
              <a:rPr lang="en-US" sz="2400" dirty="0"/>
              <a:t>Kardiovaszkuláris megbetegedések</a:t>
            </a:r>
          </a:p>
          <a:p>
            <a:r>
              <a:rPr lang="en-US" sz="2400" dirty="0"/>
              <a:t>2. típusú diabétesz</a:t>
            </a:r>
          </a:p>
          <a:p>
            <a:r>
              <a:rPr lang="en-US" sz="2400" dirty="0"/>
              <a:t>Daganatos megbetegedések (pl. mell-, méh-, prosztata-, vastagbél daganat)</a:t>
            </a:r>
          </a:p>
          <a:p>
            <a:r>
              <a:rPr lang="en-US" sz="2400" dirty="0"/>
              <a:t>Kórós elhízás</a:t>
            </a:r>
          </a:p>
          <a:p>
            <a:r>
              <a:rPr lang="en-US" sz="2400" dirty="0"/>
              <a:t>Csontritkulás</a:t>
            </a:r>
          </a:p>
          <a:p>
            <a:r>
              <a:rPr lang="en-US" sz="2400" dirty="0"/>
              <a:t>Pszichés megbetegedések (pl. depresszió)</a:t>
            </a:r>
          </a:p>
          <a:p>
            <a:r>
              <a:rPr lang="en-US" sz="2400" dirty="0"/>
              <a:t>Időskori szellemi hanyatlás</a:t>
            </a:r>
          </a:p>
          <a:p>
            <a:r>
              <a:rPr lang="en-US" sz="2400" dirty="0"/>
              <a:t>Alzheimer-kór</a:t>
            </a:r>
          </a:p>
          <a:p>
            <a:pPr>
              <a:buFont typeface="Arial" charset="0"/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rgbClr val="8CADAE"/>
                </a:solidFill>
              </a:rPr>
              <a:t>A fizikai aktivitás egyéb pozitív hatásai</a:t>
            </a:r>
          </a:p>
        </p:txBody>
      </p:sp>
      <p:sp>
        <p:nvSpPr>
          <p:cNvPr id="14336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DBCF9B5-6BE5-7248-B09A-65C6A459F54D}" type="slidenum">
              <a:rPr lang="hu-HU" smtClean="0"/>
              <a:pPr/>
              <a:t>85</a:t>
            </a:fld>
            <a:endParaRPr lang="hu-HU"/>
          </a:p>
        </p:txBody>
      </p:sp>
      <p:sp>
        <p:nvSpPr>
          <p:cNvPr id="143363" name="Content Placeholder 6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400" dirty="0"/>
              <a:t>Segít a stresszkezelésben, stresszoldásban</a:t>
            </a:r>
          </a:p>
          <a:p>
            <a:r>
              <a:rPr lang="en-US" sz="2400" dirty="0"/>
              <a:t>Segít a pozitív énkép, testkép kialakításában</a:t>
            </a:r>
          </a:p>
          <a:p>
            <a:r>
              <a:rPr lang="en-US" sz="2400" dirty="0"/>
              <a:t>Javítja az önbizalmat</a:t>
            </a:r>
          </a:p>
          <a:p>
            <a:r>
              <a:rPr lang="en-US" sz="2400" dirty="0"/>
              <a:t>Aktívizálja az agyi működést</a:t>
            </a:r>
          </a:p>
          <a:p>
            <a:r>
              <a:rPr lang="en-US" sz="2400" dirty="0"/>
              <a:t>Segít a különböző testi, lelki traumákkal való megküzdésben</a:t>
            </a:r>
          </a:p>
          <a:p>
            <a:r>
              <a:rPr lang="en-US" sz="2400" dirty="0"/>
              <a:t>Időskorban segíti a közösséghez kapcsolódást, elősegíti az értékesség érzését</a:t>
            </a:r>
          </a:p>
          <a:p>
            <a:endParaRPr lang="en-US" dirty="0"/>
          </a:p>
        </p:txBody>
      </p:sp>
    </p:spTree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rgbClr val="8CADAE"/>
                </a:solidFill>
              </a:rPr>
              <a:t>A fizikai aktivitás jótékony hatása az élethosszra</a:t>
            </a:r>
          </a:p>
        </p:txBody>
      </p:sp>
      <p:sp>
        <p:nvSpPr>
          <p:cNvPr id="14438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B365075-7258-E044-8933-ADD6A0DD7D3B}" type="slidenum">
              <a:rPr lang="hu-HU" smtClean="0"/>
              <a:pPr/>
              <a:t>86</a:t>
            </a:fld>
            <a:endParaRPr lang="hu-HU"/>
          </a:p>
        </p:txBody>
      </p:sp>
      <p:sp>
        <p:nvSpPr>
          <p:cNvPr id="144387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Heti 75 perc, tehát naponta csak 10 percnyi tempós séta már 1,8 évvel növeli az élettartamot 40 év felett</a:t>
            </a:r>
          </a:p>
          <a:p>
            <a:endParaRPr lang="en-US" sz="2400" dirty="0"/>
          </a:p>
          <a:p>
            <a:r>
              <a:rPr lang="en-US" sz="2400" dirty="0"/>
              <a:t>Heti 150 perc séta már 3,4 évvel</a:t>
            </a:r>
          </a:p>
          <a:p>
            <a:endParaRPr lang="en-US" sz="2400" dirty="0"/>
          </a:p>
          <a:p>
            <a:r>
              <a:rPr lang="en-US" sz="2400" dirty="0"/>
              <a:t>Heti 450 perc pedig már 4 és fél évvel hosszabb életet jelenthet!</a:t>
            </a:r>
          </a:p>
        </p:txBody>
      </p:sp>
    </p:spTree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>
                <a:solidFill>
                  <a:srgbClr val="8CADAE"/>
                </a:solidFill>
              </a:rPr>
              <a:t>Hogyan segíthet az Egészségügyi hálózat? </a:t>
            </a:r>
            <a:br>
              <a:rPr lang="en-US" sz="2400" dirty="0">
                <a:solidFill>
                  <a:srgbClr val="8CADAE"/>
                </a:solidFill>
              </a:rPr>
            </a:br>
            <a:r>
              <a:rPr lang="en-US" sz="2400" dirty="0">
                <a:solidFill>
                  <a:srgbClr val="8CADAE"/>
                </a:solidFill>
              </a:rPr>
              <a:t>Jó gyakorlatok a Európából: </a:t>
            </a:r>
            <a:r>
              <a:rPr lang="en-US" sz="2400" i="1" dirty="0">
                <a:solidFill>
                  <a:srgbClr val="8CADAE"/>
                </a:solidFill>
              </a:rPr>
              <a:t>‘ Fizikai aktivitás receptre’</a:t>
            </a:r>
            <a:endParaRPr lang="en-US" sz="2400" dirty="0">
              <a:solidFill>
                <a:srgbClr val="8CADA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719340"/>
            <a:ext cx="8503920" cy="4379708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 typeface="Arial" charset="0"/>
              <a:buNone/>
            </a:pPr>
            <a:r>
              <a:rPr lang="en-US" sz="1800" i="1" dirty="0"/>
              <a:t>Dánia:</a:t>
            </a:r>
          </a:p>
          <a:p>
            <a:pPr marL="273050" indent="-9525">
              <a:lnSpc>
                <a:spcPct val="80000"/>
              </a:lnSpc>
              <a:buFont typeface="Arial" charset="0"/>
              <a:buNone/>
            </a:pPr>
            <a:r>
              <a:rPr lang="en-US" sz="1800" i="1" dirty="0"/>
              <a:t>“A háziorvosokat arra bátorítják, hogy számos, életvitellel kapcsolatba hozható betegség esetében testmozgást írjanak elő, akár az adott betegség tényleges diagnosztizálásakor, akár a betegség kialakulásának megelőzése céljából.”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endParaRPr lang="en-US" sz="1800" i="1" dirty="0"/>
          </a:p>
          <a:p>
            <a:pPr>
              <a:lnSpc>
                <a:spcPct val="80000"/>
              </a:lnSpc>
              <a:buFont typeface="Arial" charset="0"/>
              <a:buNone/>
            </a:pPr>
            <a:endParaRPr lang="en-US" sz="1800" i="1" dirty="0"/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en-US" sz="1800" i="1" dirty="0"/>
              <a:t>Svédország:</a:t>
            </a:r>
          </a:p>
          <a:p>
            <a:pPr marL="185738" indent="0">
              <a:lnSpc>
                <a:spcPct val="80000"/>
              </a:lnSpc>
              <a:buFont typeface="Arial" charset="0"/>
              <a:buNone/>
            </a:pPr>
            <a:r>
              <a:rPr lang="en-US" sz="1800" i="1" dirty="0"/>
              <a:t>“Östergötland megyében az alapellátást biztosító orvosok már jó ideje</a:t>
            </a:r>
          </a:p>
          <a:p>
            <a:pPr marL="185738" indent="0">
              <a:lnSpc>
                <a:spcPct val="80000"/>
              </a:lnSpc>
              <a:buFont typeface="Arial" charset="0"/>
              <a:buNone/>
            </a:pPr>
            <a:r>
              <a:rPr lang="en-US" sz="1800" i="1" dirty="0"/>
              <a:t>írnak elő testmozgást a betegek számára. Egy értékelés során azt</a:t>
            </a:r>
          </a:p>
          <a:p>
            <a:pPr marL="185738" indent="0">
              <a:lnSpc>
                <a:spcPct val="80000"/>
              </a:lnSpc>
              <a:buFont typeface="Arial" charset="0"/>
              <a:buNone/>
            </a:pPr>
            <a:r>
              <a:rPr lang="en-US" sz="1800" i="1" dirty="0"/>
              <a:t>találták, hogy 12 hónap elteltével 49%-a azoknak, akik számára testmozgást írtak elő, arról számolt be, hogy betartotta az orvosi utasítást, és további 21% végzett rendszeresen testmozgást.”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endParaRPr lang="en-US" sz="1800" i="1" dirty="0"/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en-US" sz="1800" dirty="0"/>
              <a:t>	(Az EU testmozgásra vonatkozó iránymutatásai, 2008) 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endParaRPr lang="en-US" sz="2200" i="1" dirty="0"/>
          </a:p>
        </p:txBody>
      </p:sp>
      <p:pic>
        <p:nvPicPr>
          <p:cNvPr id="145412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12152" y="5101271"/>
            <a:ext cx="1524000" cy="153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rgbClr val="8CADAE"/>
                </a:solidFill>
              </a:rPr>
              <a:t>Mit és hogyan javasoljunk? </a:t>
            </a:r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A48471E-F637-1747-B3D2-1EF3AA9EBF78}" type="slidenum">
              <a:rPr lang="hu-HU" smtClean="0"/>
              <a:pPr/>
              <a:t>88</a:t>
            </a:fld>
            <a:endParaRPr lang="hu-HU"/>
          </a:p>
        </p:txBody>
      </p:sp>
      <p:sp>
        <p:nvSpPr>
          <p:cNvPr id="147459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sz="2400" dirty="0"/>
          </a:p>
          <a:p>
            <a:r>
              <a:rPr lang="en-US" sz="2400" dirty="0"/>
              <a:t>0. lépésként javasoljuk sport/rekreációs szakember felkeresését! </a:t>
            </a:r>
          </a:p>
          <a:p>
            <a:pPr>
              <a:buFont typeface="Arial" charset="0"/>
              <a:buNone/>
            </a:pPr>
            <a:endParaRPr lang="en-US" sz="2400" dirty="0"/>
          </a:p>
          <a:p>
            <a:r>
              <a:rPr lang="en-US" sz="2400" dirty="0"/>
              <a:t>Továbbá javasoljunk teljeskörű orvosi és fizikai állapotfelmérést.</a:t>
            </a:r>
          </a:p>
          <a:p>
            <a:pPr>
              <a:buFont typeface="Arial" charset="0"/>
              <a:buNone/>
            </a:pPr>
            <a:endParaRPr lang="en-US" sz="2400" dirty="0"/>
          </a:p>
          <a:p>
            <a:r>
              <a:rPr lang="en-US" sz="2400" dirty="0"/>
              <a:t>Javasoljuk az alapelvek betartását.</a:t>
            </a:r>
          </a:p>
          <a:p>
            <a:endParaRPr lang="en-US" dirty="0"/>
          </a:p>
        </p:txBody>
      </p:sp>
    </p:spTree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Alapelvek a(z) (újra)kezdéshez..</a:t>
            </a:r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3402D81-0C2A-6F4D-947E-30FD2CEADE7D}" type="slidenum">
              <a:rPr lang="hu-HU" smtClean="0"/>
              <a:pPr/>
              <a:t>89</a:t>
            </a:fld>
            <a:endParaRPr lang="hu-HU"/>
          </a:p>
        </p:txBody>
      </p:sp>
      <p:sp>
        <p:nvSpPr>
          <p:cNvPr id="14848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000" dirty="0"/>
              <a:t>Ajánlott aktivitás egészséges felnőttek részére: heti 5 alkalommal minimum 30 perc közepes intenzitású fizikai aktivitás</a:t>
            </a:r>
          </a:p>
          <a:p>
            <a:pPr>
              <a:buFont typeface="Arial" charset="0"/>
              <a:buNone/>
            </a:pPr>
            <a:endParaRPr lang="en-US" sz="2000" dirty="0"/>
          </a:p>
          <a:p>
            <a:r>
              <a:rPr lang="en-US" sz="2000" dirty="0"/>
              <a:t>Ajánlott aktivitás egészséges időskorúak részére részére: heti minimum 3 alkalommal 20-30 perc alacsony vagy közepes intenzitású fizikai aktivitás</a:t>
            </a:r>
          </a:p>
          <a:p>
            <a:pPr>
              <a:buFont typeface="Arial" charset="0"/>
              <a:buNone/>
            </a:pPr>
            <a:endParaRPr lang="en-US" sz="2000" dirty="0"/>
          </a:p>
          <a:p>
            <a:r>
              <a:rPr lang="en-US" sz="2000" dirty="0"/>
              <a:t>Kezdjük könnyű fizikai aktivitással pl. gyaloglás, kerékpározás</a:t>
            </a:r>
          </a:p>
          <a:p>
            <a:pPr>
              <a:buFont typeface="Arial" charset="0"/>
              <a:buNone/>
            </a:pPr>
            <a:endParaRPr lang="en-US" sz="2000" dirty="0"/>
          </a:p>
          <a:p>
            <a:r>
              <a:rPr lang="en-US" sz="2000" dirty="0"/>
              <a:t>Fokozatosan növeljük az időtartamot, a terhelést</a:t>
            </a:r>
          </a:p>
          <a:p>
            <a:pPr>
              <a:buFont typeface="Arial" charset="0"/>
              <a:buNone/>
            </a:pPr>
            <a:endParaRPr lang="en-US" sz="2000" dirty="0"/>
          </a:p>
          <a:p>
            <a:r>
              <a:rPr lang="en-US" sz="2000" dirty="0"/>
              <a:t>Végezzünk bemelegítést és levezetést</a:t>
            </a:r>
          </a:p>
          <a:p>
            <a:pPr>
              <a:buFont typeface="Arial" charset="0"/>
              <a:buNone/>
            </a:pPr>
            <a:endParaRPr lang="en-US" sz="2000" dirty="0"/>
          </a:p>
          <a:p>
            <a:r>
              <a:rPr lang="en-US" sz="2000" dirty="0"/>
              <a:t>Ügyeljünk a folyadékpótlásra</a:t>
            </a:r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Footer Placeholder 4"/>
          <p:cNvSpPr txBox="1">
            <a:spLocks noGrp="1"/>
          </p:cNvSpPr>
          <p:nvPr/>
        </p:nvSpPr>
        <p:spPr bwMode="auto">
          <a:xfrm>
            <a:off x="4445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hu-HU" sz="1200">
                <a:solidFill>
                  <a:schemeClr val="bg1"/>
                </a:solidFill>
                <a:latin typeface="Book Antiqua" pitchFamily="18" charset="0"/>
              </a:rPr>
              <a:t>Lacza Gyöngyvér</a:t>
            </a:r>
          </a:p>
        </p:txBody>
      </p:sp>
      <p:sp>
        <p:nvSpPr>
          <p:cNvPr id="27651" name="Slide Number Placeholder 5"/>
          <p:cNvSpPr txBox="1">
            <a:spLocks noGrp="1"/>
          </p:cNvSpPr>
          <p:nvPr/>
        </p:nvSpPr>
        <p:spPr bwMode="auto">
          <a:xfrm>
            <a:off x="4305300" y="6356350"/>
            <a:ext cx="533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fld id="{671E5E29-2C35-46FF-856C-3C1D7ECFAFDC}" type="slidenum">
              <a:rPr lang="hu-HU" sz="1200">
                <a:solidFill>
                  <a:schemeClr val="bg1"/>
                </a:solidFill>
                <a:latin typeface="Book Antiqua" pitchFamily="18" charset="0"/>
              </a:rPr>
              <a:pPr algn="ctr" eaLnBrk="1" hangingPunct="1"/>
              <a:t>9</a:t>
            </a:fld>
            <a:endParaRPr lang="hu-HU" sz="120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297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sz="4000" dirty="0">
                <a:latin typeface="+mn-lt"/>
                <a:ea typeface="ＭＳ Ｐゴシック" pitchFamily="34" charset="-128"/>
              </a:rPr>
              <a:t>A rekreáció fogalom-története</a:t>
            </a:r>
          </a:p>
        </p:txBody>
      </p:sp>
      <p:sp>
        <p:nvSpPr>
          <p:cNvPr id="29701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GB" sz="2800" dirty="0">
              <a:ea typeface="ＭＳ Ｐゴシック" pitchFamily="34" charset="-128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hu-HU" sz="2800" dirty="0">
                <a:ea typeface="ＭＳ Ｐゴシック" pitchFamily="34" charset="-128"/>
              </a:rPr>
              <a:t>Latin szó</a:t>
            </a: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endParaRPr lang="hu-HU" sz="2800" dirty="0">
              <a:ea typeface="ＭＳ Ｐゴシック" pitchFamily="34" charset="-128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hu-HU" sz="2800" dirty="0">
                <a:ea typeface="ＭＳ Ｐゴシック" pitchFamily="34" charset="-128"/>
              </a:rPr>
              <a:t> ‘iskolai szünidő, pihenés, kikapcsolódás’ (Comenius: Nagy oktatástan)</a:t>
            </a: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endParaRPr lang="hu-HU" sz="2400" dirty="0">
              <a:effectLst>
                <a:outerShdw blurRad="38100" dist="38100" dir="2700000" algn="tl">
                  <a:srgbClr val="C0C0C0"/>
                </a:outerShdw>
              </a:effectLst>
              <a:latin typeface="Times CE" charset="0"/>
              <a:ea typeface="ＭＳ Ｐゴシック" pitchFamily="34" charset="-128"/>
            </a:endParaRPr>
          </a:p>
          <a:p>
            <a:pPr lvl="2" eaLnBrk="1" hangingPunct="1">
              <a:lnSpc>
                <a:spcPct val="90000"/>
              </a:lnSpc>
              <a:defRPr/>
            </a:pPr>
            <a:endParaRPr lang="hu-HU" dirty="0">
              <a:effectLst>
                <a:outerShdw blurRad="38100" dist="38100" dir="2700000" algn="tl">
                  <a:srgbClr val="C0C0C0"/>
                </a:outerShdw>
              </a:effectLst>
              <a:latin typeface="Times CE" charset="0"/>
              <a:ea typeface="ＭＳ Ｐゴシック" pitchFamily="34" charset="-128"/>
            </a:endParaRPr>
          </a:p>
          <a:p>
            <a:pPr lvl="1" eaLnBrk="1" hangingPunct="1">
              <a:lnSpc>
                <a:spcPct val="90000"/>
              </a:lnSpc>
              <a:defRPr/>
            </a:pPr>
            <a:endParaRPr lang="hu-HU" sz="2400" dirty="0">
              <a:effectLst>
                <a:outerShdw blurRad="38100" dist="38100" dir="2700000" algn="tl">
                  <a:srgbClr val="C0C0C0"/>
                </a:outerShdw>
              </a:effectLst>
              <a:latin typeface="Times CE" charset="0"/>
              <a:ea typeface="ＭＳ Ｐゴシック" pitchFamily="34" charset="-128"/>
            </a:endParaRPr>
          </a:p>
          <a:p>
            <a:pPr lvl="1" eaLnBrk="1" hangingPunct="1">
              <a:lnSpc>
                <a:spcPct val="90000"/>
              </a:lnSpc>
              <a:defRPr/>
            </a:pPr>
            <a:endParaRPr lang="en-GB" sz="2400" dirty="0">
              <a:effectLst>
                <a:outerShdw blurRad="38100" dist="38100" dir="2700000" algn="tl">
                  <a:srgbClr val="C0C0C0"/>
                </a:outerShdw>
              </a:effectLst>
              <a:latin typeface="Times CE" charset="0"/>
              <a:ea typeface="ＭＳ Ｐゴシック" pitchFamily="34" charset="-128"/>
            </a:endParaRPr>
          </a:p>
          <a:p>
            <a:pPr lvl="1" eaLnBrk="1" hangingPunct="1">
              <a:lnSpc>
                <a:spcPct val="90000"/>
              </a:lnSpc>
              <a:defRPr/>
            </a:pPr>
            <a:endParaRPr lang="en-GB" sz="2400" dirty="0">
              <a:effectLst>
                <a:outerShdw blurRad="38100" dist="38100" dir="2700000" algn="tl">
                  <a:srgbClr val="C0C0C0"/>
                </a:outerShdw>
              </a:effectLst>
              <a:latin typeface="Times CE" charset="0"/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hu-HU" sz="2800" dirty="0">
              <a:effectLst>
                <a:outerShdw blurRad="38100" dist="38100" dir="2700000" algn="tl">
                  <a:srgbClr val="C0C0C0"/>
                </a:outerShdw>
              </a:effectLst>
              <a:latin typeface="Times CE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8464251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/>
              <a:t>Gyűjtsünk szempontokat!</a:t>
            </a:r>
          </a:p>
        </p:txBody>
      </p:sp>
      <p:sp>
        <p:nvSpPr>
          <p:cNvPr id="12185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hu-HU"/>
              <a:t>Mi befolyásolja az életminőséget?</a:t>
            </a:r>
          </a:p>
        </p:txBody>
      </p:sp>
    </p:spTree>
    <p:extLst>
      <p:ext uri="{BB962C8B-B14F-4D97-AF65-F5344CB8AC3E}">
        <p14:creationId xmlns:p14="http://schemas.microsoft.com/office/powerpoint/2010/main" val="276448969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Mi az életminőség? </a:t>
            </a:r>
          </a:p>
        </p:txBody>
      </p:sp>
      <p:sp>
        <p:nvSpPr>
          <p:cNvPr id="120835" name="Content Placeholder 2"/>
          <p:cNvSpPr>
            <a:spLocks noGrp="1"/>
          </p:cNvSpPr>
          <p:nvPr>
            <p:ph sz="quarter" idx="1"/>
          </p:nvPr>
        </p:nvSpPr>
        <p:spPr bwMode="auto"/>
        <p:txBody>
          <a:bodyPr/>
          <a:lstStyle/>
          <a:p>
            <a:pPr algn="just">
              <a:defRPr/>
            </a:pPr>
            <a:r>
              <a:rPr lang="hu-HU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Életmód: Olyan általános és komplex szociológiai kategória, amely az anyagi és a szellemi oldal szétválaszthatatlan egysége. Az életmód ezen cselekvések szokásos formáinak egysége.” (Szántó, 1967)</a:t>
            </a:r>
          </a:p>
          <a:p>
            <a:pPr>
              <a:defRPr/>
            </a:pPr>
            <a:r>
              <a:rPr lang="hu-HU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Viselkedési minták összessége, amelyek annak a csoportnak a szociális és kulturális normáival vannak szoros kapcsolatban, amelyhez az egyén tartozik, vagy tartozni szeretne. </a:t>
            </a:r>
          </a:p>
        </p:txBody>
      </p:sp>
      <p:sp>
        <p:nvSpPr>
          <p:cNvPr id="98308" name="Footer Placeholder 3"/>
          <p:cNvSpPr txBox="1">
            <a:spLocks noGrp="1"/>
          </p:cNvSpPr>
          <p:nvPr/>
        </p:nvSpPr>
        <p:spPr bwMode="auto">
          <a:xfrm>
            <a:off x="4445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hu-HU" sz="1200">
                <a:solidFill>
                  <a:schemeClr val="bg1"/>
                </a:solidFill>
                <a:latin typeface="Book Antiqua" pitchFamily="18" charset="0"/>
              </a:rPr>
              <a:t>Lacza Gyöngyvér</a:t>
            </a:r>
          </a:p>
        </p:txBody>
      </p:sp>
      <p:sp>
        <p:nvSpPr>
          <p:cNvPr id="98309" name="Slide Number Placeholder 4"/>
          <p:cNvSpPr txBox="1">
            <a:spLocks noGrp="1"/>
          </p:cNvSpPr>
          <p:nvPr/>
        </p:nvSpPr>
        <p:spPr bwMode="auto">
          <a:xfrm>
            <a:off x="4305300" y="6356350"/>
            <a:ext cx="533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fld id="{DF1CF4D4-6D37-4D2E-A5C4-5532625AD40D}" type="slidenum">
              <a:rPr lang="hu-HU" sz="1200">
                <a:solidFill>
                  <a:schemeClr val="bg1"/>
                </a:solidFill>
                <a:latin typeface="Book Antiqua" pitchFamily="18" charset="0"/>
              </a:rPr>
              <a:pPr algn="ctr" eaLnBrk="1" hangingPunct="1"/>
              <a:t>91</a:t>
            </a:fld>
            <a:endParaRPr lang="hu-HU" sz="1200">
              <a:solidFill>
                <a:schemeClr val="bg1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04391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Footer Placeholder 4"/>
          <p:cNvSpPr txBox="1">
            <a:spLocks noGrp="1"/>
          </p:cNvSpPr>
          <p:nvPr/>
        </p:nvSpPr>
        <p:spPr bwMode="auto">
          <a:xfrm>
            <a:off x="4445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hu-HU" sz="1200">
                <a:solidFill>
                  <a:schemeClr val="bg1"/>
                </a:solidFill>
                <a:latin typeface="Book Antiqua" pitchFamily="18" charset="0"/>
              </a:rPr>
              <a:t>Lacza Gyöngyvér</a:t>
            </a:r>
          </a:p>
        </p:txBody>
      </p:sp>
      <p:sp>
        <p:nvSpPr>
          <p:cNvPr id="99331" name="Slide Number Placeholder 5"/>
          <p:cNvSpPr txBox="1">
            <a:spLocks noGrp="1"/>
          </p:cNvSpPr>
          <p:nvPr/>
        </p:nvSpPr>
        <p:spPr bwMode="auto">
          <a:xfrm>
            <a:off x="4305300" y="6356350"/>
            <a:ext cx="533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fld id="{D7BBBBF0-2F4F-4D34-A9BF-E667713F173B}" type="slidenum">
              <a:rPr lang="hu-HU" sz="1200">
                <a:solidFill>
                  <a:schemeClr val="bg1"/>
                </a:solidFill>
                <a:latin typeface="Book Antiqua" pitchFamily="18" charset="0"/>
              </a:rPr>
              <a:pPr algn="ctr" eaLnBrk="1" hangingPunct="1"/>
              <a:t>92</a:t>
            </a:fld>
            <a:endParaRPr lang="hu-HU" sz="120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1228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Mi befolyásolja az életminőséget? </a:t>
            </a:r>
          </a:p>
        </p:txBody>
      </p:sp>
      <p:sp>
        <p:nvSpPr>
          <p:cNvPr id="122885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Biológiai alapú szükségletek</a:t>
            </a:r>
          </a:p>
          <a:p>
            <a:pPr eaLnBrk="1" hangingPunct="1">
              <a:defRPr/>
            </a:pPr>
            <a:r>
              <a:rPr lang="hu-HU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Pszichés beállítottság</a:t>
            </a:r>
          </a:p>
          <a:p>
            <a:pPr eaLnBrk="1" hangingPunct="1">
              <a:defRPr/>
            </a:pPr>
            <a:r>
              <a:rPr lang="hu-HU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Társadalmi kötöttségek/körülmények</a:t>
            </a:r>
          </a:p>
          <a:p>
            <a:pPr eaLnBrk="1" hangingPunct="1">
              <a:defRPr/>
            </a:pPr>
            <a:r>
              <a:rPr lang="hu-HU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Tárgyak/Környezet</a:t>
            </a:r>
          </a:p>
          <a:p>
            <a:pPr eaLnBrk="1" hangingPunct="1">
              <a:defRPr/>
            </a:pPr>
            <a:r>
              <a:rPr lang="hu-HU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Emberi kapcsolataink minősége</a:t>
            </a:r>
          </a:p>
        </p:txBody>
      </p:sp>
    </p:spTree>
    <p:extLst>
      <p:ext uri="{BB962C8B-B14F-4D97-AF65-F5344CB8AC3E}">
        <p14:creationId xmlns:p14="http://schemas.microsoft.com/office/powerpoint/2010/main" val="106671734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Kiegészítés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/>
              <a:t>Ezek Kovács Tamás szerint (2004) mára kiegészültek az alábbiakkal: </a:t>
            </a:r>
          </a:p>
          <a:p>
            <a:r>
              <a:rPr lang="hu-HU"/>
              <a:t>Szabadidőtudat (szemlélet) </a:t>
            </a:r>
          </a:p>
          <a:p>
            <a:r>
              <a:rPr lang="hu-HU"/>
              <a:t>A (külső) megjelenésbeli és megnyilvánulásbeli igényesség.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79196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hu-HU" sz="3600" dirty="0">
                <a:ea typeface="ＭＳ Ｐゴシック" pitchFamily="34" charset="-128"/>
              </a:rPr>
              <a:t>A rekreáció társadalmi beágyazottsága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defRPr/>
            </a:pPr>
            <a:endParaRPr lang="hu-HU" dirty="0">
              <a:solidFill>
                <a:srgbClr val="FFFF00"/>
              </a:solidFill>
              <a:ea typeface="ＭＳ Ｐゴシック" pitchFamily="34" charset="-128"/>
            </a:endParaRPr>
          </a:p>
          <a:p>
            <a:pPr algn="just">
              <a:buFontTx/>
              <a:buChar char="•"/>
              <a:defRPr/>
            </a:pPr>
            <a:r>
              <a:rPr lang="hu-HU" dirty="0">
                <a:solidFill>
                  <a:schemeClr val="tx2"/>
                </a:solidFill>
                <a:ea typeface="ＭＳ Ｐゴシック" pitchFamily="34" charset="-128"/>
              </a:rPr>
              <a:t>rekreációs tevékenység-rendszerünk, soktényezősen meghatározott </a:t>
            </a:r>
          </a:p>
          <a:p>
            <a:pPr algn="just">
              <a:buFontTx/>
              <a:buChar char="•"/>
              <a:defRPr/>
            </a:pPr>
            <a:r>
              <a:rPr lang="hu-HU" dirty="0">
                <a:solidFill>
                  <a:schemeClr val="tx2"/>
                </a:solidFill>
                <a:ea typeface="ＭＳ Ｐゴシック" pitchFamily="34" charset="-128"/>
              </a:rPr>
              <a:t> befolyásolja: </a:t>
            </a:r>
            <a:r>
              <a:rPr lang="hu-HU" dirty="0">
                <a:ea typeface="ＭＳ Ｐゴシック" pitchFamily="34" charset="-128"/>
              </a:rPr>
              <a:t>mikor és milyen helyzetbe születtünk, milyen tanulási és munkakörülményeket nyújt a mikro- és </a:t>
            </a:r>
            <a:r>
              <a:rPr lang="hu-HU" dirty="0" err="1">
                <a:ea typeface="ＭＳ Ｐゴシック" pitchFamily="34" charset="-128"/>
              </a:rPr>
              <a:t>makrokörnyezet</a:t>
            </a:r>
            <a:r>
              <a:rPr lang="hu-HU" dirty="0">
                <a:ea typeface="ＭＳ Ｐゴシック" pitchFamily="34" charset="-128"/>
              </a:rPr>
              <a:t>, akárcsak az infrastrukturális, egészségügyi, szociális és kulturális szolgáltatások színvonala. </a:t>
            </a:r>
          </a:p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7510080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>
            <a:normAutofit fontScale="90000"/>
          </a:bodyPr>
          <a:lstStyle/>
          <a:p>
            <a:pPr>
              <a:defRPr/>
            </a:pPr>
            <a:r>
              <a:rPr lang="hu-HU" sz="44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A rekreáció társadalmi beágyazottsága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hu-HU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</p:txBody>
      </p:sp>
      <p:pic>
        <p:nvPicPr>
          <p:cNvPr id="11059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3" y="2070100"/>
            <a:ext cx="6408737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921024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185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hu-HU"/>
              <a:t>A rekreáció múltja, Rekreációs irányzatok</a:t>
            </a:r>
          </a:p>
        </p:txBody>
      </p:sp>
    </p:spTree>
    <p:extLst>
      <p:ext uri="{BB962C8B-B14F-4D97-AF65-F5344CB8AC3E}">
        <p14:creationId xmlns:p14="http://schemas.microsoft.com/office/powerpoint/2010/main" val="257292355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hu-HU">
                <a:effectLst/>
                <a:ea typeface="ＭＳ Ｐゴシック" pitchFamily="34" charset="-128"/>
              </a:rPr>
              <a:t>A rekreáció múltja </a:t>
            </a:r>
          </a:p>
        </p:txBody>
      </p:sp>
      <p:sp>
        <p:nvSpPr>
          <p:cNvPr id="126979" name="Rectangle 3"/>
          <p:cNvSpPr>
            <a:spLocks noGrp="1"/>
          </p:cNvSpPr>
          <p:nvPr>
            <p:ph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hu-HU" sz="2000" b="1" dirty="0">
                <a:effectLst/>
                <a:ea typeface="ＭＳ Ｐゴシック" pitchFamily="34" charset="-128"/>
              </a:rPr>
              <a:t>Kezdetek, </a:t>
            </a:r>
            <a:r>
              <a:rPr lang="hu-HU" sz="2000" dirty="0">
                <a:effectLst/>
                <a:ea typeface="ＭＳ Ｐゴシック" pitchFamily="34" charset="-128"/>
              </a:rPr>
              <a:t>Őskor népei: </a:t>
            </a:r>
          </a:p>
          <a:p>
            <a:pPr>
              <a:lnSpc>
                <a:spcPct val="80000"/>
              </a:lnSpc>
            </a:pPr>
            <a:r>
              <a:rPr lang="hu-HU" sz="1600" dirty="0">
                <a:effectLst/>
                <a:ea typeface="ＭＳ Ｐゴシック" pitchFamily="34" charset="-128"/>
              </a:rPr>
              <a:t>az maradt életben, aki gyorsabb, erősebb, ügyesebb volt, ezért a nevelés és a kiválasztódás is erre épült </a:t>
            </a:r>
          </a:p>
          <a:p>
            <a:pPr>
              <a:lnSpc>
                <a:spcPct val="80000"/>
              </a:lnSpc>
              <a:buNone/>
            </a:pPr>
            <a:endParaRPr lang="hu-HU" sz="1600" dirty="0">
              <a:effectLst/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hu-HU" sz="1600" dirty="0">
                <a:effectLst/>
                <a:ea typeface="ＭＳ Ｐゴシック" pitchFamily="34" charset="-128"/>
              </a:rPr>
              <a:t> az ősközösség szintjén </a:t>
            </a:r>
          </a:p>
          <a:p>
            <a:pPr lvl="1">
              <a:lnSpc>
                <a:spcPct val="80000"/>
              </a:lnSpc>
            </a:pPr>
            <a:r>
              <a:rPr lang="hu-HU" sz="1400" dirty="0">
                <a:effectLst/>
                <a:ea typeface="ＭＳ Ｐゴシック" pitchFamily="34" charset="-128"/>
              </a:rPr>
              <a:t>kultikus események</a:t>
            </a:r>
          </a:p>
          <a:p>
            <a:pPr lvl="1">
              <a:lnSpc>
                <a:spcPct val="80000"/>
              </a:lnSpc>
            </a:pPr>
            <a:r>
              <a:rPr lang="hu-HU" sz="1400" dirty="0">
                <a:effectLst/>
                <a:ea typeface="ＭＳ Ｐゴシック" pitchFamily="34" charset="-128"/>
              </a:rPr>
              <a:t>a rituális ünnepségek</a:t>
            </a:r>
          </a:p>
          <a:p>
            <a:pPr lvl="1">
              <a:lnSpc>
                <a:spcPct val="80000"/>
              </a:lnSpc>
            </a:pPr>
            <a:r>
              <a:rPr lang="hu-HU" sz="1400" dirty="0">
                <a:effectLst/>
                <a:ea typeface="ＭＳ Ｐゴシック" pitchFamily="34" charset="-128"/>
              </a:rPr>
              <a:t> játékok, táncok </a:t>
            </a:r>
          </a:p>
          <a:p>
            <a:pPr lvl="1">
              <a:lnSpc>
                <a:spcPct val="80000"/>
              </a:lnSpc>
            </a:pPr>
            <a:r>
              <a:rPr lang="hu-HU" sz="1400" dirty="0">
                <a:effectLst/>
                <a:ea typeface="ＭＳ Ｐゴシック" pitchFamily="34" charset="-128"/>
              </a:rPr>
              <a:t>törzsi szertartások, felnőtté, harcossá avatás,  bátorság-próba</a:t>
            </a:r>
          </a:p>
          <a:p>
            <a:pPr>
              <a:lnSpc>
                <a:spcPct val="80000"/>
              </a:lnSpc>
              <a:buNone/>
            </a:pPr>
            <a:endParaRPr lang="hu-HU" sz="1600" dirty="0">
              <a:effectLst/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hu-HU" sz="1600" dirty="0">
                <a:ea typeface="ＭＳ Ｐゴシック" pitchFamily="34" charset="-128"/>
              </a:rPr>
              <a:t>Pl. M</a:t>
            </a:r>
            <a:r>
              <a:rPr lang="hu-HU" sz="1600" dirty="0">
                <a:effectLst/>
                <a:ea typeface="ＭＳ Ｐゴシック" pitchFamily="34" charset="-128"/>
              </a:rPr>
              <a:t>aszai törzs </a:t>
            </a:r>
            <a:r>
              <a:rPr lang="hu-HU" sz="1600" dirty="0">
                <a:ea typeface="ＭＳ Ｐゴシック" pitchFamily="34" charset="-128"/>
              </a:rPr>
              <a:t>(</a:t>
            </a:r>
            <a:r>
              <a:rPr lang="hu-HU" sz="1600" dirty="0">
                <a:effectLst/>
                <a:ea typeface="ＭＳ Ｐゴシック" pitchFamily="34" charset="-128"/>
              </a:rPr>
              <a:t>hajdan ők voltak az egyik legharcosabb törzs Afrikában)</a:t>
            </a:r>
          </a:p>
          <a:p>
            <a:pPr>
              <a:lnSpc>
                <a:spcPct val="80000"/>
              </a:lnSpc>
              <a:buNone/>
            </a:pPr>
            <a:r>
              <a:rPr lang="hu-HU" sz="1600" dirty="0">
                <a:ea typeface="ＭＳ Ｐゴシック" pitchFamily="34" charset="-128"/>
              </a:rPr>
              <a:t>	</a:t>
            </a:r>
            <a:r>
              <a:rPr lang="hu-HU" sz="1600" dirty="0">
                <a:effectLst/>
                <a:ea typeface="ＭＳ Ｐゴシック" pitchFamily="34" charset="-128"/>
              </a:rPr>
              <a:t>A felnőtté váló ifjúnak be kellett mutatnia, alkalmas-e harci szolgálatra vagy sem „puszta kézzel kellett megölniük egy oroszlánt”. </a:t>
            </a:r>
          </a:p>
          <a:p>
            <a:pPr>
              <a:lnSpc>
                <a:spcPct val="80000"/>
              </a:lnSpc>
              <a:buNone/>
            </a:pPr>
            <a:endParaRPr lang="hu-HU" sz="1600" dirty="0">
              <a:effectLst/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hu-HU" sz="1600" dirty="0">
                <a:ea typeface="ＭＳ Ｐゴシック" pitchFamily="34" charset="-128"/>
              </a:rPr>
              <a:t>A </a:t>
            </a:r>
            <a:r>
              <a:rPr lang="hu-HU" sz="1600" dirty="0">
                <a:effectLst/>
                <a:ea typeface="ＭＳ Ｐゴシック" pitchFamily="34" charset="-128"/>
              </a:rPr>
              <a:t>Marlock-szigeten másfajta próba volt szokásban - a boksz. „A bokszkesztyű hatalmas cápafogakkal ékesített fegyver volt, mellyel könnyen halálos sebet is ejthettek a küzdők egymáson”.</a:t>
            </a:r>
          </a:p>
          <a:p>
            <a:pPr>
              <a:lnSpc>
                <a:spcPct val="80000"/>
              </a:lnSpc>
            </a:pPr>
            <a:endParaRPr lang="hu-HU" sz="16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hu-HU" sz="1600" dirty="0">
                <a:ea typeface="ＭＳ Ｐゴシック" pitchFamily="34" charset="-128"/>
              </a:rPr>
              <a:t>A rekreációs tevékenység természetesen az avatási próbákon kívül is megjelenik, elsősorban a vallási és az egyéb ünnepi alkalmakhoz kapcsolódva.</a:t>
            </a:r>
          </a:p>
          <a:p>
            <a:pPr>
              <a:lnSpc>
                <a:spcPct val="80000"/>
              </a:lnSpc>
            </a:pPr>
            <a:endParaRPr lang="hu-HU" sz="1600" dirty="0">
              <a:effectLst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9510455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hu-HU">
                <a:effectLst/>
                <a:ea typeface="ＭＳ Ｐゴシック" pitchFamily="34" charset="-128"/>
              </a:rPr>
              <a:t>Ókor</a:t>
            </a:r>
          </a:p>
        </p:txBody>
      </p:sp>
      <p:sp>
        <p:nvSpPr>
          <p:cNvPr id="128003" name="Rectangle 3"/>
          <p:cNvSpPr>
            <a:spLocks noGrp="1"/>
          </p:cNvSpPr>
          <p:nvPr>
            <p:ph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  <a:buFont typeface="Wingdings 2" pitchFamily="18" charset="2"/>
              <a:buNone/>
            </a:pPr>
            <a:endParaRPr lang="hu-HU" sz="2000" dirty="0">
              <a:effectLst/>
              <a:ea typeface="ＭＳ Ｐゴシック" pitchFamily="34" charset="-128"/>
            </a:endParaRPr>
          </a:p>
          <a:p>
            <a:pPr>
              <a:lnSpc>
                <a:spcPct val="90000"/>
              </a:lnSpc>
              <a:buNone/>
            </a:pPr>
            <a:r>
              <a:rPr lang="hu-HU" sz="2000" dirty="0">
                <a:effectLst/>
                <a:ea typeface="ＭＳ Ｐゴシック" pitchFamily="34" charset="-128"/>
              </a:rPr>
              <a:t>Főként vallási ünnepekhez köthető</a:t>
            </a:r>
          </a:p>
          <a:p>
            <a:r>
              <a:rPr lang="hu-HU" sz="2000" dirty="0">
                <a:effectLst/>
                <a:ea typeface="ＭＳ Ｐゴシック" pitchFamily="34" charset="-128"/>
              </a:rPr>
              <a:t>Pl. </a:t>
            </a:r>
            <a:r>
              <a:rPr lang="en-US" sz="2000" dirty="0"/>
              <a:t>vallási szertartás az ókori görögök életében a három napos </a:t>
            </a:r>
          </a:p>
          <a:p>
            <a:pPr>
              <a:buNone/>
            </a:pPr>
            <a:r>
              <a:rPr lang="en-US" sz="2000" dirty="0"/>
              <a:t>	Dionüszosz- ünnep (mint a mitologikus témákat feldolgozó népi színjátékok a jellemzőek)</a:t>
            </a:r>
          </a:p>
          <a:p>
            <a:pPr>
              <a:lnSpc>
                <a:spcPct val="90000"/>
              </a:lnSpc>
            </a:pPr>
            <a:endParaRPr lang="hu-HU" sz="2000" dirty="0">
              <a:effectLst/>
              <a:ea typeface="ＭＳ Ｐゴシック" pitchFamily="34" charset="-128"/>
            </a:endParaRPr>
          </a:p>
          <a:p>
            <a:pPr>
              <a:lnSpc>
                <a:spcPct val="90000"/>
              </a:lnSpc>
              <a:buNone/>
            </a:pPr>
            <a:r>
              <a:rPr lang="hu-HU" sz="2000" dirty="0">
                <a:effectLst/>
                <a:ea typeface="ＭＳ Ｐゴシック" pitchFamily="34" charset="-128"/>
              </a:rPr>
              <a:t>Szórakoztató értelemben a rómaiaknál jelenik meg</a:t>
            </a:r>
          </a:p>
          <a:p>
            <a:pPr>
              <a:lnSpc>
                <a:spcPct val="90000"/>
              </a:lnSpc>
            </a:pPr>
            <a:r>
              <a:rPr lang="hu-HU" sz="2000" dirty="0">
                <a:effectLst/>
                <a:ea typeface="ＭＳ Ｐゴシック" pitchFamily="34" charset="-128"/>
              </a:rPr>
              <a:t>gladiátor játékok</a:t>
            </a:r>
          </a:p>
          <a:p>
            <a:pPr>
              <a:lnSpc>
                <a:spcPct val="90000"/>
              </a:lnSpc>
            </a:pPr>
            <a:r>
              <a:rPr lang="hu-HU" sz="2000" dirty="0">
                <a:ea typeface="ＭＳ Ｐゴシック" pitchFamily="34" charset="-128"/>
              </a:rPr>
              <a:t>f</a:t>
            </a:r>
            <a:r>
              <a:rPr lang="en-US" sz="2000" dirty="0"/>
              <a:t>ogathajtó versenyek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cirkusz</a:t>
            </a:r>
            <a:endParaRPr lang="hu-HU" sz="2000" dirty="0">
              <a:effectLst/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hu-HU" sz="2000" dirty="0">
                <a:effectLst/>
                <a:ea typeface="ＭＳ Ｐゴシック" pitchFamily="34" charset="-128"/>
              </a:rPr>
              <a:t>lakomák</a:t>
            </a:r>
          </a:p>
          <a:p>
            <a:pPr>
              <a:lnSpc>
                <a:spcPct val="90000"/>
              </a:lnSpc>
            </a:pPr>
            <a:r>
              <a:rPr lang="hu-HU" sz="2000" dirty="0">
                <a:effectLst/>
                <a:ea typeface="ＭＳ Ｐゴシック" pitchFamily="34" charset="-128"/>
              </a:rPr>
              <a:t>fürdőkultúra </a:t>
            </a:r>
          </a:p>
          <a:p>
            <a:pPr>
              <a:lnSpc>
                <a:spcPct val="90000"/>
              </a:lnSpc>
            </a:pPr>
            <a:endParaRPr lang="hu-HU" sz="2000" dirty="0">
              <a:ea typeface="ＭＳ Ｐゴシック" pitchFamily="34" charset="-128"/>
            </a:endParaRPr>
          </a:p>
          <a:p>
            <a:r>
              <a:rPr lang="hu-HU" sz="2000" dirty="0">
                <a:ea typeface="ＭＳ Ｐゴシック" pitchFamily="34" charset="-128"/>
              </a:rPr>
              <a:t>Az Ókori Olimpiák</a:t>
            </a:r>
            <a:r>
              <a:rPr lang="en-US" sz="2000" dirty="0"/>
              <a:t>:a bajnokok versenyének megtekintése (kizárólag a fér-fiak kiváltsága volt még ekkor) rekreációs elfoglaltságnak tekinthető a mai fogalom szerint.</a:t>
            </a:r>
          </a:p>
          <a:p>
            <a:pPr>
              <a:lnSpc>
                <a:spcPct val="90000"/>
              </a:lnSpc>
              <a:buNone/>
            </a:pPr>
            <a:endParaRPr lang="hu-HU" sz="2000" dirty="0">
              <a:effectLst/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hu-HU" sz="2000" dirty="0">
              <a:effectLst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006765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Antik kultúra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	</a:t>
            </a:r>
            <a:r>
              <a:rPr lang="en-US" sz="2400" i="1" dirty="0"/>
              <a:t>Összességében tehát az antik kultúrában (görögök és rómaiak) az őskorban szárnyait bontogató szórakozás, örömszerzés és kikapcsolódás került az előtérbe, vagyis a rekreáció motivációs tényezője vált fontossá a funkcióval szemben (Kovács, 2004).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Civic.thmx</Template>
  <TotalTime>2768</TotalTime>
  <Words>5873</Words>
  <Application>Microsoft Macintosh PowerPoint</Application>
  <PresentationFormat>Diavetítés a képernyőre (4:3 oldalarány)</PresentationFormat>
  <Paragraphs>1338</Paragraphs>
  <Slides>182</Slides>
  <Notes>6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11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182</vt:i4>
      </vt:variant>
    </vt:vector>
  </HeadingPairs>
  <TitlesOfParts>
    <vt:vector size="194" baseType="lpstr">
      <vt:lpstr>ＭＳ Ｐゴシック</vt:lpstr>
      <vt:lpstr>Arial</vt:lpstr>
      <vt:lpstr>Book Antiqua</vt:lpstr>
      <vt:lpstr>Calibri</vt:lpstr>
      <vt:lpstr>Century Gothic</vt:lpstr>
      <vt:lpstr>Georgia</vt:lpstr>
      <vt:lpstr>Tahoma</vt:lpstr>
      <vt:lpstr>Times CE</vt:lpstr>
      <vt:lpstr>Times New Roman</vt:lpstr>
      <vt:lpstr>Wingdings</vt:lpstr>
      <vt:lpstr>Wingdings 2</vt:lpstr>
      <vt:lpstr>Civic</vt:lpstr>
      <vt:lpstr>Rekreációs és szabadidősportok oktatásmódszertana  I.</vt:lpstr>
      <vt:lpstr>Elvárások</vt:lpstr>
      <vt:lpstr>Kötelező és ajánlott irodalom</vt:lpstr>
      <vt:lpstr>Ajánlott folyóiratok</vt:lpstr>
      <vt:lpstr>Témakörök 1. félév</vt:lpstr>
      <vt:lpstr>A rekreáció fogalma</vt:lpstr>
      <vt:lpstr>Mi nem a rekreáció fogalma?</vt:lpstr>
      <vt:lpstr>A rekreáció </vt:lpstr>
      <vt:lpstr>A rekreáció fogalom-története</vt:lpstr>
      <vt:lpstr>Őskor</vt:lpstr>
      <vt:lpstr>Ókor</vt:lpstr>
      <vt:lpstr>Középkor</vt:lpstr>
      <vt:lpstr>Újkor (-legújabb kor)</vt:lpstr>
      <vt:lpstr>Napjaink</vt:lpstr>
      <vt:lpstr>Életmódunk:</vt:lpstr>
      <vt:lpstr>A rekreáció </vt:lpstr>
      <vt:lpstr>Rekreáció kultúra-tudat </vt:lpstr>
      <vt:lpstr>A rekreáció területei</vt:lpstr>
      <vt:lpstr>Területei</vt:lpstr>
      <vt:lpstr>Szabadidő, leisure</vt:lpstr>
      <vt:lpstr>A rekreációs tevékenységek alapvető feltételei </vt:lpstr>
      <vt:lpstr>Szabadidő, leisure</vt:lpstr>
      <vt:lpstr>Leisure</vt:lpstr>
      <vt:lpstr>A szabadidő típusai</vt:lpstr>
      <vt:lpstr>Szabadidő kalkulátor</vt:lpstr>
      <vt:lpstr>Mennyi szabadidőnk van? </vt:lpstr>
      <vt:lpstr>PowerPoint-bemutató</vt:lpstr>
      <vt:lpstr>Hogyan töltjük el a szabad időkeretünket?</vt:lpstr>
      <vt:lpstr>PowerPoint-bemutató</vt:lpstr>
      <vt:lpstr>Szabadidőtudat</vt:lpstr>
      <vt:lpstr>Szabadidő-fogyasztási típusok</vt:lpstr>
      <vt:lpstr>Egészség, életminőség</vt:lpstr>
      <vt:lpstr>Számomra egészségesnek lenni magába foglalja...</vt:lpstr>
      <vt:lpstr>Vagy? </vt:lpstr>
      <vt:lpstr>Fogalmi áttekintés</vt:lpstr>
      <vt:lpstr>Totális értelmezés</vt:lpstr>
      <vt:lpstr>Az egészség dimenziói</vt:lpstr>
      <vt:lpstr>PowerPoint-bemutató</vt:lpstr>
      <vt:lpstr>Egészséges életmód</vt:lpstr>
      <vt:lpstr>Egészséges életmód követendők</vt:lpstr>
      <vt:lpstr>Egészségtudat</vt:lpstr>
      <vt:lpstr>Fittség</vt:lpstr>
      <vt:lpstr>Egészség, életminőség számokban</vt:lpstr>
      <vt:lpstr>A rekreáció és a civilizációs fejlődés</vt:lpstr>
      <vt:lpstr>A civilizációs fejlődés hatásai</vt:lpstr>
      <vt:lpstr>Civilizációs betegségek</vt:lpstr>
      <vt:lpstr>Civilizáció és életmennyiség</vt:lpstr>
      <vt:lpstr>A születéskor várható élettartam az európai országokban a 21. század első éveiben</vt:lpstr>
      <vt:lpstr>A születéskor várható élettartam Magyarországon, Csehországban, Lengyelországban és az Európai Unióban</vt:lpstr>
      <vt:lpstr>A születéskor várható élettartam Közép-Kelet Európában (2011)</vt:lpstr>
      <vt:lpstr>Várható egészség</vt:lpstr>
      <vt:lpstr>A legfontosabb haláloki főcsoportok halálozási arányaibana) b) bekövetkezett csökkenések viszonylagos részesedése az általános halálozási arány csökkenésében, illetve ezek hozzájárulása a születéskor várható élettartam meghosszabbodásához  az 1993 és 2004 közötti időszakban az össznépességbenc) </vt:lpstr>
      <vt:lpstr>PowerPoint-bemutató</vt:lpstr>
      <vt:lpstr>PowerPoint-bemutató</vt:lpstr>
      <vt:lpstr>A népesség kormegoszlása</vt:lpstr>
      <vt:lpstr>PowerPoint-bemutató</vt:lpstr>
      <vt:lpstr>PowerPoint-bemutató</vt:lpstr>
      <vt:lpstr>PowerPoint-bemutató</vt:lpstr>
      <vt:lpstr>PowerPoint-bemutató</vt:lpstr>
      <vt:lpstr>PowerPoint-bemutató</vt:lpstr>
      <vt:lpstr>Eurobarometer 2014</vt:lpstr>
      <vt:lpstr>A sportról készült Eurobarométer felmérés nagyfokú mozgáshiányt állapított meg az EU-ban 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Legnépszerűbb aktív rekreációs tevékenységek</vt:lpstr>
      <vt:lpstr>Kik sportolnak nagyobb arányban?!</vt:lpstr>
      <vt:lpstr>Kik sportolnak nagyobb arányban? </vt:lpstr>
      <vt:lpstr>2016-</vt:lpstr>
      <vt:lpstr>Mit takarnak az alábbi fogalmak?</vt:lpstr>
      <vt:lpstr>A fizikai aktivitás piramisa (egészséges felnőttek részére)</vt:lpstr>
      <vt:lpstr>WHO ajánlások a fizikai aktivitással kapcsolatban</vt:lpstr>
      <vt:lpstr>10 tény a fizikai aktivitással kapcsolatosan </vt:lpstr>
      <vt:lpstr> 10 tény a fizikai aktivitással kapcsolatosan  </vt:lpstr>
      <vt:lpstr> 10 tény a fizikai aktivitással kapcsolatosan  </vt:lpstr>
      <vt:lpstr> 10 tény a fizikai aktivitással kapcsolatosan  </vt:lpstr>
      <vt:lpstr> 10 tény a fizikai aktivitással kapcsolatosan  </vt:lpstr>
      <vt:lpstr>Mely betegségek kialakulásának kockázati tényezőit csökkenti a fizikai aktivitás? </vt:lpstr>
      <vt:lpstr>A fizikai aktivitás egyéb pozitív hatásai</vt:lpstr>
      <vt:lpstr>A fizikai aktivitás jótékony hatása az élethosszra</vt:lpstr>
      <vt:lpstr>Hogyan segíthet az Egészségügyi hálózat?  Jó gyakorlatok a Európából: ‘ Fizikai aktivitás receptre’</vt:lpstr>
      <vt:lpstr>Mit és hogyan javasoljunk? </vt:lpstr>
      <vt:lpstr>Alapelvek a(z) (újra)kezdéshez..</vt:lpstr>
      <vt:lpstr>Mi befolyásolja az életminőséget?</vt:lpstr>
      <vt:lpstr>Mi az életminőség? </vt:lpstr>
      <vt:lpstr>Mi befolyásolja az életminőséget? </vt:lpstr>
      <vt:lpstr>Kiegészítés</vt:lpstr>
      <vt:lpstr>A rekreáció társadalmi beágyazottsága</vt:lpstr>
      <vt:lpstr>A rekreáció társadalmi beágyazottsága</vt:lpstr>
      <vt:lpstr>A rekreáció múltja, Rekreációs irányzatok</vt:lpstr>
      <vt:lpstr>A rekreáció múltja </vt:lpstr>
      <vt:lpstr>Ókor</vt:lpstr>
      <vt:lpstr>Antik kultúra</vt:lpstr>
      <vt:lpstr>A „sötét középkor”: differenciálódó szabadidő kultúra </vt:lpstr>
      <vt:lpstr>Középkor</vt:lpstr>
      <vt:lpstr>  Rekreáció a Középkorban  </vt:lpstr>
      <vt:lpstr>A rekreáció és a civilizációs fejlődés</vt:lpstr>
      <vt:lpstr>Ipari Forradalom</vt:lpstr>
      <vt:lpstr>Ipari Forradalom</vt:lpstr>
      <vt:lpstr>Újkor</vt:lpstr>
      <vt:lpstr>Gyermekmunka</vt:lpstr>
      <vt:lpstr>Rekreációs válaszok</vt:lpstr>
      <vt:lpstr>Áttekintés</vt:lpstr>
      <vt:lpstr>Ipari forradalom- I. VH</vt:lpstr>
      <vt:lpstr>  Vallási szervezetek </vt:lpstr>
      <vt:lpstr>Első ‘outdoor’ szervezetek megalakulása </vt:lpstr>
      <vt:lpstr>Cserkészet</vt:lpstr>
      <vt:lpstr>A város élhetővé tétele</vt:lpstr>
      <vt:lpstr>Városi parkok</vt:lpstr>
      <vt:lpstr>Városi parkok Magyarországon</vt:lpstr>
      <vt:lpstr>A Világ legzöldebb, legélhetőbb városai</vt:lpstr>
      <vt:lpstr>Európa Legélhetőbb városai</vt:lpstr>
      <vt:lpstr>Tudományos és technikai forradalom </vt:lpstr>
      <vt:lpstr>Tudományos és technikai felfedezések </vt:lpstr>
      <vt:lpstr>Alapkutatások</vt:lpstr>
      <vt:lpstr>A Tudományos és Technikai Forradalom életmódra gyakorolt hatásai</vt:lpstr>
      <vt:lpstr>PowerPoint-bemutató</vt:lpstr>
      <vt:lpstr>    Hol vannak összefüggések, kölcsönhatások?  (Rajzolják be nyilakkal!) </vt:lpstr>
      <vt:lpstr>A komfortossá váló élet kihívásai</vt:lpstr>
      <vt:lpstr>Életmódváltozás az USA-ban </vt:lpstr>
      <vt:lpstr> Érdekességek </vt:lpstr>
      <vt:lpstr>Rekreációs válaszok</vt:lpstr>
      <vt:lpstr>Üzemi rekreáció</vt:lpstr>
      <vt:lpstr>Rekreációs szervezetek</vt:lpstr>
      <vt:lpstr>A fittségi mozgalom kezdete</vt:lpstr>
      <vt:lpstr>Dr. Kenneth H. Cooper munkássága</vt:lpstr>
      <vt:lpstr>A Tökéletes közérzet programja</vt:lpstr>
      <vt:lpstr>Dr. Kenneth H. Cooper művei</vt:lpstr>
      <vt:lpstr>Fontosabb művei</vt:lpstr>
      <vt:lpstr>Fontosabb művei</vt:lpstr>
      <vt:lpstr>Fontosabb művei</vt:lpstr>
      <vt:lpstr>A Cooper Intézet története</vt:lpstr>
      <vt:lpstr> A Cooper Intézet tevékenysége ma mindenkinek szól…</vt:lpstr>
      <vt:lpstr>Rekreációs válaszok</vt:lpstr>
      <vt:lpstr>A fitness, vagy fitnesz fogalma</vt:lpstr>
      <vt:lpstr>Fitnesz, mint rekreációs irányzat</vt:lpstr>
      <vt:lpstr>USA ‘válaszok’, kampányok</vt:lpstr>
      <vt:lpstr>Táplálkozási kampányok</vt:lpstr>
      <vt:lpstr>Az európai helyzet...</vt:lpstr>
      <vt:lpstr>Skandináv (jó ) megoldások</vt:lpstr>
      <vt:lpstr>Eredménye…</vt:lpstr>
      <vt:lpstr>Nemzetközi mozgalmak</vt:lpstr>
      <vt:lpstr>A volt szocialista országok</vt:lpstr>
      <vt:lpstr> Mára a Fitnesz erős irányzattá vált hazánkban is</vt:lpstr>
      <vt:lpstr>Információs Forradalom</vt:lpstr>
      <vt:lpstr>Információs forradalom </vt:lpstr>
      <vt:lpstr>Az Információs forradalom hatása az életmódra </vt:lpstr>
      <vt:lpstr>Az USA ma…</vt:lpstr>
      <vt:lpstr>USA statisztikák ’90-es évek fizikai aktivitás</vt:lpstr>
      <vt:lpstr>Túlsúly</vt:lpstr>
      <vt:lpstr>Keringési megbetegedések</vt:lpstr>
      <vt:lpstr>Túlsúly a Világban</vt:lpstr>
      <vt:lpstr>2015-re…</vt:lpstr>
      <vt:lpstr>A rekreációs irányzok megjelenése</vt:lpstr>
      <vt:lpstr>A wellnesz fogalma</vt:lpstr>
      <vt:lpstr>Wellnesz</vt:lpstr>
      <vt:lpstr>Wellnesz irányzat</vt:lpstr>
      <vt:lpstr>Wellnesz irányzat</vt:lpstr>
      <vt:lpstr>Sebastian Kneipp</vt:lpstr>
      <vt:lpstr>Ryan, Travis</vt:lpstr>
      <vt:lpstr>Holisztikus szemlélet</vt:lpstr>
      <vt:lpstr>Élménykereső irányzat</vt:lpstr>
      <vt:lpstr>Teljesítményelvű irányzat</vt:lpstr>
      <vt:lpstr>REKREÁCIÓS IRÁNYZATOK összefoglalása</vt:lpstr>
      <vt:lpstr>A rekreáció és a civilizációs fejlődés</vt:lpstr>
      <vt:lpstr>A rekreáció irányzatai</vt:lpstr>
      <vt:lpstr>PowerPoint-bemutató</vt:lpstr>
      <vt:lpstr>A Rekreáció irányzatai </vt:lpstr>
      <vt:lpstr>Ipari Forradalom- Rekreációs válaszok</vt:lpstr>
      <vt:lpstr>Outdoor irányzat</vt:lpstr>
      <vt:lpstr>TTF- IFO Rekreációs válaszok</vt:lpstr>
      <vt:lpstr>Egészség-célzatú irányzatok</vt:lpstr>
      <vt:lpstr>Fittségi irányzat </vt:lpstr>
      <vt:lpstr>Wellnesz irányzat</vt:lpstr>
      <vt:lpstr>Élménykereső irányzat</vt:lpstr>
      <vt:lpstr>Teljesítményelvű irányzat</vt:lpstr>
    </vt:vector>
  </TitlesOfParts>
  <Company>SIK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munkahelyi rekreáció szervezése</dc:title>
  <dc:creator>Gyongyver Lacza</dc:creator>
  <cp:lastModifiedBy>Gyöngyvér Lacza</cp:lastModifiedBy>
  <cp:revision>61</cp:revision>
  <dcterms:created xsi:type="dcterms:W3CDTF">2018-09-09T22:12:27Z</dcterms:created>
  <dcterms:modified xsi:type="dcterms:W3CDTF">2018-11-20T22:25:38Z</dcterms:modified>
</cp:coreProperties>
</file>