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36AE-A9B5-42F9-9926-AF41F22DAE19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6DB5-8969-4D89-BBD7-C592C71BAE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68724D-2DDA-44BE-A662-7A739779E6A0}" type="slidenum">
              <a:rPr lang="en-US" altLang="hu-HU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hu-HU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81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74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40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B5245-C91E-4DD7-B236-68369F264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49AB-C321-4E6B-9184-07D0F2FDB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52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A0F7-AF81-4AE3-B551-C1594A1C0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3AB7-B4C1-418C-9864-A35350B737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8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B752-605B-4D9C-BDC5-89B22E249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2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8E32-E4D3-4856-94EE-5F569BDF01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1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783A-E658-408E-B14B-7BEF36AD63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7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3954-47AC-4101-B2A8-1F866C0FD6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3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08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C087C-48DC-48FD-8E2C-BD9EF55CAB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7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4E5E-C933-48CB-B996-0C62AD2CED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1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DBD9-EE20-4B08-91FB-0B0A9B7FD9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0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97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59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5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88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39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23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56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A218B-F2FF-48B4-8135-D4E3EDF17CC0}" type="datetimeFigureOut">
              <a:rPr lang="hu-HU" smtClean="0"/>
              <a:t>2018.01.12.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DA07-9B83-4801-83C1-60F6E159DB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D0C6F-92A5-40E0-94A8-B16A4D3771F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#Newton_m.C3.A1sodik_t.C3.B6rv.C3.A9nye_.E2.80.93_a_dinamika_alapt.C3.B6rv.C3.A9nye"/><Relationship Id="rId2" Type="http://schemas.openxmlformats.org/officeDocument/2006/relationships/hyperlink" Target="#Newton_els.C5.91_t.C3.B6rv.C3.A9nye_.E2.80.93_a_tehetetlens.C3.A9g_t.C3.B6rv.C3.A9nye"/><Relationship Id="rId1" Type="http://schemas.openxmlformats.org/officeDocument/2006/relationships/slideLayout" Target="../slideLayouts/slideLayout18.xml"/><Relationship Id="rId5" Type="http://schemas.openxmlformats.org/officeDocument/2006/relationships/hyperlink" Target="#Newton_negyedik_t.C3.B6rv.C3.A9nye_.E2.80.93_az_er.C5.91hat.C3.A1sok_f.C3.BCggetlens.C3.A9g.C3.A9nek_elve"/><Relationship Id="rId4" Type="http://schemas.openxmlformats.org/officeDocument/2006/relationships/hyperlink" Target="#Newton_harmadik_t.C3.B6rv.C3.A9nye_.E2.80.93_a_hat.C3.A1s-ellenhat.C3.A1s_t.C3.B6rv.C3.A9nye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u.wikipedia.org/w/index.php?title=F%C3%A1jl:Albrecht_von_Haller.jpg&amp;filetimestamp=20060613101111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hu.wikipedia.org/wiki/Fiziol%C3%B3gi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dvan.physiology.org/cgi/content/full/30/2/51/F2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://advan.physiology.org/cgi/content/full/30/2/51/F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advan.physiology.org/cgi/content/full/30/2/51/F5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advan.physiology.org/cgi/content/full/30/2/51/F4" TargetMode="External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rchibald_Hill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Image:Marey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hyperlink" Target="http://en.wikipedia.org/wiki/Image:Marey_-_birds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llamoreux@home.com" TargetMode="Externa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5.wav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rchimedes-screw_one-screw-threads_with-ball_3D-view_animated_small.gif" TargetMode="External"/><Relationship Id="rId2" Type="http://schemas.openxmlformats.org/officeDocument/2006/relationships/hyperlink" Target="http://en.wikipedia.org/wiki/Image:Domenico-Fetti_Archimedes_1620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Image:Archimedes_lever_(Small).jpg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Galen_detail.jpg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75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900113" y="620713"/>
            <a:ext cx="5400675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Galileo Galilei (1564-1642)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pic>
        <p:nvPicPr>
          <p:cNvPr id="19459" name="Picture 4" descr="Galile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4112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P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673258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300788" y="328453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835150" y="1341438"/>
            <a:ext cx="489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000000"/>
                </a:solidFill>
              </a:rPr>
              <a:t>A mechanika atyja</a:t>
            </a:r>
            <a:endParaRPr lang="en-US" altLang="hu-HU" sz="2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0209 0.2571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0" grpId="0" animBg="1"/>
      <p:bldP spid="31750" grpId="1" animBg="1"/>
      <p:bldP spid="317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71550" y="1268413"/>
            <a:ext cx="7345363" cy="1200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FFFFFF"/>
                </a:solidFill>
              </a:rPr>
              <a:t>Az állatok tömege nem méretük arányában növekszik, és így a csontok tömege sem arányos a csontok körfogatával.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71550" y="2924175"/>
            <a:ext cx="7416800" cy="1200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FFFFFF"/>
                </a:solidFill>
              </a:rPr>
              <a:t>A tömör struktúrák (pl. csont) hajlítással szembeni ellenállása növekszik, ha üregessé válnak.</a:t>
            </a:r>
            <a:endParaRPr lang="en-US" altLang="hu-HU" sz="2400">
              <a:solidFill>
                <a:srgbClr val="000000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71550" y="4508500"/>
            <a:ext cx="7488238" cy="1200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FFFFFF"/>
                </a:solidFill>
              </a:rPr>
              <a:t>A tengeri élőlények súlya nagyobb lehet a szárazföldi élőlényekkel szemben, mert felhajtóerő hat rájuk.  </a:t>
            </a:r>
            <a:endParaRPr lang="en-US" altLang="hu-H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  <p:bldP spid="327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503488" y="1879600"/>
            <a:ext cx="4176712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000000"/>
                </a:solidFill>
              </a:rPr>
              <a:t>Jelenségek megfigyelése</a:t>
            </a:r>
            <a:endParaRPr lang="en-US" altLang="hu-HU" sz="2400" b="1" i="1">
              <a:solidFill>
                <a:srgbClr val="00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82850" y="2708275"/>
            <a:ext cx="41751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000000"/>
                </a:solidFill>
              </a:rPr>
              <a:t>Tények kritikus vizsgálata</a:t>
            </a:r>
            <a:endParaRPr lang="en-US" altLang="hu-HU" sz="2400" b="1" i="1">
              <a:solidFill>
                <a:srgbClr val="000000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41400" y="3573463"/>
            <a:ext cx="70580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000000"/>
                </a:solidFill>
              </a:rPr>
              <a:t>Kísérlet a jelenségek okainak feltárására</a:t>
            </a:r>
            <a:endParaRPr lang="en-US" altLang="hu-HU" sz="2400" b="1" i="1">
              <a:solidFill>
                <a:srgbClr val="000000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41400" y="4581525"/>
            <a:ext cx="70580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000000"/>
                </a:solidFill>
              </a:rPr>
              <a:t>A jelenségek tudományos magyarázata </a:t>
            </a:r>
            <a:endParaRPr lang="en-US" altLang="hu-HU" sz="2400" b="1" i="1">
              <a:solidFill>
                <a:srgbClr val="000000"/>
              </a:solidFill>
            </a:endParaRPr>
          </a:p>
        </p:txBody>
      </p:sp>
      <p:sp>
        <p:nvSpPr>
          <p:cNvPr id="21511" name="Szövegdoboz 1"/>
          <p:cNvSpPr txBox="1">
            <a:spLocks noChangeArrowheads="1"/>
          </p:cNvSpPr>
          <p:nvPr/>
        </p:nvSpPr>
        <p:spPr bwMode="auto">
          <a:xfrm>
            <a:off x="3429000" y="928688"/>
            <a:ext cx="2441575" cy="64611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600" dirty="0">
                <a:solidFill>
                  <a:srgbClr val="000000"/>
                </a:solidFill>
              </a:rPr>
              <a:t>Módszerei: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8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7.40741E-7 L 0.0 0.16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9953 " pathEditMode="relative" ptsTypes="AA">
                                      <p:cBhvr>
                                        <p:cTn id="19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6805 " pathEditMode="relative" ptsTypes="AA">
                                      <p:cBhvr>
                                        <p:cTn id="2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797" grpId="0" animBg="1"/>
      <p:bldP spid="33797" grpId="1" animBg="1"/>
      <p:bldP spid="33798" grpId="0" animBg="1"/>
      <p:bldP spid="3379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00113" y="333375"/>
            <a:ext cx="4751387" cy="946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 i="1">
                <a:solidFill>
                  <a:srgbClr val="000000"/>
                </a:solidFill>
              </a:rPr>
              <a:t>Giovanni Alfonso Borelli</a:t>
            </a:r>
            <a:r>
              <a:rPr lang="hu-HU" altLang="hu-HU" sz="2800" b="1">
                <a:solidFill>
                  <a:srgbClr val="000000"/>
                </a:solidFill>
              </a:rPr>
              <a:t> (1608-1679)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71550" y="1484313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000000"/>
                </a:solidFill>
              </a:rPr>
              <a:t>A modern biomechanika atyja</a:t>
            </a:r>
            <a:endParaRPr lang="en-GB" altLang="hu-HU" sz="2400" b="1" i="1">
              <a:solidFill>
                <a:srgbClr val="000000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22288" y="2405063"/>
            <a:ext cx="70548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 matematika, a fizika és az anatómia összekapcsolása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22288" y="3405188"/>
            <a:ext cx="705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első tudós, aki felismerte, hogy az emberi izomrendszer mechanikai törvények szerint működik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22288" y="4605338"/>
            <a:ext cx="7054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állatok mozgása nem csak a belső erőktől, de a víz és a levegő ellenállásától is függ.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pic>
        <p:nvPicPr>
          <p:cNvPr id="22535" name="Picture 9" descr="Bor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0"/>
            <a:ext cx="135255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3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  <p:bldP spid="34821" grpId="0"/>
      <p:bldP spid="34822" grpId="0"/>
      <p:bldP spid="348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ordi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715963"/>
            <a:ext cx="35925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90575" y="266700"/>
            <a:ext cx="712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000000"/>
                </a:solidFill>
              </a:rPr>
              <a:t>Az erő és teher karok viszonya</a:t>
            </a:r>
            <a:endParaRPr lang="en-US" altLang="hu-HU" sz="2400" b="1" i="1">
              <a:solidFill>
                <a:srgbClr val="00000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31913" y="2349500"/>
            <a:ext cx="6911975" cy="946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 i="1">
                <a:solidFill>
                  <a:srgbClr val="000000"/>
                </a:solidFill>
              </a:rPr>
              <a:t>A testek tömegközéppontjának kiszámítása </a:t>
            </a:r>
          </a:p>
        </p:txBody>
      </p:sp>
      <p:sp>
        <p:nvSpPr>
          <p:cNvPr id="23557" name="Szövegdoboz 5"/>
          <p:cNvSpPr txBox="1">
            <a:spLocks noChangeArrowheads="1"/>
          </p:cNvSpPr>
          <p:nvPr/>
        </p:nvSpPr>
        <p:spPr bwMode="auto">
          <a:xfrm>
            <a:off x="395288" y="53959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A súlypontmeghatározáshoz méréseket végzett: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meztelen férfiakat kötözött egy deszkához,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amit aztán egy késélen addig helyezgetett,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míg megtalálta az egyensúlyi helyzetet.</a:t>
            </a:r>
          </a:p>
        </p:txBody>
      </p:sp>
    </p:spTree>
    <p:extLst>
      <p:ext uri="{BB962C8B-B14F-4D97-AF65-F5344CB8AC3E}">
        <p14:creationId xmlns:p14="http://schemas.microsoft.com/office/powerpoint/2010/main" val="37897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22338" y="317500"/>
            <a:ext cx="5400675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 i="1">
                <a:solidFill>
                  <a:srgbClr val="000000"/>
                </a:solidFill>
              </a:rPr>
              <a:t>Isaac Newton</a:t>
            </a:r>
            <a:r>
              <a:rPr lang="hu-HU" altLang="hu-HU" sz="2800" b="1">
                <a:solidFill>
                  <a:srgbClr val="000000"/>
                </a:solidFill>
              </a:rPr>
              <a:t> (1642-1727)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30288" y="1125538"/>
            <a:ext cx="5184775" cy="4619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FFFFFF"/>
                </a:solidFill>
              </a:rPr>
              <a:t>A mechanika négy  alaptörvénye</a:t>
            </a:r>
            <a:endParaRPr lang="en-GB" altLang="hu-HU" sz="2400" b="1">
              <a:solidFill>
                <a:srgbClr val="FFFFFF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2875" y="1916113"/>
            <a:ext cx="8786813" cy="35401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dirty="0">
                <a:solidFill>
                  <a:srgbClr val="FFFF00"/>
                </a:solidFill>
                <a:hlinkClick r:id="rId2" action="ppaction://hlinkfile"/>
              </a:rPr>
              <a:t>1 Newton első törvénye – a tehetetlenség törvénye</a:t>
            </a:r>
            <a:r>
              <a:rPr lang="hu-HU" sz="2800" dirty="0">
                <a:solidFill>
                  <a:srgbClr val="FFFF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dirty="0">
                <a:solidFill>
                  <a:srgbClr val="FFFF00"/>
                </a:solidFill>
                <a:hlinkClick r:id="rId3" action="ppaction://hlinkfile"/>
              </a:rPr>
              <a:t>2 Newton második törvénye – a dinamika alaptörvénye</a:t>
            </a:r>
            <a:r>
              <a:rPr lang="hu-HU" sz="2800" dirty="0">
                <a:solidFill>
                  <a:srgbClr val="FFFF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dirty="0">
                <a:solidFill>
                  <a:srgbClr val="FFFF00"/>
                </a:solidFill>
                <a:hlinkClick r:id="rId4" action="ppaction://hlinkfile"/>
              </a:rPr>
              <a:t>3 Newton harmadik törvénye – a hatás-ellenhatás törvénye</a:t>
            </a:r>
            <a:r>
              <a:rPr lang="hu-HU" sz="2800" dirty="0">
                <a:solidFill>
                  <a:srgbClr val="FFFF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dirty="0">
                <a:solidFill>
                  <a:srgbClr val="FFFF00"/>
                </a:solidFill>
                <a:hlinkClick r:id="rId5" action="ppaction://hlinkfile"/>
              </a:rPr>
              <a:t>4 Newton negyedik törvénye – az erőhatások függetlenségének elve</a:t>
            </a:r>
            <a:r>
              <a:rPr lang="hu-HU" sz="2800" dirty="0">
                <a:solidFill>
                  <a:srgbClr val="FFFF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5657" y="5822929"/>
            <a:ext cx="7072362" cy="1015663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000" b="1" dirty="0">
                <a:solidFill>
                  <a:srgbClr val="000000"/>
                </a:solidFill>
              </a:rPr>
              <a:t>Ha egy testre egyidejűleg több erő hat, akkor az erőhatások egymást nem zavarva, egymástól függetlenül adódnak össze – szuperpozíció elve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églalap 1"/>
          <p:cNvSpPr>
            <a:spLocks noChangeArrowheads="1"/>
          </p:cNvSpPr>
          <p:nvPr/>
        </p:nvSpPr>
        <p:spPr bwMode="auto">
          <a:xfrm>
            <a:off x="2286000" y="282892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Minden test nyugalomban marad vagy egyenes vonalú egyenletes mozgást végez mindaddig, míg ezt az állapotot egy másik test vagy mező meg nem változtatja.</a:t>
            </a:r>
          </a:p>
        </p:txBody>
      </p:sp>
      <p:sp>
        <p:nvSpPr>
          <p:cNvPr id="25603" name="Szövegdoboz 2"/>
          <p:cNvSpPr txBox="1">
            <a:spLocks noChangeArrowheads="1"/>
          </p:cNvSpPr>
          <p:nvPr/>
        </p:nvSpPr>
        <p:spPr bwMode="auto">
          <a:xfrm>
            <a:off x="1857375" y="571500"/>
            <a:ext cx="4462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000">
                <a:solidFill>
                  <a:srgbClr val="000000"/>
                </a:solidFill>
              </a:rPr>
              <a:t>Newton I. törvénye</a:t>
            </a:r>
          </a:p>
        </p:txBody>
      </p:sp>
    </p:spTree>
    <p:extLst>
      <p:ext uri="{BB962C8B-B14F-4D97-AF65-F5344CB8AC3E}">
        <p14:creationId xmlns:p14="http://schemas.microsoft.com/office/powerpoint/2010/main" val="22075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églalap 1"/>
          <p:cNvSpPr>
            <a:spLocks noChangeArrowheads="1"/>
          </p:cNvSpPr>
          <p:nvPr/>
        </p:nvSpPr>
        <p:spPr bwMode="auto">
          <a:xfrm>
            <a:off x="2286000" y="2690813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Egy pontszerű test lendületének (impulzusának) a megváltozása egyenesen arányos és azonos irányú a testre ható, 'F' erővel. Az arányossági tényező megegyezik a test 'm' tömegével.</a:t>
            </a:r>
          </a:p>
        </p:txBody>
      </p:sp>
      <p:sp>
        <p:nvSpPr>
          <p:cNvPr id="26627" name="Szövegdoboz 2"/>
          <p:cNvSpPr txBox="1">
            <a:spLocks noChangeArrowheads="1"/>
          </p:cNvSpPr>
          <p:nvPr/>
        </p:nvSpPr>
        <p:spPr bwMode="auto">
          <a:xfrm>
            <a:off x="1857375" y="571500"/>
            <a:ext cx="460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000">
                <a:solidFill>
                  <a:srgbClr val="000000"/>
                </a:solidFill>
              </a:rPr>
              <a:t>Newton II. törvénye</a:t>
            </a:r>
          </a:p>
        </p:txBody>
      </p:sp>
    </p:spTree>
    <p:extLst>
      <p:ext uri="{BB962C8B-B14F-4D97-AF65-F5344CB8AC3E}">
        <p14:creationId xmlns:p14="http://schemas.microsoft.com/office/powerpoint/2010/main" val="14961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églalap 1"/>
          <p:cNvSpPr>
            <a:spLocks noChangeArrowheads="1"/>
          </p:cNvSpPr>
          <p:nvPr/>
        </p:nvSpPr>
        <p:spPr bwMode="auto">
          <a:xfrm>
            <a:off x="2286000" y="2500313"/>
            <a:ext cx="42148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Hatás - ellenhatás törvénye: Két test kölcsönhatása során mindkét testre azonos nagyságú, egymással ellentétes irányú erő hat.</a:t>
            </a:r>
          </a:p>
        </p:txBody>
      </p:sp>
      <p:sp>
        <p:nvSpPr>
          <p:cNvPr id="27651" name="Szövegdoboz 2"/>
          <p:cNvSpPr txBox="1">
            <a:spLocks noChangeArrowheads="1"/>
          </p:cNvSpPr>
          <p:nvPr/>
        </p:nvSpPr>
        <p:spPr bwMode="auto">
          <a:xfrm>
            <a:off x="1857375" y="571500"/>
            <a:ext cx="4748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000">
                <a:solidFill>
                  <a:srgbClr val="000000"/>
                </a:solidFill>
              </a:rPr>
              <a:t>Newton III. törvénye</a:t>
            </a:r>
          </a:p>
        </p:txBody>
      </p:sp>
    </p:spTree>
    <p:extLst>
      <p:ext uri="{BB962C8B-B14F-4D97-AF65-F5344CB8AC3E}">
        <p14:creationId xmlns:p14="http://schemas.microsoft.com/office/powerpoint/2010/main" val="28707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églalap 1"/>
          <p:cNvSpPr>
            <a:spLocks noChangeArrowheads="1"/>
          </p:cNvSpPr>
          <p:nvPr/>
        </p:nvSpPr>
        <p:spPr bwMode="auto">
          <a:xfrm>
            <a:off x="1214438" y="1928813"/>
            <a:ext cx="6858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Newton IV törvénye: erők függetlensége: ha egy testre több erő hat, akkor együttes hatásuk egyenlő a vektori összegükkel (szuperpozíció, paralelogramma). A közös hatásvonalú erők eredőjét az összetevők előjeles összege adja. Az erővektor támadáspontja elcsúsztatható az erő hatásvonala mentén, ekkor nem változik meg az erőhatás következménye. Az egymást metsző hatásvonalú erővektorok eredője a paralelogramma-módszerrel határozható meg.</a:t>
            </a:r>
          </a:p>
        </p:txBody>
      </p:sp>
      <p:sp>
        <p:nvSpPr>
          <p:cNvPr id="28675" name="Szövegdoboz 2"/>
          <p:cNvSpPr txBox="1">
            <a:spLocks noChangeArrowheads="1"/>
          </p:cNvSpPr>
          <p:nvPr/>
        </p:nvSpPr>
        <p:spPr bwMode="auto">
          <a:xfrm>
            <a:off x="1857375" y="571500"/>
            <a:ext cx="4757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4000">
                <a:solidFill>
                  <a:srgbClr val="000000"/>
                </a:solidFill>
              </a:rPr>
              <a:t>Newton IV. törvénye</a:t>
            </a:r>
          </a:p>
        </p:txBody>
      </p:sp>
    </p:spTree>
    <p:extLst>
      <p:ext uri="{BB962C8B-B14F-4D97-AF65-F5344CB8AC3E}">
        <p14:creationId xmlns:p14="http://schemas.microsoft.com/office/powerpoint/2010/main" val="23816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19250" y="1125538"/>
            <a:ext cx="58324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b="1">
                <a:solidFill>
                  <a:srgbClr val="000000"/>
                </a:solidFill>
              </a:rPr>
              <a:t>A biomechanika, mint tudományág kialakulása és előzményei</a:t>
            </a:r>
            <a:endParaRPr lang="en-GB" altLang="hu-HU" b="1">
              <a:solidFill>
                <a:srgbClr val="000000"/>
              </a:solidFill>
            </a:endParaRPr>
          </a:p>
        </p:txBody>
      </p:sp>
      <p:sp>
        <p:nvSpPr>
          <p:cNvPr id="11267" name="Szövegdoboz 3"/>
          <p:cNvSpPr txBox="1">
            <a:spLocks noChangeArrowheads="1"/>
          </p:cNvSpPr>
          <p:nvPr/>
        </p:nvSpPr>
        <p:spPr bwMode="auto">
          <a:xfrm>
            <a:off x="1116013" y="5051425"/>
            <a:ext cx="7715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i="1">
                <a:solidFill>
                  <a:srgbClr val="000000"/>
                </a:solidFill>
              </a:rPr>
              <a:t>Biomechanica Hungarica I. évfolyam, 1. szám</a:t>
            </a:r>
            <a:r>
              <a:rPr lang="hu-HU" altLang="hu-HU" sz="1800" i="1">
                <a:solidFill>
                  <a:srgbClr val="000000"/>
                </a:solidFill>
              </a:rPr>
              <a:t> 63-75</a:t>
            </a:r>
            <a:endParaRPr lang="en-US" altLang="hu-HU" sz="1800" i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AZ ORVOSI BIOMECHANIKA TÖRTÉNETE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Csernátony Zoltán</a:t>
            </a:r>
          </a:p>
        </p:txBody>
      </p:sp>
    </p:spTree>
    <p:extLst>
      <p:ext uri="{BB962C8B-B14F-4D97-AF65-F5344CB8AC3E}">
        <p14:creationId xmlns:p14="http://schemas.microsoft.com/office/powerpoint/2010/main" val="33109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92088" y="836613"/>
            <a:ext cx="5400675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Luigi Galvani (1737-1798)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44475" y="1809750"/>
            <a:ext cx="5840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izmok ingerelhetősége – elektromos inger feszülést vált ki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71450" y="2714625"/>
            <a:ext cx="5400675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Amand Duchenne (1806-1875)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000125" y="364490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Physiologie des Mouvements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827213" y="4627563"/>
            <a:ext cx="3744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izmok együttműködése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pic>
        <p:nvPicPr>
          <p:cNvPr id="40969" name="Picture 9" descr="http://www.dkrmg.sulinet.hu/%7Eujvari/8a/MGY/bekacomb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/>
          <a:stretch>
            <a:fillRect/>
          </a:stretch>
        </p:blipFill>
        <p:spPr bwMode="auto">
          <a:xfrm>
            <a:off x="5867400" y="747713"/>
            <a:ext cx="29527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5" grpId="0" animBg="1" autoUpdateAnimBg="0"/>
      <p:bldP spid="37896" grpId="0" autoUpdateAnimBg="0"/>
      <p:bldP spid="3789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zövegdoboz 1"/>
          <p:cNvSpPr txBox="1">
            <a:spLocks noChangeArrowheads="1"/>
          </p:cNvSpPr>
          <p:nvPr/>
        </p:nvSpPr>
        <p:spPr bwMode="auto">
          <a:xfrm>
            <a:off x="1214438" y="1643063"/>
            <a:ext cx="70723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Az állati elektromosság egyszerre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az egyik leginkább kutatott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témává vált. A kérdés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legnagyobb kutatója </a:t>
            </a:r>
            <a:r>
              <a:rPr lang="en-US" altLang="hu-HU" sz="1800" b="1">
                <a:solidFill>
                  <a:srgbClr val="000000"/>
                </a:solidFill>
              </a:rPr>
              <a:t>Emil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b="1">
                <a:solidFill>
                  <a:srgbClr val="000000"/>
                </a:solidFill>
              </a:rPr>
              <a:t>DuBois-Reymond (1818–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1896) volt, aki munkásságával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lefektette a modern elektrofiziológiát.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1848-ban demonstrálta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az idegek akciós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potenciálját, és 1849-ben EMG-vizsgálatot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>
                <a:solidFill>
                  <a:srgbClr val="000000"/>
                </a:solidFill>
              </a:rPr>
              <a:t>végzett.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642938"/>
            <a:ext cx="12668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zövegdoboz 1"/>
          <p:cNvSpPr txBox="1">
            <a:spLocks noChangeArrowheads="1"/>
          </p:cNvSpPr>
          <p:nvPr/>
        </p:nvSpPr>
        <p:spPr bwMode="auto">
          <a:xfrm>
            <a:off x="684213" y="503238"/>
            <a:ext cx="405765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800" b="1">
                <a:solidFill>
                  <a:srgbClr val="000000"/>
                </a:solidFill>
              </a:rPr>
              <a:t>Emil</a:t>
            </a:r>
            <a:r>
              <a:rPr lang="hu-HU" altLang="hu-HU" sz="2800" b="1">
                <a:solidFill>
                  <a:srgbClr val="000000"/>
                </a:solidFill>
              </a:rPr>
              <a:t> </a:t>
            </a:r>
            <a:r>
              <a:rPr lang="en-US" altLang="hu-HU" sz="2800" b="1">
                <a:solidFill>
                  <a:srgbClr val="000000"/>
                </a:solidFill>
              </a:rPr>
              <a:t>DuBois-Reymond</a:t>
            </a:r>
            <a:endParaRPr lang="en-US" altLang="hu-HU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61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57500" y="1000125"/>
            <a:ext cx="5400675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Albrecht Haller (1708-1777)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979613" y="4000500"/>
            <a:ext cx="5184775" cy="1754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sz="2400" b="1" dirty="0">
                <a:solidFill>
                  <a:srgbClr val="FF0000"/>
                </a:solidFill>
              </a:rPr>
              <a:t>A kontrakció az izmok alapvető működési formája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sz="2400" b="1" dirty="0">
                <a:solidFill>
                  <a:srgbClr val="FF0000"/>
                </a:solidFill>
              </a:rPr>
              <a:t>Az izmok ingerelhetőségének vizsgálata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31748" name="Picture 11" descr="http://upload.wikimedia.org/wikipedia/commons/thumb/a/af/Albrecht_von_Haller.jpg/250px-Albrecht_von_Hal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0063"/>
            <a:ext cx="15208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Szövegdoboz 4"/>
          <p:cNvSpPr txBox="1">
            <a:spLocks noChangeArrowheads="1"/>
          </p:cNvSpPr>
          <p:nvPr/>
        </p:nvSpPr>
        <p:spPr bwMode="auto">
          <a:xfrm>
            <a:off x="2857500" y="1966913"/>
            <a:ext cx="6442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hu-HU" sz="2400">
                <a:solidFill>
                  <a:srgbClr val="000000"/>
                </a:solidFill>
              </a:rPr>
              <a:t>a modern kísérleti </a:t>
            </a:r>
            <a:r>
              <a:rPr lang="pt-BR" altLang="hu-HU" sz="2400">
                <a:solidFill>
                  <a:srgbClr val="000000"/>
                </a:solidFill>
                <a:hlinkClick r:id="rId4" action="ppaction://hlinkfile" tooltip="Fiziológia"/>
              </a:rPr>
              <a:t>fiziológia</a:t>
            </a:r>
            <a:r>
              <a:rPr lang="hu-HU" altLang="hu-HU" sz="2400">
                <a:solidFill>
                  <a:srgbClr val="000000"/>
                </a:solidFill>
              </a:rPr>
              <a:t> (élettan)</a:t>
            </a:r>
            <a:r>
              <a:rPr lang="pt-BR" altLang="hu-HU" sz="2400">
                <a:solidFill>
                  <a:srgbClr val="000000"/>
                </a:solidFill>
              </a:rPr>
              <a:t> megalapítója</a:t>
            </a:r>
            <a:endParaRPr lang="en-US" altLang="hu-H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40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zövegdoboz 1"/>
          <p:cNvSpPr txBox="1">
            <a:spLocks noChangeArrowheads="1"/>
          </p:cNvSpPr>
          <p:nvPr/>
        </p:nvSpPr>
        <p:spPr bwMode="auto">
          <a:xfrm>
            <a:off x="714375" y="928688"/>
            <a:ext cx="78581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>
                <a:solidFill>
                  <a:srgbClr val="000000"/>
                </a:solidFill>
              </a:rPr>
              <a:t>A közel 400 holttest felboncolásával szinte tökéletesen sikerült felvázolnia az emberi test érrendszerét. Tanulmányozta a véráramlást, a csontozat felépítését és az embrionális fejlődést.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000">
                <a:solidFill>
                  <a:srgbClr val="000000"/>
                </a:solidFill>
              </a:rPr>
              <a:t>Számos kísérletet hajtott végre állatokon, illetve állati testrészeken a szenzibilitás (érzékenység) és az irritabilitás (ingerelhetőség) meghatározásához. A kísérletek és eredményeik fejre állitották az akkori orvostudományt és Európa-szerte nagy vitát váltottak ki. A kísérletek bebizonyították, hogy a test nem a lélek által irányitott passzív gépezet – mint ahogyan eddig feltételezték -, hanem egy aktív, ingerre reagáló organizmus. Ezzel a kijelentéssel nemcsak az életről, de a betegségek kialakulásáról szóló elképzelések is megváltoztak. Az 1750-es évekig úgy gondolták, hogy a betegséget lényegében a testgépezet szöveteinek és nedveinek a zavara okozza. Az új elmélet szerint egy megzavart ingerlékenység és érzékenység minden rossz okozója.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hu-HU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17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00113" y="836613"/>
            <a:ext cx="5400675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Adolf E. Fick (1829-1901)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12813" y="157162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Izometriás és izotóniás kontrakció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82650" y="3168650"/>
            <a:ext cx="5400675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Wilhelm Roux (1850-1924)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69988" y="4149725"/>
            <a:ext cx="4824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Izom hipertrófia leírása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 animBg="1"/>
      <p:bldP spid="389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00113" y="1109663"/>
            <a:ext cx="5400675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Mosso (1846-1910)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600200" y="260350"/>
            <a:ext cx="633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Technikai újítások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59113" y="1844675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i="1">
                <a:solidFill>
                  <a:srgbClr val="000000"/>
                </a:solidFill>
              </a:rPr>
              <a:t>Ergométer</a:t>
            </a:r>
            <a:endParaRPr lang="en-GB" altLang="hu-HU" sz="2400" b="1" i="1">
              <a:solidFill>
                <a:srgbClr val="000000"/>
              </a:solidFill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9750" y="2420938"/>
            <a:ext cx="6121400" cy="8302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hu-HU" sz="2400" b="1" i="1">
                <a:solidFill>
                  <a:srgbClr val="000000"/>
                </a:solidFill>
              </a:rPr>
              <a:t>az izommunka</a:t>
            </a:r>
            <a:r>
              <a:rPr lang="hu-HU" altLang="hu-HU" sz="2400" b="1" i="1">
                <a:solidFill>
                  <a:srgbClr val="000000"/>
                </a:solidFill>
              </a:rPr>
              <a:t> </a:t>
            </a:r>
            <a:r>
              <a:rPr lang="en-US" altLang="hu-HU" sz="2400" b="1" i="1">
                <a:solidFill>
                  <a:srgbClr val="000000"/>
                </a:solidFill>
              </a:rPr>
              <a:t>teljesítményét mérő készülék </a:t>
            </a:r>
          </a:p>
        </p:txBody>
      </p:sp>
      <p:pic>
        <p:nvPicPr>
          <p:cNvPr id="39947" name="Picture 11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81075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 descr="Fig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 descr="Fig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7" descr="Fig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981075"/>
            <a:ext cx="1362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576263" y="5876925"/>
            <a:ext cx="79914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600" b="1">
                <a:solidFill>
                  <a:srgbClr val="000000"/>
                </a:solidFill>
              </a:rPr>
              <a:t>Camillo Di Giulio1, Franca Daniele2 and Charles M. Tipton3</a:t>
            </a:r>
            <a:r>
              <a:rPr lang="en-US" altLang="hu-HU" sz="1600">
                <a:solidFill>
                  <a:srgbClr val="000000"/>
                </a:solidFill>
              </a:rPr>
              <a:t> </a:t>
            </a:r>
            <a:r>
              <a:rPr lang="en-US" altLang="hu-HU" sz="1600" b="1">
                <a:solidFill>
                  <a:srgbClr val="000000"/>
                </a:solidFill>
              </a:rPr>
              <a:t>Angelo Mosso and muscular fatigue: 116 years after the first congress of physiologists: IUPS commemoration</a:t>
            </a:r>
            <a:r>
              <a:rPr lang="hu-HU" altLang="hu-HU" sz="1600" b="1">
                <a:solidFill>
                  <a:srgbClr val="000000"/>
                </a:solidFill>
              </a:rPr>
              <a:t>. </a:t>
            </a:r>
            <a:r>
              <a:rPr lang="en-US" altLang="hu-HU" sz="1800" b="1" i="1">
                <a:solidFill>
                  <a:srgbClr val="000000"/>
                </a:solidFill>
              </a:rPr>
              <a:t>Advan. Physiol. Edu.</a:t>
            </a:r>
            <a:r>
              <a:rPr lang="en-US" altLang="hu-HU" sz="1800" b="1">
                <a:solidFill>
                  <a:srgbClr val="000000"/>
                </a:solidFill>
              </a:rPr>
              <a:t> 30: 51-57, 2006</a:t>
            </a:r>
            <a:endParaRPr lang="en-US" altLang="hu-HU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1" grpId="0"/>
      <p:bldP spid="39945" grpId="0" animBg="1"/>
      <p:bldP spid="399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00113" y="260350"/>
            <a:ext cx="6480175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Christian Wilhelm Braune (1831-1892)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474788" y="1773238"/>
            <a:ext cx="533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Járáselemzés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85825" y="981075"/>
            <a:ext cx="6480175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Otto Fischer (1861-1917)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474788" y="2295525"/>
            <a:ext cx="6754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Módszer a testközéppont kiszámítására (fagyasztott tetemek vizsgálata)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900113" y="4518025"/>
            <a:ext cx="6480175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Jackson (1831-1892)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835150" y="5227638"/>
            <a:ext cx="532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FFFFFF"/>
                </a:solidFill>
              </a:rPr>
              <a:t>Az idegi központok nem tudnak semmit az izmokról, a mozgást ismerik</a:t>
            </a:r>
            <a:endParaRPr lang="en-GB" altLang="hu-HU" sz="2400" b="1">
              <a:solidFill>
                <a:srgbClr val="FFFFFF"/>
              </a:solidFill>
            </a:endParaRPr>
          </a:p>
        </p:txBody>
      </p:sp>
      <p:pic>
        <p:nvPicPr>
          <p:cNvPr id="358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42875"/>
            <a:ext cx="1457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Szövegdoboz 9"/>
          <p:cNvSpPr txBox="1">
            <a:spLocks noChangeArrowheads="1"/>
          </p:cNvSpPr>
          <p:nvPr/>
        </p:nvSpPr>
        <p:spPr bwMode="auto">
          <a:xfrm>
            <a:off x="1474788" y="3094038"/>
            <a:ext cx="650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b="1">
                <a:solidFill>
                  <a:srgbClr val="000000"/>
                </a:solidFill>
              </a:rPr>
              <a:t>Braune ezen túlmen</a:t>
            </a:r>
            <a:r>
              <a:rPr lang="hu-HU" altLang="hu-HU" sz="2400" b="1">
                <a:solidFill>
                  <a:srgbClr val="000000"/>
                </a:solidFill>
              </a:rPr>
              <a:t>ő</a:t>
            </a:r>
            <a:r>
              <a:rPr lang="en-US" altLang="hu-HU" sz="2400" b="1">
                <a:solidFill>
                  <a:srgbClr val="000000"/>
                </a:solidFill>
              </a:rPr>
              <a:t>en új</a:t>
            </a:r>
            <a:r>
              <a:rPr lang="hu-HU" altLang="hu-HU" sz="2400" b="1">
                <a:solidFill>
                  <a:srgbClr val="000000"/>
                </a:solidFill>
              </a:rPr>
              <a:t> </a:t>
            </a:r>
            <a:r>
              <a:rPr lang="en-US" altLang="hu-HU" sz="2400" b="1">
                <a:solidFill>
                  <a:srgbClr val="000000"/>
                </a:solidFill>
              </a:rPr>
              <a:t>szemlélet</a:t>
            </a:r>
            <a:r>
              <a:rPr lang="hu-HU" altLang="hu-HU" sz="2400" b="1">
                <a:solidFill>
                  <a:srgbClr val="000000"/>
                </a:solidFill>
              </a:rPr>
              <a:t>ű</a:t>
            </a:r>
            <a:r>
              <a:rPr lang="en-US" altLang="hu-HU" sz="2400" b="1">
                <a:solidFill>
                  <a:srgbClr val="000000"/>
                </a:solidFill>
              </a:rPr>
              <a:t> térhatású anatómiai</a:t>
            </a:r>
            <a:r>
              <a:rPr lang="hu-HU" altLang="hu-HU" sz="2400" b="1">
                <a:solidFill>
                  <a:srgbClr val="000000"/>
                </a:solidFill>
              </a:rPr>
              <a:t> </a:t>
            </a:r>
            <a:r>
              <a:rPr lang="en-US" altLang="hu-HU" sz="2400" b="1">
                <a:solidFill>
                  <a:srgbClr val="000000"/>
                </a:solidFill>
              </a:rPr>
              <a:t>ábráival is beírta magát</a:t>
            </a:r>
            <a:r>
              <a:rPr lang="hu-HU" altLang="hu-HU" sz="2400" b="1">
                <a:solidFill>
                  <a:srgbClr val="000000"/>
                </a:solidFill>
              </a:rPr>
              <a:t> </a:t>
            </a:r>
            <a:r>
              <a:rPr lang="en-US" altLang="hu-HU" sz="2400" b="1">
                <a:solidFill>
                  <a:srgbClr val="000000"/>
                </a:solidFill>
              </a:rPr>
              <a:t>az orvostörténelembe.</a:t>
            </a:r>
          </a:p>
        </p:txBody>
      </p:sp>
    </p:spTree>
    <p:extLst>
      <p:ext uri="{BB962C8B-B14F-4D97-AF65-F5344CB8AC3E}">
        <p14:creationId xmlns:p14="http://schemas.microsoft.com/office/powerpoint/2010/main" val="33320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2" grpId="0"/>
      <p:bldP spid="43013" grpId="0" animBg="1"/>
      <p:bldP spid="43014" grpId="0"/>
      <p:bldP spid="43015" grpId="0" animBg="1"/>
      <p:bldP spid="43016" grpId="0"/>
      <p:bldP spid="481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zövegdoboz 1"/>
          <p:cNvSpPr txBox="1">
            <a:spLocks noChangeArrowheads="1"/>
          </p:cNvSpPr>
          <p:nvPr/>
        </p:nvSpPr>
        <p:spPr bwMode="auto">
          <a:xfrm>
            <a:off x="500063" y="428625"/>
            <a:ext cx="80724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b="1">
                <a:solidFill>
                  <a:srgbClr val="000000"/>
                </a:solidFill>
              </a:rPr>
              <a:t>Christian Wilhelm Braune (1831–1892) és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b="1">
                <a:solidFill>
                  <a:srgbClr val="000000"/>
                </a:solidFill>
              </a:rPr>
              <a:t>Otto Fischer (1861–1917) német tudósok az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emberi járómozgást elemezték, és az emberi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testben lév</a:t>
            </a:r>
            <a:r>
              <a:rPr lang="hu-HU" altLang="hu-HU" sz="2400">
                <a:solidFill>
                  <a:srgbClr val="000000"/>
                </a:solidFill>
              </a:rPr>
              <a:t>ő</a:t>
            </a:r>
            <a:r>
              <a:rPr lang="en-US" altLang="hu-HU" sz="2400">
                <a:solidFill>
                  <a:srgbClr val="000000"/>
                </a:solidFill>
              </a:rPr>
              <a:t> csuklókapcsolatok kinematikáját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vizsgálták. Mind a mai napig az </a:t>
            </a:r>
            <a:r>
              <a:rPr lang="hu-HU" altLang="hu-HU" sz="2400">
                <a:solidFill>
                  <a:srgbClr val="000000"/>
                </a:solidFill>
              </a:rPr>
              <a:t>ő</a:t>
            </a:r>
            <a:r>
              <a:rPr lang="en-US" altLang="hu-HU" sz="2400">
                <a:solidFill>
                  <a:srgbClr val="000000"/>
                </a:solidFill>
              </a:rPr>
              <a:t> munkásságuk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révén fejlõdött legtöbbet a járásanalízis.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Felismerték, hogy a testtömegközéppont pontos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ismerete szükséges az izmokra háruló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munka megértéséhez. Ehhez 1889-ben dolgoztak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ki új módszert. Fagyasztott tetemeket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rögzítettek hosszú acélszegekkel egy falhoz.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Ezután meghatározták a három fõ síkot, amelyekben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megtalálható a testtömegközéppont is.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Ezt követõen a holttestek darabolásával eljutottak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a keresett pontig.</a:t>
            </a:r>
          </a:p>
        </p:txBody>
      </p:sp>
    </p:spTree>
    <p:extLst>
      <p:ext uri="{BB962C8B-B14F-4D97-AF65-F5344CB8AC3E}">
        <p14:creationId xmlns:p14="http://schemas.microsoft.com/office/powerpoint/2010/main" val="2019784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900113" y="692150"/>
            <a:ext cx="5400675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Willem Einthoven (1843-1910)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71575" y="1550988"/>
            <a:ext cx="633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Galvanométer, elektromiográfia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1300163" y="2636838"/>
          <a:ext cx="46005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4600651" imgH="2247900" progId="Excel.Chart.8">
                  <p:embed/>
                </p:oleObj>
              </mc:Choice>
              <mc:Fallback>
                <p:oleObj name="Chart" r:id="rId3" imgW="4600651" imgH="22479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636838"/>
                        <a:ext cx="460057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0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/>
      <p:bldOleChart spid="675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900113" y="260350"/>
            <a:ext cx="633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Izomműködés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00113" y="1109663"/>
            <a:ext cx="5400675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A.V. Hill (1886-1977)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8313" y="1916113"/>
            <a:ext cx="824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Erő-sebesség összefüggés – matematikai modell az izomkontrakció leírásához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pic>
        <p:nvPicPr>
          <p:cNvPr id="40966" name="Picture 6" descr="hi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565400"/>
            <a:ext cx="3671887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Archibald Vivian Hill (1886-1977)">
            <a:hlinkClick r:id="rId3" tooltip="Archibald Vivian Hill (1886-1977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54350"/>
            <a:ext cx="3325812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3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900113" y="692150"/>
            <a:ext cx="5040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Arisztotelész (i.e. 384-322)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16013" y="2060575"/>
            <a:ext cx="7704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„Az állatok úgy tudnak mozogni, hogy nyomást gyakorolnak arra, ami alattuk van (vagyis a talajra).” 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42988" y="3286125"/>
            <a:ext cx="7705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„Az atléták távolabbra tudnak ugrani, ha súlyt tartanak a kezükben, és gyorsabban tudnak futni, ha karjaikat erőteljesen lendítik.”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16013" y="4900613"/>
            <a:ext cx="741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állatok részei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állatok mozgása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állatok fejlődése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pic>
        <p:nvPicPr>
          <p:cNvPr id="12294" name="Picture 7" descr="aristo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0763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1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143000"/>
            <a:ext cx="4352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11"/>
          <p:cNvSpPr txBox="1">
            <a:spLocks noChangeArrowheads="1"/>
          </p:cNvSpPr>
          <p:nvPr/>
        </p:nvSpPr>
        <p:spPr bwMode="auto">
          <a:xfrm>
            <a:off x="1143000" y="357188"/>
            <a:ext cx="6781800" cy="5794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b="1">
                <a:solidFill>
                  <a:srgbClr val="000000"/>
                </a:solidFill>
                <a:latin typeface="Times New Roman" pitchFamily="18" charset="0"/>
              </a:rPr>
              <a:t>Erő – sebesség kapcsolat</a:t>
            </a:r>
            <a:endParaRPr lang="en-US" altLang="hu-H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800350" y="1295400"/>
            <a:ext cx="3581400" cy="3352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800350" y="2971800"/>
            <a:ext cx="1752600" cy="16764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000000"/>
              </a:solidFill>
            </a:endParaRPr>
          </a:p>
        </p:txBody>
      </p:sp>
      <p:pic>
        <p:nvPicPr>
          <p:cNvPr id="17420" name="Picture 12" descr="fvp1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143000"/>
            <a:ext cx="434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6610350" y="48514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2787650" y="127000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3943350" y="4114800"/>
            <a:ext cx="152400" cy="152400"/>
          </a:xfrm>
          <a:prstGeom prst="ellipse">
            <a:avLst/>
          </a:prstGeom>
          <a:solidFill>
            <a:srgbClr val="00CC66"/>
          </a:solidFill>
          <a:ln w="9525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3105150" y="2819400"/>
            <a:ext cx="152400" cy="152400"/>
          </a:xfrm>
          <a:prstGeom prst="ellipse">
            <a:avLst/>
          </a:prstGeom>
          <a:solidFill>
            <a:srgbClr val="00CC66"/>
          </a:solidFill>
          <a:ln w="9525">
            <a:solidFill>
              <a:srgbClr val="00CC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6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14400" y="304800"/>
            <a:ext cx="7543800" cy="5857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b="1">
                <a:solidFill>
                  <a:srgbClr val="000000"/>
                </a:solidFill>
              </a:rPr>
              <a:t>Hill karakterisztikus egyenlet</a:t>
            </a:r>
            <a:endParaRPr lang="en-US" altLang="hu-HU" b="1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9906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1800" b="1">
                <a:solidFill>
                  <a:srgbClr val="333399"/>
                </a:solidFill>
              </a:rPr>
              <a:t>Súly mozgatása</a:t>
            </a:r>
            <a:endParaRPr lang="en-US" altLang="hu-HU" sz="1800" b="1">
              <a:solidFill>
                <a:srgbClr val="333399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1447800"/>
            <a:ext cx="8228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hu-HU" sz="3600" b="1">
                <a:solidFill>
                  <a:srgbClr val="333399"/>
                </a:solidFill>
              </a:rPr>
              <a:t>(F + a) (</a:t>
            </a:r>
            <a:r>
              <a:rPr lang="hu-HU" altLang="hu-HU" sz="3600" b="1">
                <a:solidFill>
                  <a:srgbClr val="333399"/>
                </a:solidFill>
              </a:rPr>
              <a:t>v</a:t>
            </a:r>
            <a:r>
              <a:rPr lang="en-US" altLang="hu-HU" sz="3600" b="1">
                <a:solidFill>
                  <a:srgbClr val="333399"/>
                </a:solidFill>
              </a:rPr>
              <a:t> + b) = constant = b (Fo +a)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09600" y="2895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1800" b="1">
                <a:solidFill>
                  <a:srgbClr val="000000"/>
                </a:solidFill>
              </a:rPr>
              <a:t>Forgatónyomaték</a:t>
            </a:r>
            <a:endParaRPr lang="en-US" altLang="hu-HU" sz="1800" b="1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8313" y="3581400"/>
            <a:ext cx="8599487" cy="641350"/>
            <a:chOff x="816" y="2256"/>
            <a:chExt cx="4896" cy="404"/>
          </a:xfrm>
        </p:grpSpPr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816" y="2256"/>
              <a:ext cx="48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3600" b="1">
                  <a:solidFill>
                    <a:srgbClr val="000000"/>
                  </a:solidFill>
                </a:rPr>
                <a:t>(M + a) (   </a:t>
              </a:r>
              <a:r>
                <a:rPr lang="hu-HU" altLang="hu-HU" sz="3600" b="1">
                  <a:solidFill>
                    <a:srgbClr val="000000"/>
                  </a:solidFill>
                </a:rPr>
                <a:t> </a:t>
              </a:r>
              <a:r>
                <a:rPr lang="en-US" altLang="hu-HU" sz="3600" b="1">
                  <a:solidFill>
                    <a:srgbClr val="000000"/>
                  </a:solidFill>
                </a:rPr>
                <a:t>+ b) = constant = b (Mo +a)</a:t>
              </a: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1846" y="2256"/>
              <a:ext cx="33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hu-HU" sz="3600" b="1">
                  <a:solidFill>
                    <a:srgbClr val="000000"/>
                  </a:solidFill>
                </a:rPr>
                <a:t>ω</a:t>
              </a:r>
              <a:r>
                <a:rPr lang="hu-HU" altLang="hu-HU" sz="3600" b="1">
                  <a:solidFill>
                    <a:srgbClr val="000000"/>
                  </a:solidFill>
                </a:rPr>
                <a:t> </a:t>
              </a:r>
              <a:r>
                <a:rPr lang="en-US" altLang="hu-HU" sz="3600" b="1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2895600" y="213360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hu-HU" sz="3600" b="1">
                <a:solidFill>
                  <a:srgbClr val="000000"/>
                </a:solidFill>
              </a:rPr>
              <a:t>v (F + a ) = b (Fo - F)</a:t>
            </a:r>
          </a:p>
        </p:txBody>
      </p:sp>
    </p:spTree>
    <p:extLst>
      <p:ext uri="{BB962C8B-B14F-4D97-AF65-F5344CB8AC3E}">
        <p14:creationId xmlns:p14="http://schemas.microsoft.com/office/powerpoint/2010/main" val="24061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  <p:bldP spid="10244" grpId="0" autoUpdateAnimBg="0"/>
      <p:bldP spid="10245" grpId="0" build="p" autoUpdateAnimBg="0" advAuto="0"/>
      <p:bldP spid="1024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28675" y="1557338"/>
            <a:ext cx="6480175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Étienne Jules Marey (1830-1904)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71550" y="2276475"/>
            <a:ext cx="6337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Fényképezőgép kifejlesztése mozgások elemzésére (Chrono-Zyklo-Photographia)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71550" y="692150"/>
            <a:ext cx="676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000" b="1">
                <a:solidFill>
                  <a:srgbClr val="000000"/>
                </a:solidFill>
              </a:rPr>
              <a:t>Daguerre 1837-ben fedezte fel a fényképezőgépet</a:t>
            </a:r>
            <a:endParaRPr lang="en-US" altLang="hu-HU" sz="2000" b="1">
              <a:solidFill>
                <a:srgbClr val="000000"/>
              </a:solidFill>
            </a:endParaRPr>
          </a:p>
        </p:txBody>
      </p:sp>
      <p:pic>
        <p:nvPicPr>
          <p:cNvPr id="44038" name="Picture 6" descr="Étienne-Jules Marey around 1850.">
            <a:hlinkClick r:id="rId2" tooltip="Étienne-Jules Marey around 1850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584575"/>
            <a:ext cx="1428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Flying pelican captured by Marey around 1882. He found a way to record several phases of movements in one photo">
            <a:hlinkClick r:id="rId4" tooltip="Flying pelican captured by Marey around 1882. He found a way to record several phases of movements in one photo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3584575"/>
            <a:ext cx="5295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3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440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/>
      <p:bldP spid="440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zövegdoboz 1"/>
          <p:cNvSpPr txBox="1">
            <a:spLocks noChangeArrowheads="1"/>
          </p:cNvSpPr>
          <p:nvPr/>
        </p:nvSpPr>
        <p:spPr bwMode="auto">
          <a:xfrm>
            <a:off x="9525" y="5080000"/>
            <a:ext cx="88915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1</a:t>
            </a:r>
            <a:r>
              <a:rPr lang="en-US" altLang="hu-HU" sz="2400">
                <a:solidFill>
                  <a:srgbClr val="000000"/>
                </a:solidFill>
              </a:rPr>
              <a:t>882-ben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kidolgozta a sorozatfényképezés egyik technikáját,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amit kronofotográfiának neveztek el.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Ennek lényege az volt, hogy 12 külön felvételt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lehetett készíteni ugyanarra a lemezre.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55675"/>
            <a:ext cx="4953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Szövegdoboz 3"/>
          <p:cNvSpPr txBox="1">
            <a:spLocks noChangeArrowheads="1"/>
          </p:cNvSpPr>
          <p:nvPr/>
        </p:nvSpPr>
        <p:spPr bwMode="auto">
          <a:xfrm>
            <a:off x="2268538" y="174625"/>
            <a:ext cx="5040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Marey sportmozgáselemzése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289050"/>
            <a:ext cx="33432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4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19350"/>
            <a:ext cx="269557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600450"/>
            <a:ext cx="54975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Szövegdoboz 4"/>
          <p:cNvSpPr txBox="1">
            <a:spLocks noChangeArrowheads="1"/>
          </p:cNvSpPr>
          <p:nvPr/>
        </p:nvSpPr>
        <p:spPr bwMode="auto">
          <a:xfrm>
            <a:off x="22225" y="1412875"/>
            <a:ext cx="9121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F</a:t>
            </a:r>
            <a:r>
              <a:rPr lang="en-US" altLang="hu-HU" sz="2400">
                <a:solidFill>
                  <a:srgbClr val="000000"/>
                </a:solidFill>
              </a:rPr>
              <a:t>oglalkozott a talp-talaj kontaktusban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fellépõ erõk mérésével is, amihez er</a:t>
            </a:r>
            <a:r>
              <a:rPr lang="hu-HU" altLang="hu-HU" sz="2400">
                <a:solidFill>
                  <a:srgbClr val="000000"/>
                </a:solidFill>
              </a:rPr>
              <a:t>ő</a:t>
            </a:r>
            <a:r>
              <a:rPr lang="en-US" altLang="hu-HU" sz="2400">
                <a:solidFill>
                  <a:srgbClr val="000000"/>
                </a:solidFill>
              </a:rPr>
              <a:t>mér</a:t>
            </a:r>
            <a:r>
              <a:rPr lang="hu-HU" altLang="hu-HU" sz="2400">
                <a:solidFill>
                  <a:srgbClr val="000000"/>
                </a:solidFill>
              </a:rPr>
              <a:t>ő</a:t>
            </a:r>
            <a:r>
              <a:rPr lang="en-US" altLang="hu-HU" sz="2400">
                <a:solidFill>
                  <a:srgbClr val="000000"/>
                </a:solidFill>
              </a:rPr>
              <a:t>vel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ellátott cip</a:t>
            </a:r>
            <a:r>
              <a:rPr lang="hu-HU" altLang="hu-HU" sz="2400">
                <a:solidFill>
                  <a:srgbClr val="000000"/>
                </a:solidFill>
              </a:rPr>
              <a:t>ő</a:t>
            </a:r>
            <a:r>
              <a:rPr lang="en-US" altLang="hu-HU" sz="2400">
                <a:solidFill>
                  <a:srgbClr val="000000"/>
                </a:solidFill>
              </a:rPr>
              <a:t>talpat készített</a:t>
            </a:r>
          </a:p>
        </p:txBody>
      </p:sp>
    </p:spTree>
    <p:extLst>
      <p:ext uri="{BB962C8B-B14F-4D97-AF65-F5344CB8AC3E}">
        <p14:creationId xmlns:p14="http://schemas.microsoft.com/office/powerpoint/2010/main" val="12017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roboskó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779713"/>
            <a:ext cx="499586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str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98763"/>
            <a:ext cx="34559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4213" y="1427163"/>
            <a:ext cx="8243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Stroboszkópos mozgásfelvétel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25475" y="1389063"/>
            <a:ext cx="6480175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Edweard Muybridge (1831-1904)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68313" y="21463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Sorozatfelvételek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pic>
        <p:nvPicPr>
          <p:cNvPr id="46085" name="Picture 5" descr="lósoroz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4803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8313" y="549275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Lumiere fivérek kifejlesztették a filmkamerát (1894)</a:t>
            </a:r>
            <a:endParaRPr lang="en-US" altLang="hu-HU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/>
      <p:bldP spid="460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36613"/>
            <a:ext cx="71628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0"/>
            <a:ext cx="7459662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zövegdoboz 1"/>
          <p:cNvSpPr txBox="1">
            <a:spLocks noChangeArrowheads="1"/>
          </p:cNvSpPr>
          <p:nvPr/>
        </p:nvSpPr>
        <p:spPr bwMode="auto">
          <a:xfrm>
            <a:off x="323850" y="981075"/>
            <a:ext cx="86407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b="1">
                <a:solidFill>
                  <a:srgbClr val="000000"/>
                </a:solidFill>
              </a:rPr>
              <a:t>Carlet (1845–1892) továbbfejlesztette Marey</a:t>
            </a:r>
            <a:r>
              <a:rPr lang="hu-HU" altLang="hu-HU" sz="2400" b="1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erõmérõvel ellátott cipõtalpát, és külön erõmérést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végzett az elõlábon és a lábt</a:t>
            </a:r>
            <a:r>
              <a:rPr lang="hu-HU" altLang="hu-HU" sz="2400">
                <a:solidFill>
                  <a:srgbClr val="000000"/>
                </a:solidFill>
              </a:rPr>
              <a:t>ő</a:t>
            </a:r>
            <a:r>
              <a:rPr lang="en-US" altLang="hu-HU" sz="2400">
                <a:solidFill>
                  <a:srgbClr val="000000"/>
                </a:solidFill>
              </a:rPr>
              <a:t>ben. A mérés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alanya egy 20 méter átmérõjû körön járt, és az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erõméréssel egyidej</a:t>
            </a:r>
            <a:r>
              <a:rPr lang="hu-HU" altLang="hu-HU" sz="2400">
                <a:solidFill>
                  <a:srgbClr val="000000"/>
                </a:solidFill>
              </a:rPr>
              <a:t>ű</a:t>
            </a:r>
            <a:r>
              <a:rPr lang="en-US" altLang="hu-HU" sz="2400">
                <a:solidFill>
                  <a:srgbClr val="000000"/>
                </a:solidFill>
              </a:rPr>
              <a:t>leg a medence vertikális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és oldalirányú oszcillációját is mérte.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000375"/>
            <a:ext cx="4962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Szövegdoboz 1"/>
          <p:cNvSpPr txBox="1">
            <a:spLocks noChangeArrowheads="1"/>
          </p:cNvSpPr>
          <p:nvPr/>
        </p:nvSpPr>
        <p:spPr bwMode="auto">
          <a:xfrm>
            <a:off x="1187450" y="404813"/>
            <a:ext cx="2736850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Gaston </a:t>
            </a:r>
            <a:r>
              <a:rPr lang="en-US" altLang="hu-HU" sz="2400" b="1">
                <a:solidFill>
                  <a:srgbClr val="000000"/>
                </a:solidFill>
              </a:rPr>
              <a:t>Carlet</a:t>
            </a:r>
            <a:endParaRPr lang="en-US" altLang="hu-H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62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oddExoskeletonW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28098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ToddExoskeletonLat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49500"/>
            <a:ext cx="22193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ToddExoskeletonFro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2228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843213" y="765175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1800" b="1">
                <a:solidFill>
                  <a:srgbClr val="000000"/>
                </a:solidFill>
                <a:hlinkClick r:id="rId5"/>
              </a:rPr>
              <a:t>Larry W. Lamoreux</a:t>
            </a:r>
            <a:r>
              <a:rPr lang="hu-HU" altLang="hu-HU" sz="1800" b="1">
                <a:solidFill>
                  <a:srgbClr val="000000"/>
                </a:solidFill>
              </a:rPr>
              <a:t>   1936</a:t>
            </a:r>
            <a:endParaRPr lang="en-US" altLang="hu-HU" sz="1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116013" y="765175"/>
            <a:ext cx="755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izmok szerepének vizsgálata a járás és más mozgások során.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16013" y="1557338"/>
            <a:ext cx="7200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Pontos leírása annak, hogyan történik az izületekben létrejövő forgómozgások átalakítása transzlációs mozgássá. 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16013" y="3068638"/>
            <a:ext cx="71278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emelőrendszerekről,  a gravitációról, a mozgás törvényszerűségeiről megfogalmazott koncepciói meglehetősen pontosak voltak és a későbbi tudósok (Leonardo da Vinci, Newton, Borelli stb.) felfedezéseinek tudományos előzményeinek tekinthetők. 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zövegdoboz 1"/>
          <p:cNvSpPr txBox="1">
            <a:spLocks noChangeArrowheads="1"/>
          </p:cNvSpPr>
          <p:nvPr/>
        </p:nvSpPr>
        <p:spPr bwMode="auto">
          <a:xfrm>
            <a:off x="539750" y="1039813"/>
            <a:ext cx="8072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000">
                <a:solidFill>
                  <a:srgbClr val="000000"/>
                </a:solidFill>
              </a:rPr>
              <a:t>megismételte Harless cadaver darabolásos kísérleteit.</a:t>
            </a:r>
            <a:r>
              <a:rPr lang="hu-HU" altLang="hu-HU" sz="2000">
                <a:solidFill>
                  <a:srgbClr val="000000"/>
                </a:solidFill>
              </a:rPr>
              <a:t> </a:t>
            </a:r>
            <a:r>
              <a:rPr lang="en-US" altLang="hu-HU" sz="2000">
                <a:solidFill>
                  <a:srgbClr val="000000"/>
                </a:solidFill>
              </a:rPr>
              <a:t>8 idõs ember tetemét vizsgálva térfogat-,</a:t>
            </a:r>
            <a:r>
              <a:rPr lang="hu-HU" altLang="hu-HU" sz="2000">
                <a:solidFill>
                  <a:srgbClr val="000000"/>
                </a:solidFill>
              </a:rPr>
              <a:t> </a:t>
            </a:r>
            <a:r>
              <a:rPr lang="en-US" altLang="hu-HU" sz="2000">
                <a:solidFill>
                  <a:srgbClr val="000000"/>
                </a:solidFill>
              </a:rPr>
              <a:t>sûrûség-, tömeg-, tömegközéppont- és</a:t>
            </a:r>
            <a:r>
              <a:rPr lang="hu-HU" altLang="hu-HU" sz="2000">
                <a:solidFill>
                  <a:srgbClr val="000000"/>
                </a:solidFill>
              </a:rPr>
              <a:t> </a:t>
            </a:r>
            <a:r>
              <a:rPr lang="en-US" altLang="hu-HU" sz="2000">
                <a:solidFill>
                  <a:srgbClr val="000000"/>
                </a:solidFill>
              </a:rPr>
              <a:t>inertiamérést végzett, majd a testeket részekre</a:t>
            </a:r>
            <a:r>
              <a:rPr lang="hu-HU" altLang="hu-HU" sz="2000">
                <a:solidFill>
                  <a:srgbClr val="000000"/>
                </a:solidFill>
              </a:rPr>
              <a:t> </a:t>
            </a:r>
            <a:r>
              <a:rPr lang="en-US" altLang="hu-HU" sz="2000">
                <a:solidFill>
                  <a:srgbClr val="000000"/>
                </a:solidFill>
              </a:rPr>
              <a:t>bontotta, és a méréseket azokon is elvégezte.</a:t>
            </a:r>
          </a:p>
        </p:txBody>
      </p:sp>
      <p:pic>
        <p:nvPicPr>
          <p:cNvPr id="3" name="Picture 3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500313"/>
            <a:ext cx="432593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Szövegdoboz 3"/>
          <p:cNvSpPr txBox="1">
            <a:spLocks noChangeArrowheads="1"/>
          </p:cNvSpPr>
          <p:nvPr/>
        </p:nvSpPr>
        <p:spPr bwMode="auto">
          <a:xfrm>
            <a:off x="1143000" y="428625"/>
            <a:ext cx="4140200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800" b="1">
                <a:solidFill>
                  <a:srgbClr val="000000"/>
                </a:solidFill>
              </a:rPr>
              <a:t>Wilfrid Taylor Dempster (1905–1965)</a:t>
            </a:r>
            <a:endParaRPr lang="hu-HU" altLang="hu-H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18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zövegdoboz 1"/>
          <p:cNvSpPr txBox="1">
            <a:spLocks noChangeArrowheads="1"/>
          </p:cNvSpPr>
          <p:nvPr/>
        </p:nvSpPr>
        <p:spPr bwMode="auto">
          <a:xfrm>
            <a:off x="785813" y="2997200"/>
            <a:ext cx="76438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b="1">
                <a:solidFill>
                  <a:srgbClr val="000000"/>
                </a:solidFill>
              </a:rPr>
              <a:t>Friedrich Pauwels (1885–1980</a:t>
            </a:r>
            <a:r>
              <a:rPr lang="en-US" altLang="hu-HU" sz="2400">
                <a:solidFill>
                  <a:srgbClr val="000000"/>
                </a:solidFill>
              </a:rPr>
              <a:t>) a német biomechanika</a:t>
            </a:r>
            <a:r>
              <a:rPr lang="hu-HU" altLang="hu-HU" sz="2400">
                <a:solidFill>
                  <a:srgbClr val="000000"/>
                </a:solidFill>
              </a:rPr>
              <a:t> és </a:t>
            </a:r>
            <a:r>
              <a:rPr lang="en-US" altLang="hu-HU" sz="2400">
                <a:solidFill>
                  <a:srgbClr val="000000"/>
                </a:solidFill>
              </a:rPr>
              <a:t>ortopédia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egyik legnagyobb alakja volt.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Munkájában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többek között azt igyekezett</a:t>
            </a:r>
            <a:r>
              <a:rPr lang="hu-HU" altLang="hu-HU" sz="2400">
                <a:solidFill>
                  <a:srgbClr val="000000"/>
                </a:solidFill>
              </a:rPr>
              <a:t> </a:t>
            </a:r>
            <a:r>
              <a:rPr lang="en-US" altLang="hu-HU" sz="2400">
                <a:solidFill>
                  <a:srgbClr val="000000"/>
                </a:solidFill>
              </a:rPr>
              <a:t>bebizonyítani, hogy az izmok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és a szalagok olyan gurtniként viselkednek,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amelyek a csontokban ébredõ feszültséget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>
                <a:solidFill>
                  <a:srgbClr val="000000"/>
                </a:solidFill>
              </a:rPr>
              <a:t>próbálják csökkenteni.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00063"/>
            <a:ext cx="1266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Szövegdoboz 1"/>
          <p:cNvSpPr txBox="1">
            <a:spLocks noChangeArrowheads="1"/>
          </p:cNvSpPr>
          <p:nvPr/>
        </p:nvSpPr>
        <p:spPr bwMode="auto">
          <a:xfrm>
            <a:off x="1547813" y="500063"/>
            <a:ext cx="281622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2400" b="1">
                <a:solidFill>
                  <a:srgbClr val="000000"/>
                </a:solidFill>
              </a:rPr>
              <a:t>Friedrich Pauwels</a:t>
            </a:r>
            <a:endParaRPr lang="en-US" altLang="hu-H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55650" y="549275"/>
            <a:ext cx="8064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>
                <a:solidFill>
                  <a:srgbClr val="000000"/>
                </a:solidFill>
              </a:rPr>
              <a:t>Knoll 1925-ben analizált először sportmozgást filmfelvételek alapján</a:t>
            </a:r>
            <a:endParaRPr lang="en-US" altLang="hu-HU" sz="2400">
              <a:solidFill>
                <a:srgbClr val="000000"/>
              </a:solidFill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2435225" y="1647825"/>
          <a:ext cx="4191000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3952875" imgH="3783013" progId="MS_ClipArt_Gallery.2">
                  <p:embed/>
                </p:oleObj>
              </mc:Choice>
              <mc:Fallback>
                <p:oleObj name="Clip" r:id="rId4" imgW="3952875" imgH="3783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1647825"/>
                        <a:ext cx="4191000" cy="4011613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359025" y="1524000"/>
          <a:ext cx="4300538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6" imgW="4327100" imgH="3980423" progId="MS_ClipArt_Gallery.2">
                  <p:embed/>
                </p:oleObj>
              </mc:Choice>
              <mc:Fallback>
                <p:oleObj name="Clip" r:id="rId6" imgW="4327100" imgH="39804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1524000"/>
                        <a:ext cx="4300538" cy="3970338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435225" y="1647825"/>
          <a:ext cx="4191000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8" imgW="3952875" imgH="3783013" progId="MS_ClipArt_Gallery.2">
                  <p:embed/>
                </p:oleObj>
              </mc:Choice>
              <mc:Fallback>
                <p:oleObj name="Clip" r:id="rId8" imgW="3952875" imgH="3783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1647825"/>
                        <a:ext cx="4191000" cy="4011613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2325688" y="1600200"/>
          <a:ext cx="4224337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9" imgW="4327100" imgH="3980423" progId="MS_ClipArt_Gallery.2">
                  <p:embed/>
                </p:oleObj>
              </mc:Choice>
              <mc:Fallback>
                <p:oleObj name="Clip" r:id="rId9" imgW="4327100" imgH="39804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1600200"/>
                        <a:ext cx="4224337" cy="39624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2359025" y="1524000"/>
          <a:ext cx="4191000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10" imgW="3952875" imgH="3783013" progId="MS_ClipArt_Gallery.2">
                  <p:embed/>
                </p:oleObj>
              </mc:Choice>
              <mc:Fallback>
                <p:oleObj name="Clip" r:id="rId10" imgW="3952875" imgH="3783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1524000"/>
                        <a:ext cx="4191000" cy="4011613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2282825" y="1524000"/>
          <a:ext cx="4300538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11" imgW="4327100" imgH="3980423" progId="MS_ClipArt_Gallery.2">
                  <p:embed/>
                </p:oleObj>
              </mc:Choice>
              <mc:Fallback>
                <p:oleObj name="Clip" r:id="rId11" imgW="4327100" imgH="39804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1524000"/>
                        <a:ext cx="4300538" cy="3970338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2359025" y="1524000"/>
          <a:ext cx="4191000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12" imgW="3952875" imgH="3783013" progId="MS_ClipArt_Gallery.2">
                  <p:embed/>
                </p:oleObj>
              </mc:Choice>
              <mc:Fallback>
                <p:oleObj name="Clip" r:id="rId12" imgW="3952875" imgH="3783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1524000"/>
                        <a:ext cx="4191000" cy="4011613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0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900113" y="836613"/>
            <a:ext cx="5400675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Arkhimédész (i.e. 287-212)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27075" y="1844675"/>
            <a:ext cx="59753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A testek sűrűségének meghatározása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Felhajtóerő felfedezése</a:t>
            </a:r>
            <a:endParaRPr lang="en-GB" altLang="hu-HU" sz="28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A súlypont meghatározása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69950" y="4141788"/>
            <a:ext cx="6985000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Egyszerű munkagépek (emelő, csiga, csavar)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14341" name="Picture 8" descr="http://upload.wikimedia.org/wikipedia/commons/thumb/e/e7/Domenico-Fetti_Archimedes_1620.jpg/200px-Domenico-Fetti_Archimedes_1620.jpg">
            <a:hlinkClick r:id="rId2" tooltip="Domenico-Fetti Archimedes 1620.jpg"/>
          </p:cNvPr>
          <p:cNvSpPr>
            <a:spLocks noChangeAspect="1" noChangeArrowheads="1"/>
          </p:cNvSpPr>
          <p:nvPr/>
        </p:nvSpPr>
        <p:spPr bwMode="auto">
          <a:xfrm>
            <a:off x="6643688" y="214313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sp>
        <p:nvSpPr>
          <p:cNvPr id="14342" name="Picture 9" descr="The Archimedes' screw can raise water efficiently.">
            <a:hlinkClick r:id="rId3" tooltip="The Archimedes' screw can raise water efficiently."/>
          </p:cNvPr>
          <p:cNvSpPr>
            <a:spLocks noChangeAspect="1" noChangeArrowheads="1"/>
          </p:cNvSpPr>
          <p:nvPr/>
        </p:nvSpPr>
        <p:spPr bwMode="auto">
          <a:xfrm>
            <a:off x="1543050" y="5373688"/>
            <a:ext cx="17145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1800">
              <a:solidFill>
                <a:srgbClr val="000000"/>
              </a:solidFill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222875"/>
            <a:ext cx="21240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20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2938" y="1000125"/>
            <a:ext cx="70564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FF0000"/>
                </a:solidFill>
              </a:rPr>
              <a:t>Adjatok egy helyet (stabil pontot), amelyen állni tudok és akkor megtudom mozgatni a Földet (kimozdítom sarkaiból a világot)!</a:t>
            </a:r>
            <a:endParaRPr lang="en-GB" altLang="hu-HU" sz="2800" b="1">
              <a:solidFill>
                <a:srgbClr val="FF0000"/>
              </a:solidFill>
            </a:endParaRPr>
          </a:p>
        </p:txBody>
      </p:sp>
      <p:pic>
        <p:nvPicPr>
          <p:cNvPr id="15363" name="Picture 2" descr="Archimedes is said to have remarked about the lever: &quot;Give me a place to stand on, and I will move the Earth.&quot;">
            <a:hlinkClick r:id="rId2" tooltip="Archimedes is said to have remarked about the lever: &quot;Give me a place to stand on, and I will move the Earth.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143250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035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5976938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Galen, Galenus Marcus (130-201)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3200400"/>
            <a:ext cx="6119813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FFFFFF"/>
                </a:solidFill>
              </a:rPr>
              <a:t>Agonista- antagonista izomcsoportok</a:t>
            </a:r>
            <a:endParaRPr lang="en-GB" altLang="hu-HU" sz="2400" b="1">
              <a:solidFill>
                <a:srgbClr val="FFFFFF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54025" y="4149725"/>
            <a:ext cx="53578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>
                <a:solidFill>
                  <a:srgbClr val="000000"/>
                </a:solidFill>
              </a:rPr>
              <a:t>Az erek funkciója – artériák, vénák</a:t>
            </a:r>
            <a:endParaRPr lang="en-GB" altLang="hu-HU" sz="2400" b="1">
              <a:solidFill>
                <a:srgbClr val="000000"/>
              </a:solidFill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728788" y="1628775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000" b="1" i="1">
                <a:solidFill>
                  <a:srgbClr val="000000"/>
                </a:solidFill>
              </a:rPr>
              <a:t>Marcus Aurelius orvosa</a:t>
            </a:r>
            <a:endParaRPr lang="en-US" altLang="hu-HU" sz="2000" b="1" i="1">
              <a:solidFill>
                <a:srgbClr val="000000"/>
              </a:solidFill>
            </a:endParaRPr>
          </a:p>
        </p:txBody>
      </p:sp>
      <p:pic>
        <p:nvPicPr>
          <p:cNvPr id="16390" name="Picture 12" descr="http://upload.wikimedia.org/wikipedia/commons/thumb/f/f5/Galen_detail.jpg/250px-Galen_det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33375"/>
            <a:ext cx="23812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  <p:bldP spid="2867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900113" y="836613"/>
            <a:ext cx="5400675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Leonardo da Vinci (1452-1519)</a:t>
            </a:r>
            <a:endParaRPr lang="en-GB" altLang="hu-HU" sz="2800" b="1">
              <a:solidFill>
                <a:srgbClr val="00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47813" y="1700213"/>
            <a:ext cx="5472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000" b="1">
                <a:solidFill>
                  <a:srgbClr val="000000"/>
                </a:solidFill>
              </a:rPr>
              <a:t>Anatómus, biológus, mérnök</a:t>
            </a:r>
            <a:endParaRPr lang="en-GB" altLang="hu-HU" sz="2000" b="1">
              <a:solidFill>
                <a:srgbClr val="00000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92275" y="4905375"/>
            <a:ext cx="3384550" cy="101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000" b="1">
                <a:solidFill>
                  <a:srgbClr val="FFFFFF"/>
                </a:solidFill>
              </a:rPr>
              <a:t>A madarak repülése – mozgások megfigyelése és vizsgálata</a:t>
            </a:r>
            <a:endParaRPr lang="en-GB" altLang="hu-HU" sz="2000" b="1">
              <a:solidFill>
                <a:srgbClr val="FFFFFF"/>
              </a:solidFill>
            </a:endParaRPr>
          </a:p>
        </p:txBody>
      </p:sp>
      <p:pic>
        <p:nvPicPr>
          <p:cNvPr id="29702" name="Picture 6" descr="gal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857500"/>
            <a:ext cx="283368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daVin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3366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84213" y="2420938"/>
            <a:ext cx="5400675" cy="1311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000" b="1">
                <a:solidFill>
                  <a:srgbClr val="FFFFFF"/>
                </a:solidFill>
              </a:rPr>
              <a:t>Erővektorok komponensei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000" b="1">
                <a:solidFill>
                  <a:srgbClr val="FFFFFF"/>
                </a:solidFill>
              </a:rPr>
              <a:t>Súrlódási együttható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000" b="1">
                <a:solidFill>
                  <a:srgbClr val="FFFFFF"/>
                </a:solidFill>
              </a:rPr>
              <a:t>A szabadon eső testek gyorsulása</a:t>
            </a:r>
            <a:endParaRPr lang="en-GB" altLang="hu-HU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 animBg="1"/>
      <p:bldP spid="297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Vesal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1371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116013" y="1341438"/>
            <a:ext cx="5543550" cy="51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>
                <a:solidFill>
                  <a:srgbClr val="000000"/>
                </a:solidFill>
              </a:rPr>
              <a:t>Andreas Vesalius (1514-1565)</a:t>
            </a:r>
            <a:endParaRPr lang="en-US" altLang="hu-HU" sz="2800">
              <a:solidFill>
                <a:srgbClr val="000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9750" y="3441700"/>
            <a:ext cx="676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800" b="1" i="1">
                <a:solidFill>
                  <a:srgbClr val="000000"/>
                </a:solidFill>
              </a:rPr>
              <a:t>De humani corporis fabrica libri septem - Az emberi test szerkezete</a:t>
            </a:r>
            <a:endParaRPr lang="en-US" altLang="hu-HU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1402</Words>
  <Application>Microsoft Office PowerPoint</Application>
  <PresentationFormat>Diavetítés a képernyőre (4:3 oldalarány)</PresentationFormat>
  <Paragraphs>155</Paragraphs>
  <Slides>42</Slides>
  <Notes>1</Notes>
  <HiddenSlides>41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42</vt:i4>
      </vt:variant>
    </vt:vector>
  </HeadingPairs>
  <TitlesOfParts>
    <vt:vector size="46" baseType="lpstr">
      <vt:lpstr>Office-téma</vt:lpstr>
      <vt:lpstr>Alapértelmezett terv</vt:lpstr>
      <vt:lpstr>Chart</vt:lpstr>
      <vt:lpstr>Clip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KB</dc:creator>
  <cp:lastModifiedBy>KB</cp:lastModifiedBy>
  <cp:revision>1</cp:revision>
  <dcterms:created xsi:type="dcterms:W3CDTF">2018-01-12T07:22:30Z</dcterms:created>
  <dcterms:modified xsi:type="dcterms:W3CDTF">2018-01-12T07:23:55Z</dcterms:modified>
</cp:coreProperties>
</file>