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3933056"/>
            <a:ext cx="4820072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600" dirty="0" smtClean="0"/>
              <a:t>Intenzitás – időtartam görbe</a:t>
            </a:r>
            <a:endParaRPr lang="hu-HU" sz="3600" dirty="0"/>
          </a:p>
        </p:txBody>
      </p:sp>
      <p:sp>
        <p:nvSpPr>
          <p:cNvPr id="15364" name="AutoShape 2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5" name="AutoShape 4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6" name="AutoShape 6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7" name="AutoShape 8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8" name="AutoShape 10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9" name="AutoShape 12" descr="http://www.mozaweb.hu/course/biologia_11/jpg/b11_109_1.jp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0" name="AutoShape 16" descr="http://www.mozaweb.hu/course/biologia_8_2/jpg/b8_113_2.jpg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68" y="1481138"/>
            <a:ext cx="4135663" cy="4525962"/>
          </a:xfrm>
        </p:spPr>
      </p:pic>
    </p:spTree>
    <p:extLst>
      <p:ext uri="{BB962C8B-B14F-4D97-AF65-F5344CB8AC3E}">
        <p14:creationId xmlns:p14="http://schemas.microsoft.com/office/powerpoint/2010/main" val="99153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9" y="1481138"/>
            <a:ext cx="4164441" cy="452596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dirty="0" err="1" smtClean="0"/>
              <a:t>Elektrotónusos</a:t>
            </a:r>
            <a:r>
              <a:rPr lang="hu-HU" sz="2800" dirty="0" smtClean="0"/>
              <a:t> potenciálok és helyi válasz.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711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8" y="1176226"/>
            <a:ext cx="3522110" cy="4830874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>Az idegsejt-membrán relatív változásai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45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1" y="1481138"/>
            <a:ext cx="4270257" cy="452596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/>
              <a:t>Helyi áramok az </a:t>
            </a:r>
            <a:r>
              <a:rPr lang="hu-HU" sz="2800" dirty="0" err="1" smtClean="0"/>
              <a:t>axonban</a:t>
            </a:r>
            <a:r>
              <a:rPr lang="hu-HU" sz="2800" dirty="0" smtClean="0"/>
              <a:t> futó impulzus körül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71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61" y="1481138"/>
            <a:ext cx="3674478" cy="452596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Bifázisos</a:t>
            </a:r>
            <a:r>
              <a:rPr lang="hu-HU" dirty="0" smtClean="0"/>
              <a:t> akciós potenciál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3" y="1481138"/>
            <a:ext cx="4063454" cy="452596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>Na és K vezetés akciós potenciál alatt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39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7537"/>
            <a:ext cx="8229600" cy="3433163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Az összetett akciós potenciál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618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8066142" cy="452596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Az emlős idegek rosttípusai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16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650"/>
            <a:ext cx="8229600" cy="3776938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A szenzoros neuronok osztályozása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38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47413" cy="452596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gliasejtek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7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Ingerlékeny szövetek: az ideg</a:t>
            </a:r>
            <a:endParaRPr lang="hu-HU" dirty="0"/>
          </a:p>
        </p:txBody>
      </p:sp>
      <p:sp>
        <p:nvSpPr>
          <p:cNvPr id="9219" name="Alcím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hu-HU" altLang="en-US" dirty="0" smtClean="0"/>
              <a:t>Az idegsejt felépítése és működése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09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8908"/>
            <a:ext cx="8229600" cy="3270421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mozgató neuron velőshüvelyes </a:t>
            </a:r>
            <a:r>
              <a:rPr lang="hu-HU" sz="2800" dirty="0" err="1" smtClean="0"/>
              <a:t>axonnal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27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600200"/>
            <a:ext cx="9036050" cy="499745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 smtClean="0"/>
              <a:t>Az értéke az idegsejtben átlagosan -70 </a:t>
            </a:r>
            <a:r>
              <a:rPr lang="hu-HU" sz="3000" dirty="0" err="1" smtClean="0"/>
              <a:t>mV</a:t>
            </a:r>
            <a:r>
              <a:rPr lang="hu-HU" sz="30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 smtClean="0"/>
              <a:t>Látens periódus: az ingerlést egy potenciálváltozás nélküli szakasz követei, a látens periódus.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/>
              <a:t>A</a:t>
            </a:r>
            <a:r>
              <a:rPr lang="hu-HU" sz="3000" dirty="0" smtClean="0"/>
              <a:t>kciós potenciál: a kezdeti depolarizáció 15mV.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 smtClean="0"/>
              <a:t>Utána a depolarizáció sebessége folyamatosan nő.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 smtClean="0"/>
              <a:t>Küszöbpotenciál, tüzelési szint.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u-HU" sz="3000" dirty="0" smtClean="0"/>
              <a:t>Túllövés, overshoot +35 mV</a:t>
            </a:r>
            <a:r>
              <a:rPr lang="hu-HU" sz="3000" dirty="0" smtClean="0"/>
              <a:t>.</a:t>
            </a:r>
            <a:endParaRPr lang="hu-HU" sz="30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Nyugalmi membrán </a:t>
            </a:r>
            <a:r>
              <a:rPr lang="hu-HU" dirty="0" smtClean="0"/>
              <a:t>potenciál – 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63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Nyugalmi membrán </a:t>
            </a:r>
            <a:r>
              <a:rPr lang="hu-HU" dirty="0" smtClean="0"/>
              <a:t>potenciál –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Éles emelkedés és gyors esés a csúcspotenciál.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Utódepolarizáció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Utóhiperpolarizáció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Negatív utópotenciál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Pozitív utópotenciál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hu-HU" dirty="0"/>
              <a:t>Monofázisos </a:t>
            </a:r>
            <a:r>
              <a:rPr lang="hu-HU" dirty="0" smtClean="0"/>
              <a:t>elvezetés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231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08" y="1481138"/>
            <a:ext cx="4972183" cy="452596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A </a:t>
            </a:r>
            <a:r>
              <a:rPr lang="hu-HU" sz="2800" dirty="0" err="1" smtClean="0"/>
              <a:t>Schwann-sejtek</a:t>
            </a:r>
            <a:r>
              <a:rPr lang="hu-HU" sz="2800" dirty="0" smtClean="0"/>
              <a:t> és a perifériás idegek </a:t>
            </a:r>
            <a:r>
              <a:rPr lang="hu-HU" sz="2800" dirty="0" err="1" smtClean="0"/>
              <a:t>axonjainak</a:t>
            </a:r>
            <a:r>
              <a:rPr lang="hu-HU" sz="2800" dirty="0" smtClean="0"/>
              <a:t> kapcsolata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2740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2" y="1124745"/>
            <a:ext cx="7740000" cy="480437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dirty="0" smtClean="0"/>
              <a:t>Az emlős idegrendszer neuron típusai</a:t>
            </a:r>
            <a:endParaRPr lang="hu-HU" sz="3200" dirty="0"/>
          </a:p>
        </p:txBody>
      </p:sp>
      <p:sp>
        <p:nvSpPr>
          <p:cNvPr id="12292" name="AutoShape 2" descr="http://www.mozaweb.hu/course/biologia_11/jpg/b11_1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6903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600" dirty="0" smtClean="0"/>
              <a:t>Az idegsejt funkcionális felépítése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88" y="1481138"/>
            <a:ext cx="3396023" cy="4525962"/>
          </a:xfrm>
        </p:spPr>
      </p:pic>
    </p:spTree>
    <p:extLst>
      <p:ext uri="{BB962C8B-B14F-4D97-AF65-F5344CB8AC3E}">
        <p14:creationId xmlns:p14="http://schemas.microsoft.com/office/powerpoint/2010/main" val="109441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dirty="0" smtClean="0"/>
              <a:t>A </a:t>
            </a:r>
            <a:r>
              <a:rPr lang="hu-HU" sz="3200" dirty="0" err="1" smtClean="0"/>
              <a:t>mielenizált</a:t>
            </a:r>
            <a:r>
              <a:rPr lang="hu-HU" sz="3200" dirty="0" smtClean="0"/>
              <a:t> idegrost akciós potenciálja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2916238" y="2708275"/>
            <a:ext cx="583247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latin typeface="+mn-lt"/>
                <a:cs typeface="+mn-cs"/>
              </a:rPr>
              <a:t>mentén</a:t>
            </a:r>
            <a:endParaRPr lang="hu-HU" sz="2600" dirty="0">
              <a:latin typeface="+mn-lt"/>
              <a:cs typeface="+mn-cs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72" y="1481138"/>
            <a:ext cx="4952255" cy="4525962"/>
          </a:xfrm>
        </p:spPr>
      </p:pic>
    </p:spTree>
    <p:extLst>
      <p:ext uri="{BB962C8B-B14F-4D97-AF65-F5344CB8AC3E}">
        <p14:creationId xmlns:p14="http://schemas.microsoft.com/office/powerpoint/2010/main" val="182828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172</Words>
  <Application>Microsoft Office PowerPoint</Application>
  <PresentationFormat>Diavetítés a képernyőre (4:3 oldalarány)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Mozgástan, mozgásfejlődés, neurobiológia</vt:lpstr>
      <vt:lpstr>Az Ingerlékeny szövetek: az ideg</vt:lpstr>
      <vt:lpstr>A mozgató neuron velőshüvelyes axonnal</vt:lpstr>
      <vt:lpstr>Nyugalmi membrán potenciál – I.</vt:lpstr>
      <vt:lpstr>Nyugalmi membrán potenciál – II.</vt:lpstr>
      <vt:lpstr>A Schwann-sejtek és a perifériás idegek axonjainak kapcsolata</vt:lpstr>
      <vt:lpstr>Az emlős idegrendszer neuron típusai</vt:lpstr>
      <vt:lpstr>Az idegsejt funkcionális felépítése</vt:lpstr>
      <vt:lpstr>A mielenizált idegrost akciós potenciálja</vt:lpstr>
      <vt:lpstr>Intenzitás – időtartam görbe</vt:lpstr>
      <vt:lpstr>Elektrotónusos potenciálok és helyi válasz.</vt:lpstr>
      <vt:lpstr>Az idegsejt-membrán relatív változásai</vt:lpstr>
      <vt:lpstr>Helyi áramok az axonban futó impulzus körül</vt:lpstr>
      <vt:lpstr>Bifázisos akciós potenciál</vt:lpstr>
      <vt:lpstr>Na és K vezetés akciós potenciál alatt</vt:lpstr>
      <vt:lpstr>Az összetett akciós potenciál</vt:lpstr>
      <vt:lpstr>Az emlős idegek rosttípusai</vt:lpstr>
      <vt:lpstr>A szenzoros neuronok osztályozása</vt:lpstr>
      <vt:lpstr>A gliasejtek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17</cp:revision>
  <dcterms:created xsi:type="dcterms:W3CDTF">2015-08-18T11:06:56Z</dcterms:created>
  <dcterms:modified xsi:type="dcterms:W3CDTF">2016-08-26T09:18:15Z</dcterms:modified>
</cp:coreProperties>
</file>