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363" r:id="rId4"/>
    <p:sldId id="390" r:id="rId5"/>
    <p:sldId id="364" r:id="rId6"/>
    <p:sldId id="301" r:id="rId7"/>
    <p:sldId id="372" r:id="rId8"/>
    <p:sldId id="373" r:id="rId9"/>
    <p:sldId id="374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89" r:id="rId23"/>
    <p:sldId id="360" r:id="rId24"/>
    <p:sldId id="265" r:id="rId25"/>
    <p:sldId id="336" r:id="rId26"/>
    <p:sldId id="365" r:id="rId27"/>
    <p:sldId id="335" r:id="rId28"/>
    <p:sldId id="303" r:id="rId29"/>
    <p:sldId id="391" r:id="rId30"/>
    <p:sldId id="306" r:id="rId31"/>
    <p:sldId id="358" r:id="rId32"/>
    <p:sldId id="302" r:id="rId33"/>
    <p:sldId id="337" r:id="rId34"/>
    <p:sldId id="338" r:id="rId35"/>
    <p:sldId id="356" r:id="rId36"/>
    <p:sldId id="362" r:id="rId37"/>
    <p:sldId id="355" r:id="rId38"/>
    <p:sldId id="347" r:id="rId39"/>
    <p:sldId id="349" r:id="rId40"/>
    <p:sldId id="357" r:id="rId41"/>
    <p:sldId id="348" r:id="rId42"/>
    <p:sldId id="266" r:id="rId43"/>
    <p:sldId id="359" r:id="rId44"/>
    <p:sldId id="352" r:id="rId45"/>
    <p:sldId id="304" r:id="rId46"/>
    <p:sldId id="305" r:id="rId47"/>
    <p:sldId id="307" r:id="rId48"/>
    <p:sldId id="353" r:id="rId49"/>
    <p:sldId id="354" r:id="rId50"/>
    <p:sldId id="351" r:id="rId51"/>
    <p:sldId id="350" r:id="rId52"/>
    <p:sldId id="262" r:id="rId53"/>
    <p:sldId id="280" r:id="rId54"/>
    <p:sldId id="287" r:id="rId55"/>
    <p:sldId id="312" r:id="rId56"/>
    <p:sldId id="288" r:id="rId57"/>
    <p:sldId id="297" r:id="rId58"/>
    <p:sldId id="298" r:id="rId59"/>
    <p:sldId id="289" r:id="rId60"/>
    <p:sldId id="368" r:id="rId61"/>
    <p:sldId id="393" r:id="rId62"/>
    <p:sldId id="392" r:id="rId63"/>
    <p:sldId id="366" r:id="rId64"/>
    <p:sldId id="281" r:id="rId65"/>
    <p:sldId id="339" r:id="rId66"/>
    <p:sldId id="313" r:id="rId67"/>
    <p:sldId id="340" r:id="rId68"/>
    <p:sldId id="314" r:id="rId69"/>
    <p:sldId id="315" r:id="rId70"/>
    <p:sldId id="316" r:id="rId71"/>
    <p:sldId id="296" r:id="rId72"/>
    <p:sldId id="284" r:id="rId73"/>
    <p:sldId id="295" r:id="rId74"/>
    <p:sldId id="367" r:id="rId75"/>
    <p:sldId id="285" r:id="rId76"/>
    <p:sldId id="311" r:id="rId77"/>
    <p:sldId id="283" r:id="rId78"/>
    <p:sldId id="369" r:id="rId79"/>
    <p:sldId id="370" r:id="rId80"/>
    <p:sldId id="371" r:id="rId81"/>
    <p:sldId id="361" r:id="rId82"/>
    <p:sldId id="294" r:id="rId8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ck Ádám" initials="BÁ" lastIdx="32" clrIdx="0"/>
  <p:cmAuthor id="1" name="Kopper" initials="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1" autoAdjust="0"/>
    <p:restoredTop sz="94660"/>
  </p:normalViewPr>
  <p:slideViewPr>
    <p:cSldViewPr>
      <p:cViewPr>
        <p:scale>
          <a:sx n="60" d="100"/>
          <a:sy n="60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commentAuthors" Target="commentAuthor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8-25T13:34:43.116" idx="16">
    <p:pos x="2330" y="1449"/>
    <p:text>vajon igaz-e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0E7983-256A-46F7-BF09-F37A4207A2C0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FE5C5813-BB90-4981-B72D-7ACF1BB251F7}">
      <dgm:prSet custT="1"/>
      <dgm:spPr/>
      <dgm:t>
        <a:bodyPr/>
        <a:lstStyle/>
        <a:p>
          <a:pPr rtl="0"/>
          <a:r>
            <a:rPr lang="hu-HU" sz="1800" b="1" dirty="0" smtClean="0"/>
            <a:t>A gerinceseknél a </a:t>
          </a:r>
          <a:r>
            <a:rPr lang="hu-HU" sz="2000" b="1" dirty="0" smtClean="0"/>
            <a:t>vegetatív </a:t>
          </a:r>
          <a:r>
            <a:rPr lang="hu-HU" sz="1800" b="1" dirty="0" smtClean="0"/>
            <a:t>idegrendszer mellett megtaláljuk az ún. </a:t>
          </a:r>
          <a:r>
            <a:rPr lang="hu-HU" sz="2000" b="1" dirty="0" err="1" smtClean="0"/>
            <a:t>somatikus</a:t>
          </a:r>
          <a:r>
            <a:rPr lang="hu-HU" sz="2000" b="1" dirty="0" smtClean="0"/>
            <a:t> </a:t>
          </a:r>
          <a:r>
            <a:rPr lang="hu-HU" sz="1800" b="1" dirty="0" smtClean="0"/>
            <a:t>idegrendszert, mely szintén két részből tevődik össze:</a:t>
          </a:r>
          <a:endParaRPr lang="hu-HU" sz="1800" b="1" dirty="0"/>
        </a:p>
      </dgm:t>
    </dgm:pt>
    <dgm:pt modelId="{82A7CDC5-DB75-4800-9F13-F66C9AB30E45}" type="parTrans" cxnId="{9B58A0DB-13D6-403C-A5A5-917D68A42141}">
      <dgm:prSet/>
      <dgm:spPr/>
      <dgm:t>
        <a:bodyPr/>
        <a:lstStyle/>
        <a:p>
          <a:endParaRPr lang="hu-HU"/>
        </a:p>
      </dgm:t>
    </dgm:pt>
    <dgm:pt modelId="{2A5C41A2-6369-4775-AF75-20C80EE66EEC}" type="sibTrans" cxnId="{9B58A0DB-13D6-403C-A5A5-917D68A42141}">
      <dgm:prSet/>
      <dgm:spPr/>
      <dgm:t>
        <a:bodyPr/>
        <a:lstStyle/>
        <a:p>
          <a:endParaRPr lang="hu-HU"/>
        </a:p>
      </dgm:t>
    </dgm:pt>
    <dgm:pt modelId="{50C42E69-ADFE-4821-BBBC-49244D71D09E}">
      <dgm:prSet custT="1"/>
      <dgm:spPr/>
      <dgm:t>
        <a:bodyPr/>
        <a:lstStyle/>
        <a:p>
          <a:pPr rtl="0"/>
          <a:r>
            <a:rPr lang="hu-HU" sz="1800" b="1" dirty="0" smtClean="0"/>
            <a:t>Központi idegrendszer (agyvelő és gerincvelő)</a:t>
          </a:r>
          <a:endParaRPr lang="hu-HU" sz="1800" b="1" dirty="0"/>
        </a:p>
      </dgm:t>
    </dgm:pt>
    <dgm:pt modelId="{4A57107B-9A97-4DC8-A113-F25642E928CE}" type="parTrans" cxnId="{B13A695B-AA37-4F5A-BEC8-7C5F3E2CFAE8}">
      <dgm:prSet/>
      <dgm:spPr/>
      <dgm:t>
        <a:bodyPr/>
        <a:lstStyle/>
        <a:p>
          <a:endParaRPr lang="hu-HU"/>
        </a:p>
      </dgm:t>
    </dgm:pt>
    <dgm:pt modelId="{2D4A4CF7-880C-4D27-8834-799963AA1567}" type="sibTrans" cxnId="{B13A695B-AA37-4F5A-BEC8-7C5F3E2CFAE8}">
      <dgm:prSet/>
      <dgm:spPr/>
      <dgm:t>
        <a:bodyPr/>
        <a:lstStyle/>
        <a:p>
          <a:endParaRPr lang="hu-HU"/>
        </a:p>
      </dgm:t>
    </dgm:pt>
    <dgm:pt modelId="{C2861DF5-9CDA-4E31-99C9-7FD6D9A0BCC1}">
      <dgm:prSet custT="1"/>
      <dgm:spPr/>
      <dgm:t>
        <a:bodyPr/>
        <a:lstStyle/>
        <a:p>
          <a:pPr rtl="0"/>
          <a:r>
            <a:rPr lang="hu-HU" sz="1800" b="1" dirty="0" smtClean="0"/>
            <a:t>Perifériás idegrendszer (a fej, a törzs és a végtagok idegei)</a:t>
          </a:r>
          <a:endParaRPr lang="hu-HU" sz="1800" b="1" dirty="0"/>
        </a:p>
      </dgm:t>
    </dgm:pt>
    <dgm:pt modelId="{879A4F68-1B18-4A45-A2D0-5FBDEEE33AF0}" type="parTrans" cxnId="{B3E396C4-8E42-43CD-9D43-46FF5873B4C6}">
      <dgm:prSet/>
      <dgm:spPr/>
      <dgm:t>
        <a:bodyPr/>
        <a:lstStyle/>
        <a:p>
          <a:endParaRPr lang="hu-HU"/>
        </a:p>
      </dgm:t>
    </dgm:pt>
    <dgm:pt modelId="{965B7F2B-9E8A-4883-87B2-00FC79E657C9}" type="sibTrans" cxnId="{B3E396C4-8E42-43CD-9D43-46FF5873B4C6}">
      <dgm:prSet/>
      <dgm:spPr/>
      <dgm:t>
        <a:bodyPr/>
        <a:lstStyle/>
        <a:p>
          <a:endParaRPr lang="hu-HU"/>
        </a:p>
      </dgm:t>
    </dgm:pt>
    <dgm:pt modelId="{1C9E2F1B-2520-41E6-8F8D-D1E8CD792110}">
      <dgm:prSet custT="1"/>
      <dgm:spPr/>
      <dgm:t>
        <a:bodyPr/>
        <a:lstStyle/>
        <a:p>
          <a:pPr rtl="0"/>
          <a:r>
            <a:rPr lang="hu-HU" sz="1800" b="1" dirty="0" smtClean="0"/>
            <a:t>A </a:t>
          </a:r>
          <a:r>
            <a:rPr lang="hu-HU" sz="1800" b="1" dirty="0" err="1" smtClean="0"/>
            <a:t>somatikus</a:t>
          </a:r>
          <a:r>
            <a:rPr lang="hu-HU" sz="1800" b="1" dirty="0" smtClean="0"/>
            <a:t> idegrendszer biztosítja:</a:t>
          </a:r>
          <a:endParaRPr lang="hu-HU" sz="1800" b="1" dirty="0"/>
        </a:p>
      </dgm:t>
    </dgm:pt>
    <dgm:pt modelId="{B8BF2B05-3583-4C49-B327-82B32CB2948A}" type="parTrans" cxnId="{A162DC66-293D-43D4-ADE3-027C238998E2}">
      <dgm:prSet/>
      <dgm:spPr/>
      <dgm:t>
        <a:bodyPr/>
        <a:lstStyle/>
        <a:p>
          <a:endParaRPr lang="hu-HU"/>
        </a:p>
      </dgm:t>
    </dgm:pt>
    <dgm:pt modelId="{B5132EE4-506E-4FDE-80B9-9027FF66CC41}" type="sibTrans" cxnId="{A162DC66-293D-43D4-ADE3-027C238998E2}">
      <dgm:prSet/>
      <dgm:spPr/>
      <dgm:t>
        <a:bodyPr/>
        <a:lstStyle/>
        <a:p>
          <a:endParaRPr lang="hu-HU"/>
        </a:p>
      </dgm:t>
    </dgm:pt>
    <dgm:pt modelId="{5F8C8175-0E67-4867-B2FC-FE5E07FA21A8}">
      <dgm:prSet custT="1"/>
      <dgm:spPr/>
      <dgm:t>
        <a:bodyPr/>
        <a:lstStyle/>
        <a:p>
          <a:pPr rtl="0"/>
          <a:r>
            <a:rPr lang="hu-HU" sz="1800" b="1" dirty="0" smtClean="0"/>
            <a:t>A tudatos érzékelést</a:t>
          </a:r>
          <a:endParaRPr lang="hu-HU" sz="1800" b="1" dirty="0"/>
        </a:p>
      </dgm:t>
    </dgm:pt>
    <dgm:pt modelId="{B2340378-FB81-4F40-94EB-73C47ABAD853}" type="parTrans" cxnId="{90878866-6348-45D9-8E99-03F8A6DE3B58}">
      <dgm:prSet/>
      <dgm:spPr/>
      <dgm:t>
        <a:bodyPr/>
        <a:lstStyle/>
        <a:p>
          <a:endParaRPr lang="hu-HU"/>
        </a:p>
      </dgm:t>
    </dgm:pt>
    <dgm:pt modelId="{F2BE1C8F-228C-410F-B320-79386A063D8B}" type="sibTrans" cxnId="{90878866-6348-45D9-8E99-03F8A6DE3B58}">
      <dgm:prSet/>
      <dgm:spPr/>
      <dgm:t>
        <a:bodyPr/>
        <a:lstStyle/>
        <a:p>
          <a:endParaRPr lang="hu-HU"/>
        </a:p>
      </dgm:t>
    </dgm:pt>
    <dgm:pt modelId="{79B01624-AAE8-4059-A208-0661E21F4637}">
      <dgm:prSet custT="1"/>
      <dgm:spPr/>
      <dgm:t>
        <a:bodyPr/>
        <a:lstStyle/>
        <a:p>
          <a:pPr rtl="0"/>
          <a:r>
            <a:rPr lang="hu-HU" sz="1800" b="1" dirty="0" smtClean="0"/>
            <a:t>Az akaratlagos mozgásokat</a:t>
          </a:r>
          <a:endParaRPr lang="hu-HU" sz="1800" b="1" dirty="0"/>
        </a:p>
      </dgm:t>
    </dgm:pt>
    <dgm:pt modelId="{5B4A7946-AE28-42EC-9462-369C9DDAF7A9}" type="parTrans" cxnId="{9263883B-360D-41B4-B6D7-A805AAE7651F}">
      <dgm:prSet/>
      <dgm:spPr/>
      <dgm:t>
        <a:bodyPr/>
        <a:lstStyle/>
        <a:p>
          <a:endParaRPr lang="hu-HU"/>
        </a:p>
      </dgm:t>
    </dgm:pt>
    <dgm:pt modelId="{BE0A8391-E5EE-4BD1-AC25-A87D59F625C6}" type="sibTrans" cxnId="{9263883B-360D-41B4-B6D7-A805AAE7651F}">
      <dgm:prSet/>
      <dgm:spPr/>
      <dgm:t>
        <a:bodyPr/>
        <a:lstStyle/>
        <a:p>
          <a:endParaRPr lang="hu-HU"/>
        </a:p>
      </dgm:t>
    </dgm:pt>
    <dgm:pt modelId="{875508BF-19F4-4627-9307-A761E44514E2}">
      <dgm:prSet custT="1"/>
      <dgm:spPr/>
      <dgm:t>
        <a:bodyPr/>
        <a:lstStyle/>
        <a:p>
          <a:pPr rtl="0"/>
          <a:r>
            <a:rPr lang="hu-HU" sz="1800" b="1" dirty="0" smtClean="0"/>
            <a:t>És az információ feldolgozást (az integrációt)</a:t>
          </a:r>
          <a:endParaRPr lang="hu-HU" sz="1800" b="1" dirty="0"/>
        </a:p>
      </dgm:t>
    </dgm:pt>
    <dgm:pt modelId="{96DDB99E-97F5-48B0-AAEA-43B2DE0EF96F}" type="parTrans" cxnId="{A97CB713-0696-4160-BAD4-0D63C35A7458}">
      <dgm:prSet/>
      <dgm:spPr/>
      <dgm:t>
        <a:bodyPr/>
        <a:lstStyle/>
        <a:p>
          <a:endParaRPr lang="hu-HU"/>
        </a:p>
      </dgm:t>
    </dgm:pt>
    <dgm:pt modelId="{11295217-F0F3-4E76-92E9-665AE14D3A7A}" type="sibTrans" cxnId="{A97CB713-0696-4160-BAD4-0D63C35A7458}">
      <dgm:prSet/>
      <dgm:spPr/>
      <dgm:t>
        <a:bodyPr/>
        <a:lstStyle/>
        <a:p>
          <a:endParaRPr lang="hu-HU"/>
        </a:p>
      </dgm:t>
    </dgm:pt>
    <dgm:pt modelId="{C77089F4-F0D2-45E0-A5E4-EB945DA7FC42}" type="pres">
      <dgm:prSet presAssocID="{0C0E7983-256A-46F7-BF09-F37A4207A2C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CC45DE63-428C-49C6-B622-97DFC35AFC7B}" type="pres">
      <dgm:prSet presAssocID="{FE5C5813-BB90-4981-B72D-7ACF1BB251F7}" presName="horFlow" presStyleCnt="0"/>
      <dgm:spPr/>
    </dgm:pt>
    <dgm:pt modelId="{E5A19FBB-962B-406B-B562-A9A53CFC2E63}" type="pres">
      <dgm:prSet presAssocID="{FE5C5813-BB90-4981-B72D-7ACF1BB251F7}" presName="bigChev" presStyleLbl="node1" presStyleIdx="0" presStyleCnt="2" custScaleX="848364" custScaleY="1102541" custLinFactY="-200000" custLinFactNeighborX="-3825" custLinFactNeighborY="-245759"/>
      <dgm:spPr/>
      <dgm:t>
        <a:bodyPr/>
        <a:lstStyle/>
        <a:p>
          <a:endParaRPr lang="hu-HU"/>
        </a:p>
      </dgm:t>
    </dgm:pt>
    <dgm:pt modelId="{101C34BE-97E1-416D-AF4C-8796969FB0D4}" type="pres">
      <dgm:prSet presAssocID="{4A57107B-9A97-4DC8-A113-F25642E928CE}" presName="parTrans" presStyleCnt="0"/>
      <dgm:spPr/>
    </dgm:pt>
    <dgm:pt modelId="{B5B2B70C-1A2A-44E2-A304-7C279B56B083}" type="pres">
      <dgm:prSet presAssocID="{50C42E69-ADFE-4821-BBBC-49244D71D09E}" presName="node" presStyleLbl="alignAccFollowNode1" presStyleIdx="0" presStyleCnt="5" custScaleX="644148" custScaleY="733799" custLinFactX="-35711" custLinFactY="-236428" custLinFactNeighborX="-100000" custLinFactNeighborY="-3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7AB5954-43E8-450A-BAEF-128381DD13F0}" type="pres">
      <dgm:prSet presAssocID="{2D4A4CF7-880C-4D27-8834-799963AA1567}" presName="sibTrans" presStyleCnt="0"/>
      <dgm:spPr/>
    </dgm:pt>
    <dgm:pt modelId="{BACDE106-E4F1-45AF-8D6E-4FC321AF5C2F}" type="pres">
      <dgm:prSet presAssocID="{C2861DF5-9CDA-4E31-99C9-7FD6D9A0BCC1}" presName="node" presStyleLbl="alignAccFollowNode1" presStyleIdx="1" presStyleCnt="5" custScaleX="630191" custScaleY="756518" custLinFactX="-107423" custLinFactY="-219476" custLinFactNeighborX="-200000" custLinFactNeighborY="-3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10207B5-7DE2-454D-ADD0-4D5E5F93ED99}" type="pres">
      <dgm:prSet presAssocID="{FE5C5813-BB90-4981-B72D-7ACF1BB251F7}" presName="vSp" presStyleCnt="0"/>
      <dgm:spPr/>
    </dgm:pt>
    <dgm:pt modelId="{3178B4A1-5260-43E0-A8E4-F63032178252}" type="pres">
      <dgm:prSet presAssocID="{1C9E2F1B-2520-41E6-8F8D-D1E8CD792110}" presName="horFlow" presStyleCnt="0"/>
      <dgm:spPr/>
    </dgm:pt>
    <dgm:pt modelId="{EE6B25B4-A588-4DD5-9C48-91E5F2E674BE}" type="pres">
      <dgm:prSet presAssocID="{1C9E2F1B-2520-41E6-8F8D-D1E8CD792110}" presName="bigChev" presStyleLbl="node1" presStyleIdx="1" presStyleCnt="2" custScaleX="521497" custScaleY="605910" custLinFactNeighborX="-7923"/>
      <dgm:spPr/>
      <dgm:t>
        <a:bodyPr/>
        <a:lstStyle/>
        <a:p>
          <a:endParaRPr lang="hu-HU"/>
        </a:p>
      </dgm:t>
    </dgm:pt>
    <dgm:pt modelId="{C79144C1-D514-4678-9EB2-1A877BFB2871}" type="pres">
      <dgm:prSet presAssocID="{B2340378-FB81-4F40-94EB-73C47ABAD853}" presName="parTrans" presStyleCnt="0"/>
      <dgm:spPr/>
    </dgm:pt>
    <dgm:pt modelId="{6D3F77F3-749D-4424-90A4-8871100E59B4}" type="pres">
      <dgm:prSet presAssocID="{5F8C8175-0E67-4867-B2FC-FE5E07FA21A8}" presName="node" presStyleLbl="alignAccFollowNode1" presStyleIdx="2" presStyleCnt="5" custScaleX="491826" custScaleY="590701" custLinFactX="-68661" custLinFactNeighborX="-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C81A342-A21C-4ABC-86EF-281BAAEF18D4}" type="pres">
      <dgm:prSet presAssocID="{F2BE1C8F-228C-410F-B320-79386A063D8B}" presName="sibTrans" presStyleCnt="0"/>
      <dgm:spPr/>
    </dgm:pt>
    <dgm:pt modelId="{F931DFE7-5DA1-40C4-9F6A-3B87EDA2CEBA}" type="pres">
      <dgm:prSet presAssocID="{79B01624-AAE8-4059-A208-0661E21F4637}" presName="node" presStyleLbl="alignAccFollowNode1" presStyleIdx="3" presStyleCnt="5" custScaleX="546113" custScaleY="521046" custLinFactX="-100000" custLinFactNeighborX="-165856" custLinFactNeighborY="-77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84C8AF2-01F2-4046-8FC0-A35A0732FB88}" type="pres">
      <dgm:prSet presAssocID="{BE0A8391-E5EE-4BD1-AC25-A87D59F625C6}" presName="sibTrans" presStyleCnt="0"/>
      <dgm:spPr/>
    </dgm:pt>
    <dgm:pt modelId="{1601A55F-F51D-4B1A-9AAF-52DE38097F7F}" type="pres">
      <dgm:prSet presAssocID="{875508BF-19F4-4627-9307-A761E44514E2}" presName="node" presStyleLbl="alignAccFollowNode1" presStyleIdx="4" presStyleCnt="5" custScaleX="627655" custScaleY="581713" custLinFactX="-155259" custLinFactNeighborX="-200000" custLinFactNeighborY="1050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B58A0DB-13D6-403C-A5A5-917D68A42141}" srcId="{0C0E7983-256A-46F7-BF09-F37A4207A2C0}" destId="{FE5C5813-BB90-4981-B72D-7ACF1BB251F7}" srcOrd="0" destOrd="0" parTransId="{82A7CDC5-DB75-4800-9F13-F66C9AB30E45}" sibTransId="{2A5C41A2-6369-4775-AF75-20C80EE66EEC}"/>
    <dgm:cxn modelId="{A97CB713-0696-4160-BAD4-0D63C35A7458}" srcId="{1C9E2F1B-2520-41E6-8F8D-D1E8CD792110}" destId="{875508BF-19F4-4627-9307-A761E44514E2}" srcOrd="2" destOrd="0" parTransId="{96DDB99E-97F5-48B0-AAEA-43B2DE0EF96F}" sibTransId="{11295217-F0F3-4E76-92E9-665AE14D3A7A}"/>
    <dgm:cxn modelId="{9263883B-360D-41B4-B6D7-A805AAE7651F}" srcId="{1C9E2F1B-2520-41E6-8F8D-D1E8CD792110}" destId="{79B01624-AAE8-4059-A208-0661E21F4637}" srcOrd="1" destOrd="0" parTransId="{5B4A7946-AE28-42EC-9462-369C9DDAF7A9}" sibTransId="{BE0A8391-E5EE-4BD1-AC25-A87D59F625C6}"/>
    <dgm:cxn modelId="{9807C4FD-CF91-486A-846C-04CD428A6959}" type="presOf" srcId="{5F8C8175-0E67-4867-B2FC-FE5E07FA21A8}" destId="{6D3F77F3-749D-4424-90A4-8871100E59B4}" srcOrd="0" destOrd="0" presId="urn:microsoft.com/office/officeart/2005/8/layout/lProcess3"/>
    <dgm:cxn modelId="{F60592B7-F422-40C8-82EF-4C359358B7BB}" type="presOf" srcId="{50C42E69-ADFE-4821-BBBC-49244D71D09E}" destId="{B5B2B70C-1A2A-44E2-A304-7C279B56B083}" srcOrd="0" destOrd="0" presId="urn:microsoft.com/office/officeart/2005/8/layout/lProcess3"/>
    <dgm:cxn modelId="{F36AD6C2-97AF-48AC-A5E1-245830B1E91A}" type="presOf" srcId="{0C0E7983-256A-46F7-BF09-F37A4207A2C0}" destId="{C77089F4-F0D2-45E0-A5E4-EB945DA7FC42}" srcOrd="0" destOrd="0" presId="urn:microsoft.com/office/officeart/2005/8/layout/lProcess3"/>
    <dgm:cxn modelId="{A162DC66-293D-43D4-ADE3-027C238998E2}" srcId="{0C0E7983-256A-46F7-BF09-F37A4207A2C0}" destId="{1C9E2F1B-2520-41E6-8F8D-D1E8CD792110}" srcOrd="1" destOrd="0" parTransId="{B8BF2B05-3583-4C49-B327-82B32CB2948A}" sibTransId="{B5132EE4-506E-4FDE-80B9-9027FF66CC41}"/>
    <dgm:cxn modelId="{B55601AE-E1AA-4D6C-86E3-72C9A82E8A61}" type="presOf" srcId="{79B01624-AAE8-4059-A208-0661E21F4637}" destId="{F931DFE7-5DA1-40C4-9F6A-3B87EDA2CEBA}" srcOrd="0" destOrd="0" presId="urn:microsoft.com/office/officeart/2005/8/layout/lProcess3"/>
    <dgm:cxn modelId="{B3E396C4-8E42-43CD-9D43-46FF5873B4C6}" srcId="{FE5C5813-BB90-4981-B72D-7ACF1BB251F7}" destId="{C2861DF5-9CDA-4E31-99C9-7FD6D9A0BCC1}" srcOrd="1" destOrd="0" parTransId="{879A4F68-1B18-4A45-A2D0-5FBDEEE33AF0}" sibTransId="{965B7F2B-9E8A-4883-87B2-00FC79E657C9}"/>
    <dgm:cxn modelId="{4A91E79A-66B0-410F-9767-4EC4277B9C8B}" type="presOf" srcId="{1C9E2F1B-2520-41E6-8F8D-D1E8CD792110}" destId="{EE6B25B4-A588-4DD5-9C48-91E5F2E674BE}" srcOrd="0" destOrd="0" presId="urn:microsoft.com/office/officeart/2005/8/layout/lProcess3"/>
    <dgm:cxn modelId="{28637C9C-9B25-439D-9292-A573F518220A}" type="presOf" srcId="{FE5C5813-BB90-4981-B72D-7ACF1BB251F7}" destId="{E5A19FBB-962B-406B-B562-A9A53CFC2E63}" srcOrd="0" destOrd="0" presId="urn:microsoft.com/office/officeart/2005/8/layout/lProcess3"/>
    <dgm:cxn modelId="{4F45CD3F-6AAA-4B42-910D-22911C3C014F}" type="presOf" srcId="{C2861DF5-9CDA-4E31-99C9-7FD6D9A0BCC1}" destId="{BACDE106-E4F1-45AF-8D6E-4FC321AF5C2F}" srcOrd="0" destOrd="0" presId="urn:microsoft.com/office/officeart/2005/8/layout/lProcess3"/>
    <dgm:cxn modelId="{B13A695B-AA37-4F5A-BEC8-7C5F3E2CFAE8}" srcId="{FE5C5813-BB90-4981-B72D-7ACF1BB251F7}" destId="{50C42E69-ADFE-4821-BBBC-49244D71D09E}" srcOrd="0" destOrd="0" parTransId="{4A57107B-9A97-4DC8-A113-F25642E928CE}" sibTransId="{2D4A4CF7-880C-4D27-8834-799963AA1567}"/>
    <dgm:cxn modelId="{E889DE96-44E4-402D-B0D1-2246D9E2A116}" type="presOf" srcId="{875508BF-19F4-4627-9307-A761E44514E2}" destId="{1601A55F-F51D-4B1A-9AAF-52DE38097F7F}" srcOrd="0" destOrd="0" presId="urn:microsoft.com/office/officeart/2005/8/layout/lProcess3"/>
    <dgm:cxn modelId="{90878866-6348-45D9-8E99-03F8A6DE3B58}" srcId="{1C9E2F1B-2520-41E6-8F8D-D1E8CD792110}" destId="{5F8C8175-0E67-4867-B2FC-FE5E07FA21A8}" srcOrd="0" destOrd="0" parTransId="{B2340378-FB81-4F40-94EB-73C47ABAD853}" sibTransId="{F2BE1C8F-228C-410F-B320-79386A063D8B}"/>
    <dgm:cxn modelId="{6F0B0AEE-AB51-4629-BE5B-C4630A560901}" type="presParOf" srcId="{C77089F4-F0D2-45E0-A5E4-EB945DA7FC42}" destId="{CC45DE63-428C-49C6-B622-97DFC35AFC7B}" srcOrd="0" destOrd="0" presId="urn:microsoft.com/office/officeart/2005/8/layout/lProcess3"/>
    <dgm:cxn modelId="{0A29BC95-D49A-42C0-BBE9-C75BF7318C2D}" type="presParOf" srcId="{CC45DE63-428C-49C6-B622-97DFC35AFC7B}" destId="{E5A19FBB-962B-406B-B562-A9A53CFC2E63}" srcOrd="0" destOrd="0" presId="urn:microsoft.com/office/officeart/2005/8/layout/lProcess3"/>
    <dgm:cxn modelId="{682B10BF-1D67-4439-B080-F0914A0221C6}" type="presParOf" srcId="{CC45DE63-428C-49C6-B622-97DFC35AFC7B}" destId="{101C34BE-97E1-416D-AF4C-8796969FB0D4}" srcOrd="1" destOrd="0" presId="urn:microsoft.com/office/officeart/2005/8/layout/lProcess3"/>
    <dgm:cxn modelId="{E806F6DB-97F0-417D-9C2B-EA86C953F604}" type="presParOf" srcId="{CC45DE63-428C-49C6-B622-97DFC35AFC7B}" destId="{B5B2B70C-1A2A-44E2-A304-7C279B56B083}" srcOrd="2" destOrd="0" presId="urn:microsoft.com/office/officeart/2005/8/layout/lProcess3"/>
    <dgm:cxn modelId="{4F5ECCDB-01DC-4FD1-AEAE-D1832E60F638}" type="presParOf" srcId="{CC45DE63-428C-49C6-B622-97DFC35AFC7B}" destId="{47AB5954-43E8-450A-BAEF-128381DD13F0}" srcOrd="3" destOrd="0" presId="urn:microsoft.com/office/officeart/2005/8/layout/lProcess3"/>
    <dgm:cxn modelId="{2D51D3D5-671D-4E7A-9D76-FA97DC5D0347}" type="presParOf" srcId="{CC45DE63-428C-49C6-B622-97DFC35AFC7B}" destId="{BACDE106-E4F1-45AF-8D6E-4FC321AF5C2F}" srcOrd="4" destOrd="0" presId="urn:microsoft.com/office/officeart/2005/8/layout/lProcess3"/>
    <dgm:cxn modelId="{DC611D37-B5E8-423A-ABDF-169CEB95CC0F}" type="presParOf" srcId="{C77089F4-F0D2-45E0-A5E4-EB945DA7FC42}" destId="{710207B5-7DE2-454D-ADD0-4D5E5F93ED99}" srcOrd="1" destOrd="0" presId="urn:microsoft.com/office/officeart/2005/8/layout/lProcess3"/>
    <dgm:cxn modelId="{B6DBCF79-89D9-4F6E-B554-B47CBA196F05}" type="presParOf" srcId="{C77089F4-F0D2-45E0-A5E4-EB945DA7FC42}" destId="{3178B4A1-5260-43E0-A8E4-F63032178252}" srcOrd="2" destOrd="0" presId="urn:microsoft.com/office/officeart/2005/8/layout/lProcess3"/>
    <dgm:cxn modelId="{E2FAEAE1-4ED2-480C-8378-A10D11889A46}" type="presParOf" srcId="{3178B4A1-5260-43E0-A8E4-F63032178252}" destId="{EE6B25B4-A588-4DD5-9C48-91E5F2E674BE}" srcOrd="0" destOrd="0" presId="urn:microsoft.com/office/officeart/2005/8/layout/lProcess3"/>
    <dgm:cxn modelId="{CDDDEDB1-1E03-4F1F-8AEE-9B9C73B65BD0}" type="presParOf" srcId="{3178B4A1-5260-43E0-A8E4-F63032178252}" destId="{C79144C1-D514-4678-9EB2-1A877BFB2871}" srcOrd="1" destOrd="0" presId="urn:microsoft.com/office/officeart/2005/8/layout/lProcess3"/>
    <dgm:cxn modelId="{BF977526-4D65-44C4-8C39-EDCD1F0EF055}" type="presParOf" srcId="{3178B4A1-5260-43E0-A8E4-F63032178252}" destId="{6D3F77F3-749D-4424-90A4-8871100E59B4}" srcOrd="2" destOrd="0" presId="urn:microsoft.com/office/officeart/2005/8/layout/lProcess3"/>
    <dgm:cxn modelId="{B06049E6-95AE-4C3C-892D-B23D1D526190}" type="presParOf" srcId="{3178B4A1-5260-43E0-A8E4-F63032178252}" destId="{FC81A342-A21C-4ABC-86EF-281BAAEF18D4}" srcOrd="3" destOrd="0" presId="urn:microsoft.com/office/officeart/2005/8/layout/lProcess3"/>
    <dgm:cxn modelId="{5FEFBBBB-0C96-42A3-97A7-E1146FE1E828}" type="presParOf" srcId="{3178B4A1-5260-43E0-A8E4-F63032178252}" destId="{F931DFE7-5DA1-40C4-9F6A-3B87EDA2CEBA}" srcOrd="4" destOrd="0" presId="urn:microsoft.com/office/officeart/2005/8/layout/lProcess3"/>
    <dgm:cxn modelId="{FE55C3BE-C973-4772-A4DC-9E2AF1760A5D}" type="presParOf" srcId="{3178B4A1-5260-43E0-A8E4-F63032178252}" destId="{784C8AF2-01F2-4046-8FC0-A35A0732FB88}" srcOrd="5" destOrd="0" presId="urn:microsoft.com/office/officeart/2005/8/layout/lProcess3"/>
    <dgm:cxn modelId="{2C9469CD-03B9-4014-9101-2F1B37207C06}" type="presParOf" srcId="{3178B4A1-5260-43E0-A8E4-F63032178252}" destId="{1601A55F-F51D-4B1A-9AAF-52DE38097F7F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19FBB-962B-406B-B562-A9A53CFC2E63}">
      <dsp:nvSpPr>
        <dsp:cNvPr id="0" name=""/>
        <dsp:cNvSpPr/>
      </dsp:nvSpPr>
      <dsp:spPr>
        <a:xfrm>
          <a:off x="1867" y="731769"/>
          <a:ext cx="4070817" cy="211618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A gerinceseknél a </a:t>
          </a:r>
          <a:r>
            <a:rPr lang="hu-HU" sz="2000" b="1" kern="1200" dirty="0" smtClean="0"/>
            <a:t>vegetatív </a:t>
          </a:r>
          <a:r>
            <a:rPr lang="hu-HU" sz="1800" b="1" kern="1200" dirty="0" smtClean="0"/>
            <a:t>idegrendszer mellett megtaláljuk az ún. </a:t>
          </a:r>
          <a:r>
            <a:rPr lang="hu-HU" sz="2000" b="1" kern="1200" dirty="0" err="1" smtClean="0"/>
            <a:t>somatikus</a:t>
          </a:r>
          <a:r>
            <a:rPr lang="hu-HU" sz="2000" b="1" kern="1200" dirty="0" smtClean="0"/>
            <a:t> </a:t>
          </a:r>
          <a:r>
            <a:rPr lang="hu-HU" sz="1800" b="1" kern="1200" dirty="0" smtClean="0"/>
            <a:t>idegrendszert, mely szintén két részből tevődik össze:</a:t>
          </a:r>
          <a:endParaRPr lang="hu-HU" sz="1800" b="1" kern="1200" dirty="0"/>
        </a:p>
      </dsp:txBody>
      <dsp:txXfrm>
        <a:off x="1059961" y="731769"/>
        <a:ext cx="1954630" cy="2116187"/>
      </dsp:txXfrm>
    </dsp:sp>
    <dsp:sp modelId="{B5B2B70C-1A2A-44E2-A304-7C279B56B083}">
      <dsp:nvSpPr>
        <dsp:cNvPr id="0" name=""/>
        <dsp:cNvSpPr/>
      </dsp:nvSpPr>
      <dsp:spPr>
        <a:xfrm>
          <a:off x="3814707" y="1206368"/>
          <a:ext cx="2565447" cy="1169000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Központi idegrendszer (agyvelő és gerincvelő)</a:t>
          </a:r>
          <a:endParaRPr lang="hu-HU" sz="1800" b="1" kern="1200" dirty="0"/>
        </a:p>
      </dsp:txBody>
      <dsp:txXfrm>
        <a:off x="4399207" y="1206368"/>
        <a:ext cx="1396447" cy="1169000"/>
      </dsp:txXfrm>
    </dsp:sp>
    <dsp:sp modelId="{BACDE106-E4F1-45AF-8D6E-4FC321AF5C2F}">
      <dsp:nvSpPr>
        <dsp:cNvPr id="0" name=""/>
        <dsp:cNvSpPr/>
      </dsp:nvSpPr>
      <dsp:spPr>
        <a:xfrm>
          <a:off x="5983032" y="1215277"/>
          <a:ext cx="2509860" cy="1205193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Perifériás idegrendszer (a fej, a törzs és a végtagok idegei)</a:t>
          </a:r>
          <a:endParaRPr lang="hu-HU" sz="1800" b="1" kern="1200" dirty="0"/>
        </a:p>
      </dsp:txBody>
      <dsp:txXfrm>
        <a:off x="6585629" y="1215277"/>
        <a:ext cx="1304667" cy="1205193"/>
      </dsp:txXfrm>
    </dsp:sp>
    <dsp:sp modelId="{EE6B25B4-A588-4DD5-9C48-91E5F2E674BE}">
      <dsp:nvSpPr>
        <dsp:cNvPr id="0" name=""/>
        <dsp:cNvSpPr/>
      </dsp:nvSpPr>
      <dsp:spPr>
        <a:xfrm>
          <a:off x="0" y="3730405"/>
          <a:ext cx="2502368" cy="1162967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A </a:t>
          </a:r>
          <a:r>
            <a:rPr lang="hu-HU" sz="1800" b="1" kern="1200" dirty="0" err="1" smtClean="0"/>
            <a:t>somatikus</a:t>
          </a:r>
          <a:r>
            <a:rPr lang="hu-HU" sz="1800" b="1" kern="1200" dirty="0" smtClean="0"/>
            <a:t> idegrendszer biztosítja:</a:t>
          </a:r>
          <a:endParaRPr lang="hu-HU" sz="1800" b="1" kern="1200" dirty="0"/>
        </a:p>
      </dsp:txBody>
      <dsp:txXfrm>
        <a:off x="581484" y="3730405"/>
        <a:ext cx="1339401" cy="1162967"/>
      </dsp:txXfrm>
    </dsp:sp>
    <dsp:sp modelId="{6D3F77F3-749D-4424-90A4-8871100E59B4}">
      <dsp:nvSpPr>
        <dsp:cNvPr id="0" name=""/>
        <dsp:cNvSpPr/>
      </dsp:nvSpPr>
      <dsp:spPr>
        <a:xfrm>
          <a:off x="2115028" y="3841372"/>
          <a:ext cx="1958794" cy="941033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A tudatos érzékelést</a:t>
          </a:r>
          <a:endParaRPr lang="hu-HU" sz="1800" b="1" kern="1200" dirty="0"/>
        </a:p>
      </dsp:txBody>
      <dsp:txXfrm>
        <a:off x="2585545" y="3841372"/>
        <a:ext cx="1017761" cy="941033"/>
      </dsp:txXfrm>
    </dsp:sp>
    <dsp:sp modelId="{F931DFE7-5DA1-40C4-9F6A-3B87EDA2CEBA}">
      <dsp:nvSpPr>
        <dsp:cNvPr id="0" name=""/>
        <dsp:cNvSpPr/>
      </dsp:nvSpPr>
      <dsp:spPr>
        <a:xfrm>
          <a:off x="3856531" y="3895622"/>
          <a:ext cx="2175003" cy="830067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Az akaratlagos mozgásokat</a:t>
          </a:r>
          <a:endParaRPr lang="hu-HU" sz="1800" b="1" kern="1200" dirty="0"/>
        </a:p>
      </dsp:txBody>
      <dsp:txXfrm>
        <a:off x="4271565" y="3895622"/>
        <a:ext cx="1344936" cy="830067"/>
      </dsp:txXfrm>
    </dsp:sp>
    <dsp:sp modelId="{1601A55F-F51D-4B1A-9AAF-52DE38097F7F}">
      <dsp:nvSpPr>
        <dsp:cNvPr id="0" name=""/>
        <dsp:cNvSpPr/>
      </dsp:nvSpPr>
      <dsp:spPr>
        <a:xfrm>
          <a:off x="5736659" y="3865271"/>
          <a:ext cx="2499760" cy="926715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 smtClean="0"/>
            <a:t>És az információ feldolgozást (az integrációt)</a:t>
          </a:r>
          <a:endParaRPr lang="hu-HU" sz="1800" b="1" kern="1200" dirty="0"/>
        </a:p>
      </dsp:txBody>
      <dsp:txXfrm>
        <a:off x="6200017" y="3865271"/>
        <a:ext cx="1573045" cy="926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4751B-12F5-43F2-8FA0-BC0689434EA8}" type="datetimeFigureOut">
              <a:rPr lang="hu-HU" smtClean="0"/>
              <a:pPr/>
              <a:t>2017.09.21.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C3BE0-BEFC-44EC-8F6C-C51AD0952C9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Word_97-2003_dokumentum1.doc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2ctEsGEpe0" TargetMode="External"/><Relationship Id="rId2" Type="http://schemas.openxmlformats.org/officeDocument/2006/relationships/hyperlink" Target="https://youtu.be/fHRC8SlLcH0?t=186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ology.elte.hu/eloadas/pszicho_elettan/Elettan_anat9_mozgas.pdf" TargetMode="External"/><Relationship Id="rId2" Type="http://schemas.openxmlformats.org/officeDocument/2006/relationships/hyperlink" Target="http://www.tankonyvtar.hu/en/tartalom/tamop412A/2011-0094_neurologia_hu" TargetMode="Externa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BDXOt_uHTQ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059832" y="3212976"/>
            <a:ext cx="5904656" cy="1080121"/>
          </a:xfrm>
        </p:spPr>
        <p:txBody>
          <a:bodyPr>
            <a:noAutofit/>
          </a:bodyPr>
          <a:lstStyle/>
          <a:p>
            <a:pPr algn="r"/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Mozgástanulás és szabályozás</a:t>
            </a:r>
            <a:endParaRPr lang="hu-HU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987824" y="4365104"/>
            <a:ext cx="5752728" cy="936104"/>
          </a:xfrm>
        </p:spPr>
        <p:txBody>
          <a:bodyPr>
            <a:noAutofit/>
          </a:bodyPr>
          <a:lstStyle/>
          <a:p>
            <a:pPr algn="r"/>
            <a:r>
              <a:rPr lang="hu-H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hu-HU" sz="2000" b="1" i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Kopper</a:t>
            </a:r>
            <a:r>
              <a:rPr lang="hu-HU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Bence, Tóth </a:t>
            </a:r>
            <a:r>
              <a:rPr lang="en-GB" sz="20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Kata</a:t>
            </a:r>
            <a:endParaRPr lang="hu-HU" sz="20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61342"/>
            <a:ext cx="4031629" cy="4177601"/>
          </a:xfrm>
        </p:spPr>
      </p:pic>
      <p:sp>
        <p:nvSpPr>
          <p:cNvPr id="7" name="Téglalap 6"/>
          <p:cNvSpPr/>
          <p:nvPr/>
        </p:nvSpPr>
        <p:spPr>
          <a:xfrm>
            <a:off x="107504" y="13828"/>
            <a:ext cx="4968552" cy="6480720"/>
          </a:xfrm>
          <a:prstGeom prst="rect">
            <a:avLst/>
          </a:prstGeom>
        </p:spPr>
        <p:txBody>
          <a:bodyPr/>
          <a:lstStyle/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hu-HU" sz="2400" dirty="0" smtClean="0"/>
              <a:t>Az emberi testet is átszövik az ilyen </a:t>
            </a:r>
            <a:r>
              <a:rPr lang="hu-HU" sz="2400" b="1" i="1" dirty="0" smtClean="0"/>
              <a:t>diffúz (szétszórt) ideghálózatok</a:t>
            </a:r>
            <a:r>
              <a:rPr lang="hu-HU" sz="2400" dirty="0" smtClean="0"/>
              <a:t>, amelyek beidegzik az összes</a:t>
            </a:r>
            <a:endParaRPr lang="hu-HU" sz="2400" dirty="0"/>
          </a:p>
          <a:p>
            <a:pPr marL="800100" lvl="1" indent="-342900" rtl="0">
              <a:buFont typeface="Arial" panose="020B0604020202020204" pitchFamily="34" charset="0"/>
              <a:buChar char="•"/>
            </a:pPr>
            <a:r>
              <a:rPr lang="hu-HU" sz="2400" dirty="0" smtClean="0"/>
              <a:t>Zsigert</a:t>
            </a:r>
            <a:endParaRPr lang="hu-HU" sz="2400" dirty="0"/>
          </a:p>
          <a:p>
            <a:pPr marL="800100" lvl="1" indent="-342900" rtl="0">
              <a:buFont typeface="Arial" panose="020B0604020202020204" pitchFamily="34" charset="0"/>
              <a:buChar char="•"/>
            </a:pPr>
            <a:r>
              <a:rPr lang="hu-HU" sz="2400" dirty="0" smtClean="0"/>
              <a:t>Eret</a:t>
            </a:r>
            <a:endParaRPr lang="hu-HU" sz="2400" dirty="0"/>
          </a:p>
          <a:p>
            <a:pPr marL="800100" lvl="1" indent="-342900" rtl="0">
              <a:buFont typeface="Arial" panose="020B0604020202020204" pitchFamily="34" charset="0"/>
              <a:buChar char="•"/>
            </a:pPr>
            <a:r>
              <a:rPr lang="hu-HU" sz="2400" dirty="0"/>
              <a:t>é</a:t>
            </a:r>
            <a:r>
              <a:rPr lang="hu-HU" sz="2400" dirty="0" smtClean="0"/>
              <a:t>s mirigyet</a:t>
            </a:r>
            <a:endParaRPr lang="hu-HU" sz="2400" dirty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hu-HU" sz="2400" dirty="0" smtClean="0"/>
              <a:t>Ezt nevezzük </a:t>
            </a:r>
            <a:r>
              <a:rPr lang="hu-HU" sz="2400" b="1" i="1" dirty="0" smtClean="0"/>
              <a:t>vegetatív</a:t>
            </a:r>
            <a:r>
              <a:rPr lang="hu-HU" sz="2400" dirty="0" smtClean="0"/>
              <a:t> vagy </a:t>
            </a:r>
            <a:r>
              <a:rPr lang="hu-HU" sz="2400" b="1" i="1" dirty="0" smtClean="0"/>
              <a:t>autonóm </a:t>
            </a:r>
            <a:r>
              <a:rPr lang="hu-HU" sz="2400" dirty="0" smtClean="0"/>
              <a:t>idegrendszernek amely két </a:t>
            </a:r>
            <a:r>
              <a:rPr lang="hu-HU" sz="2400" dirty="0" err="1" smtClean="0"/>
              <a:t>antagonista</a:t>
            </a:r>
            <a:r>
              <a:rPr lang="hu-HU" sz="2400" dirty="0" smtClean="0"/>
              <a:t> részből tevődik össze:</a:t>
            </a:r>
            <a:endParaRPr lang="hu-HU" sz="2400" dirty="0"/>
          </a:p>
          <a:p>
            <a:pPr marL="800100" lvl="1" indent="-342900" rtl="0">
              <a:buFont typeface="Arial" panose="020B0604020202020204" pitchFamily="34" charset="0"/>
              <a:buChar char="•"/>
            </a:pPr>
            <a:r>
              <a:rPr lang="hu-HU" sz="2400" b="1" dirty="0" err="1" smtClean="0"/>
              <a:t>Sympathikus</a:t>
            </a:r>
            <a:r>
              <a:rPr lang="hu-HU" sz="2400" dirty="0" smtClean="0"/>
              <a:t> idegrendszer</a:t>
            </a:r>
            <a:endParaRPr lang="hu-HU" sz="2400" dirty="0"/>
          </a:p>
          <a:p>
            <a:pPr marL="800100" lvl="1" indent="-342900" rtl="0">
              <a:buFont typeface="Arial" panose="020B0604020202020204" pitchFamily="34" charset="0"/>
              <a:buChar char="•"/>
            </a:pPr>
            <a:r>
              <a:rPr lang="hu-HU" sz="2400" b="1" dirty="0" err="1" smtClean="0"/>
              <a:t>Parasympathikus</a:t>
            </a:r>
            <a:r>
              <a:rPr lang="hu-HU" sz="2400" dirty="0" smtClean="0"/>
              <a:t> </a:t>
            </a:r>
            <a:r>
              <a:rPr lang="hu-HU" sz="2400" dirty="0" err="1" smtClean="0"/>
              <a:t>idegrenszer</a:t>
            </a:r>
            <a:endParaRPr lang="hu-HU" sz="2400" dirty="0"/>
          </a:p>
          <a:p>
            <a:pPr marL="342900" lvl="0" indent="-342900" rtl="0">
              <a:buFont typeface="Arial" panose="020B0604020202020204" pitchFamily="34" charset="0"/>
              <a:buChar char="•"/>
            </a:pPr>
            <a:r>
              <a:rPr lang="hu-HU" sz="2400" dirty="0" smtClean="0"/>
              <a:t>A vegetatív idegrendszer két részének együttes hatása biztosítja a szervezet belső környezetének állandóságát (</a:t>
            </a:r>
            <a:r>
              <a:rPr lang="hu-HU" sz="2400" dirty="0" err="1" smtClean="0"/>
              <a:t>homeostasis</a:t>
            </a:r>
            <a:r>
              <a:rPr lang="hu-HU" sz="2400" dirty="0" smtClean="0"/>
              <a:t>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05734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rtalom helye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169192"/>
              </p:ext>
            </p:extLst>
          </p:nvPr>
        </p:nvGraphicFramePr>
        <p:xfrm>
          <a:off x="0" y="260648"/>
          <a:ext cx="903649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191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559" y="114316"/>
            <a:ext cx="3344945" cy="6743684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4016" y="1484784"/>
            <a:ext cx="5796136" cy="3384376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dirty="0" smtClean="0"/>
              <a:t>A központi </a:t>
            </a:r>
            <a:r>
              <a:rPr lang="hu-HU" sz="2800" dirty="0"/>
              <a:t>idegrendszer  </a:t>
            </a:r>
            <a:r>
              <a:rPr lang="hu-HU" sz="2800" dirty="0" smtClean="0"/>
              <a:t>az embrióban az </a:t>
            </a:r>
            <a:r>
              <a:rPr lang="hu-HU" sz="2800" dirty="0" err="1" smtClean="0"/>
              <a:t>ectoderma</a:t>
            </a:r>
            <a:r>
              <a:rPr lang="hu-HU" sz="2800" dirty="0" smtClean="0"/>
              <a:t> (külső csíralemez)   </a:t>
            </a:r>
            <a:r>
              <a:rPr lang="hu-HU" sz="2800" b="1" i="1" dirty="0" smtClean="0"/>
              <a:t>velőlemez</a:t>
            </a:r>
            <a:r>
              <a:rPr lang="hu-HU" sz="2800" dirty="0" smtClean="0"/>
              <a:t>éből (4) </a:t>
            </a:r>
            <a:r>
              <a:rPr lang="hu-HU" sz="2800" dirty="0"/>
              <a:t>fejlődik amely először a </a:t>
            </a:r>
            <a:r>
              <a:rPr lang="hu-HU" sz="2800" b="1" i="1" dirty="0" smtClean="0"/>
              <a:t>velőbarázdát </a:t>
            </a:r>
            <a:r>
              <a:rPr lang="hu-HU" sz="2800" dirty="0" smtClean="0"/>
              <a:t>(5), </a:t>
            </a:r>
            <a:r>
              <a:rPr lang="hu-HU" sz="2800" dirty="0"/>
              <a:t>majd a </a:t>
            </a:r>
            <a:r>
              <a:rPr lang="hu-HU" sz="2800" b="1" i="1" dirty="0" smtClean="0"/>
              <a:t>velőcsövet </a:t>
            </a:r>
            <a:r>
              <a:rPr lang="hu-HU" sz="2800" dirty="0" smtClean="0"/>
              <a:t>(6) </a:t>
            </a:r>
            <a:r>
              <a:rPr lang="hu-HU" sz="2800" dirty="0"/>
              <a:t>képezi</a:t>
            </a:r>
            <a:r>
              <a:rPr lang="hu-HU" sz="2800" dirty="0" smtClean="0"/>
              <a:t>.</a:t>
            </a:r>
          </a:p>
          <a:p>
            <a:pPr algn="just"/>
            <a:endParaRPr lang="hu-HU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dirty="0"/>
              <a:t>Végül a velőcső differenciálódik </a:t>
            </a:r>
            <a:r>
              <a:rPr lang="hu-HU" sz="2800" dirty="0" smtClean="0"/>
              <a:t>gerincvelőre (7) </a:t>
            </a:r>
            <a:r>
              <a:rPr lang="hu-HU" sz="2800" dirty="0"/>
              <a:t>és </a:t>
            </a:r>
            <a:r>
              <a:rPr lang="hu-HU" sz="2800" dirty="0" smtClean="0"/>
              <a:t>agyvelőre (8)</a:t>
            </a:r>
            <a:endParaRPr lang="hu-HU" sz="28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107504" y="400308"/>
            <a:ext cx="5772606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hu-HU" sz="3200" dirty="0" smtClean="0"/>
              <a:t>A központi idegrendszer fejlődése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97437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4176464" cy="851694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Az agyvelő fejlődése I.</a:t>
            </a:r>
            <a:endParaRPr lang="hu-HU" sz="32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37" y="908720"/>
            <a:ext cx="4573963" cy="3784015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0" y="1313384"/>
            <a:ext cx="4896544" cy="5544616"/>
          </a:xfrm>
        </p:spPr>
        <p:txBody>
          <a:bodyPr>
            <a:normAutofit/>
          </a:bodyPr>
          <a:lstStyle/>
          <a:p>
            <a:pPr algn="just"/>
            <a:r>
              <a:rPr lang="hu-HU" sz="2400" dirty="0"/>
              <a:t>Bár az agytörzs </a:t>
            </a:r>
            <a:r>
              <a:rPr lang="hu-HU" sz="2400" dirty="0" smtClean="0"/>
              <a:t>az embrió  </a:t>
            </a:r>
            <a:r>
              <a:rPr lang="hu-HU" sz="2400" dirty="0"/>
              <a:t>korai fejlődési </a:t>
            </a:r>
            <a:r>
              <a:rPr lang="hu-HU" sz="2400" dirty="0" smtClean="0"/>
              <a:t>szakaszában </a:t>
            </a:r>
            <a:r>
              <a:rPr lang="hu-HU" sz="2400" dirty="0"/>
              <a:t>még egységes szerkezet, mégis fel lehet ismerni már az </a:t>
            </a:r>
            <a:r>
              <a:rPr lang="hu-HU" sz="2400" b="1" i="1" dirty="0"/>
              <a:t>agytörzs</a:t>
            </a:r>
            <a:r>
              <a:rPr lang="hu-HU" sz="2400" dirty="0"/>
              <a:t> későbbi részeit: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err="1" smtClean="0"/>
              <a:t>Nyúltvelő</a:t>
            </a:r>
            <a:r>
              <a:rPr lang="hu-HU" sz="2400" dirty="0" smtClean="0"/>
              <a:t> - 3 </a:t>
            </a:r>
            <a:r>
              <a:rPr lang="hu-HU" sz="2400" dirty="0"/>
              <a:t>(</a:t>
            </a:r>
            <a:r>
              <a:rPr lang="hu-HU" sz="2400" dirty="0" err="1"/>
              <a:t>medulla</a:t>
            </a:r>
            <a:r>
              <a:rPr lang="hu-HU" sz="2400" dirty="0"/>
              <a:t> </a:t>
            </a:r>
            <a:r>
              <a:rPr lang="hu-HU" sz="2400" dirty="0" err="1" smtClean="0"/>
              <a:t>oblongata</a:t>
            </a:r>
            <a:r>
              <a:rPr lang="hu-HU" sz="24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/>
              <a:t>Híd </a:t>
            </a:r>
            <a:r>
              <a:rPr lang="hu-HU" sz="2400" dirty="0" smtClean="0"/>
              <a:t>- 4 (</a:t>
            </a:r>
            <a:r>
              <a:rPr lang="hu-HU" sz="2400" dirty="0" err="1" smtClean="0"/>
              <a:t>pons</a:t>
            </a:r>
            <a:r>
              <a:rPr lang="hu-HU" sz="24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/>
              <a:t>Középagy </a:t>
            </a:r>
            <a:r>
              <a:rPr lang="hu-HU" sz="2400" dirty="0" smtClean="0"/>
              <a:t>- 6 (</a:t>
            </a:r>
            <a:r>
              <a:rPr lang="hu-HU" sz="2400" dirty="0" err="1" smtClean="0"/>
              <a:t>mesenceplahon</a:t>
            </a:r>
            <a:r>
              <a:rPr lang="hu-HU" sz="24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/>
              <a:t>És a kisagyat </a:t>
            </a:r>
            <a:r>
              <a:rPr lang="hu-HU" sz="2400" dirty="0" smtClean="0"/>
              <a:t>- 5 (</a:t>
            </a:r>
            <a:r>
              <a:rPr lang="hu-HU" sz="2400" dirty="0" err="1" smtClean="0"/>
              <a:t>cerebellum</a:t>
            </a:r>
            <a:r>
              <a:rPr lang="hu-HU" sz="2400" dirty="0"/>
              <a:t>)</a:t>
            </a:r>
          </a:p>
          <a:p>
            <a:pPr algn="just"/>
            <a:endParaRPr lang="hu-HU" sz="2400" dirty="0" smtClean="0"/>
          </a:p>
          <a:p>
            <a:pPr algn="just"/>
            <a:r>
              <a:rPr lang="hu-HU" sz="2400" dirty="0" smtClean="0"/>
              <a:t>Az </a:t>
            </a:r>
            <a:r>
              <a:rPr lang="hu-HU" sz="2400" dirty="0"/>
              <a:t>agytörzs fejlődése megelőzi az előagyét</a:t>
            </a:r>
          </a:p>
          <a:p>
            <a:endParaRPr lang="hu-HU" sz="24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5148064" y="4437112"/>
            <a:ext cx="3995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hu-HU" dirty="0" smtClean="0"/>
              <a:t>fejtetőhajlat - 1</a:t>
            </a:r>
          </a:p>
          <a:p>
            <a:pPr marL="0" lvl="1"/>
            <a:r>
              <a:rPr lang="hu-HU" dirty="0" smtClean="0"/>
              <a:t>tarkóhajlat - 2</a:t>
            </a:r>
          </a:p>
          <a:p>
            <a:pPr marL="0" lvl="1"/>
            <a:r>
              <a:rPr lang="hu-HU" dirty="0" smtClean="0"/>
              <a:t>agyidegek kilépése - 7</a:t>
            </a:r>
          </a:p>
          <a:p>
            <a:pPr marL="0" lvl="1"/>
            <a:r>
              <a:rPr lang="hu-HU" dirty="0" smtClean="0"/>
              <a:t>Végagy (</a:t>
            </a:r>
            <a:r>
              <a:rPr lang="hu-HU" dirty="0" err="1" smtClean="0"/>
              <a:t>telencephalon</a:t>
            </a:r>
            <a:r>
              <a:rPr lang="hu-HU" dirty="0" smtClean="0"/>
              <a:t>) - 10</a:t>
            </a:r>
          </a:p>
          <a:p>
            <a:pPr marL="0" lvl="1"/>
            <a:r>
              <a:rPr lang="hu-HU" dirty="0" err="1" smtClean="0"/>
              <a:t>prosencephalon</a:t>
            </a:r>
            <a:r>
              <a:rPr lang="hu-HU" dirty="0" smtClean="0"/>
              <a:t> – vörös és sárga </a:t>
            </a:r>
            <a:r>
              <a:rPr lang="hu-HU" i="1" dirty="0" err="1" smtClean="0"/>
              <a:t>truncus</a:t>
            </a:r>
            <a:r>
              <a:rPr lang="hu-HU" i="1" dirty="0" smtClean="0"/>
              <a:t> </a:t>
            </a:r>
            <a:r>
              <a:rPr lang="hu-HU" i="1" dirty="0" err="1" smtClean="0"/>
              <a:t>cerebri</a:t>
            </a:r>
            <a:r>
              <a:rPr lang="hu-HU" i="1" dirty="0" smtClean="0"/>
              <a:t> - kék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669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/>
              <a:t>Az agyvelő fejlődése I.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hu-HU" dirty="0" smtClean="0"/>
              <a:t>A velőbarázda velőcsővé záródása a nyaki gerincvelő magasságában kezdődik</a:t>
            </a:r>
          </a:p>
          <a:p>
            <a:pPr algn="just"/>
            <a:r>
              <a:rPr lang="hu-HU" dirty="0" smtClean="0"/>
              <a:t>Innen halad tovább a záródás előrefelé az agyvelő </a:t>
            </a:r>
            <a:r>
              <a:rPr lang="hu-HU" dirty="0" err="1" smtClean="0"/>
              <a:t>rostalis</a:t>
            </a:r>
            <a:r>
              <a:rPr lang="hu-HU" dirty="0" smtClean="0"/>
              <a:t> (</a:t>
            </a:r>
            <a:r>
              <a:rPr lang="hu-HU" dirty="0" err="1" smtClean="0"/>
              <a:t>anterior</a:t>
            </a:r>
            <a:r>
              <a:rPr lang="hu-HU" dirty="0" smtClean="0"/>
              <a:t>) végéig és hátrafelé a gerincvelő végéig</a:t>
            </a:r>
          </a:p>
          <a:p>
            <a:pPr algn="just"/>
            <a:r>
              <a:rPr lang="hu-HU" dirty="0" smtClean="0"/>
              <a:t>A további fejlődési folyamatok is hasonló irányokban zajlanak</a:t>
            </a:r>
          </a:p>
          <a:p>
            <a:pPr algn="just"/>
            <a:r>
              <a:rPr lang="hu-HU" dirty="0" smtClean="0"/>
              <a:t>Az agyvelő részei nem egyidejűleg fejlődnek ki, hanem időbeli eltolódással = </a:t>
            </a:r>
            <a:r>
              <a:rPr lang="hu-HU" b="1" i="1" dirty="0" err="1" smtClean="0"/>
              <a:t>heterokronikus</a:t>
            </a:r>
            <a:r>
              <a:rPr lang="hu-HU" b="1" i="1" dirty="0" smtClean="0"/>
              <a:t> fejlődés</a:t>
            </a:r>
            <a:endParaRPr lang="hu-HU" b="1" i="1" dirty="0"/>
          </a:p>
        </p:txBody>
      </p:sp>
    </p:spTree>
    <p:extLst>
      <p:ext uri="{BB962C8B-B14F-4D97-AF65-F5344CB8AC3E}">
        <p14:creationId xmlns:p14="http://schemas.microsoft.com/office/powerpoint/2010/main" val="201426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/>
              <a:t>Az agyvelő fejlődése II.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u-HU" dirty="0" smtClean="0"/>
              <a:t>A velőcső elülső vége néhány agyhólyagocskává tágul ki</a:t>
            </a:r>
          </a:p>
          <a:p>
            <a:pPr algn="just"/>
            <a:r>
              <a:rPr lang="hu-HU" dirty="0" smtClean="0"/>
              <a:t>A </a:t>
            </a:r>
            <a:r>
              <a:rPr lang="hu-HU" b="1" i="1" dirty="0" err="1" smtClean="0"/>
              <a:t>rostális</a:t>
            </a:r>
            <a:r>
              <a:rPr lang="hu-HU" b="1" i="1" dirty="0" smtClean="0"/>
              <a:t> hólyagocska</a:t>
            </a:r>
            <a:r>
              <a:rPr lang="hu-HU" dirty="0" smtClean="0"/>
              <a:t> a későbbi előagynak (</a:t>
            </a:r>
            <a:r>
              <a:rPr lang="hu-HU" i="1" dirty="0" err="1" smtClean="0"/>
              <a:t>prosencephalon</a:t>
            </a:r>
            <a:r>
              <a:rPr lang="hu-HU" dirty="0" err="1" smtClean="0"/>
              <a:t>nak</a:t>
            </a:r>
            <a:r>
              <a:rPr lang="hu-HU" dirty="0" smtClean="0"/>
              <a:t>) felel meg</a:t>
            </a:r>
          </a:p>
          <a:p>
            <a:pPr algn="just"/>
            <a:r>
              <a:rPr lang="hu-HU" dirty="0" smtClean="0"/>
              <a:t>A </a:t>
            </a:r>
            <a:r>
              <a:rPr lang="hu-HU" b="1" i="1" dirty="0" smtClean="0"/>
              <a:t>hátsó hólyagok</a:t>
            </a:r>
            <a:r>
              <a:rPr lang="hu-HU" dirty="0" smtClean="0"/>
              <a:t>ból az agytörzs (</a:t>
            </a:r>
            <a:r>
              <a:rPr lang="hu-HU" i="1" dirty="0" err="1" smtClean="0"/>
              <a:t>truncus</a:t>
            </a:r>
            <a:r>
              <a:rPr lang="hu-HU" i="1" dirty="0" smtClean="0"/>
              <a:t> </a:t>
            </a:r>
            <a:r>
              <a:rPr lang="hu-HU" i="1" dirty="0" err="1" smtClean="0"/>
              <a:t>cerebri</a:t>
            </a:r>
            <a:r>
              <a:rPr lang="hu-HU" dirty="0" smtClean="0"/>
              <a:t>) fejlődik</a:t>
            </a:r>
          </a:p>
          <a:p>
            <a:pPr algn="just"/>
            <a:r>
              <a:rPr lang="hu-HU" dirty="0" smtClean="0"/>
              <a:t>Egyidejűleg a velőcsövön két görbület lép fel:</a:t>
            </a:r>
          </a:p>
          <a:p>
            <a:pPr lvl="1" algn="just"/>
            <a:r>
              <a:rPr lang="hu-HU" dirty="0"/>
              <a:t> </a:t>
            </a:r>
            <a:r>
              <a:rPr lang="hu-HU" dirty="0" smtClean="0"/>
              <a:t>fejtetőhajlat</a:t>
            </a:r>
          </a:p>
          <a:p>
            <a:pPr lvl="1" algn="just"/>
            <a:r>
              <a:rPr lang="hu-HU" dirty="0" smtClean="0"/>
              <a:t> tarkóhajlat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034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5736" y="57026"/>
            <a:ext cx="4752528" cy="635670"/>
          </a:xfrm>
        </p:spPr>
        <p:txBody>
          <a:bodyPr>
            <a:noAutofit/>
          </a:bodyPr>
          <a:lstStyle/>
          <a:p>
            <a:pPr algn="ctr"/>
            <a:r>
              <a:rPr lang="hu-HU" sz="3600" dirty="0" smtClean="0"/>
              <a:t>Az agyvelő fejlődése II.</a:t>
            </a:r>
            <a:endParaRPr lang="hu-HU" sz="36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83223"/>
            <a:ext cx="4354145" cy="3602161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7504" y="692696"/>
            <a:ext cx="8856984" cy="2808312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A második fejlődési hónapban a végagy (</a:t>
            </a:r>
            <a:r>
              <a:rPr lang="hu-HU" sz="2400" i="1" dirty="0" err="1" smtClean="0"/>
              <a:t>telencephalon</a:t>
            </a:r>
            <a:r>
              <a:rPr lang="hu-HU" sz="2400" i="1" dirty="0" smtClean="0"/>
              <a:t> -10</a:t>
            </a:r>
            <a:r>
              <a:rPr lang="hu-HU" sz="2400" dirty="0" smtClean="0"/>
              <a:t>) </a:t>
            </a:r>
            <a:r>
              <a:rPr lang="hu-HU" sz="2400" dirty="0"/>
              <a:t>még vékony falú hólyag, amikor az agytörzs idegsejtjei már </a:t>
            </a:r>
            <a:r>
              <a:rPr lang="hu-HU" sz="2400" dirty="0" smtClean="0"/>
              <a:t>kialakultak (agyidegek kilépése -7)</a:t>
            </a:r>
            <a:endParaRPr lang="hu-HU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A köztiagyból kinő a szemhólyag, a </a:t>
            </a:r>
            <a:r>
              <a:rPr lang="hu-HU" sz="2400" dirty="0" smtClean="0"/>
              <a:t>szemtölcsér (9)</a:t>
            </a:r>
            <a:endParaRPr lang="hu-HU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Ez előtt fekszik a </a:t>
            </a:r>
            <a:r>
              <a:rPr lang="hu-HU" sz="2400" b="1" i="1" dirty="0" err="1"/>
              <a:t>végagyhólyagocska</a:t>
            </a:r>
            <a:r>
              <a:rPr lang="hu-HU" sz="2400" dirty="0"/>
              <a:t> (</a:t>
            </a:r>
            <a:r>
              <a:rPr lang="hu-HU" sz="2400" i="1" dirty="0" err="1"/>
              <a:t>telencephalon</a:t>
            </a:r>
            <a:r>
              <a:rPr lang="hu-HU" sz="2400" dirty="0" smtClean="0"/>
              <a:t>) (10), </a:t>
            </a:r>
            <a:r>
              <a:rPr lang="hu-HU" sz="2400" dirty="0"/>
              <a:t>amelynek telepe kezdetben páratlan (</a:t>
            </a:r>
            <a:r>
              <a:rPr lang="hu-HU" sz="2400" i="1" dirty="0" err="1"/>
              <a:t>telencephalon</a:t>
            </a:r>
            <a:r>
              <a:rPr lang="hu-HU" sz="2400" i="1" dirty="0"/>
              <a:t> </a:t>
            </a:r>
            <a:r>
              <a:rPr lang="hu-HU" sz="2400" i="1" dirty="0" err="1"/>
              <a:t>impar</a:t>
            </a:r>
            <a:r>
              <a:rPr lang="hu-HU" sz="2400" dirty="0"/>
              <a:t>), majd hamarosan mindkét oldalon kitágul, és kialakulnak a </a:t>
            </a:r>
            <a:r>
              <a:rPr lang="hu-HU" sz="2400" dirty="0" smtClean="0"/>
              <a:t>végagy -  </a:t>
            </a:r>
            <a:r>
              <a:rPr lang="hu-HU" sz="2400" b="1" dirty="0" smtClean="0"/>
              <a:t>nagyagy</a:t>
            </a:r>
            <a:r>
              <a:rPr lang="hu-HU" sz="2400" dirty="0" smtClean="0"/>
              <a:t> </a:t>
            </a:r>
            <a:r>
              <a:rPr lang="hu-HU" sz="2400" dirty="0"/>
              <a:t>féltekéi</a:t>
            </a:r>
            <a:r>
              <a:rPr lang="hu-HU" sz="2400" dirty="0" smtClean="0"/>
              <a:t>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85841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962503" cy="416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upload.wikimedia.org/wikipedia/commons/4/4c/4_week_embryo_b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092" y="1772817"/>
            <a:ext cx="3820436" cy="394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827584" y="690880"/>
            <a:ext cx="7696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4 hetes embrió idegrendszerének tagozódása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53313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5040560" cy="63567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Az agyvelő fejlődése III.</a:t>
            </a:r>
            <a:endParaRPr lang="hu-HU" sz="32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146778"/>
            <a:ext cx="5111750" cy="2666598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7504" y="908720"/>
            <a:ext cx="8928992" cy="3024336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100" dirty="0"/>
              <a:t>A harmadik hónapban növekedésnek indul a </a:t>
            </a:r>
            <a:r>
              <a:rPr lang="hu-HU" sz="2100" i="1" dirty="0" err="1"/>
              <a:t>prosencephalon</a:t>
            </a:r>
            <a:endParaRPr lang="hu-HU" sz="21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100" dirty="0"/>
              <a:t>A nagyagyat és a köztiagyat a </a:t>
            </a:r>
            <a:r>
              <a:rPr lang="hu-HU" sz="2100" i="1" dirty="0" err="1"/>
              <a:t>sulcus</a:t>
            </a:r>
            <a:r>
              <a:rPr lang="hu-HU" sz="2100" i="1" dirty="0"/>
              <a:t> </a:t>
            </a:r>
            <a:r>
              <a:rPr lang="hu-HU" sz="2100" i="1" dirty="0" err="1" smtClean="0"/>
              <a:t>telodiencephalus</a:t>
            </a:r>
            <a:r>
              <a:rPr lang="hu-HU" sz="2100" i="1" dirty="0" smtClean="0"/>
              <a:t> (11)</a:t>
            </a:r>
            <a:r>
              <a:rPr lang="hu-HU" sz="2100" dirty="0" smtClean="0"/>
              <a:t> </a:t>
            </a:r>
            <a:r>
              <a:rPr lang="hu-HU" sz="2100" dirty="0"/>
              <a:t>választja el egymástól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100" dirty="0"/>
              <a:t>A </a:t>
            </a:r>
            <a:r>
              <a:rPr lang="hu-HU" sz="2100" b="1" i="1" dirty="0" err="1"/>
              <a:t>telencephalonhólyagon</a:t>
            </a:r>
            <a:r>
              <a:rPr lang="hu-HU" sz="2100" dirty="0"/>
              <a:t> kialakult a  </a:t>
            </a:r>
            <a:r>
              <a:rPr lang="hu-HU" sz="2100" i="1" dirty="0" err="1"/>
              <a:t>bulbus</a:t>
            </a:r>
            <a:r>
              <a:rPr lang="hu-HU" sz="2100" i="1" dirty="0"/>
              <a:t> </a:t>
            </a:r>
            <a:r>
              <a:rPr lang="hu-HU" sz="2100" i="1" dirty="0" err="1"/>
              <a:t>olfactorius</a:t>
            </a:r>
            <a:r>
              <a:rPr lang="hu-HU" sz="2100" dirty="0"/>
              <a:t> </a:t>
            </a:r>
            <a:r>
              <a:rPr lang="hu-HU" sz="2100" dirty="0" smtClean="0"/>
              <a:t>(12) telepe</a:t>
            </a:r>
            <a:r>
              <a:rPr lang="hu-HU" sz="2100" dirty="0"/>
              <a:t>, míg a </a:t>
            </a:r>
            <a:r>
              <a:rPr lang="hu-HU" sz="2100" b="1" i="1" dirty="0"/>
              <a:t>köztiagy</a:t>
            </a:r>
            <a:r>
              <a:rPr lang="hu-HU" sz="2100" dirty="0"/>
              <a:t> </a:t>
            </a:r>
            <a:r>
              <a:rPr lang="hu-HU" sz="2100" dirty="0" smtClean="0"/>
              <a:t>(</a:t>
            </a:r>
            <a:r>
              <a:rPr lang="hu-HU" sz="2100" i="1" dirty="0" err="1" smtClean="0"/>
              <a:t>diencephalon</a:t>
            </a:r>
            <a:r>
              <a:rPr lang="hu-HU" sz="2100" dirty="0" smtClean="0"/>
              <a:t> 8) </a:t>
            </a:r>
            <a:r>
              <a:rPr lang="hu-HU" sz="2100" dirty="0" err="1" smtClean="0"/>
              <a:t>basalis</a:t>
            </a:r>
            <a:r>
              <a:rPr lang="hu-HU" sz="2100" dirty="0" smtClean="0"/>
              <a:t> </a:t>
            </a:r>
            <a:r>
              <a:rPr lang="hu-HU" sz="2100" dirty="0"/>
              <a:t>felszínén a </a:t>
            </a:r>
            <a:r>
              <a:rPr lang="hu-HU" sz="2100" i="1" dirty="0" err="1"/>
              <a:t>hypophysis</a:t>
            </a:r>
            <a:r>
              <a:rPr lang="hu-HU" sz="2100" dirty="0"/>
              <a:t> </a:t>
            </a:r>
            <a:r>
              <a:rPr lang="hu-HU" sz="2100" dirty="0" smtClean="0"/>
              <a:t>telepe (13) </a:t>
            </a:r>
            <a:r>
              <a:rPr lang="hu-HU" sz="2100" dirty="0"/>
              <a:t>és a </a:t>
            </a:r>
            <a:r>
              <a:rPr lang="hu-HU" sz="2100" i="1" dirty="0"/>
              <a:t>corpus </a:t>
            </a:r>
            <a:r>
              <a:rPr lang="hu-HU" sz="2100" i="1" dirty="0" err="1" smtClean="0"/>
              <a:t>mammillare</a:t>
            </a:r>
            <a:r>
              <a:rPr lang="hu-HU" sz="2100" i="1" dirty="0" smtClean="0"/>
              <a:t> (14) </a:t>
            </a:r>
            <a:r>
              <a:rPr lang="hu-HU" sz="2100" dirty="0"/>
              <a:t>ismerhető fel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100" dirty="0"/>
              <a:t>A hídhajlat által, mély harántlefutású </a:t>
            </a:r>
            <a:r>
              <a:rPr lang="hu-HU" sz="2100" dirty="0" smtClean="0"/>
              <a:t>árok (15) </a:t>
            </a:r>
            <a:r>
              <a:rPr lang="hu-HU" sz="2100" dirty="0"/>
              <a:t>keletkezik a kisagy telepe és a </a:t>
            </a:r>
            <a:r>
              <a:rPr lang="hu-HU" sz="2100" dirty="0" err="1"/>
              <a:t>medulla</a:t>
            </a:r>
            <a:r>
              <a:rPr lang="hu-HU" sz="2100" dirty="0"/>
              <a:t> </a:t>
            </a:r>
            <a:r>
              <a:rPr lang="hu-HU" sz="2100" dirty="0" err="1" smtClean="0"/>
              <a:t>oblongata</a:t>
            </a:r>
            <a:r>
              <a:rPr lang="hu-HU" sz="2100" dirty="0" smtClean="0"/>
              <a:t> (3)  </a:t>
            </a:r>
            <a:r>
              <a:rPr lang="hu-HU" sz="2100" dirty="0"/>
              <a:t>között: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hu-HU" sz="2100" dirty="0"/>
              <a:t> a kisagy </a:t>
            </a:r>
            <a:r>
              <a:rPr lang="hu-HU" sz="2100" dirty="0" smtClean="0"/>
              <a:t>(5) alsó </a:t>
            </a:r>
            <a:r>
              <a:rPr lang="hu-HU" sz="2100" dirty="0"/>
              <a:t>felszíne befedi a </a:t>
            </a:r>
            <a:r>
              <a:rPr lang="hu-HU" sz="2100" dirty="0" err="1"/>
              <a:t>nyúltvelő</a:t>
            </a:r>
            <a:r>
              <a:rPr lang="hu-HU" sz="2100" dirty="0"/>
              <a:t> lemezszerű, vékony, </a:t>
            </a:r>
            <a:r>
              <a:rPr lang="hu-HU" sz="2100" dirty="0" err="1"/>
              <a:t>dorsalis</a:t>
            </a:r>
            <a:r>
              <a:rPr lang="hu-HU" sz="2100" dirty="0"/>
              <a:t> </a:t>
            </a:r>
            <a:r>
              <a:rPr lang="hu-HU" sz="2100" dirty="0" smtClean="0"/>
              <a:t>falát</a:t>
            </a:r>
            <a:endParaRPr lang="hu-HU" sz="2100" dirty="0"/>
          </a:p>
        </p:txBody>
      </p:sp>
    </p:spTree>
    <p:extLst>
      <p:ext uri="{BB962C8B-B14F-4D97-AF65-F5344CB8AC3E}">
        <p14:creationId xmlns:p14="http://schemas.microsoft.com/office/powerpoint/2010/main" val="300975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9023589" cy="554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7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b="1" dirty="0" err="1" smtClean="0"/>
              <a:t>Dr</a:t>
            </a:r>
            <a:r>
              <a:rPr lang="hu-HU" b="1" dirty="0" smtClean="0"/>
              <a:t> </a:t>
            </a:r>
            <a:r>
              <a:rPr lang="hu-HU" b="1" dirty="0" err="1" smtClean="0"/>
              <a:t>Kopper</a:t>
            </a:r>
            <a:r>
              <a:rPr lang="hu-HU" b="1" dirty="0" smtClean="0"/>
              <a:t> Bence</a:t>
            </a:r>
          </a:p>
          <a:p>
            <a:pPr marL="0" indent="0" algn="ctr">
              <a:buNone/>
            </a:pPr>
            <a:r>
              <a:rPr lang="hu-HU" dirty="0" smtClean="0"/>
              <a:t>Új </a:t>
            </a:r>
            <a:r>
              <a:rPr lang="hu-HU" dirty="0"/>
              <a:t>épület III. emelet </a:t>
            </a:r>
            <a:r>
              <a:rPr lang="hu-HU" dirty="0" smtClean="0"/>
              <a:t>303-es </a:t>
            </a:r>
            <a:r>
              <a:rPr lang="hu-HU" dirty="0"/>
              <a:t>szoba</a:t>
            </a:r>
          </a:p>
          <a:p>
            <a:pPr marL="0" indent="0" algn="ctr">
              <a:buNone/>
            </a:pPr>
            <a:r>
              <a:rPr lang="hu-HU" dirty="0" err="1" smtClean="0"/>
              <a:t>kopper.tf</a:t>
            </a:r>
            <a:r>
              <a:rPr lang="hu-HU" dirty="0" smtClean="0"/>
              <a:t>@</a:t>
            </a:r>
            <a:r>
              <a:rPr lang="hu-HU" dirty="0" err="1" smtClean="0"/>
              <a:t>gmail.com</a:t>
            </a:r>
            <a:endParaRPr lang="hu-HU" dirty="0"/>
          </a:p>
          <a:p>
            <a:pPr marL="0" indent="0" algn="just">
              <a:buNone/>
            </a:pPr>
            <a:endParaRPr lang="hu-HU" b="1" dirty="0"/>
          </a:p>
          <a:p>
            <a:pPr marL="0" indent="0" algn="just">
              <a:buNone/>
            </a:pPr>
            <a:r>
              <a:rPr lang="en-GB" b="1" dirty="0" err="1" smtClean="0"/>
              <a:t>Tóth</a:t>
            </a:r>
            <a:r>
              <a:rPr lang="en-GB" b="1" dirty="0" smtClean="0"/>
              <a:t> Kata</a:t>
            </a:r>
          </a:p>
          <a:p>
            <a:pPr marL="0" indent="0" algn="ctr">
              <a:buNone/>
            </a:pPr>
            <a:r>
              <a:rPr lang="hu-HU" dirty="0" smtClean="0"/>
              <a:t>Új épület III. emelet 327-es szoba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err="1" smtClean="0"/>
              <a:t>toth</a:t>
            </a:r>
            <a:r>
              <a:rPr lang="hu-HU" dirty="0" smtClean="0"/>
              <a:t>.</a:t>
            </a:r>
            <a:r>
              <a:rPr lang="hu-HU" dirty="0" err="1" smtClean="0"/>
              <a:t>kata</a:t>
            </a:r>
            <a:r>
              <a:rPr lang="en-GB" dirty="0" smtClean="0"/>
              <a:t>@</a:t>
            </a:r>
            <a:r>
              <a:rPr lang="hu-HU" dirty="0" err="1" smtClean="0"/>
              <a:t>tf</a:t>
            </a:r>
            <a:r>
              <a:rPr lang="en-GB" dirty="0" smtClean="0"/>
              <a:t>.</a:t>
            </a:r>
            <a:r>
              <a:rPr lang="hu-HU" dirty="0" smtClean="0"/>
              <a:t>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433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01416" y="273050"/>
            <a:ext cx="4114800" cy="70767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200" dirty="0" smtClean="0"/>
              <a:t>Az agyvelő fejlődése IV.</a:t>
            </a:r>
            <a:endParaRPr lang="hu-HU" sz="32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438511"/>
            <a:ext cx="4248472" cy="3446873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0" y="980728"/>
            <a:ext cx="9144000" cy="2592288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A negyedik hónapban a nagyagyféltekék elkezdik túlnőni az egyéb agyrészeket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A nagyagy növekedése a leggyorsabb, amelynek fejlődése kezdetben az összes egyéb agyrésszel szemben visszamaradt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A féltekék oldalsó felszínének közepe elmaradt a fejlődésben, így a szomszédos területek fokozatosan befedik =&gt; ez a terület = </a:t>
            </a:r>
            <a:r>
              <a:rPr lang="hu-HU" sz="2400" b="1" i="1" dirty="0" err="1" smtClean="0"/>
              <a:t>insula</a:t>
            </a:r>
            <a:r>
              <a:rPr lang="hu-HU" sz="2400" b="1" i="1" dirty="0" smtClean="0"/>
              <a:t> </a:t>
            </a:r>
            <a:r>
              <a:rPr lang="hu-HU" sz="2400" dirty="0" smtClean="0"/>
              <a:t>(16)</a:t>
            </a:r>
            <a:endParaRPr lang="hu-HU" sz="2400" b="1" i="1" dirty="0"/>
          </a:p>
        </p:txBody>
      </p:sp>
    </p:spTree>
    <p:extLst>
      <p:ext uri="{BB962C8B-B14F-4D97-AF65-F5344CB8AC3E}">
        <p14:creationId xmlns:p14="http://schemas.microsoft.com/office/powerpoint/2010/main" val="190254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17440" y="260648"/>
            <a:ext cx="4186808" cy="635670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Az agyvelő fejlődése V.</a:t>
            </a:r>
            <a:endParaRPr lang="hu-HU" sz="32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4744"/>
            <a:ext cx="4391670" cy="4380143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95536" y="1124744"/>
            <a:ext cx="4032448" cy="5544616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 smtClean="0"/>
              <a:t>A </a:t>
            </a:r>
            <a:r>
              <a:rPr lang="hu-HU" sz="2400" dirty="0"/>
              <a:t>hatodik hónapban az </a:t>
            </a:r>
            <a:r>
              <a:rPr lang="hu-HU" sz="2400" dirty="0" err="1"/>
              <a:t>insula</a:t>
            </a:r>
            <a:r>
              <a:rPr lang="hu-HU" sz="2400" dirty="0"/>
              <a:t> még szabadon fekszik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A félteke eddig sima felszínén fellépnek az első </a:t>
            </a:r>
            <a:r>
              <a:rPr lang="hu-HU" sz="2400" b="1" i="1" dirty="0"/>
              <a:t>barázdák</a:t>
            </a:r>
            <a:r>
              <a:rPr lang="hu-HU" sz="2400" dirty="0"/>
              <a:t> és </a:t>
            </a:r>
            <a:r>
              <a:rPr lang="hu-HU" sz="2400" b="1" i="1" dirty="0"/>
              <a:t>tekervények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A velőscső és az agyhólyagocskák kezdetben vékony falai a fejlődés során megvastagodnak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Ezek a falak tartalmazzák az idegsejteket és az idegpályákat, képezik a tulajdonképpeni agyállományt</a:t>
            </a:r>
            <a:r>
              <a:rPr lang="hu-HU" sz="2400" dirty="0" smtClean="0"/>
              <a:t>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31950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85392" y="116632"/>
            <a:ext cx="5050904" cy="563662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 smtClean="0"/>
              <a:t>Az agyvelő fejlődése VII.</a:t>
            </a:r>
            <a:endParaRPr lang="hu-HU" sz="3200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08571"/>
            <a:ext cx="2664296" cy="6204805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512" y="1124744"/>
            <a:ext cx="5760640" cy="5589240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A </a:t>
            </a:r>
            <a:r>
              <a:rPr lang="hu-HU" sz="2400" b="1" i="1" dirty="0" err="1" smtClean="0"/>
              <a:t>telencephalon</a:t>
            </a:r>
            <a:r>
              <a:rPr lang="hu-HU" sz="2400" b="1" i="1" dirty="0" smtClean="0"/>
              <a:t> </a:t>
            </a:r>
            <a:r>
              <a:rPr lang="hu-HU" sz="2400" b="1" i="1" dirty="0" err="1"/>
              <a:t>impar</a:t>
            </a:r>
            <a:r>
              <a:rPr lang="hu-HU" sz="2400" b="1" i="1" dirty="0"/>
              <a:t> </a:t>
            </a:r>
            <a:r>
              <a:rPr lang="hu-HU" sz="2400" dirty="0"/>
              <a:t>elülső falán keresztül haladnak az idegrostok az egyik féltekéből a másikba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Ebben a megvastagodott falrészletben, a </a:t>
            </a:r>
            <a:r>
              <a:rPr lang="hu-HU" sz="2400" i="1" dirty="0" err="1"/>
              <a:t>comissuralis</a:t>
            </a:r>
            <a:r>
              <a:rPr lang="hu-HU" sz="2400" i="1" dirty="0"/>
              <a:t> lemez</a:t>
            </a:r>
            <a:r>
              <a:rPr lang="hu-HU" sz="2400" dirty="0"/>
              <a:t>ben fejlődnek ki a </a:t>
            </a:r>
            <a:r>
              <a:rPr lang="hu-HU" sz="2400" b="1" i="1" dirty="0" err="1"/>
              <a:t>comissuralis</a:t>
            </a:r>
            <a:r>
              <a:rPr lang="hu-HU" sz="2400" b="1" i="1" dirty="0"/>
              <a:t> rendszerek</a:t>
            </a:r>
            <a:r>
              <a:rPr lang="hu-HU" sz="2400" dirty="0"/>
              <a:t>, amelyek a két féltekét kötik össze egymással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Ezek közül legnagyobb a </a:t>
            </a:r>
            <a:r>
              <a:rPr lang="hu-HU" sz="2400" b="1" i="1" dirty="0"/>
              <a:t>kérges test</a:t>
            </a:r>
            <a:r>
              <a:rPr lang="hu-HU" sz="2400" dirty="0"/>
              <a:t> (</a:t>
            </a:r>
            <a:r>
              <a:rPr lang="hu-HU" sz="2400" i="1" dirty="0"/>
              <a:t>corpus </a:t>
            </a:r>
            <a:r>
              <a:rPr lang="hu-HU" sz="2400" i="1" dirty="0" err="1"/>
              <a:t>callosum</a:t>
            </a:r>
            <a:r>
              <a:rPr lang="hu-HU" sz="2400" dirty="0"/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A féltekék döntően </a:t>
            </a:r>
            <a:r>
              <a:rPr lang="hu-HU" sz="2400" dirty="0" err="1" smtClean="0"/>
              <a:t>kaudális</a:t>
            </a:r>
            <a:r>
              <a:rPr lang="hu-HU" sz="2400" dirty="0" smtClean="0"/>
              <a:t> - </a:t>
            </a:r>
            <a:r>
              <a:rPr lang="hu-HU" sz="2400" dirty="0" err="1" smtClean="0"/>
              <a:t>poszterior</a:t>
            </a:r>
            <a:r>
              <a:rPr lang="hu-HU" sz="2400" dirty="0" smtClean="0"/>
              <a:t> </a:t>
            </a:r>
            <a:r>
              <a:rPr lang="hu-HU" sz="2400" dirty="0"/>
              <a:t>irányba történő növekedését követve a </a:t>
            </a:r>
            <a:r>
              <a:rPr lang="hu-HU" sz="2400" i="1" dirty="0"/>
              <a:t>corpus </a:t>
            </a:r>
            <a:r>
              <a:rPr lang="hu-HU" sz="2400" i="1" dirty="0" err="1"/>
              <a:t>callosum</a:t>
            </a:r>
            <a:r>
              <a:rPr lang="hu-HU" sz="2400" dirty="0"/>
              <a:t> is hátrafelé terjeszkedik úgy, hogy végül a köztiagyat teljesen </a:t>
            </a:r>
            <a:r>
              <a:rPr lang="hu-HU" sz="2400" dirty="0" smtClean="0"/>
              <a:t>befedi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401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772400" cy="1971650"/>
          </a:xfrm>
          <a:noFill/>
          <a:ln w="5715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idegrendszer elemi jelenségei</a:t>
            </a:r>
            <a:endParaRPr lang="hu-HU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82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smtClean="0"/>
              <a:t>Neuron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251520" y="1412776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err="1" smtClean="0"/>
              <a:t>az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idegrendszer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szerkezeti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és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működési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egysége</a:t>
            </a:r>
            <a:endParaRPr lang="hu-HU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≈</a:t>
            </a:r>
            <a:r>
              <a:rPr lang="hu-HU" sz="2400" dirty="0" smtClean="0"/>
              <a:t> 100 billió neuron/agy</a:t>
            </a: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/>
              <a:t>Információfeldolgozás</a:t>
            </a:r>
            <a:r>
              <a:rPr lang="hu-HU" sz="2400" dirty="0" smtClean="0"/>
              <a:t>ra és </a:t>
            </a:r>
            <a:r>
              <a:rPr lang="hu-HU" sz="2400" b="1" dirty="0" smtClean="0"/>
              <a:t>–továbbításra </a:t>
            </a:r>
            <a:r>
              <a:rPr lang="hu-HU" sz="2400" dirty="0" smtClean="0"/>
              <a:t> </a:t>
            </a:r>
            <a:r>
              <a:rPr lang="hu-HU" sz="2400" dirty="0"/>
              <a:t>szakosodott aszimmetrikus, elnyújtott </a:t>
            </a:r>
            <a:r>
              <a:rPr lang="hu-HU" sz="2400" dirty="0" smtClean="0"/>
              <a:t>sejt</a:t>
            </a:r>
            <a:endParaRPr lang="en-GB" sz="2400" dirty="0" smtClean="0"/>
          </a:p>
          <a:p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/>
              <a:t>Felépítés: </a:t>
            </a:r>
            <a:r>
              <a:rPr lang="en-GB" sz="2400" dirty="0" smtClean="0"/>
              <a:t>v</a:t>
            </a:r>
            <a:r>
              <a:rPr lang="hu-HU" sz="2400" dirty="0" err="1" smtClean="0"/>
              <a:t>alamennyi</a:t>
            </a:r>
            <a:r>
              <a:rPr lang="hu-HU" sz="2400" dirty="0" smtClean="0"/>
              <a:t> </a:t>
            </a:r>
            <a:r>
              <a:rPr lang="hu-HU" sz="2400" dirty="0"/>
              <a:t>neuron egy viszonylag kis méretű, a sejtmagot is magában foglaló </a:t>
            </a:r>
            <a:r>
              <a:rPr lang="hu-HU" sz="2400" b="1" dirty="0" smtClean="0"/>
              <a:t>sejttest</a:t>
            </a:r>
            <a:r>
              <a:rPr lang="hu-HU" sz="2400" dirty="0" smtClean="0"/>
              <a:t>ből</a:t>
            </a:r>
            <a:r>
              <a:rPr lang="en-GB" sz="2400" dirty="0" smtClean="0"/>
              <a:t>, </a:t>
            </a:r>
            <a:r>
              <a:rPr lang="hu-HU" sz="2400" dirty="0" smtClean="0"/>
              <a:t>a </a:t>
            </a:r>
            <a:r>
              <a:rPr lang="hu-HU" sz="2400" dirty="0"/>
              <a:t>sejttestből eredő nagyszámú </a:t>
            </a:r>
            <a:r>
              <a:rPr lang="hu-HU" sz="2400" dirty="0" smtClean="0"/>
              <a:t>elágazó</a:t>
            </a:r>
            <a:r>
              <a:rPr lang="en-GB" sz="2400" dirty="0" smtClean="0"/>
              <a:t> </a:t>
            </a:r>
            <a:r>
              <a:rPr lang="hu-HU" sz="2400" b="1" dirty="0" smtClean="0"/>
              <a:t>dendrit</a:t>
            </a:r>
            <a:r>
              <a:rPr lang="hu-HU" sz="2400" dirty="0" smtClean="0"/>
              <a:t>ből</a:t>
            </a:r>
            <a:r>
              <a:rPr lang="hu-HU" sz="2400" dirty="0"/>
              <a:t>, a sejttesten elhelyezkedő </a:t>
            </a:r>
            <a:r>
              <a:rPr lang="hu-HU" sz="2400" b="1" dirty="0" err="1"/>
              <a:t>axondomb</a:t>
            </a:r>
            <a:r>
              <a:rPr lang="hu-HU" sz="2400" dirty="0" err="1"/>
              <a:t>ból</a:t>
            </a:r>
            <a:r>
              <a:rPr lang="hu-HU" sz="2400" dirty="0"/>
              <a:t> és az utóbbiból kiinduló változó hosszúságú (néhány mikrométertől méteres hosszúságig terjedő) </a:t>
            </a:r>
            <a:r>
              <a:rPr lang="hu-HU" sz="2400" b="1" dirty="0" err="1"/>
              <a:t>axon</a:t>
            </a:r>
            <a:r>
              <a:rPr lang="hu-HU" sz="2400" dirty="0" err="1"/>
              <a:t>ból</a:t>
            </a:r>
            <a:r>
              <a:rPr lang="hu-HU" sz="2400" dirty="0"/>
              <a:t> áll</a:t>
            </a:r>
          </a:p>
        </p:txBody>
      </p:sp>
    </p:spTree>
    <p:extLst>
      <p:ext uri="{BB962C8B-B14F-4D97-AF65-F5344CB8AC3E}">
        <p14:creationId xmlns:p14="http://schemas.microsoft.com/office/powerpoint/2010/main" val="56176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smtClean="0"/>
              <a:t>Neuron</a:t>
            </a:r>
            <a:endParaRPr lang="hu-HU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798" y="1844824"/>
            <a:ext cx="7154788" cy="38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1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smtClean="0"/>
              <a:t>Neuron</a:t>
            </a:r>
            <a:endParaRPr lang="hu-HU" b="1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787488" cy="4186332"/>
          </a:xfrm>
        </p:spPr>
      </p:pic>
    </p:spTree>
    <p:extLst>
      <p:ext uri="{BB962C8B-B14F-4D97-AF65-F5344CB8AC3E}">
        <p14:creationId xmlns:p14="http://schemas.microsoft.com/office/powerpoint/2010/main" val="124204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4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smtClean="0"/>
              <a:t>Neuron</a:t>
            </a:r>
            <a:r>
              <a:rPr lang="hu-HU" b="1" smtClean="0"/>
              <a:t> típusai</a:t>
            </a:r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12776"/>
            <a:ext cx="7620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6819900" cy="4867275"/>
          </a:xfrm>
          <a:prstGeom prst="rect">
            <a:avLst/>
          </a:prstGeom>
        </p:spPr>
      </p:pic>
      <p:sp>
        <p:nvSpPr>
          <p:cNvPr id="4" name="Cím 4"/>
          <p:cNvSpPr>
            <a:spLocks noGrp="1"/>
          </p:cNvSpPr>
          <p:nvPr>
            <p:ph type="title"/>
          </p:nvPr>
        </p:nvSpPr>
        <p:spPr>
          <a:xfrm>
            <a:off x="1460054" y="116632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smtClean="0"/>
              <a:t>Neuron</a:t>
            </a:r>
            <a:r>
              <a:rPr lang="hu-HU" b="1" dirty="0" smtClean="0"/>
              <a:t> típusai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3948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éptalálat a következőre: „axoaxonic synapse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7632848" cy="572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06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u-HU" b="1" dirty="0" smtClean="0"/>
              <a:t>Honnan lehet tanulni?</a:t>
            </a:r>
            <a:endParaRPr lang="hu-HU" b="1" dirty="0"/>
          </a:p>
        </p:txBody>
      </p:sp>
      <p:sp>
        <p:nvSpPr>
          <p:cNvPr id="3" name="Téglalap 2"/>
          <p:cNvSpPr/>
          <p:nvPr/>
        </p:nvSpPr>
        <p:spPr>
          <a:xfrm>
            <a:off x="323528" y="1484784"/>
            <a:ext cx="88204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 smtClean="0"/>
              <a:t>Előadás anyaga</a:t>
            </a:r>
          </a:p>
          <a:p>
            <a:r>
              <a:rPr lang="hu-HU" sz="2800" dirty="0" smtClean="0"/>
              <a:t>Előadás diái a TF honlapon </a:t>
            </a:r>
          </a:p>
          <a:p>
            <a:endParaRPr lang="hu-HU" sz="2800" dirty="0"/>
          </a:p>
          <a:p>
            <a:r>
              <a:rPr lang="hu-HU" sz="2800" dirty="0" smtClean="0"/>
              <a:t>SH </a:t>
            </a:r>
            <a:r>
              <a:rPr lang="hu-HU" sz="2800" dirty="0"/>
              <a:t>atlasz – Élettan</a:t>
            </a:r>
          </a:p>
          <a:p>
            <a:r>
              <a:rPr lang="hu-HU" sz="2800" dirty="0"/>
              <a:t>SH atlasz – Anatómia III.</a:t>
            </a:r>
          </a:p>
          <a:p>
            <a:r>
              <a:rPr lang="hu-HU" sz="2800" dirty="0"/>
              <a:t>Mozgáskontroll </a:t>
            </a:r>
            <a:r>
              <a:rPr lang="hu-HU" sz="2800" dirty="0" smtClean="0"/>
              <a:t>és mozgástanulás </a:t>
            </a:r>
            <a:r>
              <a:rPr lang="hu-HU" sz="2800" dirty="0"/>
              <a:t>– Richard M </a:t>
            </a:r>
            <a:r>
              <a:rPr lang="hu-HU" sz="2800" dirty="0" smtClean="0"/>
              <a:t>Schmidt</a:t>
            </a:r>
          </a:p>
          <a:p>
            <a:r>
              <a:rPr lang="hu-HU" sz="2800" dirty="0" smtClean="0"/>
              <a:t>Sportélettan-Pavlik Gábor</a:t>
            </a:r>
          </a:p>
          <a:p>
            <a:pPr fontAlgn="base"/>
            <a:r>
              <a:rPr lang="hu-HU" sz="2800" dirty="0"/>
              <a:t>Mozgásfejlődés és a motorikus képességek fejlesztése </a:t>
            </a:r>
            <a:r>
              <a:rPr lang="hu-HU" sz="2800" dirty="0" smtClean="0"/>
              <a:t>gyermekkorban - Dr</a:t>
            </a:r>
            <a:r>
              <a:rPr lang="hu-HU" sz="2800" dirty="0"/>
              <a:t>. Király Tibor, Dr. Szakály Zsolt</a:t>
            </a:r>
          </a:p>
          <a:p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25324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75" y="1268760"/>
            <a:ext cx="5837634" cy="4798535"/>
          </a:xfrm>
          <a:prstGeom prst="rect">
            <a:avLst/>
          </a:prstGeom>
        </p:spPr>
      </p:pic>
      <p:sp>
        <p:nvSpPr>
          <p:cNvPr id="3" name="Cím 4"/>
          <p:cNvSpPr>
            <a:spLocks noGrp="1"/>
          </p:cNvSpPr>
          <p:nvPr>
            <p:ph type="title"/>
          </p:nvPr>
        </p:nvSpPr>
        <p:spPr>
          <a:xfrm>
            <a:off x="1547664" y="130622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smtClean="0"/>
              <a:t>Neuron</a:t>
            </a:r>
            <a:r>
              <a:rPr lang="hu-HU" b="1" dirty="0" smtClean="0"/>
              <a:t> differenciálódása</a:t>
            </a:r>
            <a:endParaRPr lang="hu-HU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4727347" y="5536205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csillagsejt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660232" y="3366828"/>
            <a:ext cx="1063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gliasejtek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969130" y="5536205"/>
            <a:ext cx="3208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Schwann-sejthez</a:t>
            </a:r>
            <a:r>
              <a:rPr lang="hu-HU" dirty="0" smtClean="0"/>
              <a:t> hasonló szerep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782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4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err="1" smtClean="0"/>
              <a:t>Axonok</a:t>
            </a:r>
            <a:endParaRPr lang="hu-HU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755576" y="1196752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u-HU" sz="2800" b="1" dirty="0" smtClean="0"/>
              <a:t>Velőshüvelyes</a:t>
            </a:r>
            <a:r>
              <a:rPr lang="hu-HU" sz="2800" dirty="0" smtClean="0"/>
              <a:t>: </a:t>
            </a:r>
            <a:r>
              <a:rPr lang="hu-HU" sz="2800" dirty="0" err="1" smtClean="0"/>
              <a:t>glia</a:t>
            </a:r>
            <a:r>
              <a:rPr lang="hu-HU" sz="2800" dirty="0" smtClean="0"/>
              <a:t> sejt nyúlványának a membránja többszörösen „körbecsavarja”</a:t>
            </a:r>
          </a:p>
          <a:p>
            <a:pPr marL="914400" lvl="1" indent="-457200">
              <a:buFont typeface="Calibri" pitchFamily="34" charset="0"/>
              <a:buChar char="–"/>
            </a:pPr>
            <a:r>
              <a:rPr lang="hu-HU" sz="2800" dirty="0" smtClean="0"/>
              <a:t>központi idegrendszerben </a:t>
            </a:r>
            <a:r>
              <a:rPr lang="hu-HU" sz="2800" b="1" dirty="0" err="1" smtClean="0"/>
              <a:t>oligodendrocita</a:t>
            </a:r>
            <a:endParaRPr lang="hu-HU" sz="2800" b="1" dirty="0" smtClean="0"/>
          </a:p>
          <a:p>
            <a:pPr marL="914400" lvl="1" indent="-457200">
              <a:buFont typeface="Calibri" pitchFamily="34" charset="0"/>
              <a:buChar char="–"/>
            </a:pPr>
            <a:r>
              <a:rPr lang="hu-HU" sz="2800" dirty="0" smtClean="0"/>
              <a:t>periférián </a:t>
            </a:r>
            <a:r>
              <a:rPr lang="hu-HU" sz="2800" b="1" dirty="0" err="1" smtClean="0"/>
              <a:t>Schwann</a:t>
            </a:r>
            <a:r>
              <a:rPr lang="hu-HU" sz="2800" b="1" dirty="0" smtClean="0"/>
              <a:t> sejt</a:t>
            </a:r>
          </a:p>
          <a:p>
            <a:pPr marL="914400" lvl="1" indent="-457200">
              <a:buFont typeface="Calibri" pitchFamily="34" charset="0"/>
              <a:buChar char="–"/>
            </a:pPr>
            <a:r>
              <a:rPr lang="hu-HU" sz="2800" dirty="0" smtClean="0"/>
              <a:t>védi az </a:t>
            </a:r>
            <a:r>
              <a:rPr lang="hu-HU" sz="2800" dirty="0" err="1" smtClean="0"/>
              <a:t>axon</a:t>
            </a:r>
            <a:r>
              <a:rPr lang="hu-HU" sz="2800" dirty="0" smtClean="0"/>
              <a:t> épségét</a:t>
            </a:r>
          </a:p>
          <a:p>
            <a:pPr marL="914400" lvl="1" indent="-457200">
              <a:buFont typeface="Calibri" pitchFamily="34" charset="0"/>
              <a:buChar char="–"/>
            </a:pPr>
            <a:r>
              <a:rPr lang="hu-HU" sz="2800" dirty="0" smtClean="0"/>
              <a:t>megakadályozza ionok elvándorlását </a:t>
            </a:r>
            <a:r>
              <a:rPr lang="hu-HU" sz="2800" dirty="0" smtClean="0">
                <a:sym typeface="Wingdings"/>
              </a:rPr>
              <a:t> energiát spórol a szervezetnek</a:t>
            </a:r>
          </a:p>
          <a:p>
            <a:pPr lvl="1"/>
            <a:r>
              <a:rPr lang="hu-HU" sz="2800" dirty="0" smtClean="0">
                <a:sym typeface="Wingdings"/>
              </a:rPr>
              <a:t></a:t>
            </a:r>
            <a:r>
              <a:rPr lang="hu-HU" sz="2800" dirty="0">
                <a:sym typeface="Wingdings"/>
              </a:rPr>
              <a:t> </a:t>
            </a:r>
            <a:r>
              <a:rPr lang="hu-HU" sz="2800" dirty="0" smtClean="0">
                <a:sym typeface="Wingdings"/>
              </a:rPr>
              <a:t>AZ IDEGRENDSZER MŰKÖDÉSE ENERGIAIGÉNYES FOLYAMAT</a:t>
            </a:r>
            <a:r>
              <a:rPr lang="hu-HU" sz="2800" dirty="0">
                <a:sym typeface="Wingdings"/>
              </a:rPr>
              <a:t> </a:t>
            </a:r>
            <a:r>
              <a:rPr lang="hu-HU" sz="2800" dirty="0" smtClean="0">
                <a:sym typeface="Wingdings"/>
              </a:rPr>
              <a:t>FÁRADÁS</a:t>
            </a:r>
          </a:p>
          <a:p>
            <a:pPr marL="914400" lvl="1" indent="-457200">
              <a:buFont typeface="Calibri" pitchFamily="34" charset="0"/>
              <a:buChar char="–"/>
            </a:pPr>
            <a:r>
              <a:rPr lang="hu-HU" sz="2800" dirty="0" smtClean="0">
                <a:sym typeface="Wingdings"/>
              </a:rPr>
              <a:t>gyorsabb vezetést tesz lehetővé</a:t>
            </a:r>
            <a:endParaRPr lang="hu-H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hu-HU" sz="2800" b="1" dirty="0" smtClean="0"/>
              <a:t>Velőshüvely nélküli/csupasz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151039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1" b="19872"/>
          <a:stretch/>
        </p:blipFill>
        <p:spPr>
          <a:xfrm>
            <a:off x="132508" y="1628800"/>
            <a:ext cx="8831980" cy="4082846"/>
          </a:xfrm>
          <a:prstGeom prst="rect">
            <a:avLst/>
          </a:prstGeom>
        </p:spPr>
      </p:pic>
      <p:sp>
        <p:nvSpPr>
          <p:cNvPr id="3" name="Cím 4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err="1" smtClean="0"/>
              <a:t>Axonok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43651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4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smtClean="0"/>
              <a:t>Idegrostok típusai</a:t>
            </a:r>
            <a:endParaRPr lang="hu-HU" b="1" dirty="0"/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402539"/>
              </p:ext>
            </p:extLst>
          </p:nvPr>
        </p:nvGraphicFramePr>
        <p:xfrm>
          <a:off x="831850" y="1487488"/>
          <a:ext cx="7439025" cy="502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Document" r:id="rId4" imgW="10390613" imgH="7031606" progId="Word.Document.8">
                  <p:embed/>
                </p:oleObj>
              </mc:Choice>
              <mc:Fallback>
                <p:oleObj name="Document" r:id="rId4" imgW="10390613" imgH="703160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487488"/>
                        <a:ext cx="7439025" cy="502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229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err="1" smtClean="0"/>
              <a:t>Akciós</a:t>
            </a:r>
            <a:r>
              <a:rPr lang="en-GB" b="1" dirty="0" smtClean="0"/>
              <a:t> </a:t>
            </a:r>
            <a:r>
              <a:rPr lang="en-GB" b="1" dirty="0" err="1" smtClean="0"/>
              <a:t>potenciál</a:t>
            </a:r>
            <a:endParaRPr lang="hu-HU" b="1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Rövid időtartamú esemény, aminek során a sejtben a membrán potenciál megemelkedik majd visszaesik</a:t>
            </a:r>
          </a:p>
          <a:p>
            <a:r>
              <a:rPr lang="hu-HU" dirty="0" smtClean="0"/>
              <a:t>Ingerelhető sejtekben fordul elő</a:t>
            </a:r>
          </a:p>
          <a:p>
            <a:r>
              <a:rPr lang="hu-HU" b="1" dirty="0"/>
              <a:t>Szerepe:</a:t>
            </a:r>
          </a:p>
          <a:p>
            <a:pPr lvl="1"/>
            <a:r>
              <a:rPr lang="hu-HU" b="1" dirty="0"/>
              <a:t>sejtek közötti kommunikáció</a:t>
            </a:r>
          </a:p>
          <a:p>
            <a:pPr lvl="1"/>
            <a:r>
              <a:rPr lang="hu-HU" b="1" dirty="0" err="1"/>
              <a:t>intracelluláris</a:t>
            </a:r>
            <a:r>
              <a:rPr lang="hu-HU" b="1" dirty="0"/>
              <a:t> folyamatok </a:t>
            </a:r>
            <a:r>
              <a:rPr lang="hu-HU" b="1" dirty="0" smtClean="0"/>
              <a:t>beindítása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hu-HU" sz="3200" dirty="0"/>
              <a:t>Neuronok akciós potenciálját </a:t>
            </a:r>
            <a:r>
              <a:rPr lang="hu-HU" sz="3200" b="1" dirty="0" smtClean="0"/>
              <a:t>idegimpulzus</a:t>
            </a:r>
            <a:r>
              <a:rPr lang="hu-HU" sz="3200" dirty="0" smtClean="0"/>
              <a:t>nak </a:t>
            </a:r>
            <a:r>
              <a:rPr lang="hu-HU" sz="3200" dirty="0"/>
              <a:t>is </a:t>
            </a:r>
            <a:r>
              <a:rPr lang="hu-HU" sz="3200" dirty="0" smtClean="0"/>
              <a:t>hívjuk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41116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b="1" dirty="0" err="1" smtClean="0"/>
              <a:t>Akciós</a:t>
            </a:r>
            <a:r>
              <a:rPr lang="en-GB" b="1" dirty="0" smtClean="0"/>
              <a:t> </a:t>
            </a:r>
            <a:r>
              <a:rPr lang="en-GB" b="1" dirty="0" err="1" smtClean="0"/>
              <a:t>potenciál</a:t>
            </a:r>
            <a:r>
              <a:rPr lang="hu-HU" b="1" dirty="0" smtClean="0"/>
              <a:t> - kialakulása</a:t>
            </a:r>
            <a:endParaRPr lang="hu-HU" b="1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youtu.be/fHRC8SlLcH0?t=186</a:t>
            </a:r>
            <a:endParaRPr lang="hu-HU" dirty="0" smtClean="0"/>
          </a:p>
          <a:p>
            <a:pPr marL="400050" lvl="1" indent="0">
              <a:buNone/>
            </a:pPr>
            <a:endParaRPr lang="hu-HU" dirty="0"/>
          </a:p>
          <a:p>
            <a:pPr marL="400050" lvl="1" indent="0">
              <a:buNone/>
            </a:pPr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www.youtube.com/watch?v=b2ctEsGEpe0</a:t>
            </a:r>
            <a:endParaRPr lang="hu-HU" dirty="0" smtClean="0"/>
          </a:p>
          <a:p>
            <a:pPr marL="400050" lvl="1" indent="0">
              <a:buNone/>
            </a:pPr>
            <a:endParaRPr lang="hu-HU" dirty="0"/>
          </a:p>
          <a:p>
            <a:pPr marL="400050" lvl="1" indent="0">
              <a:buNone/>
            </a:pP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endParaRPr lang="hu-HU" dirty="0" smtClean="0"/>
          </a:p>
          <a:p>
            <a:pPr marL="914400" lvl="1" indent="-514350">
              <a:buFont typeface="Calibri" pitchFamily="34" charset="0"/>
              <a:buChar char="–"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3566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b="1" dirty="0" err="1" smtClean="0"/>
              <a:t>Akciós</a:t>
            </a:r>
            <a:r>
              <a:rPr lang="en-GB" b="1" dirty="0" smtClean="0"/>
              <a:t> </a:t>
            </a:r>
            <a:r>
              <a:rPr lang="en-GB" b="1" dirty="0" err="1" smtClean="0"/>
              <a:t>potenciál</a:t>
            </a:r>
            <a:r>
              <a:rPr lang="hu-HU" b="1" dirty="0" smtClean="0"/>
              <a:t> - kialakulása</a:t>
            </a:r>
            <a:endParaRPr lang="hu-HU" b="1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neuronok dendritjein, sejttestén sok más neuron </a:t>
            </a:r>
            <a:r>
              <a:rPr lang="hu-HU" dirty="0" err="1" smtClean="0"/>
              <a:t>axonjai</a:t>
            </a:r>
            <a:r>
              <a:rPr lang="hu-HU" dirty="0" smtClean="0"/>
              <a:t> végződnek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Az ilyen végződésekből felszabaduló </a:t>
            </a:r>
            <a:r>
              <a:rPr lang="hu-HU" dirty="0" err="1" smtClean="0"/>
              <a:t>neurotranszmitter</a:t>
            </a:r>
            <a:r>
              <a:rPr lang="hu-HU" dirty="0" smtClean="0"/>
              <a:t> a neuron dendritjein/sejttestén elhelyezkedő receptorhoz kötődik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A bekötődés a </a:t>
            </a:r>
            <a:r>
              <a:rPr lang="hu-HU" dirty="0" smtClean="0"/>
              <a:t>szinapszis </a:t>
            </a:r>
            <a:r>
              <a:rPr lang="hu-HU" dirty="0"/>
              <a:t>területén ioncsatornák megnyílását eredményezi, ami helyi potenciálváltozást (feszültségváltozás) hoz létre</a:t>
            </a:r>
          </a:p>
          <a:p>
            <a:pPr marL="914400" lvl="1" indent="-514350">
              <a:buFont typeface="Calibri" pitchFamily="34" charset="0"/>
              <a:buChar char="–"/>
            </a:pPr>
            <a:r>
              <a:rPr lang="hu-HU" dirty="0"/>
              <a:t>A potenciálváltozás lehet negatív és pozitív irányú </a:t>
            </a:r>
            <a:r>
              <a:rPr lang="hu-HU" dirty="0" smtClean="0"/>
              <a:t>is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sok dendriten és sejttesten keletkezett akciós potenciál a membrán mentén terjed tovább az </a:t>
            </a:r>
            <a:r>
              <a:rPr lang="hu-HU" dirty="0" err="1" smtClean="0"/>
              <a:t>axondomb</a:t>
            </a:r>
            <a:r>
              <a:rPr lang="hu-HU" dirty="0" smtClean="0"/>
              <a:t> </a:t>
            </a:r>
            <a:r>
              <a:rPr lang="hu-HU" dirty="0"/>
              <a:t>felé (miközben lassul és </a:t>
            </a:r>
            <a:r>
              <a:rPr lang="hu-HU" dirty="0" err="1"/>
              <a:t>amplitudója</a:t>
            </a:r>
            <a:r>
              <a:rPr lang="hu-HU" dirty="0"/>
              <a:t> csökken)</a:t>
            </a: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Az </a:t>
            </a:r>
            <a:r>
              <a:rPr lang="hu-HU" dirty="0" err="1" smtClean="0"/>
              <a:t>axondombhoz</a:t>
            </a:r>
            <a:r>
              <a:rPr lang="hu-HU" dirty="0" smtClean="0"/>
              <a:t> érve a dendriteken, sejttesten keletkezett helyi potenciálok összeadódnak (</a:t>
            </a:r>
            <a:r>
              <a:rPr lang="hu-HU" dirty="0" err="1" smtClean="0"/>
              <a:t>szummáció</a:t>
            </a:r>
            <a:r>
              <a:rPr lang="hu-HU" dirty="0" smtClean="0"/>
              <a:t> jelensége)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Ha ez a </a:t>
            </a:r>
            <a:r>
              <a:rPr lang="hu-HU" dirty="0" err="1" smtClean="0"/>
              <a:t>szummált</a:t>
            </a:r>
            <a:r>
              <a:rPr lang="hu-HU" dirty="0" smtClean="0"/>
              <a:t>  feszültségváltozás eléri a kritikus küszöbértéket, akkor az </a:t>
            </a:r>
            <a:r>
              <a:rPr lang="hu-HU" dirty="0" err="1" smtClean="0"/>
              <a:t>axondombon</a:t>
            </a:r>
            <a:r>
              <a:rPr lang="hu-HU" dirty="0" smtClean="0"/>
              <a:t> nagy számban előforduló feszültségfüggő Na</a:t>
            </a:r>
            <a:r>
              <a:rPr lang="hu-HU" baseline="30000" dirty="0" smtClean="0"/>
              <a:t>+</a:t>
            </a:r>
            <a:r>
              <a:rPr lang="hu-HU" dirty="0" smtClean="0"/>
              <a:t>  csatornák megnyílnak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Na</a:t>
            </a:r>
            <a:r>
              <a:rPr lang="hu-HU" baseline="30000" dirty="0" smtClean="0"/>
              <a:t>+</a:t>
            </a:r>
            <a:r>
              <a:rPr lang="hu-HU" dirty="0" err="1" smtClean="0"/>
              <a:t>-ok</a:t>
            </a:r>
            <a:r>
              <a:rPr lang="hu-HU" dirty="0" smtClean="0"/>
              <a:t> beáramlása depolarizációt okoz: kialakul az akciós potenciál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Az akciós potenciál továbbterjed az </a:t>
            </a:r>
            <a:r>
              <a:rPr lang="hu-HU" dirty="0" err="1" smtClean="0"/>
              <a:t>axonon</a:t>
            </a:r>
            <a:r>
              <a:rPr lang="hu-HU" dirty="0" smtClean="0"/>
              <a:t> az </a:t>
            </a:r>
            <a:r>
              <a:rPr lang="hu-HU" dirty="0" err="1" smtClean="0"/>
              <a:t>axonvégződés</a:t>
            </a:r>
            <a:r>
              <a:rPr lang="hu-HU" dirty="0" smtClean="0"/>
              <a:t> irányába</a:t>
            </a:r>
          </a:p>
          <a:p>
            <a:pPr marL="400050" lvl="1" indent="0">
              <a:buNone/>
            </a:pPr>
            <a:endParaRPr lang="hu-HU" dirty="0" smtClean="0"/>
          </a:p>
          <a:p>
            <a:pPr marL="514350" indent="-514350">
              <a:buFont typeface="+mj-lt"/>
              <a:buAutoNum type="arabicPeriod"/>
            </a:pPr>
            <a:endParaRPr lang="hu-HU" dirty="0" smtClean="0"/>
          </a:p>
          <a:p>
            <a:pPr marL="914400" lvl="1" indent="-514350">
              <a:buFont typeface="Calibri" pitchFamily="34" charset="0"/>
              <a:buChar char="–"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1574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22850"/>
            <a:ext cx="5400600" cy="4178358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419056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err="1" smtClean="0"/>
              <a:t>Akciós</a:t>
            </a:r>
            <a:r>
              <a:rPr lang="en-GB" b="1" dirty="0" smtClean="0"/>
              <a:t> </a:t>
            </a:r>
            <a:r>
              <a:rPr lang="en-GB" b="1" dirty="0" err="1" smtClean="0"/>
              <a:t>potenciál</a:t>
            </a:r>
            <a:endParaRPr lang="hu-HU" b="1" dirty="0"/>
          </a:p>
        </p:txBody>
      </p:sp>
      <p:sp>
        <p:nvSpPr>
          <p:cNvPr id="6" name="Téglalap 5"/>
          <p:cNvSpPr/>
          <p:nvPr/>
        </p:nvSpPr>
        <p:spPr>
          <a:xfrm>
            <a:off x="251521" y="5301208"/>
            <a:ext cx="8721184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u-HU" b="1" dirty="0" err="1"/>
              <a:t>Intracellulárisan</a:t>
            </a:r>
            <a:r>
              <a:rPr lang="hu-HU" b="1" dirty="0"/>
              <a:t> regisztrált akciós potenciál és ionkonduktancia-változások az </a:t>
            </a:r>
            <a:r>
              <a:rPr lang="hu-HU" b="1" dirty="0" err="1"/>
              <a:t>óriásax</a:t>
            </a:r>
            <a:r>
              <a:rPr lang="hu-HU" dirty="0"/>
              <a:t> </a:t>
            </a:r>
            <a:r>
              <a:rPr lang="hu-HU" b="1" dirty="0" err="1"/>
              <a:t>onban</a:t>
            </a:r>
            <a:r>
              <a:rPr lang="hu-HU" dirty="0"/>
              <a:t> </a:t>
            </a:r>
            <a:r>
              <a:rPr lang="hu-HU" b="1" dirty="0"/>
              <a:t>.</a:t>
            </a:r>
            <a:r>
              <a:rPr lang="hu-HU" dirty="0"/>
              <a:t> </a:t>
            </a:r>
            <a:r>
              <a:rPr lang="hu-HU" dirty="0" smtClean="0"/>
              <a:t>Az </a:t>
            </a:r>
            <a:r>
              <a:rPr lang="hu-HU" dirty="0"/>
              <a:t>ábra egymásra helyezve mutatja be az </a:t>
            </a:r>
            <a:r>
              <a:rPr lang="hu-HU" dirty="0" err="1"/>
              <a:t>óriásaxon</a:t>
            </a:r>
            <a:r>
              <a:rPr lang="hu-HU" dirty="0"/>
              <a:t> </a:t>
            </a:r>
            <a:r>
              <a:rPr lang="hu-HU" dirty="0" err="1"/>
              <a:t>intracellulárisan</a:t>
            </a:r>
            <a:r>
              <a:rPr lang="hu-HU" dirty="0"/>
              <a:t> regisztrált membránpotenciál-változásait (fekete), továbbá az akciós potenciál alatt zajló Na</a:t>
            </a:r>
            <a:r>
              <a:rPr lang="hu-HU" baseline="30000" dirty="0"/>
              <a:t>+</a:t>
            </a:r>
            <a:r>
              <a:rPr lang="hu-HU" dirty="0"/>
              <a:t>- és K</a:t>
            </a:r>
            <a:r>
              <a:rPr lang="hu-HU" baseline="30000" dirty="0"/>
              <a:t>+</a:t>
            </a:r>
            <a:r>
              <a:rPr lang="hu-HU" dirty="0" err="1"/>
              <a:t>-konduktancia-változásokat</a:t>
            </a:r>
            <a:r>
              <a:rPr lang="hu-HU" dirty="0"/>
              <a:t> (</a:t>
            </a:r>
            <a:r>
              <a:rPr lang="hu-HU" dirty="0" err="1"/>
              <a:t>g</a:t>
            </a:r>
            <a:r>
              <a:rPr lang="hu-HU" baseline="-25000" dirty="0" err="1"/>
              <a:t>Na</a:t>
            </a:r>
            <a:r>
              <a:rPr lang="hu-HU" dirty="0"/>
              <a:t> és </a:t>
            </a:r>
            <a:r>
              <a:rPr lang="hu-HU" dirty="0" err="1"/>
              <a:t>g</a:t>
            </a:r>
            <a:r>
              <a:rPr lang="hu-HU" baseline="-25000" dirty="0" err="1"/>
              <a:t>K</a:t>
            </a:r>
            <a:r>
              <a:rPr lang="hu-HU" dirty="0"/>
              <a:t>). A bal oldali ordináta a membránpotenciált (</a:t>
            </a:r>
            <a:r>
              <a:rPr lang="hu-HU" dirty="0" err="1"/>
              <a:t>E</a:t>
            </a:r>
            <a:r>
              <a:rPr lang="hu-HU" baseline="-25000" dirty="0" err="1"/>
              <a:t>m</a:t>
            </a:r>
            <a:r>
              <a:rPr lang="hu-HU" dirty="0"/>
              <a:t>) </a:t>
            </a:r>
            <a:r>
              <a:rPr lang="hu-HU" dirty="0" err="1"/>
              <a:t>mV-ban</a:t>
            </a:r>
            <a:r>
              <a:rPr lang="hu-HU" dirty="0"/>
              <a:t>, a jobb oldali ordináta a konduktanciát </a:t>
            </a:r>
            <a:r>
              <a:rPr lang="hu-HU" dirty="0" err="1"/>
              <a:t>mS</a:t>
            </a:r>
            <a:r>
              <a:rPr lang="hu-HU" dirty="0"/>
              <a:t>/cm</a:t>
            </a:r>
            <a:r>
              <a:rPr lang="hu-HU" baseline="30000" dirty="0"/>
              <a:t>2</a:t>
            </a:r>
            <a:r>
              <a:rPr lang="hu-HU" dirty="0"/>
              <a:t> </a:t>
            </a:r>
            <a:r>
              <a:rPr lang="hu-HU" dirty="0" err="1"/>
              <a:t>-ben</a:t>
            </a:r>
            <a:r>
              <a:rPr lang="hu-HU" dirty="0"/>
              <a:t> jelzi.</a:t>
            </a:r>
          </a:p>
        </p:txBody>
      </p:sp>
    </p:spTree>
    <p:extLst>
      <p:ext uri="{BB962C8B-B14F-4D97-AF65-F5344CB8AC3E}">
        <p14:creationId xmlns:p14="http://schemas.microsoft.com/office/powerpoint/2010/main" val="360952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b="1" dirty="0" err="1" smtClean="0"/>
              <a:t>Akciós</a:t>
            </a:r>
            <a:r>
              <a:rPr lang="en-GB" b="1" dirty="0" smtClean="0"/>
              <a:t> </a:t>
            </a:r>
            <a:r>
              <a:rPr lang="en-GB" b="1" dirty="0" err="1" smtClean="0"/>
              <a:t>potenciál</a:t>
            </a:r>
            <a:r>
              <a:rPr lang="hu-HU" b="1" dirty="0" smtClean="0"/>
              <a:t> - szakaszai</a:t>
            </a:r>
            <a:endParaRPr lang="hu-HU" b="1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 smtClean="0"/>
              <a:t>Szakaszai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 smtClean="0"/>
              <a:t>Hely potenciál</a:t>
            </a:r>
            <a:r>
              <a:rPr lang="hu-HU" dirty="0" smtClean="0"/>
              <a:t>: Na</a:t>
            </a:r>
            <a:r>
              <a:rPr lang="hu-HU" baseline="30000" dirty="0" smtClean="0"/>
              <a:t>+</a:t>
            </a:r>
            <a:r>
              <a:rPr lang="hu-HU" dirty="0" smtClean="0"/>
              <a:t> beáramlás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 smtClean="0"/>
              <a:t>Depolarizáció</a:t>
            </a:r>
            <a:r>
              <a:rPr lang="hu-HU" dirty="0" smtClean="0"/>
              <a:t>: nagy Na</a:t>
            </a:r>
            <a:r>
              <a:rPr lang="hu-HU" baseline="30000" dirty="0"/>
              <a:t>+</a:t>
            </a:r>
            <a:r>
              <a:rPr lang="hu-HU" dirty="0"/>
              <a:t> beáramlás</a:t>
            </a:r>
            <a:r>
              <a:rPr lang="hu-HU" dirty="0" smtClean="0"/>
              <a:t> – maximális értéke a csúcspotenciál, amikor az </a:t>
            </a:r>
            <a:r>
              <a:rPr lang="hu-HU" dirty="0"/>
              <a:t>össze Na</a:t>
            </a:r>
            <a:r>
              <a:rPr lang="hu-HU" baseline="30000" dirty="0" smtClean="0"/>
              <a:t>+</a:t>
            </a:r>
            <a:r>
              <a:rPr lang="hu-HU" dirty="0" smtClean="0"/>
              <a:t> csatorna nyitva van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 err="1" smtClean="0"/>
              <a:t>Repolarizáció</a:t>
            </a:r>
            <a:r>
              <a:rPr lang="hu-HU" dirty="0" smtClean="0"/>
              <a:t>: depolarizáció hatására a feszültségfüggő </a:t>
            </a:r>
            <a:r>
              <a:rPr lang="hu-HU" dirty="0"/>
              <a:t>K</a:t>
            </a:r>
            <a:r>
              <a:rPr lang="hu-HU" baseline="30000" dirty="0" smtClean="0"/>
              <a:t>+</a:t>
            </a:r>
            <a:r>
              <a:rPr lang="hu-HU" dirty="0" smtClean="0"/>
              <a:t> csatornák megnyílnak </a:t>
            </a:r>
            <a:r>
              <a:rPr lang="hu-HU" dirty="0" smtClean="0">
                <a:sym typeface="Wingdings"/>
              </a:rPr>
              <a:t></a:t>
            </a:r>
            <a:r>
              <a:rPr lang="hu-HU" dirty="0" smtClean="0"/>
              <a:t> K</a:t>
            </a:r>
            <a:r>
              <a:rPr lang="hu-HU" baseline="30000" dirty="0" smtClean="0"/>
              <a:t>+</a:t>
            </a:r>
            <a:r>
              <a:rPr lang="hu-HU" dirty="0" smtClean="0"/>
              <a:t> kiáramlás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 err="1" smtClean="0"/>
              <a:t>Utódepolarizáció</a:t>
            </a:r>
            <a:r>
              <a:rPr lang="hu-HU" dirty="0" smtClean="0"/>
              <a:t>: </a:t>
            </a:r>
            <a:r>
              <a:rPr lang="hu-HU" dirty="0"/>
              <a:t>K</a:t>
            </a:r>
            <a:r>
              <a:rPr lang="hu-HU" baseline="30000" dirty="0"/>
              <a:t>+</a:t>
            </a:r>
            <a:r>
              <a:rPr lang="hu-HU" dirty="0"/>
              <a:t> kiáramlás </a:t>
            </a:r>
            <a:r>
              <a:rPr lang="hu-HU" dirty="0" smtClean="0"/>
              <a:t>még tart, de a </a:t>
            </a:r>
            <a:r>
              <a:rPr lang="hu-HU" dirty="0"/>
              <a:t>Na</a:t>
            </a:r>
            <a:r>
              <a:rPr lang="hu-HU" baseline="30000" dirty="0"/>
              <a:t>+</a:t>
            </a:r>
            <a:r>
              <a:rPr lang="hu-HU" dirty="0"/>
              <a:t>-K</a:t>
            </a:r>
            <a:r>
              <a:rPr lang="hu-HU" baseline="30000" dirty="0"/>
              <a:t>+</a:t>
            </a:r>
            <a:r>
              <a:rPr lang="hu-HU" dirty="0"/>
              <a:t> </a:t>
            </a:r>
            <a:r>
              <a:rPr lang="hu-HU" dirty="0" smtClean="0"/>
              <a:t>pumpa már bekapcsolt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 err="1" smtClean="0"/>
              <a:t>Utóhiperpolarizáció</a:t>
            </a:r>
            <a:r>
              <a:rPr lang="hu-HU" dirty="0" smtClean="0"/>
              <a:t>: </a:t>
            </a:r>
            <a:r>
              <a:rPr lang="hu-HU" dirty="0"/>
              <a:t>K</a:t>
            </a:r>
            <a:r>
              <a:rPr lang="hu-HU" baseline="30000" dirty="0"/>
              <a:t>+</a:t>
            </a:r>
            <a:r>
              <a:rPr lang="hu-HU" dirty="0"/>
              <a:t> </a:t>
            </a:r>
            <a:r>
              <a:rPr lang="hu-HU" dirty="0" smtClean="0"/>
              <a:t>csatornák lassan záródnak, így esik nyugalmi alá a nyugalmi potenciál, de közben a </a:t>
            </a:r>
            <a:r>
              <a:rPr lang="hu-HU" dirty="0"/>
              <a:t>Na</a:t>
            </a:r>
            <a:r>
              <a:rPr lang="hu-HU" baseline="30000" dirty="0"/>
              <a:t>+</a:t>
            </a:r>
            <a:r>
              <a:rPr lang="hu-HU" dirty="0"/>
              <a:t>-K</a:t>
            </a:r>
            <a:r>
              <a:rPr lang="hu-HU" baseline="30000" dirty="0"/>
              <a:t>+</a:t>
            </a:r>
            <a:r>
              <a:rPr lang="hu-HU" dirty="0"/>
              <a:t> </a:t>
            </a:r>
            <a:r>
              <a:rPr lang="hu-HU" dirty="0" smtClean="0"/>
              <a:t>pumpa dolgozik a „helyet cserélt” ionok visszacserélésén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58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err="1" smtClean="0"/>
              <a:t>Akciós</a:t>
            </a:r>
            <a:r>
              <a:rPr lang="en-GB" b="1" dirty="0" smtClean="0"/>
              <a:t> </a:t>
            </a:r>
            <a:r>
              <a:rPr lang="en-GB" b="1" dirty="0" err="1" smtClean="0"/>
              <a:t>potenciál</a:t>
            </a:r>
            <a:r>
              <a:rPr lang="hu-HU" b="1" dirty="0" smtClean="0"/>
              <a:t> - </a:t>
            </a:r>
            <a:r>
              <a:rPr lang="hu-HU" b="1" dirty="0" err="1" smtClean="0"/>
              <a:t>refrakter</a:t>
            </a:r>
            <a:endParaRPr lang="hu-HU" b="1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56792"/>
            <a:ext cx="5770984" cy="45693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sz="2400" b="1" dirty="0" err="1" smtClean="0"/>
              <a:t>Refrakter</a:t>
            </a:r>
            <a:r>
              <a:rPr lang="hu-HU" sz="2400" b="1" dirty="0" smtClean="0"/>
              <a:t> periódusok</a:t>
            </a:r>
            <a:r>
              <a:rPr lang="hu-HU" sz="2400" dirty="0" smtClean="0"/>
              <a:t>: sejt ingerelhetősége csökken vagy teljesen megszűnik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400" b="1" dirty="0" smtClean="0"/>
              <a:t>Abszolút </a:t>
            </a:r>
            <a:r>
              <a:rPr lang="hu-HU" sz="2400" b="1" dirty="0" err="1" smtClean="0"/>
              <a:t>refrakter</a:t>
            </a:r>
            <a:r>
              <a:rPr lang="hu-HU" sz="2400" dirty="0" smtClean="0"/>
              <a:t>: Na</a:t>
            </a:r>
            <a:r>
              <a:rPr lang="hu-HU" sz="2400" baseline="30000" dirty="0" smtClean="0"/>
              <a:t>+</a:t>
            </a:r>
            <a:r>
              <a:rPr lang="hu-HU" sz="2400" dirty="0" smtClean="0"/>
              <a:t> csatornák </a:t>
            </a:r>
            <a:r>
              <a:rPr lang="hu-HU" sz="2400" dirty="0" err="1" smtClean="0"/>
              <a:t>inaktivált</a:t>
            </a:r>
            <a:r>
              <a:rPr lang="hu-HU" sz="2400" dirty="0" smtClean="0"/>
              <a:t> állapotban vannak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400" b="1" dirty="0" smtClean="0"/>
              <a:t>Relatív </a:t>
            </a:r>
            <a:r>
              <a:rPr lang="hu-HU" sz="2400" b="1" dirty="0" err="1" smtClean="0"/>
              <a:t>refrakter</a:t>
            </a:r>
            <a:r>
              <a:rPr lang="hu-HU" sz="2400" dirty="0"/>
              <a:t>: Na</a:t>
            </a:r>
            <a:r>
              <a:rPr lang="hu-HU" sz="2400" baseline="30000" dirty="0" smtClean="0"/>
              <a:t>+</a:t>
            </a:r>
            <a:r>
              <a:rPr lang="hu-HU" sz="2400" dirty="0" smtClean="0"/>
              <a:t> csatornák egy része már képes a nyitásra (zárt állapotú)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400" b="1" dirty="0" err="1" smtClean="0"/>
              <a:t>Szupernormális</a:t>
            </a:r>
            <a:r>
              <a:rPr lang="hu-HU" sz="2400" b="1" dirty="0" smtClean="0"/>
              <a:t> fázis</a:t>
            </a:r>
            <a:r>
              <a:rPr lang="hu-HU" sz="2400" dirty="0" smtClean="0"/>
              <a:t>: membránpotenciál nyugalmi felett van, kisebb inger (helyi potenciál) is elég a küszöbérték eléréséhez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400" b="1" dirty="0" err="1" smtClean="0"/>
              <a:t>Szubnormális</a:t>
            </a:r>
            <a:r>
              <a:rPr lang="hu-HU" sz="2400" b="1" dirty="0" smtClean="0"/>
              <a:t> fázis</a:t>
            </a:r>
            <a:r>
              <a:rPr lang="hu-HU" sz="2400" dirty="0" smtClean="0"/>
              <a:t>: membránpotenciál nyugalmi alatt van, nagyobb inger kell a küszöbérték eléréséhez</a:t>
            </a:r>
            <a:endParaRPr lang="hu-HU" sz="2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380417" y="2492896"/>
            <a:ext cx="259228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1600" dirty="0"/>
              <a:t>Na+ </a:t>
            </a:r>
            <a:r>
              <a:rPr lang="hu-HU" sz="1600" dirty="0" smtClean="0"/>
              <a:t>csatornák 3 állapota: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/>
              <a:t>Zárt (nyitható)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smtClean="0"/>
              <a:t>Aktivált (nyitott)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600" dirty="0" err="1" smtClean="0"/>
              <a:t>Inaktivált</a:t>
            </a:r>
            <a:r>
              <a:rPr lang="hu-HU" sz="1600" dirty="0" smtClean="0"/>
              <a:t> (nem nyitható)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2838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hu-HU" b="1" dirty="0" smtClean="0"/>
              <a:t>Honnan lehet tanulni?</a:t>
            </a:r>
            <a:endParaRPr lang="hu-HU" b="1" dirty="0"/>
          </a:p>
        </p:txBody>
      </p:sp>
      <p:sp>
        <p:nvSpPr>
          <p:cNvPr id="3" name="Téglalap 2"/>
          <p:cNvSpPr/>
          <p:nvPr/>
        </p:nvSpPr>
        <p:spPr>
          <a:xfrm>
            <a:off x="337608" y="1484784"/>
            <a:ext cx="882047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Emberi életfolyamatok idegi szabályozása – a neurontól a viselkedésig. Interdiszciplináris tananyag az idegrendszer felépítése, működése és </a:t>
            </a:r>
            <a:r>
              <a:rPr lang="hu-HU" sz="2400" dirty="0" err="1"/>
              <a:t>klinikuma</a:t>
            </a:r>
            <a:r>
              <a:rPr lang="hu-HU" sz="2400" dirty="0"/>
              <a:t> témáiban orvostanhallgatók, egészség- és élettudományi képzésben résztvevők számára Magyarországon</a:t>
            </a:r>
          </a:p>
          <a:p>
            <a:endParaRPr lang="hu-HU" sz="2800" dirty="0" smtClean="0"/>
          </a:p>
          <a:p>
            <a:r>
              <a:rPr lang="hu-HU" sz="2800" dirty="0">
                <a:hlinkClick r:id="rId2"/>
              </a:rPr>
              <a:t>http://</a:t>
            </a:r>
            <a:r>
              <a:rPr lang="hu-HU" sz="2800" dirty="0" smtClean="0">
                <a:hlinkClick r:id="rId2"/>
              </a:rPr>
              <a:t>www.tankonyvtar.hu/en/tartalom/tamop412A/2011-0094_neurologia_hu</a:t>
            </a:r>
            <a:endParaRPr lang="hu-HU" sz="2800" dirty="0" smtClean="0"/>
          </a:p>
          <a:p>
            <a:endParaRPr lang="hu-HU" sz="2800" dirty="0"/>
          </a:p>
          <a:p>
            <a:r>
              <a:rPr lang="hu-HU" sz="2800" dirty="0">
                <a:hlinkClick r:id="rId3"/>
              </a:rPr>
              <a:t>http://</a:t>
            </a:r>
            <a:r>
              <a:rPr lang="hu-HU" sz="2800" dirty="0" smtClean="0">
                <a:hlinkClick r:id="rId3"/>
              </a:rPr>
              <a:t>physiology.elte.hu/eloadas/pszicho_elettan/Elettan_anat9_mozgas.pdf</a:t>
            </a:r>
            <a:endParaRPr lang="hu-HU" sz="2800" dirty="0" smtClean="0"/>
          </a:p>
          <a:p>
            <a:endParaRPr lang="hu-HU" sz="2800" dirty="0" smtClean="0"/>
          </a:p>
        </p:txBody>
      </p:sp>
    </p:spTree>
    <p:extLst>
      <p:ext uri="{BB962C8B-B14F-4D97-AF65-F5344CB8AC3E}">
        <p14:creationId xmlns:p14="http://schemas.microsoft.com/office/powerpoint/2010/main" val="7331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272808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b="1" dirty="0" err="1" smtClean="0"/>
              <a:t>Akciós</a:t>
            </a:r>
            <a:r>
              <a:rPr lang="en-GB" b="1" dirty="0" smtClean="0"/>
              <a:t> </a:t>
            </a:r>
            <a:r>
              <a:rPr lang="en-GB" b="1" dirty="0" err="1" smtClean="0"/>
              <a:t>potenciál</a:t>
            </a:r>
            <a:r>
              <a:rPr lang="hu-HU" b="1" dirty="0" smtClean="0"/>
              <a:t> - sajátosságok</a:t>
            </a:r>
            <a:endParaRPr lang="hu-HU" b="1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 smtClean="0"/>
              <a:t>Sajátosságai:</a:t>
            </a:r>
          </a:p>
          <a:p>
            <a:r>
              <a:rPr lang="hu-HU" b="1" dirty="0" smtClean="0"/>
              <a:t>Mindent vagy semmit elv</a:t>
            </a:r>
            <a:r>
              <a:rPr lang="hu-HU" dirty="0" smtClean="0"/>
              <a:t>: minden küszöbértéket elért potenciálváltozás ugyanakkora akciós potenciált vált ki</a:t>
            </a:r>
          </a:p>
          <a:p>
            <a:r>
              <a:rPr lang="hu-HU" dirty="0" smtClean="0"/>
              <a:t>Akciós potenciál </a:t>
            </a:r>
            <a:r>
              <a:rPr lang="hu-HU" b="1" dirty="0" smtClean="0"/>
              <a:t>terjedése az </a:t>
            </a:r>
            <a:r>
              <a:rPr lang="hu-HU" b="1" dirty="0" err="1" smtClean="0"/>
              <a:t>axonon</a:t>
            </a:r>
            <a:r>
              <a:rPr lang="hu-HU" b="1" dirty="0" smtClean="0"/>
              <a:t> egy irányú</a:t>
            </a:r>
            <a:r>
              <a:rPr lang="hu-HU" dirty="0" smtClean="0"/>
              <a:t>:</a:t>
            </a:r>
            <a:r>
              <a:rPr lang="hu-HU" dirty="0"/>
              <a:t> </a:t>
            </a:r>
            <a:r>
              <a:rPr lang="hu-HU" dirty="0" smtClean="0"/>
              <a:t>az </a:t>
            </a:r>
            <a:r>
              <a:rPr lang="hu-HU" dirty="0" err="1" smtClean="0"/>
              <a:t>axonmembrán</a:t>
            </a:r>
            <a:r>
              <a:rPr lang="hu-HU" dirty="0" smtClean="0"/>
              <a:t> adott pontjától a sejttest felé eső részén a depolarizáció már megtörtént, a </a:t>
            </a:r>
            <a:r>
              <a:rPr lang="hu-HU" dirty="0"/>
              <a:t>Na</a:t>
            </a:r>
            <a:r>
              <a:rPr lang="hu-HU" baseline="30000" dirty="0"/>
              <a:t>+</a:t>
            </a:r>
            <a:r>
              <a:rPr lang="hu-HU" dirty="0"/>
              <a:t> </a:t>
            </a:r>
            <a:r>
              <a:rPr lang="hu-HU" dirty="0" smtClean="0"/>
              <a:t>csatornák </a:t>
            </a:r>
            <a:r>
              <a:rPr lang="hu-HU" dirty="0" err="1" smtClean="0"/>
              <a:t>inaktivált</a:t>
            </a:r>
            <a:r>
              <a:rPr lang="hu-HU" dirty="0" smtClean="0"/>
              <a:t> állapotban vannak, tehát nem nyithatók; ez az abszolút </a:t>
            </a:r>
            <a:r>
              <a:rPr lang="hu-HU" dirty="0" err="1" smtClean="0"/>
              <a:t>refrakter</a:t>
            </a:r>
            <a:r>
              <a:rPr lang="hu-HU" dirty="0" smtClean="0"/>
              <a:t> szakasz. Az előbb említett ponttól az </a:t>
            </a:r>
            <a:r>
              <a:rPr lang="hu-HU" dirty="0" err="1" smtClean="0"/>
              <a:t>axonvégződés</a:t>
            </a:r>
            <a:r>
              <a:rPr lang="hu-HU" dirty="0" smtClean="0"/>
              <a:t> felé eső membránrészen a </a:t>
            </a:r>
            <a:r>
              <a:rPr lang="hu-HU" dirty="0"/>
              <a:t>Na</a:t>
            </a:r>
            <a:r>
              <a:rPr lang="hu-HU" baseline="30000" dirty="0"/>
              <a:t>+</a:t>
            </a:r>
            <a:r>
              <a:rPr lang="hu-HU" dirty="0"/>
              <a:t> </a:t>
            </a:r>
            <a:r>
              <a:rPr lang="hu-HU" dirty="0" smtClean="0"/>
              <a:t>csatornák zártak, tehát nyithatók, így a depolarizáció csak errefelé tud megtörténni.</a:t>
            </a:r>
          </a:p>
          <a:p>
            <a:r>
              <a:rPr lang="hu-HU" dirty="0" err="1" smtClean="0"/>
              <a:t>Myelinhüvelyes</a:t>
            </a:r>
            <a:r>
              <a:rPr lang="hu-HU" dirty="0" smtClean="0"/>
              <a:t> </a:t>
            </a:r>
            <a:r>
              <a:rPr lang="hu-HU" dirty="0" err="1" smtClean="0"/>
              <a:t>axonban</a:t>
            </a:r>
            <a:r>
              <a:rPr lang="hu-HU" dirty="0" smtClean="0"/>
              <a:t> a </a:t>
            </a:r>
            <a:r>
              <a:rPr lang="hu-HU" dirty="0" err="1" smtClean="0"/>
              <a:t>Ranvier</a:t>
            </a:r>
            <a:r>
              <a:rPr lang="hu-HU" dirty="0" smtClean="0"/>
              <a:t> befűződéseken pontról </a:t>
            </a:r>
            <a:r>
              <a:rPr lang="hu-HU" dirty="0" err="1" smtClean="0"/>
              <a:t>pontról</a:t>
            </a:r>
            <a:r>
              <a:rPr lang="hu-HU" dirty="0" smtClean="0"/>
              <a:t> (</a:t>
            </a:r>
            <a:r>
              <a:rPr lang="hu-HU" b="1" dirty="0" err="1" smtClean="0"/>
              <a:t>szaltatórikusan</a:t>
            </a:r>
            <a:r>
              <a:rPr lang="hu-HU" b="1" dirty="0" smtClean="0"/>
              <a:t>) terjed</a:t>
            </a:r>
            <a:r>
              <a:rPr lang="hu-HU" dirty="0" smtClean="0"/>
              <a:t>: </a:t>
            </a:r>
            <a:r>
              <a:rPr lang="hu-HU" dirty="0" err="1" smtClean="0"/>
              <a:t>myelinhüvely</a:t>
            </a:r>
            <a:r>
              <a:rPr lang="hu-HU" dirty="0" smtClean="0"/>
              <a:t> csökkenti a membrán kapacitását, de növeli a membrán ellenállását a befűződéseknél</a:t>
            </a:r>
          </a:p>
          <a:p>
            <a:r>
              <a:rPr lang="hu-HU" dirty="0" smtClean="0"/>
              <a:t>Az ionpumpák működéséhez ATP szükséges!</a:t>
            </a:r>
          </a:p>
        </p:txBody>
      </p:sp>
    </p:spTree>
    <p:extLst>
      <p:ext uri="{BB962C8B-B14F-4D97-AF65-F5344CB8AC3E}">
        <p14:creationId xmlns:p14="http://schemas.microsoft.com/office/powerpoint/2010/main" val="178915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547664" y="332656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err="1" smtClean="0"/>
              <a:t>Akciós</a:t>
            </a:r>
            <a:r>
              <a:rPr lang="en-GB" b="1" dirty="0" smtClean="0"/>
              <a:t> </a:t>
            </a:r>
            <a:r>
              <a:rPr lang="en-GB" b="1" dirty="0" err="1" smtClean="0"/>
              <a:t>potenciál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Pavlik: Sportélettan </a:t>
            </a:r>
            <a:br>
              <a:rPr lang="hu-HU" dirty="0" smtClean="0"/>
            </a:br>
            <a:r>
              <a:rPr lang="hu-HU" dirty="0" smtClean="0"/>
              <a:t>	</a:t>
            </a:r>
            <a:r>
              <a:rPr lang="hu-HU" sz="2800" dirty="0" smtClean="0"/>
              <a:t>2.5. Az élő sejt elektromos jelenségei (38-43. o.)</a:t>
            </a:r>
            <a:endParaRPr lang="hu-HU" sz="2800" dirty="0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533960" y="3464579"/>
            <a:ext cx="8229600" cy="60354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800" smtClean="0">
                <a:hlinkClick r:id="rId2"/>
              </a:rPr>
              <a:t>https://www.youtube.com/watch?v=iBDXOt_uHTQ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7848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120680" cy="1143000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smtClean="0"/>
              <a:t>Szinapszis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8007495" cy="4464496"/>
          </a:xfrm>
        </p:spPr>
      </p:pic>
    </p:spTree>
    <p:extLst>
      <p:ext uri="{BB962C8B-B14F-4D97-AF65-F5344CB8AC3E}">
        <p14:creationId xmlns:p14="http://schemas.microsoft.com/office/powerpoint/2010/main" val="4464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120680" cy="1143000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smtClean="0"/>
              <a:t>Szinapszis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Sejtek közötti </a:t>
            </a:r>
            <a:r>
              <a:rPr lang="hu-HU" b="1" dirty="0" smtClean="0"/>
              <a:t>kommunikáció</a:t>
            </a:r>
            <a:r>
              <a:rPr lang="hu-HU" dirty="0" smtClean="0"/>
              <a:t> színtere</a:t>
            </a:r>
          </a:p>
          <a:p>
            <a:r>
              <a:rPr lang="hu-HU" dirty="0" smtClean="0"/>
              <a:t>Ingerület egyik sejtről a másikra itt terjed át</a:t>
            </a:r>
          </a:p>
          <a:p>
            <a:endParaRPr lang="hu-HU" dirty="0" smtClean="0"/>
          </a:p>
          <a:p>
            <a:r>
              <a:rPr lang="hu-HU" dirty="0" smtClean="0"/>
              <a:t>Ingerület átvitel </a:t>
            </a:r>
            <a:r>
              <a:rPr lang="hu-HU" dirty="0"/>
              <a:t>módja szerint lehet</a:t>
            </a:r>
          </a:p>
          <a:p>
            <a:pPr lvl="1"/>
            <a:r>
              <a:rPr lang="hu-HU" dirty="0"/>
              <a:t>Kémiai szinapszis</a:t>
            </a:r>
          </a:p>
          <a:p>
            <a:pPr lvl="1"/>
            <a:r>
              <a:rPr lang="hu-HU" dirty="0"/>
              <a:t>Elektromos szinapszis pl.: szívizomsejtek </a:t>
            </a:r>
            <a:r>
              <a:rPr lang="hu-HU" dirty="0" smtClean="0"/>
              <a:t>között</a:t>
            </a:r>
          </a:p>
          <a:p>
            <a:r>
              <a:rPr lang="hu-HU" dirty="0" smtClean="0"/>
              <a:t>Kapcsolódó sejtek szerint lehet:</a:t>
            </a:r>
          </a:p>
          <a:p>
            <a:pPr lvl="1"/>
            <a:r>
              <a:rPr lang="hu-HU" dirty="0" smtClean="0"/>
              <a:t>Neuron-neurális</a:t>
            </a:r>
          </a:p>
          <a:p>
            <a:pPr lvl="1"/>
            <a:r>
              <a:rPr lang="hu-HU" dirty="0" err="1" smtClean="0"/>
              <a:t>Neuro-muszkuláris</a:t>
            </a:r>
            <a:endParaRPr lang="hu-HU" dirty="0" smtClean="0"/>
          </a:p>
          <a:p>
            <a:pPr lvl="1"/>
            <a:r>
              <a:rPr lang="hu-HU" dirty="0" err="1" smtClean="0"/>
              <a:t>Neuro-szekretoros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09868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120680" cy="1143000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smtClean="0"/>
              <a:t>Szinapszis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b="1" dirty="0" smtClean="0"/>
              <a:t>Részei</a:t>
            </a:r>
            <a:r>
              <a:rPr lang="hu-HU" dirty="0" smtClean="0"/>
              <a:t>:</a:t>
            </a:r>
          </a:p>
          <a:p>
            <a:r>
              <a:rPr lang="hu-HU" dirty="0" err="1" smtClean="0"/>
              <a:t>Preasinapticus</a:t>
            </a:r>
            <a:r>
              <a:rPr lang="hu-HU" dirty="0" smtClean="0"/>
              <a:t> sejt – </a:t>
            </a:r>
            <a:r>
              <a:rPr lang="hu-HU" dirty="0" err="1" smtClean="0"/>
              <a:t>preasinapticus</a:t>
            </a:r>
            <a:r>
              <a:rPr lang="hu-HU" dirty="0" smtClean="0"/>
              <a:t> </a:t>
            </a:r>
            <a:r>
              <a:rPr lang="hu-HU" dirty="0" err="1" smtClean="0"/>
              <a:t>axon</a:t>
            </a:r>
            <a:r>
              <a:rPr lang="hu-HU" dirty="0" smtClean="0"/>
              <a:t> –</a:t>
            </a:r>
            <a:r>
              <a:rPr lang="hu-HU" dirty="0" err="1" smtClean="0"/>
              <a:t>preasinapticus</a:t>
            </a:r>
            <a:r>
              <a:rPr lang="hu-HU" dirty="0" smtClean="0"/>
              <a:t> végbunkó (benne </a:t>
            </a:r>
            <a:r>
              <a:rPr lang="hu-HU" dirty="0" err="1" smtClean="0"/>
              <a:t>neurotransmittert</a:t>
            </a:r>
            <a:r>
              <a:rPr lang="hu-HU" dirty="0" smtClean="0"/>
              <a:t> tartalmazó </a:t>
            </a:r>
            <a:r>
              <a:rPr lang="hu-HU" dirty="0" err="1" smtClean="0"/>
              <a:t>vezikulák</a:t>
            </a:r>
            <a:r>
              <a:rPr lang="hu-HU" dirty="0" smtClean="0"/>
              <a:t>) – </a:t>
            </a:r>
            <a:r>
              <a:rPr lang="hu-HU" dirty="0" err="1" smtClean="0"/>
              <a:t>preasinapticus</a:t>
            </a:r>
            <a:r>
              <a:rPr lang="hu-HU" dirty="0" smtClean="0"/>
              <a:t> membrán</a:t>
            </a:r>
          </a:p>
          <a:p>
            <a:r>
              <a:rPr lang="hu-HU" dirty="0" err="1" smtClean="0"/>
              <a:t>Sinapticus</a:t>
            </a:r>
            <a:r>
              <a:rPr lang="hu-HU" dirty="0" smtClean="0"/>
              <a:t> rés</a:t>
            </a:r>
          </a:p>
          <a:p>
            <a:r>
              <a:rPr lang="hu-HU" dirty="0" err="1" smtClean="0"/>
              <a:t>Postsinapticus</a:t>
            </a:r>
            <a:r>
              <a:rPr lang="hu-HU" dirty="0" smtClean="0"/>
              <a:t> membrán (rajta a </a:t>
            </a:r>
            <a:r>
              <a:rPr lang="hu-HU" dirty="0" err="1" smtClean="0"/>
              <a:t>neurotransmitter</a:t>
            </a:r>
            <a:r>
              <a:rPr lang="hu-HU" dirty="0" smtClean="0"/>
              <a:t> receptorai) – </a:t>
            </a:r>
            <a:r>
              <a:rPr lang="hu-HU" dirty="0" err="1" smtClean="0"/>
              <a:t>postsinapticus</a:t>
            </a:r>
            <a:r>
              <a:rPr lang="hu-HU" dirty="0" smtClean="0"/>
              <a:t> sejt</a:t>
            </a:r>
          </a:p>
        </p:txBody>
      </p:sp>
    </p:spTree>
    <p:extLst>
      <p:ext uri="{BB962C8B-B14F-4D97-AF65-F5344CB8AC3E}">
        <p14:creationId xmlns:p14="http://schemas.microsoft.com/office/powerpoint/2010/main" val="37944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208912" cy="1143000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b="1" dirty="0" err="1" smtClean="0"/>
              <a:t>Neuroneurális</a:t>
            </a:r>
            <a:r>
              <a:rPr lang="hu-HU" b="1" dirty="0" smtClean="0"/>
              <a:t> szinapszisok típusai</a:t>
            </a:r>
            <a:endParaRPr lang="hu-HU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56792"/>
            <a:ext cx="5668531" cy="4987110"/>
          </a:xfrm>
        </p:spPr>
      </p:pic>
      <p:sp>
        <p:nvSpPr>
          <p:cNvPr id="3" name="Szövegdoboz 2"/>
          <p:cNvSpPr txBox="1"/>
          <p:nvPr/>
        </p:nvSpPr>
        <p:spPr>
          <a:xfrm>
            <a:off x="251520" y="2348880"/>
            <a:ext cx="3024336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err="1" smtClean="0"/>
              <a:t>Axoszomatikus</a:t>
            </a:r>
            <a:endParaRPr lang="hu-HU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err="1" smtClean="0"/>
              <a:t>Axodendritikus</a:t>
            </a:r>
            <a:endParaRPr lang="hu-HU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u-HU" sz="2400" dirty="0" err="1" smtClean="0"/>
              <a:t>Axoaxonikus</a:t>
            </a: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val="382499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err="1" smtClean="0"/>
              <a:t>Neurotranszmitterek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611560" y="1340768"/>
            <a:ext cx="7704856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b="1" dirty="0" err="1" smtClean="0"/>
              <a:t>Ingerületátvitel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kémiai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anyagai</a:t>
            </a:r>
            <a:endParaRPr lang="en-GB" sz="2400" b="1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err="1" smtClean="0"/>
              <a:t>Típusai</a:t>
            </a:r>
            <a:r>
              <a:rPr lang="en-GB" sz="2400" dirty="0" smtClean="0"/>
              <a:t>:</a:t>
            </a:r>
          </a:p>
          <a:p>
            <a:pPr marL="800100" lvl="1" indent="-342900">
              <a:lnSpc>
                <a:spcPct val="150000"/>
              </a:lnSpc>
              <a:buFont typeface="Calibri" pitchFamily="34" charset="0"/>
              <a:buChar char="–"/>
            </a:pPr>
            <a:r>
              <a:rPr lang="en-GB" sz="2400" b="1" dirty="0" err="1" smtClean="0"/>
              <a:t>Aminosavak</a:t>
            </a:r>
            <a:r>
              <a:rPr lang="en-GB" sz="2400" dirty="0" smtClean="0"/>
              <a:t>: </a:t>
            </a:r>
            <a:r>
              <a:rPr lang="en-GB" sz="2400" dirty="0" err="1" smtClean="0"/>
              <a:t>glutamát</a:t>
            </a:r>
            <a:r>
              <a:rPr lang="en-GB" sz="2400" dirty="0" smtClean="0"/>
              <a:t>, GABA</a:t>
            </a:r>
          </a:p>
          <a:p>
            <a:pPr marL="800100" lvl="1" indent="-342900">
              <a:lnSpc>
                <a:spcPct val="150000"/>
              </a:lnSpc>
              <a:buFont typeface="Calibri" pitchFamily="34" charset="0"/>
              <a:buChar char="–"/>
              <a:tabLst>
                <a:tab pos="182563" algn="l"/>
              </a:tabLst>
            </a:pPr>
            <a:r>
              <a:rPr lang="en-GB" sz="2400" b="1" dirty="0" err="1" smtClean="0"/>
              <a:t>Acetilkolin</a:t>
            </a:r>
            <a:endParaRPr lang="en-GB" sz="2400" b="1" dirty="0" smtClean="0"/>
          </a:p>
          <a:p>
            <a:pPr marL="800100" lvl="1" indent="-342900">
              <a:lnSpc>
                <a:spcPct val="150000"/>
              </a:lnSpc>
              <a:buFont typeface="Calibri" pitchFamily="34" charset="0"/>
              <a:buChar char="–"/>
              <a:tabLst>
                <a:tab pos="182563" algn="l"/>
              </a:tabLst>
            </a:pPr>
            <a:r>
              <a:rPr lang="en-GB" sz="2400" b="1" dirty="0" err="1" smtClean="0"/>
              <a:t>Aminok</a:t>
            </a:r>
            <a:r>
              <a:rPr lang="en-GB" sz="2400" dirty="0" smtClean="0"/>
              <a:t>: noradrenalin, adrenalin, dopamine, </a:t>
            </a:r>
            <a:r>
              <a:rPr lang="en-GB" sz="2400" dirty="0" err="1" smtClean="0"/>
              <a:t>szerotonin</a:t>
            </a:r>
            <a:r>
              <a:rPr lang="en-GB" sz="2400" dirty="0" smtClean="0"/>
              <a:t>, </a:t>
            </a:r>
            <a:r>
              <a:rPr lang="en-GB" sz="2400" dirty="0" err="1" smtClean="0"/>
              <a:t>hisztamin</a:t>
            </a:r>
            <a:endParaRPr lang="en-GB" sz="2400" dirty="0" smtClean="0"/>
          </a:p>
          <a:p>
            <a:pPr marL="800100" lvl="1" indent="-342900">
              <a:lnSpc>
                <a:spcPct val="150000"/>
              </a:lnSpc>
              <a:buFont typeface="Calibri" pitchFamily="34" charset="0"/>
              <a:buChar char="–"/>
              <a:tabLst>
                <a:tab pos="182563" algn="l"/>
              </a:tabLst>
            </a:pPr>
            <a:r>
              <a:rPr lang="en-GB" sz="2400" dirty="0" err="1" smtClean="0"/>
              <a:t>Neuropeptidek</a:t>
            </a:r>
            <a:r>
              <a:rPr lang="hu-HU" sz="2400" dirty="0" smtClean="0"/>
              <a:t>: endogén </a:t>
            </a:r>
            <a:r>
              <a:rPr lang="hu-HU" sz="2400" dirty="0" err="1" smtClean="0"/>
              <a:t>opioidok</a:t>
            </a:r>
            <a:r>
              <a:rPr lang="hu-HU" sz="2400" dirty="0" smtClean="0"/>
              <a:t> </a:t>
            </a:r>
            <a:r>
              <a:rPr lang="hu-HU" sz="2400" dirty="0" err="1" smtClean="0"/>
              <a:t>stb</a:t>
            </a:r>
            <a:endParaRPr lang="en-GB" sz="2400" dirty="0" smtClean="0"/>
          </a:p>
          <a:p>
            <a:pPr marL="800100" lvl="1" indent="-342900">
              <a:lnSpc>
                <a:spcPct val="150000"/>
              </a:lnSpc>
              <a:buFont typeface="Calibri" pitchFamily="34" charset="0"/>
              <a:buChar char="–"/>
              <a:tabLst>
                <a:tab pos="182563" algn="l"/>
              </a:tabLst>
            </a:pPr>
            <a:r>
              <a:rPr lang="en-GB" sz="2400" dirty="0" err="1" smtClean="0"/>
              <a:t>Egyéb</a:t>
            </a:r>
            <a:r>
              <a:rPr lang="en-GB" sz="2400" dirty="0" smtClean="0"/>
              <a:t> </a:t>
            </a:r>
            <a:r>
              <a:rPr lang="en-GB" sz="2400" dirty="0" err="1" smtClean="0"/>
              <a:t>anyagok</a:t>
            </a:r>
            <a:r>
              <a:rPr lang="hu-HU" sz="2400" dirty="0" smtClean="0"/>
              <a:t>: NO, purinok </a:t>
            </a:r>
            <a:r>
              <a:rPr lang="hu-HU" sz="2400" dirty="0" err="1" smtClean="0"/>
              <a:t>stb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80877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err="1" smtClean="0"/>
              <a:t>Neurotranszmitterek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err="1" smtClean="0"/>
              <a:t>Központi</a:t>
            </a:r>
            <a:r>
              <a:rPr lang="en-GB" b="1" dirty="0" smtClean="0"/>
              <a:t> IR</a:t>
            </a:r>
          </a:p>
          <a:p>
            <a:pPr lvl="1"/>
            <a:r>
              <a:rPr lang="en-GB" b="1" dirty="0" err="1" smtClean="0"/>
              <a:t>Glutamát</a:t>
            </a:r>
            <a:r>
              <a:rPr lang="en-GB" dirty="0" smtClean="0"/>
              <a:t>: Na, K </a:t>
            </a:r>
            <a:r>
              <a:rPr lang="en-GB" dirty="0" err="1" smtClean="0"/>
              <a:t>csatorna</a:t>
            </a:r>
            <a:r>
              <a:rPr lang="en-GB" dirty="0" smtClean="0"/>
              <a:t> (</a:t>
            </a:r>
            <a:r>
              <a:rPr lang="en-GB" dirty="0" err="1" smtClean="0"/>
              <a:t>ketamin</a:t>
            </a:r>
            <a:r>
              <a:rPr lang="en-GB" dirty="0" smtClean="0"/>
              <a:t>, PCP)</a:t>
            </a:r>
            <a:endParaRPr lang="en-GB" dirty="0"/>
          </a:p>
          <a:p>
            <a:pPr lvl="1"/>
            <a:r>
              <a:rPr lang="en-GB" b="1" dirty="0" smtClean="0"/>
              <a:t>GABA</a:t>
            </a:r>
            <a:r>
              <a:rPr lang="en-GB" dirty="0" smtClean="0"/>
              <a:t>: Cl </a:t>
            </a:r>
            <a:r>
              <a:rPr lang="en-GB" dirty="0" err="1" smtClean="0"/>
              <a:t>csatorna</a:t>
            </a:r>
            <a:r>
              <a:rPr lang="en-GB" dirty="0" smtClean="0"/>
              <a:t> (</a:t>
            </a:r>
            <a:r>
              <a:rPr lang="en-GB" dirty="0" err="1" smtClean="0"/>
              <a:t>alkohol</a:t>
            </a:r>
            <a:r>
              <a:rPr lang="en-GB" dirty="0" smtClean="0"/>
              <a:t>, </a:t>
            </a:r>
            <a:r>
              <a:rPr lang="en-GB" dirty="0" err="1" smtClean="0"/>
              <a:t>barbiturát</a:t>
            </a:r>
            <a:r>
              <a:rPr lang="en-GB" dirty="0" smtClean="0"/>
              <a:t>)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b="1" dirty="0" err="1" smtClean="0"/>
              <a:t>Perifériás</a:t>
            </a:r>
            <a:r>
              <a:rPr lang="en-GB" b="1" dirty="0" smtClean="0"/>
              <a:t> IR</a:t>
            </a:r>
            <a:endParaRPr lang="en-GB" b="1" dirty="0"/>
          </a:p>
          <a:p>
            <a:pPr lvl="1"/>
            <a:r>
              <a:rPr lang="en-GB" b="1" dirty="0" err="1" smtClean="0"/>
              <a:t>Acetilkolin</a:t>
            </a:r>
            <a:r>
              <a:rPr lang="en-GB" dirty="0" smtClean="0"/>
              <a:t>: </a:t>
            </a:r>
            <a:r>
              <a:rPr lang="en-GB" dirty="0" err="1" smtClean="0"/>
              <a:t>neuromuszkuláris</a:t>
            </a:r>
            <a:r>
              <a:rPr lang="en-GB" dirty="0" smtClean="0"/>
              <a:t> </a:t>
            </a:r>
            <a:r>
              <a:rPr lang="en-GB" dirty="0" err="1"/>
              <a:t>nikotinos</a:t>
            </a:r>
            <a:r>
              <a:rPr lang="en-GB" dirty="0"/>
              <a:t> </a:t>
            </a:r>
            <a:r>
              <a:rPr lang="en-GB" dirty="0" smtClean="0"/>
              <a:t>R</a:t>
            </a:r>
          </a:p>
          <a:p>
            <a:pPr lvl="1"/>
            <a:r>
              <a:rPr lang="en-GB" b="1" dirty="0" smtClean="0"/>
              <a:t>Noradrenalin</a:t>
            </a:r>
            <a:r>
              <a:rPr lang="en-GB" dirty="0" smtClean="0"/>
              <a:t>: </a:t>
            </a:r>
            <a:r>
              <a:rPr lang="el-GR" dirty="0" smtClean="0"/>
              <a:t>α</a:t>
            </a:r>
            <a:r>
              <a:rPr lang="en-GB" dirty="0" smtClean="0"/>
              <a:t>- </a:t>
            </a:r>
            <a:r>
              <a:rPr lang="en-GB" dirty="0" err="1" smtClean="0"/>
              <a:t>és</a:t>
            </a:r>
            <a:r>
              <a:rPr lang="en-GB" dirty="0" smtClean="0"/>
              <a:t> </a:t>
            </a:r>
            <a:r>
              <a:rPr lang="el-GR" dirty="0" smtClean="0"/>
              <a:t>β</a:t>
            </a:r>
            <a:r>
              <a:rPr lang="en-GB" dirty="0" smtClean="0"/>
              <a:t>-R (</a:t>
            </a:r>
            <a:r>
              <a:rPr lang="en-GB" dirty="0" err="1" smtClean="0"/>
              <a:t>kokain</a:t>
            </a:r>
            <a:r>
              <a:rPr lang="en-GB" dirty="0" smtClean="0"/>
              <a:t>, </a:t>
            </a:r>
            <a:r>
              <a:rPr lang="en-GB" dirty="0" err="1" smtClean="0"/>
              <a:t>amfetamin</a:t>
            </a:r>
            <a:r>
              <a:rPr lang="en-GB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50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b="1" dirty="0" err="1" smtClean="0"/>
              <a:t>Ingerületátvitel</a:t>
            </a:r>
            <a:r>
              <a:rPr lang="hu-HU" b="1" dirty="0" smtClean="0"/>
              <a:t> folyamata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2100" dirty="0" err="1" smtClean="0"/>
              <a:t>Preasinapticus</a:t>
            </a:r>
            <a:r>
              <a:rPr lang="hu-HU" sz="2100" dirty="0" smtClean="0"/>
              <a:t> </a:t>
            </a:r>
            <a:r>
              <a:rPr lang="hu-HU" sz="2100" dirty="0" err="1" smtClean="0"/>
              <a:t>axonon</a:t>
            </a:r>
            <a:r>
              <a:rPr lang="hu-HU" sz="2100" dirty="0" smtClean="0"/>
              <a:t> terjed </a:t>
            </a:r>
            <a:r>
              <a:rPr lang="hu-HU" sz="2100" dirty="0"/>
              <a:t>az ingerület (akciós potenciál) </a:t>
            </a:r>
            <a:r>
              <a:rPr lang="hu-HU" sz="2100" dirty="0" smtClean="0"/>
              <a:t>az </a:t>
            </a:r>
            <a:r>
              <a:rPr lang="hu-HU" sz="2100" dirty="0" err="1" smtClean="0"/>
              <a:t>axonvégződés</a:t>
            </a:r>
            <a:r>
              <a:rPr lang="hu-HU" sz="2100" dirty="0" smtClean="0"/>
              <a:t> felé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100" dirty="0" smtClean="0"/>
              <a:t>Eléri a </a:t>
            </a:r>
            <a:r>
              <a:rPr lang="hu-HU" sz="2100" dirty="0" err="1" smtClean="0"/>
              <a:t>preasinapticus</a:t>
            </a:r>
            <a:r>
              <a:rPr lang="hu-HU" sz="2100" dirty="0" smtClean="0"/>
              <a:t> végbunkót és </a:t>
            </a:r>
            <a:r>
              <a:rPr lang="hu-HU" sz="2100" dirty="0" err="1" smtClean="0"/>
              <a:t>depolarizálja</a:t>
            </a:r>
            <a:r>
              <a:rPr lang="hu-HU" sz="2100" dirty="0" smtClean="0"/>
              <a:t> a </a:t>
            </a:r>
            <a:r>
              <a:rPr lang="hu-HU" sz="2100" dirty="0" err="1" smtClean="0"/>
              <a:t>sinapticus</a:t>
            </a:r>
            <a:r>
              <a:rPr lang="hu-HU" sz="2100" dirty="0" smtClean="0"/>
              <a:t> rés felőli </a:t>
            </a:r>
            <a:r>
              <a:rPr lang="hu-HU" sz="2100" dirty="0" err="1" smtClean="0"/>
              <a:t>preasinapticus</a:t>
            </a:r>
            <a:r>
              <a:rPr lang="hu-HU" sz="2100" dirty="0" smtClean="0"/>
              <a:t> membránt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100" dirty="0" smtClean="0"/>
              <a:t>A depolarizáció hatására a membrán feszültségfüggő Ca</a:t>
            </a:r>
            <a:r>
              <a:rPr lang="hu-HU" sz="2100" baseline="30000" dirty="0" smtClean="0"/>
              <a:t>2+</a:t>
            </a:r>
            <a:r>
              <a:rPr lang="hu-HU" sz="2100" dirty="0" smtClean="0"/>
              <a:t> csatornái megnyílnak</a:t>
            </a:r>
            <a:endParaRPr lang="hu-HU" sz="2100" baseline="30000" dirty="0"/>
          </a:p>
          <a:p>
            <a:pPr marL="514350" indent="-514350">
              <a:buFont typeface="+mj-lt"/>
              <a:buAutoNum type="arabicPeriod"/>
            </a:pPr>
            <a:r>
              <a:rPr lang="hu-HU" sz="2100" dirty="0" smtClean="0"/>
              <a:t>A végbunkóba beáramló </a:t>
            </a:r>
            <a:r>
              <a:rPr lang="hu-HU" sz="2100" dirty="0"/>
              <a:t>Ca</a:t>
            </a:r>
            <a:r>
              <a:rPr lang="hu-HU" sz="2100" baseline="30000" dirty="0"/>
              <a:t>2+</a:t>
            </a:r>
            <a:r>
              <a:rPr lang="hu-HU" sz="2100" dirty="0"/>
              <a:t> </a:t>
            </a:r>
            <a:r>
              <a:rPr lang="hu-HU" sz="2100" dirty="0" smtClean="0"/>
              <a:t>hatására a </a:t>
            </a:r>
            <a:r>
              <a:rPr lang="hu-HU" sz="2100" dirty="0" err="1" smtClean="0"/>
              <a:t>neurotransmittert</a:t>
            </a:r>
            <a:r>
              <a:rPr lang="hu-HU" sz="2100" dirty="0" smtClean="0"/>
              <a:t> tartalmazó hólyagok belülről összetapadnak a membránnal és </a:t>
            </a:r>
            <a:r>
              <a:rPr lang="hu-HU" sz="2100" dirty="0" err="1" smtClean="0"/>
              <a:t>sinapticus</a:t>
            </a:r>
            <a:r>
              <a:rPr lang="hu-HU" sz="2100" dirty="0" smtClean="0"/>
              <a:t> résbe ürítik az ingerületátvivő anyagot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100" dirty="0" smtClean="0"/>
              <a:t>A </a:t>
            </a:r>
            <a:r>
              <a:rPr lang="hu-HU" sz="2100" dirty="0" err="1" smtClean="0"/>
              <a:t>neurotransmitter</a:t>
            </a:r>
            <a:r>
              <a:rPr lang="hu-HU" sz="2100" dirty="0" smtClean="0"/>
              <a:t> </a:t>
            </a:r>
            <a:r>
              <a:rPr lang="hu-HU" sz="2100" dirty="0" err="1" smtClean="0"/>
              <a:t>a</a:t>
            </a:r>
            <a:r>
              <a:rPr lang="hu-HU" sz="2100" dirty="0" smtClean="0"/>
              <a:t> </a:t>
            </a:r>
            <a:r>
              <a:rPr lang="hu-HU" sz="2100" dirty="0" err="1" smtClean="0"/>
              <a:t>preasinapticus</a:t>
            </a:r>
            <a:r>
              <a:rPr lang="hu-HU" sz="2100" dirty="0" smtClean="0"/>
              <a:t> membránon található, rá specifikus receptorokhoz kötődik</a:t>
            </a:r>
          </a:p>
          <a:p>
            <a:pPr marL="514350" indent="-514350">
              <a:buFont typeface="+mj-lt"/>
              <a:buAutoNum type="arabicPeriod"/>
            </a:pPr>
            <a:r>
              <a:rPr lang="hu-HU" sz="2100" dirty="0" smtClean="0"/>
              <a:t>A bekötődés hatására ioncsatorna nyílik meg a </a:t>
            </a:r>
            <a:r>
              <a:rPr lang="hu-HU" sz="2100" dirty="0" err="1" smtClean="0"/>
              <a:t>preasinapticus</a:t>
            </a:r>
            <a:r>
              <a:rPr lang="hu-HU" sz="2100" dirty="0" smtClean="0"/>
              <a:t> membránon</a:t>
            </a:r>
          </a:p>
        </p:txBody>
      </p:sp>
    </p:spTree>
    <p:extLst>
      <p:ext uri="{BB962C8B-B14F-4D97-AF65-F5344CB8AC3E}">
        <p14:creationId xmlns:p14="http://schemas.microsoft.com/office/powerpoint/2010/main" val="339222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3" y="274638"/>
            <a:ext cx="613726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b="1" dirty="0" err="1" smtClean="0"/>
              <a:t>Ingerületátvitel</a:t>
            </a:r>
            <a:r>
              <a:rPr lang="hu-HU" b="1" dirty="0" smtClean="0"/>
              <a:t> folyamata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100" dirty="0" smtClean="0"/>
              <a:t>A </a:t>
            </a:r>
            <a:r>
              <a:rPr lang="hu-HU" sz="2100" dirty="0" err="1" smtClean="0"/>
              <a:t>neurotransmitterek</a:t>
            </a:r>
            <a:r>
              <a:rPr lang="hu-HU" sz="2100" dirty="0" smtClean="0"/>
              <a:t> általában </a:t>
            </a:r>
            <a:r>
              <a:rPr lang="hu-HU" sz="2100" b="1" dirty="0" err="1" smtClean="0"/>
              <a:t>ligandfüggő</a:t>
            </a:r>
            <a:r>
              <a:rPr lang="hu-HU" sz="2100" b="1" dirty="0" smtClean="0"/>
              <a:t> ioncsatornákat </a:t>
            </a:r>
            <a:r>
              <a:rPr lang="hu-HU" sz="2100" dirty="0" smtClean="0"/>
              <a:t>nyitnak meg, ami azt jelenti, hogy az ingerületátvivő anyag bekötődése mechanikus úton nyitja a csatornát</a:t>
            </a:r>
          </a:p>
          <a:p>
            <a:pPr marL="0" indent="0">
              <a:buNone/>
            </a:pPr>
            <a:r>
              <a:rPr lang="hu-HU" sz="2100" dirty="0"/>
              <a:t>	</a:t>
            </a:r>
            <a:r>
              <a:rPr lang="hu-HU" sz="2100" dirty="0" smtClean="0">
                <a:sym typeface="Wingdings"/>
              </a:rPr>
              <a:t> </a:t>
            </a:r>
            <a:r>
              <a:rPr lang="hu-HU" sz="2100" dirty="0" smtClean="0"/>
              <a:t>kulcs a zárba effektus: kulcs a </a:t>
            </a:r>
            <a:r>
              <a:rPr lang="hu-HU" sz="2100" dirty="0" err="1" smtClean="0"/>
              <a:t>neurotransmitter</a:t>
            </a:r>
            <a:r>
              <a:rPr lang="hu-HU" sz="2100" dirty="0" smtClean="0"/>
              <a:t>, zár a receptor, 	ajtó az ioncsatorna</a:t>
            </a:r>
          </a:p>
          <a:p>
            <a:pPr marL="0" indent="0">
              <a:buNone/>
            </a:pPr>
            <a:r>
              <a:rPr lang="hu-HU" sz="2100" b="1" dirty="0" smtClean="0"/>
              <a:t>Serkentő</a:t>
            </a:r>
            <a:r>
              <a:rPr lang="hu-HU" sz="2100" dirty="0" smtClean="0"/>
              <a:t> </a:t>
            </a:r>
            <a:r>
              <a:rPr lang="hu-HU" sz="2100" dirty="0" err="1" smtClean="0"/>
              <a:t>neurotransmitterek</a:t>
            </a:r>
            <a:r>
              <a:rPr lang="hu-HU" sz="2100" dirty="0" smtClean="0"/>
              <a:t> általában  </a:t>
            </a:r>
            <a:r>
              <a:rPr lang="hu-HU" sz="2100" b="1" dirty="0" smtClean="0"/>
              <a:t>Na</a:t>
            </a:r>
            <a:r>
              <a:rPr lang="hu-HU" sz="2100" b="1" baseline="30000" dirty="0" smtClean="0"/>
              <a:t>+</a:t>
            </a:r>
            <a:r>
              <a:rPr lang="hu-HU" sz="2100" b="1" dirty="0" smtClean="0"/>
              <a:t> csatornát nyit</a:t>
            </a:r>
            <a:r>
              <a:rPr lang="hu-HU" sz="2100" dirty="0" smtClean="0"/>
              <a:t>nak</a:t>
            </a:r>
            <a:endParaRPr lang="hu-HU" sz="2100" baseline="30000" dirty="0" smtClean="0"/>
          </a:p>
          <a:p>
            <a:pPr marL="0" indent="0">
              <a:buNone/>
            </a:pPr>
            <a:r>
              <a:rPr lang="hu-HU" sz="2100" b="1" dirty="0" smtClean="0"/>
              <a:t>Gátló</a:t>
            </a:r>
            <a:r>
              <a:rPr lang="hu-HU" sz="2100" dirty="0" smtClean="0"/>
              <a:t> </a:t>
            </a:r>
            <a:r>
              <a:rPr lang="hu-HU" sz="2100" dirty="0" err="1" smtClean="0"/>
              <a:t>neurotransmitterek</a:t>
            </a:r>
            <a:r>
              <a:rPr lang="hu-HU" sz="2100" dirty="0" smtClean="0"/>
              <a:t> általában </a:t>
            </a:r>
            <a:r>
              <a:rPr lang="hu-HU" sz="2100" b="1" dirty="0" smtClean="0"/>
              <a:t>Cl</a:t>
            </a:r>
            <a:r>
              <a:rPr lang="hu-HU" sz="2100" b="1" baseline="30000" dirty="0" smtClean="0"/>
              <a:t>-</a:t>
            </a:r>
            <a:r>
              <a:rPr lang="hu-HU" sz="2100" b="1" dirty="0" smtClean="0"/>
              <a:t> csatornákat nyit</a:t>
            </a:r>
            <a:r>
              <a:rPr lang="hu-HU" sz="2100" dirty="0" smtClean="0"/>
              <a:t>nak</a:t>
            </a:r>
            <a:endParaRPr lang="hu-HU" sz="21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43453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827584" y="274638"/>
            <a:ext cx="7560840" cy="1143000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sz="5400" b="1" dirty="0" smtClean="0"/>
              <a:t>Követelmények</a:t>
            </a:r>
            <a:endParaRPr lang="hu-HU" sz="54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2484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b="1" i="1" dirty="0" smtClean="0"/>
              <a:t>Aláírás feltétele:</a:t>
            </a:r>
          </a:p>
          <a:p>
            <a:pPr lvl="1" algn="just"/>
            <a:r>
              <a:rPr lang="hu-HU" dirty="0" smtClean="0"/>
              <a:t>Részvétel az előadásokon a TVSZ által előírt arányban</a:t>
            </a:r>
          </a:p>
          <a:p>
            <a:pPr lvl="1" algn="just"/>
            <a:r>
              <a:rPr lang="hu-HU" dirty="0" smtClean="0"/>
              <a:t>Mindkét évközi ZH megírása min. 40%-ra (6. héten + 12. héten)</a:t>
            </a:r>
          </a:p>
          <a:p>
            <a:pPr lvl="1" algn="just"/>
            <a:r>
              <a:rPr lang="hu-HU" dirty="0"/>
              <a:t>Pótlási lehetőség a 13. héten (ebben az esetben ennek az egy </a:t>
            </a:r>
            <a:r>
              <a:rPr lang="hu-HU" dirty="0" err="1"/>
              <a:t>ZH-nak</a:t>
            </a:r>
            <a:r>
              <a:rPr lang="hu-HU" dirty="0"/>
              <a:t> az eredménye el kell, hogy érje a min. </a:t>
            </a:r>
            <a:r>
              <a:rPr lang="hu-HU" dirty="0" smtClean="0"/>
              <a:t>40</a:t>
            </a:r>
            <a:r>
              <a:rPr lang="hu-HU" dirty="0"/>
              <a:t>%-ot</a:t>
            </a:r>
            <a:r>
              <a:rPr lang="hu-HU" dirty="0" smtClean="0"/>
              <a:t>)</a:t>
            </a:r>
          </a:p>
          <a:p>
            <a:pPr marL="457200" lvl="1" indent="0" algn="just">
              <a:buNone/>
            </a:pPr>
            <a:endParaRPr lang="hu-HU" dirty="0" smtClean="0"/>
          </a:p>
          <a:p>
            <a:pPr algn="just"/>
            <a:r>
              <a:rPr lang="hu-HU" b="1" i="1" dirty="0" smtClean="0"/>
              <a:t>Félévi jegy megszerzésének feltétele:</a:t>
            </a:r>
          </a:p>
          <a:p>
            <a:pPr lvl="1" algn="just"/>
            <a:r>
              <a:rPr lang="hu-HU" dirty="0" smtClean="0"/>
              <a:t>Írásbeli vizsga sikeres teljesítése ahol minimum 60%-ot kell teljesíteni az elfogadáshoz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3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88833" cy="778098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b="1" dirty="0" smtClean="0"/>
              <a:t>Szinapszis, n</a:t>
            </a:r>
            <a:r>
              <a:rPr lang="en-GB" b="1" dirty="0" err="1" smtClean="0"/>
              <a:t>eurotranszmitterek</a:t>
            </a:r>
            <a:endParaRPr lang="hu-HU" b="1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Pavlik: Sportélettan </a:t>
            </a:r>
            <a:br>
              <a:rPr lang="hu-HU" dirty="0" smtClean="0"/>
            </a:br>
            <a:r>
              <a:rPr lang="hu-HU" dirty="0" smtClean="0"/>
              <a:t>	</a:t>
            </a:r>
            <a:r>
              <a:rPr lang="hu-HU" sz="2800" dirty="0" smtClean="0"/>
              <a:t>3.3.2. </a:t>
            </a:r>
            <a:r>
              <a:rPr lang="hu-HU" sz="2800" dirty="0" err="1" smtClean="0"/>
              <a:t>Ingerületátvitel</a:t>
            </a:r>
            <a:r>
              <a:rPr lang="hu-HU" sz="2800" dirty="0" smtClean="0"/>
              <a:t>, szinapszis (50-51. o.)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9625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4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b="1" dirty="0" smtClean="0"/>
              <a:t>Idegrendszer elemi jelenségei</a:t>
            </a:r>
            <a:endParaRPr lang="hu-HU" b="1" dirty="0"/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hu-HU" dirty="0" smtClean="0"/>
              <a:t>Pavlik: Sportélettan </a:t>
            </a:r>
            <a:br>
              <a:rPr lang="hu-HU" dirty="0" smtClean="0"/>
            </a:br>
            <a:r>
              <a:rPr lang="hu-HU" dirty="0" smtClean="0"/>
              <a:t>	</a:t>
            </a:r>
            <a:r>
              <a:rPr lang="hu-HU" sz="2800" dirty="0" smtClean="0"/>
              <a:t>3.3. Az idegrendszer működésének elemi jelenségei: 47-51. o.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4930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772400" cy="1971650"/>
          </a:xfrm>
          <a:noFill/>
          <a:ln w="5715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központi idegrendszer</a:t>
            </a:r>
            <a:endParaRPr lang="hu-HU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901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984776" cy="648072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 err="1" smtClean="0"/>
              <a:t>Az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i</a:t>
            </a:r>
            <a:r>
              <a:rPr lang="hu-HU" sz="3600" b="1" dirty="0" err="1" smtClean="0"/>
              <a:t>degrendszer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4"/>
          </p:nvPr>
        </p:nvSpPr>
        <p:spPr>
          <a:xfrm>
            <a:off x="467544" y="1649408"/>
            <a:ext cx="7488832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Szerveződése</a:t>
            </a:r>
          </a:p>
          <a:p>
            <a:pPr marL="0" indent="0">
              <a:buNone/>
            </a:pPr>
            <a:endParaRPr lang="hu-HU" sz="800" dirty="0" smtClean="0"/>
          </a:p>
          <a:p>
            <a:r>
              <a:rPr lang="en-GB" dirty="0" err="1" smtClean="0"/>
              <a:t>Központi</a:t>
            </a:r>
            <a:r>
              <a:rPr lang="en-GB" dirty="0" smtClean="0"/>
              <a:t> </a:t>
            </a:r>
            <a:r>
              <a:rPr lang="en-GB" dirty="0" err="1" smtClean="0"/>
              <a:t>idegrendszer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Agyvelő</a:t>
            </a:r>
            <a:endParaRPr lang="en-GB" dirty="0" smtClean="0"/>
          </a:p>
          <a:p>
            <a:pPr lvl="1"/>
            <a:r>
              <a:rPr lang="en-GB" dirty="0" err="1" smtClean="0"/>
              <a:t>Gerincvelő</a:t>
            </a: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err="1" smtClean="0"/>
              <a:t>Környéki</a:t>
            </a:r>
            <a:r>
              <a:rPr lang="en-GB" dirty="0" smtClean="0"/>
              <a:t> </a:t>
            </a:r>
            <a:r>
              <a:rPr lang="en-GB" dirty="0" err="1" smtClean="0"/>
              <a:t>idegrendszer</a:t>
            </a:r>
            <a:r>
              <a:rPr lang="en-GB" dirty="0" smtClean="0"/>
              <a:t>:</a:t>
            </a:r>
          </a:p>
          <a:p>
            <a:pPr lvl="1"/>
            <a:r>
              <a:rPr lang="en-GB" dirty="0" err="1" smtClean="0"/>
              <a:t>Agyidegek</a:t>
            </a:r>
            <a:r>
              <a:rPr lang="en-GB" dirty="0" smtClean="0"/>
              <a:t> (12 </a:t>
            </a:r>
            <a:r>
              <a:rPr lang="en-GB" dirty="0" err="1" smtClean="0"/>
              <a:t>pár</a:t>
            </a:r>
            <a:r>
              <a:rPr lang="en-GB" dirty="0" smtClean="0"/>
              <a:t>)</a:t>
            </a:r>
            <a:endParaRPr lang="en-GB" dirty="0"/>
          </a:p>
          <a:p>
            <a:pPr lvl="1"/>
            <a:r>
              <a:rPr lang="en-GB" dirty="0" err="1"/>
              <a:t>G</a:t>
            </a:r>
            <a:r>
              <a:rPr lang="en-GB" dirty="0" err="1" smtClean="0"/>
              <a:t>erincvelői</a:t>
            </a:r>
            <a:r>
              <a:rPr lang="en-GB" dirty="0" smtClean="0"/>
              <a:t> </a:t>
            </a:r>
            <a:r>
              <a:rPr lang="en-GB" dirty="0" err="1" smtClean="0"/>
              <a:t>idegek</a:t>
            </a:r>
            <a:r>
              <a:rPr lang="en-GB" dirty="0" smtClean="0"/>
              <a:t> (31 </a:t>
            </a:r>
            <a:r>
              <a:rPr lang="en-GB" dirty="0" err="1" smtClean="0"/>
              <a:t>pár</a:t>
            </a:r>
            <a:r>
              <a:rPr lang="en-GB" dirty="0" smtClean="0"/>
              <a:t>)</a:t>
            </a:r>
          </a:p>
          <a:p>
            <a:pPr lvl="1"/>
            <a:r>
              <a:rPr lang="en-GB" dirty="0" err="1" smtClean="0"/>
              <a:t>Ganglionok</a:t>
            </a:r>
            <a:endParaRPr lang="en-GB" dirty="0" smtClean="0"/>
          </a:p>
        </p:txBody>
      </p:sp>
      <p:sp>
        <p:nvSpPr>
          <p:cNvPr id="7" name="Szövegdoboz 6"/>
          <p:cNvSpPr txBox="1"/>
          <p:nvPr/>
        </p:nvSpPr>
        <p:spPr>
          <a:xfrm>
            <a:off x="4427984" y="4149080"/>
            <a:ext cx="3528392" cy="833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25000"/>
              </a:lnSpc>
              <a:buFont typeface="Calibri" panose="020F0502020204030204" pitchFamily="34" charset="0"/>
              <a:buChar char="–"/>
            </a:pPr>
            <a:r>
              <a:rPr lang="en-GB" sz="2000" dirty="0" err="1"/>
              <a:t>Szomatikus</a:t>
            </a:r>
            <a:r>
              <a:rPr lang="en-GB" sz="2000" dirty="0"/>
              <a:t> </a:t>
            </a:r>
            <a:r>
              <a:rPr lang="en-GB" sz="2000" dirty="0" err="1"/>
              <a:t>idegrendszer</a:t>
            </a:r>
            <a:endParaRPr lang="en-GB" sz="2000" dirty="0"/>
          </a:p>
          <a:p>
            <a:pPr marL="742950" lvl="1" indent="-285750">
              <a:lnSpc>
                <a:spcPct val="125000"/>
              </a:lnSpc>
              <a:buFont typeface="Calibri" panose="020F0502020204030204" pitchFamily="34" charset="0"/>
              <a:buChar char="–"/>
            </a:pPr>
            <a:r>
              <a:rPr lang="en-GB" sz="2000" dirty="0" err="1"/>
              <a:t>Vegetatív</a:t>
            </a:r>
            <a:r>
              <a:rPr lang="en-GB" sz="2000" dirty="0"/>
              <a:t> </a:t>
            </a:r>
            <a:r>
              <a:rPr lang="en-GB" sz="2000" dirty="0" err="1" smtClean="0"/>
              <a:t>idegrendszer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9167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778098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 smtClean="0"/>
              <a:t>A </a:t>
            </a:r>
            <a:r>
              <a:rPr lang="en-GB" b="1" dirty="0" err="1" smtClean="0"/>
              <a:t>gerincvelő</a:t>
            </a:r>
            <a:endParaRPr lang="hu-HU" b="1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6275040" cy="4248472"/>
          </a:xfrm>
        </p:spPr>
        <p:txBody>
          <a:bodyPr>
            <a:noAutofit/>
          </a:bodyPr>
          <a:lstStyle/>
          <a:p>
            <a:pPr algn="just"/>
            <a:r>
              <a:rPr lang="en-GB" sz="2000" dirty="0" err="1" smtClean="0"/>
              <a:t>Gerinccsatornában</a:t>
            </a:r>
            <a:r>
              <a:rPr lang="en-GB" sz="2000" dirty="0" smtClean="0"/>
              <a:t> </a:t>
            </a:r>
            <a:r>
              <a:rPr lang="en-GB" sz="2000" dirty="0" err="1" smtClean="0"/>
              <a:t>futó</a:t>
            </a:r>
            <a:r>
              <a:rPr lang="en-GB" sz="2000" dirty="0" smtClean="0"/>
              <a:t> </a:t>
            </a:r>
            <a:r>
              <a:rPr lang="en-GB" sz="2000" dirty="0" err="1" smtClean="0"/>
              <a:t>köteg</a:t>
            </a:r>
            <a:endParaRPr lang="hu-HU" sz="2000" dirty="0" smtClean="0"/>
          </a:p>
          <a:p>
            <a:pPr algn="just"/>
            <a:r>
              <a:rPr lang="hu-HU" sz="2000" dirty="0" smtClean="0"/>
              <a:t>Rövidebb mint a gerincoszlop</a:t>
            </a:r>
            <a:endParaRPr lang="en-GB" sz="2000" dirty="0" smtClean="0"/>
          </a:p>
          <a:p>
            <a:pPr algn="just"/>
            <a:r>
              <a:rPr lang="hu-HU" sz="2000" dirty="0" smtClean="0"/>
              <a:t>A </a:t>
            </a:r>
            <a:r>
              <a:rPr lang="hu-HU" sz="2000" dirty="0"/>
              <a:t>gerincvelő a csigolyáknak megfelelően </a:t>
            </a:r>
            <a:r>
              <a:rPr lang="hu-HU" sz="2000" b="1" i="1" dirty="0"/>
              <a:t>szegmentumok</a:t>
            </a:r>
            <a:r>
              <a:rPr lang="hu-HU" sz="2000" dirty="0"/>
              <a:t>ra </a:t>
            </a:r>
            <a:r>
              <a:rPr lang="hu-HU" sz="2000" dirty="0" smtClean="0"/>
              <a:t>osztható</a:t>
            </a:r>
          </a:p>
          <a:p>
            <a:pPr algn="just"/>
            <a:r>
              <a:rPr lang="hu-HU" sz="2000" dirty="0" smtClean="0"/>
              <a:t>A gerincvelői idegek csak a hozzájuk tartozó csigolya magasságában hagyják el a gerinccsatornát</a:t>
            </a:r>
          </a:p>
          <a:p>
            <a:pPr algn="just"/>
            <a:r>
              <a:rPr lang="hu-HU" sz="2000" b="1" i="1" dirty="0" smtClean="0"/>
              <a:t>A gerincvelői ideg </a:t>
            </a:r>
            <a:r>
              <a:rPr lang="en-GB" sz="2000" b="1" i="1" dirty="0" err="1" smtClean="0"/>
              <a:t>mindig</a:t>
            </a:r>
            <a:r>
              <a:rPr lang="en-GB" sz="2000" b="1" i="1" dirty="0" smtClean="0"/>
              <a:t> </a:t>
            </a:r>
            <a:r>
              <a:rPr lang="en-GB" sz="2000" b="1" i="1" dirty="0" err="1" smtClean="0"/>
              <a:t>kevert</a:t>
            </a:r>
            <a:r>
              <a:rPr lang="en-GB" sz="2000" b="1" i="1" dirty="0" smtClean="0"/>
              <a:t>, </a:t>
            </a:r>
            <a:r>
              <a:rPr lang="hu-HU" sz="2000" b="1" i="1" dirty="0" smtClean="0"/>
              <a:t>tartalmazza:</a:t>
            </a:r>
          </a:p>
          <a:p>
            <a:pPr lvl="1" algn="just"/>
            <a:r>
              <a:rPr lang="hu-HU" sz="2000" dirty="0" smtClean="0"/>
              <a:t>A hátsó gyökér </a:t>
            </a:r>
            <a:r>
              <a:rPr lang="hu-HU" sz="2000" dirty="0" err="1" smtClean="0"/>
              <a:t>KIR-hez</a:t>
            </a:r>
            <a:r>
              <a:rPr lang="hu-HU" sz="2000" dirty="0" smtClean="0"/>
              <a:t> futó (</a:t>
            </a:r>
            <a:r>
              <a:rPr lang="hu-HU" sz="2000" dirty="0" err="1" smtClean="0"/>
              <a:t>afferens</a:t>
            </a:r>
            <a:r>
              <a:rPr lang="hu-HU" sz="2000" dirty="0" smtClean="0"/>
              <a:t>)</a:t>
            </a:r>
            <a:r>
              <a:rPr lang="en-GB" sz="2000" dirty="0" smtClean="0"/>
              <a:t> </a:t>
            </a:r>
            <a:r>
              <a:rPr lang="en-GB" sz="2000" dirty="0" err="1" smtClean="0"/>
              <a:t>érző</a:t>
            </a:r>
            <a:r>
              <a:rPr lang="hu-HU" sz="2000" dirty="0" smtClean="0"/>
              <a:t> idegrostjait</a:t>
            </a:r>
          </a:p>
          <a:p>
            <a:pPr lvl="1" algn="just"/>
            <a:r>
              <a:rPr lang="hu-HU" sz="2000" dirty="0" smtClean="0"/>
              <a:t>A mellső gyökér perifériára kifutó</a:t>
            </a:r>
            <a:r>
              <a:rPr lang="en-GB" sz="2000" dirty="0" smtClean="0"/>
              <a:t> </a:t>
            </a:r>
            <a:r>
              <a:rPr lang="en-GB" sz="2000" dirty="0" err="1" smtClean="0"/>
              <a:t>motoros</a:t>
            </a:r>
            <a:r>
              <a:rPr lang="hu-HU" sz="2000" dirty="0" smtClean="0"/>
              <a:t> idegrostjait</a:t>
            </a:r>
          </a:p>
          <a:p>
            <a:pPr algn="just"/>
            <a:endParaRPr lang="hu-HU" sz="2000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921" y="188640"/>
            <a:ext cx="1702133" cy="5760640"/>
          </a:xfrm>
        </p:spPr>
      </p:pic>
    </p:spTree>
    <p:extLst>
      <p:ext uri="{BB962C8B-B14F-4D97-AF65-F5344CB8AC3E}">
        <p14:creationId xmlns:p14="http://schemas.microsoft.com/office/powerpoint/2010/main" val="66942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1614500" y="260648"/>
            <a:ext cx="5698976" cy="778098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 smtClean="0"/>
              <a:t>A </a:t>
            </a:r>
            <a:r>
              <a:rPr lang="en-GB" b="1" dirty="0" err="1" smtClean="0"/>
              <a:t>gerincvelő</a:t>
            </a:r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5544616" cy="432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344816" cy="792088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 smtClean="0"/>
              <a:t>A </a:t>
            </a:r>
            <a:r>
              <a:rPr lang="en-GB" b="1" dirty="0" err="1" smtClean="0"/>
              <a:t>gerincvelő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8640960" cy="3456383"/>
          </a:xfrm>
        </p:spPr>
        <p:txBody>
          <a:bodyPr>
            <a:noAutofit/>
          </a:bodyPr>
          <a:lstStyle/>
          <a:p>
            <a:r>
              <a:rPr lang="hu-HU" sz="1800" b="1" i="1" u="sng" dirty="0" smtClean="0"/>
              <a:t>A gerincvelő keresztmetszete:</a:t>
            </a:r>
          </a:p>
          <a:p>
            <a:pPr lvl="1"/>
            <a:r>
              <a:rPr lang="hu-HU" sz="1800" b="1" i="1" dirty="0" smtClean="0"/>
              <a:t>Szürkeállomány: </a:t>
            </a:r>
            <a:r>
              <a:rPr lang="en-GB" sz="1800" b="1" i="1" dirty="0" err="1" smtClean="0"/>
              <a:t>idegsejtek</a:t>
            </a:r>
            <a:endParaRPr lang="hu-HU" sz="1800" b="1" i="1" dirty="0" smtClean="0"/>
          </a:p>
          <a:p>
            <a:pPr lvl="2"/>
            <a:r>
              <a:rPr lang="en-GB" sz="1800" dirty="0" err="1" smtClean="0"/>
              <a:t>Radicularis</a:t>
            </a:r>
            <a:r>
              <a:rPr lang="en-GB" sz="1800" dirty="0" smtClean="0"/>
              <a:t>: </a:t>
            </a:r>
            <a:r>
              <a:rPr lang="en-GB" sz="1800" dirty="0" err="1" smtClean="0"/>
              <a:t>efferens</a:t>
            </a:r>
            <a:r>
              <a:rPr lang="en-GB" sz="1800" dirty="0" smtClean="0"/>
              <a:t>, </a:t>
            </a:r>
            <a:r>
              <a:rPr lang="en-GB" sz="1800" dirty="0" err="1" smtClean="0"/>
              <a:t>somatomotoros</a:t>
            </a:r>
            <a:r>
              <a:rPr lang="en-GB" sz="1800" dirty="0" smtClean="0"/>
              <a:t> </a:t>
            </a:r>
            <a:r>
              <a:rPr lang="en-GB" sz="1800" dirty="0" err="1" smtClean="0"/>
              <a:t>és</a:t>
            </a:r>
            <a:r>
              <a:rPr lang="en-GB" sz="1800" dirty="0" smtClean="0"/>
              <a:t> </a:t>
            </a:r>
            <a:r>
              <a:rPr lang="en-GB" sz="1800" dirty="0" err="1" smtClean="0"/>
              <a:t>visceromotoros</a:t>
            </a:r>
            <a:r>
              <a:rPr lang="en-GB" sz="1800" dirty="0" smtClean="0"/>
              <a:t> </a:t>
            </a:r>
            <a:r>
              <a:rPr lang="en-GB" sz="1800" dirty="0" err="1" smtClean="0"/>
              <a:t>neuronok</a:t>
            </a:r>
            <a:endParaRPr lang="en-GB" sz="1800" dirty="0" smtClean="0"/>
          </a:p>
          <a:p>
            <a:pPr lvl="2"/>
            <a:r>
              <a:rPr lang="en-GB" sz="1800" dirty="0" err="1" smtClean="0"/>
              <a:t>Interneuronok</a:t>
            </a:r>
            <a:r>
              <a:rPr lang="en-GB" sz="1800" dirty="0" smtClean="0"/>
              <a:t>: </a:t>
            </a:r>
            <a:r>
              <a:rPr lang="en-GB" sz="1800" dirty="0" err="1" smtClean="0"/>
              <a:t>kapcsoló</a:t>
            </a:r>
            <a:r>
              <a:rPr lang="en-GB" sz="1800" dirty="0" smtClean="0"/>
              <a:t>, </a:t>
            </a:r>
            <a:r>
              <a:rPr lang="en-GB" sz="1800" dirty="0" err="1" smtClean="0"/>
              <a:t>comissuralis</a:t>
            </a:r>
            <a:r>
              <a:rPr lang="en-GB" sz="1800" dirty="0" smtClean="0"/>
              <a:t>, </a:t>
            </a:r>
            <a:r>
              <a:rPr lang="en-GB" sz="1800" dirty="0" err="1" smtClean="0"/>
              <a:t>associációs</a:t>
            </a:r>
            <a:r>
              <a:rPr lang="en-GB" sz="1800" dirty="0" smtClean="0"/>
              <a:t> </a:t>
            </a:r>
            <a:r>
              <a:rPr lang="en-GB" sz="1800" dirty="0" err="1" smtClean="0"/>
              <a:t>neuronok</a:t>
            </a:r>
            <a:endParaRPr lang="en-GB" sz="1800" dirty="0" smtClean="0"/>
          </a:p>
          <a:p>
            <a:pPr lvl="2"/>
            <a:r>
              <a:rPr lang="en-GB" sz="1800" dirty="0" err="1" smtClean="0"/>
              <a:t>Funicularis</a:t>
            </a:r>
            <a:r>
              <a:rPr lang="en-GB" sz="1800" dirty="0" smtClean="0"/>
              <a:t>: </a:t>
            </a:r>
            <a:r>
              <a:rPr lang="en-GB" sz="1800" dirty="0" err="1" smtClean="0"/>
              <a:t>afferens</a:t>
            </a:r>
            <a:r>
              <a:rPr lang="en-GB" sz="1800" dirty="0" smtClean="0"/>
              <a:t>, </a:t>
            </a:r>
            <a:r>
              <a:rPr lang="en-GB" sz="1800" dirty="0" err="1" smtClean="0"/>
              <a:t>érzőneuronok</a:t>
            </a:r>
            <a:endParaRPr lang="en-GB" sz="1800" dirty="0" smtClean="0"/>
          </a:p>
          <a:p>
            <a:pPr lvl="2"/>
            <a:endParaRPr lang="hu-HU" sz="1800" dirty="0" smtClean="0"/>
          </a:p>
          <a:p>
            <a:pPr lvl="1"/>
            <a:r>
              <a:rPr lang="hu-HU" sz="1800" b="1" i="1" dirty="0" smtClean="0"/>
              <a:t>Fehérállomány:</a:t>
            </a:r>
            <a:r>
              <a:rPr lang="en-GB" sz="1800" b="1" i="1" dirty="0"/>
              <a:t> le </a:t>
            </a:r>
            <a:r>
              <a:rPr lang="en-GB" sz="1800" b="1" i="1" dirty="0" err="1"/>
              <a:t>és</a:t>
            </a:r>
            <a:r>
              <a:rPr lang="en-GB" sz="1800" b="1" i="1" dirty="0"/>
              <a:t> </a:t>
            </a:r>
            <a:r>
              <a:rPr lang="en-GB" sz="1800" b="1" i="1" dirty="0" err="1"/>
              <a:t>felszálló</a:t>
            </a:r>
            <a:r>
              <a:rPr lang="en-GB" sz="1800" b="1" i="1" dirty="0"/>
              <a:t> </a:t>
            </a:r>
            <a:r>
              <a:rPr lang="en-GB" sz="1800" b="1" i="1" dirty="0" err="1"/>
              <a:t>pályák</a:t>
            </a:r>
            <a:r>
              <a:rPr lang="en-GB" sz="1800" b="1" i="1" dirty="0"/>
              <a:t> </a:t>
            </a:r>
            <a:r>
              <a:rPr lang="en-GB" sz="1800" b="1" i="1" dirty="0" err="1" smtClean="0"/>
              <a:t>axonjai</a:t>
            </a:r>
            <a:endParaRPr lang="en-GB" sz="1800" b="1" i="1" dirty="0"/>
          </a:p>
          <a:p>
            <a:pPr marL="457200" lvl="1" indent="0">
              <a:buNone/>
            </a:pPr>
            <a:endParaRPr lang="hu-HU" sz="1800" dirty="0" smtClean="0"/>
          </a:p>
          <a:p>
            <a:pPr lvl="1"/>
            <a:r>
              <a:rPr lang="hu-HU" sz="1800" dirty="0" smtClean="0"/>
              <a:t>Az </a:t>
            </a:r>
            <a:r>
              <a:rPr lang="hu-HU" sz="1800" dirty="0" err="1" smtClean="0"/>
              <a:t>afferens</a:t>
            </a:r>
            <a:r>
              <a:rPr lang="hu-HU" sz="1800" dirty="0" smtClean="0"/>
              <a:t> idegrostok sejttestei részben a gerincvelőn kívül a </a:t>
            </a:r>
            <a:r>
              <a:rPr lang="hu-HU" sz="1800" i="1" dirty="0" err="1" smtClean="0"/>
              <a:t>spinális</a:t>
            </a:r>
            <a:r>
              <a:rPr lang="hu-HU" sz="1800" i="1" dirty="0" smtClean="0"/>
              <a:t> </a:t>
            </a:r>
            <a:r>
              <a:rPr lang="hu-HU" sz="1800" i="1" dirty="0" err="1" smtClean="0"/>
              <a:t>ganglion</a:t>
            </a:r>
            <a:r>
              <a:rPr lang="hu-HU" sz="1800" dirty="0" err="1" smtClean="0"/>
              <a:t>okban</a:t>
            </a:r>
            <a:r>
              <a:rPr lang="hu-HU" sz="1800" dirty="0" smtClean="0"/>
              <a:t> vannak</a:t>
            </a:r>
            <a:endParaRPr lang="hu-HU" sz="1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05064"/>
            <a:ext cx="4032447" cy="2446594"/>
          </a:xfrm>
        </p:spPr>
      </p:pic>
    </p:spTree>
    <p:extLst>
      <p:ext uri="{BB962C8B-B14F-4D97-AF65-F5344CB8AC3E}">
        <p14:creationId xmlns:p14="http://schemas.microsoft.com/office/powerpoint/2010/main" val="376218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344816" cy="792088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 smtClean="0"/>
              <a:t>A </a:t>
            </a:r>
            <a:r>
              <a:rPr lang="en-GB" b="1" dirty="0" err="1" smtClean="0"/>
              <a:t>gerincvelő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864096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i="1" dirty="0" err="1" smtClean="0"/>
              <a:t>Felszálló</a:t>
            </a:r>
            <a:r>
              <a:rPr lang="en-GB" sz="1800" b="1" i="1" dirty="0" smtClean="0"/>
              <a:t> </a:t>
            </a:r>
            <a:r>
              <a:rPr lang="en-GB" sz="1800" b="1" i="1" dirty="0" err="1" smtClean="0"/>
              <a:t>pályák</a:t>
            </a:r>
            <a:endParaRPr lang="en-GB" sz="1800" b="1" i="1" dirty="0" smtClean="0"/>
          </a:p>
          <a:p>
            <a:pPr>
              <a:buFontTx/>
              <a:buChar char="-"/>
            </a:pPr>
            <a:r>
              <a:rPr lang="en-GB" sz="1800" dirty="0" err="1" smtClean="0"/>
              <a:t>exteroceptorokból</a:t>
            </a:r>
            <a:r>
              <a:rPr lang="en-GB" sz="1800" dirty="0" smtClean="0"/>
              <a:t>, </a:t>
            </a:r>
            <a:r>
              <a:rPr lang="en-GB" sz="1800" dirty="0" err="1" smtClean="0"/>
              <a:t>proprioceptorokból</a:t>
            </a:r>
            <a:r>
              <a:rPr lang="en-GB" sz="1800" dirty="0" smtClean="0"/>
              <a:t>, </a:t>
            </a:r>
            <a:r>
              <a:rPr lang="en-GB" sz="1800" dirty="0" err="1" smtClean="0"/>
              <a:t>interoceptorokból</a:t>
            </a:r>
            <a:endParaRPr lang="en-GB" sz="1800" dirty="0" smtClean="0"/>
          </a:p>
          <a:p>
            <a:pPr marL="0" indent="0">
              <a:buNone/>
            </a:pPr>
            <a:endParaRPr lang="en-GB" sz="1800" dirty="0" smtClean="0"/>
          </a:p>
          <a:p>
            <a:pPr>
              <a:buFont typeface="+mj-lt"/>
              <a:buAutoNum type="arabicPeriod"/>
            </a:pPr>
            <a:r>
              <a:rPr lang="en-GB" sz="1800" b="1" dirty="0" err="1" smtClean="0"/>
              <a:t>Hátsó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kötegi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rendszer</a:t>
            </a:r>
            <a:r>
              <a:rPr lang="en-GB" sz="1800" dirty="0" smtClean="0"/>
              <a:t>: </a:t>
            </a:r>
            <a:r>
              <a:rPr lang="en-GB" sz="1800" dirty="0" err="1" smtClean="0"/>
              <a:t>bőrből</a:t>
            </a:r>
            <a:r>
              <a:rPr lang="en-GB" sz="1800" dirty="0" smtClean="0"/>
              <a:t> </a:t>
            </a:r>
            <a:r>
              <a:rPr lang="en-GB" sz="1800" dirty="0" err="1" smtClean="0"/>
              <a:t>tapintás</a:t>
            </a:r>
            <a:r>
              <a:rPr lang="en-GB" sz="1800" dirty="0" smtClean="0"/>
              <a:t>, </a:t>
            </a:r>
            <a:r>
              <a:rPr lang="en-GB" sz="1800" dirty="0" err="1" smtClean="0"/>
              <a:t>nyomás</a:t>
            </a:r>
            <a:r>
              <a:rPr lang="en-GB" sz="1800" dirty="0" smtClean="0"/>
              <a:t>, </a:t>
            </a:r>
            <a:r>
              <a:rPr lang="en-GB" sz="1800" dirty="0" err="1" smtClean="0"/>
              <a:t>vibráció</a:t>
            </a:r>
            <a:r>
              <a:rPr lang="en-GB" sz="1800" dirty="0" smtClean="0"/>
              <a:t>; </a:t>
            </a:r>
            <a:r>
              <a:rPr lang="en-GB" sz="1800" dirty="0" err="1" smtClean="0"/>
              <a:t>végtagokból</a:t>
            </a:r>
            <a:r>
              <a:rPr lang="en-GB" sz="1800" dirty="0" smtClean="0"/>
              <a:t> </a:t>
            </a:r>
            <a:r>
              <a:rPr lang="en-GB" sz="1800" dirty="0" err="1" smtClean="0"/>
              <a:t>propriocepció</a:t>
            </a:r>
            <a:endParaRPr lang="en-GB" sz="1800" dirty="0" smtClean="0"/>
          </a:p>
          <a:p>
            <a:pPr lvl="1"/>
            <a:r>
              <a:rPr lang="en-GB" sz="1400" dirty="0" err="1" smtClean="0"/>
              <a:t>Goll-köteg</a:t>
            </a:r>
            <a:r>
              <a:rPr lang="en-GB" sz="1400" dirty="0" smtClean="0"/>
              <a:t>: </a:t>
            </a:r>
            <a:r>
              <a:rPr lang="en-GB" sz="1400" dirty="0" err="1" smtClean="0"/>
              <a:t>alsó</a:t>
            </a:r>
            <a:r>
              <a:rPr lang="en-GB" sz="1400" dirty="0" smtClean="0"/>
              <a:t> </a:t>
            </a:r>
            <a:r>
              <a:rPr lang="en-GB" sz="1400" dirty="0" err="1" smtClean="0"/>
              <a:t>tesfél</a:t>
            </a:r>
            <a:endParaRPr lang="en-GB" sz="1400" dirty="0" smtClean="0"/>
          </a:p>
          <a:p>
            <a:pPr lvl="1"/>
            <a:r>
              <a:rPr lang="en-GB" sz="1400" dirty="0" err="1" smtClean="0"/>
              <a:t>Burdach-köteg</a:t>
            </a:r>
            <a:r>
              <a:rPr lang="en-GB" sz="1400" dirty="0" smtClean="0"/>
              <a:t>: </a:t>
            </a:r>
            <a:r>
              <a:rPr lang="en-GB" sz="1400" dirty="0" err="1" smtClean="0"/>
              <a:t>felső</a:t>
            </a:r>
            <a:r>
              <a:rPr lang="en-GB" sz="1400" dirty="0" smtClean="0"/>
              <a:t> </a:t>
            </a:r>
            <a:r>
              <a:rPr lang="en-GB" sz="1400" dirty="0" err="1" smtClean="0"/>
              <a:t>testfél</a:t>
            </a:r>
            <a:r>
              <a:rPr lang="hu-HU" sz="1400" dirty="0" smtClean="0"/>
              <a:t/>
            </a:r>
            <a:br>
              <a:rPr lang="hu-HU" sz="1400" dirty="0" smtClean="0"/>
            </a:br>
            <a:endParaRPr lang="en-GB" sz="1400" dirty="0" smtClean="0"/>
          </a:p>
          <a:p>
            <a:pPr>
              <a:buFont typeface="+mj-lt"/>
              <a:buAutoNum type="arabicPeriod"/>
            </a:pPr>
            <a:r>
              <a:rPr lang="en-GB" sz="1800" b="1" dirty="0" err="1" smtClean="0"/>
              <a:t>Anterolateralis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rendszer</a:t>
            </a:r>
            <a:r>
              <a:rPr lang="en-GB" sz="1800" dirty="0" smtClean="0"/>
              <a:t>: </a:t>
            </a:r>
            <a:r>
              <a:rPr lang="en-GB" sz="1800" dirty="0" err="1" smtClean="0"/>
              <a:t>fájdalom</a:t>
            </a:r>
            <a:r>
              <a:rPr lang="en-GB" sz="1800" dirty="0" smtClean="0"/>
              <a:t>, </a:t>
            </a:r>
            <a:r>
              <a:rPr lang="en-GB" sz="1800" dirty="0" err="1" smtClean="0"/>
              <a:t>hő</a:t>
            </a:r>
            <a:r>
              <a:rPr lang="en-GB" sz="1800" dirty="0" smtClean="0"/>
              <a:t>, </a:t>
            </a:r>
            <a:r>
              <a:rPr lang="en-GB" sz="1800" dirty="0" err="1" smtClean="0"/>
              <a:t>durva</a:t>
            </a:r>
            <a:r>
              <a:rPr lang="en-GB" sz="1800" dirty="0" smtClean="0"/>
              <a:t> </a:t>
            </a:r>
            <a:r>
              <a:rPr lang="en-GB" sz="1800" dirty="0" err="1" smtClean="0"/>
              <a:t>nyomás</a:t>
            </a:r>
            <a:r>
              <a:rPr lang="en-GB" sz="1800" dirty="0"/>
              <a:t> </a:t>
            </a:r>
            <a:r>
              <a:rPr lang="en-GB" sz="1800" dirty="0" err="1" smtClean="0"/>
              <a:t>és</a:t>
            </a:r>
            <a:r>
              <a:rPr lang="en-GB" sz="1800" dirty="0" smtClean="0"/>
              <a:t> </a:t>
            </a:r>
            <a:r>
              <a:rPr lang="en-GB" sz="1800" dirty="0" err="1" smtClean="0"/>
              <a:t>tapintás</a:t>
            </a:r>
            <a:r>
              <a:rPr lang="en-GB" sz="1800" dirty="0" smtClean="0"/>
              <a:t> (</a:t>
            </a:r>
            <a:r>
              <a:rPr lang="en-GB" sz="1800" dirty="0" err="1" smtClean="0"/>
              <a:t>somatotópiás</a:t>
            </a:r>
            <a:r>
              <a:rPr lang="en-GB" sz="1800" dirty="0" smtClean="0"/>
              <a:t>)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400" dirty="0" err="1" smtClean="0"/>
              <a:t>Tractus</a:t>
            </a:r>
            <a:r>
              <a:rPr lang="en-GB" sz="1400" dirty="0" smtClean="0"/>
              <a:t> </a:t>
            </a:r>
            <a:r>
              <a:rPr lang="en-GB" sz="1400" dirty="0" err="1" smtClean="0"/>
              <a:t>spinothalamicus</a:t>
            </a:r>
            <a:r>
              <a:rPr lang="en-GB" sz="1400" dirty="0" smtClean="0"/>
              <a:t> anterior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400" dirty="0" err="1" smtClean="0"/>
              <a:t>Tractus</a:t>
            </a:r>
            <a:r>
              <a:rPr lang="en-GB" sz="1400" dirty="0" smtClean="0"/>
              <a:t> </a:t>
            </a:r>
            <a:r>
              <a:rPr lang="en-GB" sz="1400" dirty="0" err="1" smtClean="0"/>
              <a:t>spinothalamicus</a:t>
            </a:r>
            <a:r>
              <a:rPr lang="en-GB" sz="1400" dirty="0" smtClean="0"/>
              <a:t> </a:t>
            </a:r>
            <a:r>
              <a:rPr lang="en-GB" sz="1400" dirty="0" err="1" smtClean="0"/>
              <a:t>lateralis</a:t>
            </a:r>
            <a:r>
              <a:rPr lang="hu-HU" sz="1400" dirty="0" smtClean="0"/>
              <a:t/>
            </a:r>
            <a:br>
              <a:rPr lang="hu-HU" sz="1400" dirty="0" smtClean="0"/>
            </a:br>
            <a:endParaRPr lang="en-GB" sz="1400" dirty="0"/>
          </a:p>
          <a:p>
            <a:pPr marL="342900" lvl="1" indent="-342900">
              <a:buFont typeface="+mj-lt"/>
              <a:buAutoNum type="arabicPeriod" startAt="3"/>
            </a:pPr>
            <a:r>
              <a:rPr lang="en-GB" sz="1800" b="1" dirty="0" err="1" smtClean="0"/>
              <a:t>Kisagyba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felszálló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pályák</a:t>
            </a:r>
            <a:r>
              <a:rPr lang="en-GB" sz="1800" b="1" dirty="0" smtClean="0"/>
              <a:t>:</a:t>
            </a:r>
            <a:r>
              <a:rPr lang="en-GB" sz="1800" dirty="0" smtClean="0"/>
              <a:t> </a:t>
            </a:r>
            <a:r>
              <a:rPr lang="en-GB" sz="1800" dirty="0" err="1"/>
              <a:t>bőrből</a:t>
            </a:r>
            <a:r>
              <a:rPr lang="en-GB" sz="1800" dirty="0"/>
              <a:t> </a:t>
            </a:r>
            <a:r>
              <a:rPr lang="en-GB" sz="1800" dirty="0" err="1"/>
              <a:t>tapintás</a:t>
            </a:r>
            <a:r>
              <a:rPr lang="en-GB" sz="1800" dirty="0"/>
              <a:t>, </a:t>
            </a:r>
            <a:r>
              <a:rPr lang="en-GB" sz="1800" dirty="0" err="1"/>
              <a:t>nyomás</a:t>
            </a:r>
            <a:r>
              <a:rPr lang="en-GB" sz="1800" dirty="0"/>
              <a:t>, </a:t>
            </a:r>
            <a:r>
              <a:rPr lang="en-GB" sz="1800" dirty="0" err="1"/>
              <a:t>vibráció</a:t>
            </a:r>
            <a:r>
              <a:rPr lang="en-GB" sz="1800" dirty="0"/>
              <a:t>; </a:t>
            </a:r>
            <a:r>
              <a:rPr lang="en-GB" sz="1800" dirty="0" err="1"/>
              <a:t>végtagokból</a:t>
            </a:r>
            <a:r>
              <a:rPr lang="en-GB" sz="1800" dirty="0"/>
              <a:t> </a:t>
            </a:r>
            <a:r>
              <a:rPr lang="en-GB" sz="1800" dirty="0" err="1" smtClean="0"/>
              <a:t>propriocepció</a:t>
            </a:r>
            <a:endParaRPr lang="en-GB" sz="1800" dirty="0" smtClean="0"/>
          </a:p>
          <a:p>
            <a:pPr marL="742950" lvl="2" indent="-342900">
              <a:buFont typeface="Calibri" panose="020F0502020204030204" pitchFamily="34" charset="0"/>
              <a:buChar char="–"/>
            </a:pPr>
            <a:r>
              <a:rPr lang="en-GB" sz="1400" dirty="0" smtClean="0"/>
              <a:t>Tr. </a:t>
            </a:r>
            <a:r>
              <a:rPr lang="en-GB" sz="1400" dirty="0" err="1" smtClean="0"/>
              <a:t>spinocerebellaris</a:t>
            </a:r>
            <a:r>
              <a:rPr lang="en-GB" sz="1400" dirty="0" smtClean="0"/>
              <a:t> dorsalis</a:t>
            </a:r>
          </a:p>
          <a:p>
            <a:pPr marL="742950" lvl="2" indent="-342900">
              <a:buFont typeface="Calibri" panose="020F0502020204030204" pitchFamily="34" charset="0"/>
              <a:buChar char="–"/>
            </a:pPr>
            <a:r>
              <a:rPr lang="en-GB" sz="1400" dirty="0" smtClean="0"/>
              <a:t>Tr. </a:t>
            </a:r>
            <a:r>
              <a:rPr lang="en-GB" sz="1400" dirty="0" err="1" smtClean="0"/>
              <a:t>spinocerebellaris</a:t>
            </a:r>
            <a:r>
              <a:rPr lang="en-GB" sz="1400" dirty="0" smtClean="0"/>
              <a:t> </a:t>
            </a:r>
            <a:r>
              <a:rPr lang="en-GB" sz="1400" dirty="0" err="1" smtClean="0"/>
              <a:t>ventralis</a:t>
            </a:r>
            <a:endParaRPr lang="en-GB" sz="1400" dirty="0" smtClean="0"/>
          </a:p>
          <a:p>
            <a:pPr marL="742950" lvl="2" indent="-342900">
              <a:buFont typeface="Calibri" panose="020F0502020204030204" pitchFamily="34" charset="0"/>
              <a:buChar char="–"/>
            </a:pPr>
            <a:r>
              <a:rPr lang="en-GB" sz="1400" dirty="0"/>
              <a:t>Tr. </a:t>
            </a:r>
            <a:r>
              <a:rPr lang="en-GB" sz="1400" dirty="0" err="1"/>
              <a:t>spinocerebellaris</a:t>
            </a:r>
            <a:r>
              <a:rPr lang="en-GB" sz="1400" dirty="0"/>
              <a:t> </a:t>
            </a:r>
            <a:r>
              <a:rPr lang="en-GB" sz="1400" dirty="0" err="1" smtClean="0"/>
              <a:t>rostralis</a:t>
            </a:r>
            <a:endParaRPr lang="en-GB" sz="1400" dirty="0" smtClean="0"/>
          </a:p>
          <a:p>
            <a:pPr marL="742950" lvl="2" indent="-342900">
              <a:buFont typeface="Calibri" panose="020F0502020204030204" pitchFamily="34" charset="0"/>
              <a:buChar char="–"/>
            </a:pPr>
            <a:r>
              <a:rPr lang="en-GB" sz="1400" dirty="0" smtClean="0"/>
              <a:t>Tr. </a:t>
            </a:r>
            <a:r>
              <a:rPr lang="en-GB" sz="1400" dirty="0" err="1" smtClean="0"/>
              <a:t>cuneocerebellaris</a:t>
            </a:r>
            <a:endParaRPr lang="en-GB" sz="1400" dirty="0" smtClean="0"/>
          </a:p>
          <a:p>
            <a:pPr marL="742950" lvl="2" indent="-342900">
              <a:buFont typeface="Calibri" panose="020F0502020204030204" pitchFamily="34" charset="0"/>
              <a:buChar char="–"/>
            </a:pPr>
            <a:r>
              <a:rPr lang="en-GB" sz="1400" dirty="0" smtClean="0"/>
              <a:t>Tr. </a:t>
            </a:r>
            <a:r>
              <a:rPr lang="en-GB" sz="1400" dirty="0" err="1" smtClean="0"/>
              <a:t>spinoolivaris</a:t>
            </a:r>
            <a:endParaRPr lang="en-GB" sz="1400" dirty="0" smtClean="0"/>
          </a:p>
          <a:p>
            <a:pPr lvl="1">
              <a:buFont typeface="Calibri" panose="020F0502020204030204" pitchFamily="34" charset="0"/>
              <a:buChar char="–"/>
            </a:pPr>
            <a:endParaRPr lang="en-GB" sz="1400" dirty="0"/>
          </a:p>
          <a:p>
            <a:pPr marL="342900" lvl="1" indent="-342900">
              <a:buFont typeface="+mj-lt"/>
              <a:buAutoNum type="arabicPeriod" startAt="3"/>
            </a:pPr>
            <a:endParaRPr lang="en-GB" sz="1400" dirty="0" smtClean="0"/>
          </a:p>
          <a:p>
            <a:pPr lvl="1"/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195448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344816" cy="792088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 smtClean="0"/>
              <a:t>A </a:t>
            </a:r>
            <a:r>
              <a:rPr lang="en-GB" b="1" dirty="0" err="1" smtClean="0"/>
              <a:t>gerincvelő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864096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i="1" dirty="0" err="1" smtClean="0"/>
              <a:t>Leszálló</a:t>
            </a:r>
            <a:r>
              <a:rPr lang="en-GB" sz="1800" b="1" i="1" dirty="0" smtClean="0"/>
              <a:t> </a:t>
            </a:r>
            <a:r>
              <a:rPr lang="en-GB" sz="1800" b="1" i="1" dirty="0" err="1" smtClean="0"/>
              <a:t>pályák</a:t>
            </a:r>
            <a:endParaRPr lang="en-GB" sz="1800" b="1" i="1" dirty="0" smtClean="0"/>
          </a:p>
          <a:p>
            <a:pPr>
              <a:buFontTx/>
              <a:buChar char="-"/>
            </a:pPr>
            <a:r>
              <a:rPr lang="en-GB" sz="1800" dirty="0" err="1" smtClean="0"/>
              <a:t>Motoneuronok</a:t>
            </a:r>
            <a:r>
              <a:rPr lang="en-GB" sz="1800" dirty="0" smtClean="0"/>
              <a:t> </a:t>
            </a:r>
            <a:r>
              <a:rPr lang="en-GB" sz="1800" dirty="0" err="1" smtClean="0"/>
              <a:t>aktivitásának</a:t>
            </a:r>
            <a:r>
              <a:rPr lang="en-GB" sz="1800" dirty="0" smtClean="0"/>
              <a:t> </a:t>
            </a:r>
            <a:r>
              <a:rPr lang="en-GB" sz="1800" dirty="0" err="1" smtClean="0"/>
              <a:t>és</a:t>
            </a:r>
            <a:r>
              <a:rPr lang="en-GB" sz="1800" dirty="0" smtClean="0"/>
              <a:t> </a:t>
            </a:r>
            <a:r>
              <a:rPr lang="en-GB" sz="1800" dirty="0" err="1" smtClean="0"/>
              <a:t>szenzoros</a:t>
            </a:r>
            <a:r>
              <a:rPr lang="en-GB" sz="1800" dirty="0" smtClean="0"/>
              <a:t> </a:t>
            </a:r>
            <a:r>
              <a:rPr lang="en-GB" sz="1800" dirty="0" err="1" smtClean="0"/>
              <a:t>impulzusok</a:t>
            </a:r>
            <a:r>
              <a:rPr lang="en-GB" sz="1800" dirty="0" smtClean="0"/>
              <a:t> </a:t>
            </a:r>
            <a:r>
              <a:rPr lang="en-GB" sz="1800" dirty="0" err="1" smtClean="0"/>
              <a:t>továbbításának</a:t>
            </a:r>
            <a:r>
              <a:rPr lang="en-GB" sz="1800" dirty="0" smtClean="0"/>
              <a:t> </a:t>
            </a:r>
            <a:r>
              <a:rPr lang="en-GB" sz="1800" dirty="0" err="1" smtClean="0"/>
              <a:t>szabályozása</a:t>
            </a:r>
            <a:r>
              <a:rPr lang="hu-HU" sz="1800" dirty="0" smtClean="0"/>
              <a:t/>
            </a:r>
            <a:br>
              <a:rPr lang="hu-HU" sz="1800" dirty="0" smtClean="0"/>
            </a:br>
            <a:endParaRPr lang="en-GB" sz="1800" dirty="0" smtClean="0"/>
          </a:p>
          <a:p>
            <a:pPr>
              <a:buFont typeface="+mj-lt"/>
              <a:buAutoNum type="arabicPeriod"/>
            </a:pPr>
            <a:r>
              <a:rPr lang="en-GB" sz="1800" b="1" dirty="0" err="1" smtClean="0"/>
              <a:t>Piramispálya</a:t>
            </a:r>
            <a:endParaRPr lang="en-GB" sz="1400" b="1" dirty="0" smtClean="0"/>
          </a:p>
          <a:p>
            <a:pPr lvl="1"/>
            <a:r>
              <a:rPr lang="en-GB" sz="1400" dirty="0" smtClean="0"/>
              <a:t>Tr</a:t>
            </a:r>
            <a:r>
              <a:rPr lang="en-GB" sz="1400" dirty="0"/>
              <a:t>. </a:t>
            </a:r>
            <a:r>
              <a:rPr lang="en-GB" sz="1400" dirty="0" err="1" smtClean="0"/>
              <a:t>coritcospinalis</a:t>
            </a:r>
            <a:r>
              <a:rPr lang="en-GB" sz="1400" dirty="0" smtClean="0"/>
              <a:t> </a:t>
            </a:r>
            <a:r>
              <a:rPr lang="en-GB" sz="1400" dirty="0" err="1" smtClean="0"/>
              <a:t>lateralis</a:t>
            </a:r>
            <a:endParaRPr lang="en-GB" sz="1400" dirty="0"/>
          </a:p>
          <a:p>
            <a:pPr lvl="1"/>
            <a:r>
              <a:rPr lang="en-GB" sz="1400" dirty="0" smtClean="0"/>
              <a:t>Tr</a:t>
            </a:r>
            <a:r>
              <a:rPr lang="en-GB" sz="1400" dirty="0"/>
              <a:t>. </a:t>
            </a:r>
            <a:r>
              <a:rPr lang="en-GB" sz="1400" dirty="0" err="1" smtClean="0"/>
              <a:t>coritcospinalis</a:t>
            </a:r>
            <a:r>
              <a:rPr lang="en-GB" sz="1400" dirty="0" smtClean="0"/>
              <a:t> anterior</a:t>
            </a:r>
            <a:r>
              <a:rPr lang="hu-HU" sz="1400" dirty="0" smtClean="0"/>
              <a:t/>
            </a:r>
            <a:br>
              <a:rPr lang="hu-HU" sz="1400" dirty="0" smtClean="0"/>
            </a:br>
            <a:endParaRPr lang="en-GB" sz="1400" dirty="0" smtClean="0"/>
          </a:p>
          <a:p>
            <a:pPr>
              <a:buFont typeface="+mj-lt"/>
              <a:buAutoNum type="arabicPeriod"/>
            </a:pPr>
            <a:r>
              <a:rPr lang="en-GB" sz="1800" b="1" dirty="0" err="1" smtClean="0"/>
              <a:t>Extrapiramidális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pályák</a:t>
            </a:r>
            <a:endParaRPr lang="en-GB" sz="1800" b="1" dirty="0" smtClean="0"/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400" dirty="0" smtClean="0"/>
              <a:t>Tr. </a:t>
            </a:r>
            <a:r>
              <a:rPr lang="en-GB" sz="1400" dirty="0" err="1" smtClean="0"/>
              <a:t>tectospinalis</a:t>
            </a:r>
            <a:endParaRPr lang="en-GB" sz="1400" dirty="0" smtClean="0"/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400" dirty="0" smtClean="0"/>
              <a:t>Tr. </a:t>
            </a:r>
            <a:r>
              <a:rPr lang="en-GB" sz="1400" dirty="0" err="1" smtClean="0"/>
              <a:t>rubrospinalis</a:t>
            </a:r>
            <a:endParaRPr lang="en-GB" sz="1400" dirty="0" smtClean="0"/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400" dirty="0" smtClean="0"/>
              <a:t>Tr. </a:t>
            </a:r>
            <a:r>
              <a:rPr lang="en-GB" sz="1400" dirty="0" err="1" smtClean="0"/>
              <a:t>vestibulospinalis</a:t>
            </a:r>
            <a:endParaRPr lang="en-GB" sz="1400" dirty="0" smtClean="0"/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400" dirty="0" smtClean="0"/>
              <a:t>Tr. </a:t>
            </a:r>
            <a:r>
              <a:rPr lang="en-GB" sz="1400" dirty="0" err="1" smtClean="0"/>
              <a:t>reticulospinalis</a:t>
            </a:r>
            <a:endParaRPr lang="en-GB" sz="1400" dirty="0" smtClean="0"/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400" dirty="0" smtClean="0"/>
              <a:t>Tr. </a:t>
            </a:r>
            <a:r>
              <a:rPr lang="en-GB" sz="1400" dirty="0" err="1" smtClean="0"/>
              <a:t>olivosspinalis</a:t>
            </a:r>
            <a:endParaRPr lang="en-GB" sz="1400" dirty="0" smtClean="0"/>
          </a:p>
          <a:p>
            <a:pPr lvl="1">
              <a:buFont typeface="Calibri" panose="020F0502020204030204" pitchFamily="34" charset="0"/>
              <a:buChar char="–"/>
            </a:pPr>
            <a:r>
              <a:rPr lang="en-GB" sz="1400" dirty="0" smtClean="0"/>
              <a:t>Fasciculus </a:t>
            </a:r>
            <a:r>
              <a:rPr lang="en-GB" sz="1400" dirty="0" err="1" smtClean="0"/>
              <a:t>longitudinalis</a:t>
            </a:r>
            <a:r>
              <a:rPr lang="en-GB" sz="1400" dirty="0" smtClean="0"/>
              <a:t> </a:t>
            </a:r>
            <a:r>
              <a:rPr lang="en-GB" sz="1400" dirty="0" err="1" smtClean="0"/>
              <a:t>medialis</a:t>
            </a:r>
            <a:r>
              <a:rPr lang="hu-HU" sz="1400" dirty="0" smtClean="0"/>
              <a:t/>
            </a:r>
            <a:br>
              <a:rPr lang="hu-HU" sz="1400" dirty="0" smtClean="0"/>
            </a:br>
            <a:endParaRPr lang="en-GB" sz="1400" dirty="0" smtClean="0"/>
          </a:p>
          <a:p>
            <a:pPr marL="342900" lvl="1" indent="-342900">
              <a:buFont typeface="+mj-lt"/>
              <a:buAutoNum type="arabicPeriod" startAt="3"/>
            </a:pPr>
            <a:r>
              <a:rPr lang="en-GB" sz="1800" b="1" dirty="0" err="1" smtClean="0"/>
              <a:t>Leszálló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vegetatív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és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monoaminerg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pályák</a:t>
            </a:r>
            <a:endParaRPr lang="en-GB" sz="1400" dirty="0"/>
          </a:p>
          <a:p>
            <a:pPr marL="342900" lvl="1" indent="-342900">
              <a:buFont typeface="+mj-lt"/>
              <a:buAutoNum type="arabicPeriod" startAt="3"/>
            </a:pPr>
            <a:endParaRPr lang="en-GB" sz="1400" dirty="0" smtClean="0"/>
          </a:p>
          <a:p>
            <a:pPr lvl="1"/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127964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344816" cy="792088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 smtClean="0"/>
              <a:t>A </a:t>
            </a:r>
            <a:r>
              <a:rPr lang="en-GB" b="1" dirty="0" err="1" smtClean="0"/>
              <a:t>gerincvelő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01" y="1700808"/>
            <a:ext cx="8525014" cy="3623131"/>
          </a:xfrm>
        </p:spPr>
      </p:pic>
    </p:spTree>
    <p:extLst>
      <p:ext uri="{BB962C8B-B14F-4D97-AF65-F5344CB8AC3E}">
        <p14:creationId xmlns:p14="http://schemas.microsoft.com/office/powerpoint/2010/main" val="340548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827584" y="274638"/>
            <a:ext cx="7560840" cy="1143000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 err="1" smtClean="0"/>
              <a:t>Témakörök</a:t>
            </a:r>
            <a:endParaRPr lang="hu-HU" sz="54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3816424"/>
          </a:xfrm>
        </p:spPr>
        <p:txBody>
          <a:bodyPr>
            <a:normAutofit/>
          </a:bodyPr>
          <a:lstStyle/>
          <a:p>
            <a:pPr lvl="1" algn="just"/>
            <a:r>
              <a:rPr lang="en-GB" b="1" i="1" dirty="0" err="1" smtClean="0"/>
              <a:t>Idegrendszerről</a:t>
            </a:r>
            <a:r>
              <a:rPr lang="en-GB" b="1" i="1" dirty="0" smtClean="0"/>
              <a:t> </a:t>
            </a:r>
            <a:r>
              <a:rPr lang="en-GB" b="1" i="1" dirty="0" err="1" smtClean="0"/>
              <a:t>általában</a:t>
            </a:r>
            <a:endParaRPr lang="en-GB" b="1" i="1" dirty="0" smtClean="0"/>
          </a:p>
          <a:p>
            <a:pPr lvl="1" algn="just"/>
            <a:r>
              <a:rPr lang="en-GB" b="1" i="1" dirty="0" err="1" smtClean="0"/>
              <a:t>Szenzoros</a:t>
            </a:r>
            <a:r>
              <a:rPr lang="en-GB" b="1" i="1" dirty="0" smtClean="0"/>
              <a:t> </a:t>
            </a:r>
            <a:r>
              <a:rPr lang="en-GB" b="1" i="1" dirty="0" err="1" smtClean="0"/>
              <a:t>működések</a:t>
            </a:r>
            <a:endParaRPr lang="en-GB" b="1" i="1" dirty="0" smtClean="0"/>
          </a:p>
          <a:p>
            <a:pPr lvl="1" algn="just"/>
            <a:r>
              <a:rPr lang="en-GB" b="1" i="1" dirty="0" err="1" smtClean="0"/>
              <a:t>Testtartás</a:t>
            </a:r>
            <a:r>
              <a:rPr lang="en-GB" b="1" i="1" dirty="0" smtClean="0"/>
              <a:t> </a:t>
            </a:r>
            <a:r>
              <a:rPr lang="en-GB" b="1" i="1" dirty="0" err="1" smtClean="0"/>
              <a:t>szabályozása</a:t>
            </a:r>
            <a:r>
              <a:rPr lang="en-GB" b="1" i="1" dirty="0" smtClean="0"/>
              <a:t>, </a:t>
            </a:r>
            <a:r>
              <a:rPr lang="en-GB" b="1" i="1" dirty="0" err="1" smtClean="0"/>
              <a:t>egyensúly</a:t>
            </a:r>
            <a:endParaRPr lang="en-GB" b="1" i="1" dirty="0" smtClean="0"/>
          </a:p>
          <a:p>
            <a:pPr lvl="1" algn="just"/>
            <a:r>
              <a:rPr lang="en-GB" b="1" i="1" dirty="0" err="1" smtClean="0"/>
              <a:t>Célirányos</a:t>
            </a:r>
            <a:r>
              <a:rPr lang="en-GB" b="1" i="1" dirty="0" smtClean="0"/>
              <a:t> </a:t>
            </a:r>
            <a:r>
              <a:rPr lang="en-GB" b="1" i="1" dirty="0" err="1" smtClean="0"/>
              <a:t>motoros</a:t>
            </a:r>
            <a:r>
              <a:rPr lang="en-GB" b="1" i="1" dirty="0" smtClean="0"/>
              <a:t> </a:t>
            </a:r>
            <a:r>
              <a:rPr lang="en-GB" b="1" i="1" dirty="0" err="1" smtClean="0"/>
              <a:t>működések</a:t>
            </a:r>
            <a:endParaRPr lang="en-GB" b="1" i="1" dirty="0" smtClean="0"/>
          </a:p>
          <a:p>
            <a:pPr lvl="1" algn="just"/>
            <a:r>
              <a:rPr lang="en-GB" b="1" i="1" dirty="0" err="1" smtClean="0"/>
              <a:t>Ingerek</a:t>
            </a:r>
            <a:r>
              <a:rPr lang="en-GB" b="1" i="1" dirty="0" smtClean="0"/>
              <a:t> </a:t>
            </a:r>
            <a:r>
              <a:rPr lang="en-GB" b="1" i="1" dirty="0" err="1" smtClean="0"/>
              <a:t>feldolgozása</a:t>
            </a:r>
            <a:r>
              <a:rPr lang="en-GB" b="1" i="1" dirty="0" smtClean="0"/>
              <a:t>, </a:t>
            </a:r>
            <a:r>
              <a:rPr lang="en-GB" b="1" i="1" dirty="0" err="1" smtClean="0"/>
              <a:t>tudat</a:t>
            </a:r>
            <a:r>
              <a:rPr lang="en-GB" b="1" i="1" dirty="0" smtClean="0"/>
              <a:t>, </a:t>
            </a:r>
            <a:r>
              <a:rPr lang="en-GB" b="1" i="1" dirty="0" err="1" smtClean="0"/>
              <a:t>beszéd</a:t>
            </a:r>
            <a:r>
              <a:rPr lang="en-GB" b="1" i="1" dirty="0" smtClean="0"/>
              <a:t>, </a:t>
            </a:r>
            <a:r>
              <a:rPr lang="en-GB" b="1" i="1" dirty="0" err="1" smtClean="0"/>
              <a:t>memória</a:t>
            </a:r>
            <a:endParaRPr lang="en-GB" b="1" i="1" dirty="0" smtClean="0"/>
          </a:p>
        </p:txBody>
      </p:sp>
    </p:spTree>
    <p:extLst>
      <p:ext uri="{BB962C8B-B14F-4D97-AF65-F5344CB8AC3E}">
        <p14:creationId xmlns:p14="http://schemas.microsoft.com/office/powerpoint/2010/main" val="110127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27384"/>
            <a:ext cx="8572934" cy="6856180"/>
          </a:xfrm>
        </p:spPr>
      </p:pic>
    </p:spTree>
    <p:extLst>
      <p:ext uri="{BB962C8B-B14F-4D97-AF65-F5344CB8AC3E}">
        <p14:creationId xmlns:p14="http://schemas.microsoft.com/office/powerpoint/2010/main" val="32416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033264" y="980728"/>
            <a:ext cx="7139136" cy="922114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b="1" smtClean="0"/>
              <a:t>Az agy felépítése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53140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zis 4"/>
          <p:cNvSpPr/>
          <p:nvPr/>
        </p:nvSpPr>
        <p:spPr>
          <a:xfrm>
            <a:off x="755576" y="332656"/>
            <a:ext cx="4536504" cy="25202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7" name="Egyenes összekötő 6"/>
          <p:cNvCxnSpPr>
            <a:endCxn id="8" idx="1"/>
          </p:cNvCxnSpPr>
          <p:nvPr/>
        </p:nvCxnSpPr>
        <p:spPr>
          <a:xfrm flipV="1">
            <a:off x="5292080" y="585717"/>
            <a:ext cx="2006341" cy="611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7"/>
          <p:cNvSpPr txBox="1"/>
          <p:nvPr/>
        </p:nvSpPr>
        <p:spPr>
          <a:xfrm>
            <a:off x="7298421" y="401051"/>
            <a:ext cx="97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Nagyagy</a:t>
            </a:r>
            <a:endParaRPr lang="hu-HU" dirty="0"/>
          </a:p>
        </p:txBody>
      </p:sp>
      <p:sp>
        <p:nvSpPr>
          <p:cNvPr id="9" name="Ellipszis 8"/>
          <p:cNvSpPr/>
          <p:nvPr/>
        </p:nvSpPr>
        <p:spPr>
          <a:xfrm>
            <a:off x="4488338" y="1844824"/>
            <a:ext cx="1512168" cy="144016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0" name="Egyenes összekötő 9"/>
          <p:cNvCxnSpPr>
            <a:endCxn id="11" idx="1"/>
          </p:cNvCxnSpPr>
          <p:nvPr/>
        </p:nvCxnSpPr>
        <p:spPr>
          <a:xfrm flipV="1">
            <a:off x="5652120" y="1188159"/>
            <a:ext cx="1674789" cy="656665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7326909" y="1003493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Kisagy</a:t>
            </a:r>
            <a:endParaRPr lang="hu-HU" dirty="0"/>
          </a:p>
        </p:txBody>
      </p:sp>
      <p:sp>
        <p:nvSpPr>
          <p:cNvPr id="12" name="Ellipszis 11"/>
          <p:cNvSpPr/>
          <p:nvPr/>
        </p:nvSpPr>
        <p:spPr>
          <a:xfrm>
            <a:off x="2699792" y="1988840"/>
            <a:ext cx="1512168" cy="72008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Egyenes összekötő 12"/>
          <p:cNvCxnSpPr/>
          <p:nvPr/>
        </p:nvCxnSpPr>
        <p:spPr>
          <a:xfrm flipV="1">
            <a:off x="4211960" y="1844824"/>
            <a:ext cx="3064879" cy="36004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7328744" y="1491171"/>
            <a:ext cx="1583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Köztiagy</a:t>
            </a:r>
          </a:p>
          <a:p>
            <a:r>
              <a:rPr lang="hu-HU" dirty="0" err="1" smtClean="0"/>
              <a:t>Thalamusz</a:t>
            </a:r>
            <a:endParaRPr lang="hu-HU" dirty="0" smtClean="0"/>
          </a:p>
          <a:p>
            <a:r>
              <a:rPr lang="hu-HU" dirty="0" err="1" smtClean="0"/>
              <a:t>Hipothalamusz</a:t>
            </a:r>
            <a:endParaRPr lang="hu-HU" dirty="0"/>
          </a:p>
        </p:txBody>
      </p:sp>
      <p:sp>
        <p:nvSpPr>
          <p:cNvPr id="15" name="Ellipszis 14"/>
          <p:cNvSpPr/>
          <p:nvPr/>
        </p:nvSpPr>
        <p:spPr>
          <a:xfrm>
            <a:off x="3023828" y="2708920"/>
            <a:ext cx="1620180" cy="7200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6" name="Egyenes összekötő 15"/>
          <p:cNvCxnSpPr>
            <a:stCxn id="15" idx="6"/>
          </p:cNvCxnSpPr>
          <p:nvPr/>
        </p:nvCxnSpPr>
        <p:spPr>
          <a:xfrm flipV="1">
            <a:off x="4644008" y="2708920"/>
            <a:ext cx="2632831" cy="36004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zövegdoboz 16"/>
          <p:cNvSpPr txBox="1"/>
          <p:nvPr/>
        </p:nvSpPr>
        <p:spPr>
          <a:xfrm>
            <a:off x="7328744" y="2483604"/>
            <a:ext cx="1066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Középagy</a:t>
            </a:r>
            <a:endParaRPr lang="hu-HU" dirty="0"/>
          </a:p>
        </p:txBody>
      </p:sp>
      <p:sp>
        <p:nvSpPr>
          <p:cNvPr id="18" name="Ellipszis 17"/>
          <p:cNvSpPr/>
          <p:nvPr/>
        </p:nvSpPr>
        <p:spPr>
          <a:xfrm>
            <a:off x="3707904" y="3313321"/>
            <a:ext cx="1152128" cy="115212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9" name="Egyenes összekötő 18"/>
          <p:cNvCxnSpPr>
            <a:endCxn id="20" idx="1"/>
          </p:cNvCxnSpPr>
          <p:nvPr/>
        </p:nvCxnSpPr>
        <p:spPr>
          <a:xfrm flipV="1">
            <a:off x="4860032" y="3129484"/>
            <a:ext cx="2468712" cy="587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/>
          <p:cNvSpPr txBox="1"/>
          <p:nvPr/>
        </p:nvSpPr>
        <p:spPr>
          <a:xfrm>
            <a:off x="7328744" y="2944818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Híd</a:t>
            </a:r>
            <a:endParaRPr lang="hu-HU" dirty="0"/>
          </a:p>
        </p:txBody>
      </p:sp>
      <p:sp>
        <p:nvSpPr>
          <p:cNvPr id="21" name="Lekerekített téglalap 20"/>
          <p:cNvSpPr/>
          <p:nvPr/>
        </p:nvSpPr>
        <p:spPr>
          <a:xfrm>
            <a:off x="3707904" y="4426915"/>
            <a:ext cx="1152128" cy="156339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2" name="Egyenes összekötő 21"/>
          <p:cNvCxnSpPr>
            <a:endCxn id="23" idx="1"/>
          </p:cNvCxnSpPr>
          <p:nvPr/>
        </p:nvCxnSpPr>
        <p:spPr>
          <a:xfrm flipV="1">
            <a:off x="4895975" y="3613666"/>
            <a:ext cx="2458318" cy="107547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7354293" y="3429000"/>
            <a:ext cx="108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Nyúltvelő</a:t>
            </a:r>
            <a:endParaRPr lang="hu-HU" dirty="0"/>
          </a:p>
        </p:txBody>
      </p:sp>
      <p:sp>
        <p:nvSpPr>
          <p:cNvPr id="24" name="Ellipszis 23"/>
          <p:cNvSpPr/>
          <p:nvPr/>
        </p:nvSpPr>
        <p:spPr>
          <a:xfrm>
            <a:off x="3819529" y="3068960"/>
            <a:ext cx="464439" cy="25922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5" name="Egyenes összekötő 24"/>
          <p:cNvCxnSpPr/>
          <p:nvPr/>
        </p:nvCxnSpPr>
        <p:spPr>
          <a:xfrm flipV="1">
            <a:off x="4283968" y="4293096"/>
            <a:ext cx="2992871" cy="7920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zövegdoboz 25"/>
          <p:cNvSpPr txBox="1"/>
          <p:nvPr/>
        </p:nvSpPr>
        <p:spPr>
          <a:xfrm>
            <a:off x="7383105" y="3969930"/>
            <a:ext cx="1509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Formatio</a:t>
            </a:r>
            <a:r>
              <a:rPr lang="hu-HU" dirty="0" smtClean="0"/>
              <a:t> </a:t>
            </a:r>
            <a:r>
              <a:rPr lang="hu-HU" dirty="0" err="1" smtClean="0"/>
              <a:t>reticularis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4396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1" grpId="0"/>
      <p:bldP spid="12" grpId="0" animBg="1"/>
      <p:bldP spid="14" grpId="0"/>
      <p:bldP spid="15" grpId="0" animBg="1"/>
      <p:bldP spid="17" grpId="0"/>
      <p:bldP spid="18" grpId="0" animBg="1"/>
      <p:bldP spid="20" grpId="0"/>
      <p:bldP spid="21" grpId="0" animBg="1"/>
      <p:bldP spid="23" grpId="0"/>
      <p:bldP spid="24" grpId="0" animBg="1"/>
      <p:bldP spid="2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33264" y="274638"/>
            <a:ext cx="7139136" cy="922114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b="1" dirty="0" smtClean="0"/>
              <a:t>Az agy felépítése</a:t>
            </a:r>
            <a:endParaRPr lang="hu-HU" b="1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229600" cy="4217079"/>
          </a:xfrm>
        </p:spPr>
      </p:pic>
    </p:spTree>
    <p:extLst>
      <p:ext uri="{BB962C8B-B14F-4D97-AF65-F5344CB8AC3E}">
        <p14:creationId xmlns:p14="http://schemas.microsoft.com/office/powerpoint/2010/main" val="104150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5976664" cy="648072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 err="1" smtClean="0"/>
              <a:t>Az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agyvelő</a:t>
            </a:r>
            <a:endParaRPr lang="hu-HU" sz="3600" b="1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5496" y="1304764"/>
            <a:ext cx="5580112" cy="3096344"/>
          </a:xfrm>
        </p:spPr>
        <p:txBody>
          <a:bodyPr anchor="t">
            <a:noAutofit/>
          </a:bodyPr>
          <a:lstStyle/>
          <a:p>
            <a:pPr algn="just"/>
            <a:r>
              <a:rPr lang="hu-HU" sz="1800" b="0" dirty="0" smtClean="0"/>
              <a:t>Az agy felépítése: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1800" b="0" dirty="0" smtClean="0"/>
              <a:t>Agytörzs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hu-HU" b="0" dirty="0" err="1" smtClean="0"/>
              <a:t>Nyúltvelő</a:t>
            </a:r>
            <a:r>
              <a:rPr lang="hu-HU" b="0" dirty="0" smtClean="0"/>
              <a:t> (</a:t>
            </a:r>
            <a:r>
              <a:rPr lang="hu-HU" i="1" dirty="0" err="1" smtClean="0"/>
              <a:t>medulla</a:t>
            </a:r>
            <a:r>
              <a:rPr lang="hu-HU" i="1" dirty="0" smtClean="0"/>
              <a:t> </a:t>
            </a:r>
            <a:r>
              <a:rPr lang="hu-HU" i="1" dirty="0" err="1" smtClean="0"/>
              <a:t>oblongata</a:t>
            </a:r>
            <a:r>
              <a:rPr lang="hu-HU" b="0" dirty="0" smtClean="0"/>
              <a:t>) (1)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hu-HU" b="0" dirty="0" smtClean="0"/>
              <a:t>Híd (</a:t>
            </a:r>
            <a:r>
              <a:rPr lang="hu-HU" i="1" dirty="0" err="1" smtClean="0"/>
              <a:t>pons</a:t>
            </a:r>
            <a:r>
              <a:rPr lang="hu-HU" b="0" dirty="0" smtClean="0"/>
              <a:t>) (2)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hu-HU" b="0" dirty="0" smtClean="0"/>
              <a:t>Középagy (</a:t>
            </a:r>
            <a:r>
              <a:rPr lang="hu-HU" i="1" dirty="0" err="1" smtClean="0"/>
              <a:t>mesencephalon</a:t>
            </a:r>
            <a:r>
              <a:rPr lang="hu-HU" b="0" dirty="0" smtClean="0"/>
              <a:t>) (3)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1800" b="0" dirty="0" smtClean="0"/>
              <a:t>Kisagy (</a:t>
            </a:r>
            <a:r>
              <a:rPr lang="hu-HU" sz="1800" i="1" dirty="0" err="1" smtClean="0"/>
              <a:t>cerebellum</a:t>
            </a:r>
            <a:r>
              <a:rPr lang="hu-HU" sz="1800" b="0" dirty="0" smtClean="0"/>
              <a:t>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1800" b="0" dirty="0" smtClean="0"/>
              <a:t>Köztiagy (</a:t>
            </a:r>
            <a:r>
              <a:rPr lang="hu-HU" sz="1800" i="1" dirty="0" err="1" smtClean="0"/>
              <a:t>diencephalon</a:t>
            </a:r>
            <a:r>
              <a:rPr lang="hu-HU" sz="1800" b="0" dirty="0" smtClean="0"/>
              <a:t>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1800" b="0" dirty="0" smtClean="0"/>
              <a:t>Végagy (</a:t>
            </a:r>
            <a:r>
              <a:rPr lang="hu-HU" sz="1800" i="1" dirty="0" err="1" smtClean="0"/>
              <a:t>telencephalon</a:t>
            </a:r>
            <a:r>
              <a:rPr lang="hu-HU" sz="1800" b="0" dirty="0" smtClean="0"/>
              <a:t>)</a:t>
            </a:r>
          </a:p>
          <a:p>
            <a:pPr lvl="1" algn="just"/>
            <a:endParaRPr lang="hu-HU" sz="1800" b="0" dirty="0" smtClean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hu-HU" sz="1800" b="0" dirty="0" smtClean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52936"/>
            <a:ext cx="4463863" cy="2999158"/>
          </a:xfrm>
        </p:spPr>
      </p:pic>
    </p:spTree>
    <p:extLst>
      <p:ext uri="{BB962C8B-B14F-4D97-AF65-F5344CB8AC3E}">
        <p14:creationId xmlns:p14="http://schemas.microsoft.com/office/powerpoint/2010/main" val="407491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5976664" cy="648072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 err="1" smtClean="0"/>
              <a:t>Agytörzs</a:t>
            </a:r>
            <a:endParaRPr lang="hu-HU" sz="3600" b="1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908720"/>
            <a:ext cx="7848872" cy="518457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u-HU" altLang="hu-HU" sz="2000" u="sng" dirty="0" err="1" smtClean="0"/>
              <a:t>Nyúltvelő</a:t>
            </a:r>
            <a:r>
              <a:rPr lang="hu-HU" altLang="hu-HU" sz="2000" b="0" u="sng" dirty="0" smtClean="0"/>
              <a:t>:</a:t>
            </a:r>
          </a:p>
          <a:p>
            <a:pPr marL="9144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b="0" dirty="0" smtClean="0"/>
              <a:t>Reflexközpont: légzés, keringés szabályozása, emésztés nyelés, hányás, köhögés, nyálelválasztás</a:t>
            </a:r>
          </a:p>
          <a:p>
            <a:pPr marL="91440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b="0" dirty="0" smtClean="0"/>
              <a:t>A leszálló mozgató pályák legnagyobb része itt kereszteződik át (egyik oldalról átmegy a másikra)</a:t>
            </a:r>
            <a:br>
              <a:rPr lang="hu-HU" altLang="hu-HU" b="0" dirty="0" smtClean="0"/>
            </a:br>
            <a:endParaRPr lang="hu-HU" altLang="hu-HU" b="0" dirty="0" smtClean="0"/>
          </a:p>
          <a:p>
            <a:pPr eaLnBrk="1" hangingPunct="1">
              <a:lnSpc>
                <a:spcPct val="90000"/>
              </a:lnSpc>
            </a:pPr>
            <a:r>
              <a:rPr lang="hu-HU" altLang="hu-HU" sz="2000" u="sng" dirty="0" smtClean="0"/>
              <a:t>Híd</a:t>
            </a:r>
            <a:r>
              <a:rPr lang="hu-HU" altLang="hu-HU" sz="2000" b="0" u="sng" dirty="0" smtClean="0"/>
              <a:t>: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b="0" dirty="0" smtClean="0"/>
              <a:t>Légzési és keringési központ – </a:t>
            </a:r>
            <a:r>
              <a:rPr lang="hu-HU" altLang="hu-HU" b="0" dirty="0" err="1" smtClean="0"/>
              <a:t>nyúltvelői</a:t>
            </a:r>
            <a:r>
              <a:rPr lang="hu-HU" altLang="hu-HU" b="0" dirty="0" smtClean="0"/>
              <a:t> központokat felülszabályozza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b="0" dirty="0" smtClean="0"/>
              <a:t>Azok működését összehangolja </a:t>
            </a:r>
            <a:r>
              <a:rPr lang="hu-HU" altLang="hu-HU" b="0" dirty="0" err="1" smtClean="0"/>
              <a:t>pl</a:t>
            </a:r>
            <a:r>
              <a:rPr lang="hu-HU" altLang="hu-HU" b="0" dirty="0" smtClean="0"/>
              <a:t>: nyelés és beszéd egyszerre</a:t>
            </a:r>
            <a:br>
              <a:rPr lang="hu-HU" altLang="hu-HU" b="0" dirty="0" smtClean="0"/>
            </a:br>
            <a:endParaRPr lang="hu-HU" altLang="hu-HU" b="0" dirty="0" smtClean="0"/>
          </a:p>
          <a:p>
            <a:pPr eaLnBrk="1" hangingPunct="1">
              <a:lnSpc>
                <a:spcPct val="90000"/>
              </a:lnSpc>
            </a:pPr>
            <a:r>
              <a:rPr lang="hu-HU" altLang="hu-HU" sz="2000" u="sng" dirty="0" smtClean="0"/>
              <a:t>Középagy:</a:t>
            </a:r>
          </a:p>
          <a:p>
            <a:pPr marL="8001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altLang="hu-HU" b="0" dirty="0" smtClean="0"/>
              <a:t>Tudat alatti reflexek központja: pupilla-reflex, rágási-reflex, testtartási reflexek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hu-HU" altLang="hu-HU" b="0" dirty="0" smtClean="0"/>
          </a:p>
        </p:txBody>
      </p:sp>
    </p:spTree>
    <p:extLst>
      <p:ext uri="{BB962C8B-B14F-4D97-AF65-F5344CB8AC3E}">
        <p14:creationId xmlns:p14="http://schemas.microsoft.com/office/powerpoint/2010/main" val="201663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5976664" cy="648072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 err="1" smtClean="0"/>
              <a:t>Agytörzs</a:t>
            </a:r>
            <a:endParaRPr lang="hu-HU" sz="36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/>
          <a:stretch/>
        </p:blipFill>
        <p:spPr>
          <a:xfrm>
            <a:off x="1043608" y="1052736"/>
            <a:ext cx="727629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0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5976664" cy="648072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 err="1" smtClean="0"/>
              <a:t>Köztiagy</a:t>
            </a:r>
            <a:endParaRPr lang="hu-HU" sz="36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0" b="8001"/>
          <a:stretch/>
        </p:blipFill>
        <p:spPr>
          <a:xfrm>
            <a:off x="0" y="1052736"/>
            <a:ext cx="91440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5976664" cy="648072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 err="1" smtClean="0"/>
              <a:t>Köztiagy</a:t>
            </a:r>
            <a:endParaRPr lang="hu-HU" sz="3600" b="1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-747464"/>
            <a:ext cx="7560840" cy="65976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u-HU" altLang="hu-HU" u="sng" dirty="0" err="1" smtClean="0"/>
              <a:t>Talamusz</a:t>
            </a:r>
            <a:r>
              <a:rPr lang="hu-HU" altLang="hu-HU" b="0" u="sng" dirty="0" smtClean="0"/>
              <a:t>:</a:t>
            </a:r>
            <a:r>
              <a:rPr lang="hu-HU" altLang="hu-HU" b="0" dirty="0" smtClean="0"/>
              <a:t> </a:t>
            </a:r>
            <a:r>
              <a:rPr lang="hu-HU" altLang="hu-HU" b="0" dirty="0" smtClean="0">
                <a:sym typeface="Wingdings" panose="05000000000000000000" pitchFamily="2" charset="2"/>
              </a:rPr>
              <a:t>(felső rész)</a:t>
            </a:r>
          </a:p>
          <a:p>
            <a:pPr marL="800100" lvl="1" indent="-342900" eaLnBrk="1" hangingPunct="1">
              <a:lnSpc>
                <a:spcPct val="90000"/>
              </a:lnSpc>
              <a:buFont typeface="Calibri" pitchFamily="34" charset="0"/>
              <a:buChar char="–"/>
            </a:pPr>
            <a:r>
              <a:rPr lang="hu-HU" altLang="hu-HU" sz="2400" b="0" dirty="0" smtClean="0"/>
              <a:t>Az érzékszervektől érkező pályák itt kapcsolódnak át (</a:t>
            </a:r>
            <a:r>
              <a:rPr lang="hu-HU" altLang="hu-HU" sz="2400" b="0" dirty="0" err="1" smtClean="0"/>
              <a:t>kiv</a:t>
            </a:r>
            <a:r>
              <a:rPr lang="hu-HU" altLang="hu-HU" sz="2400" b="0" dirty="0" smtClean="0"/>
              <a:t>.:szaglópálya)</a:t>
            </a:r>
          </a:p>
          <a:p>
            <a:pPr marL="800100" lvl="1" indent="-342900" eaLnBrk="1" hangingPunct="1">
              <a:lnSpc>
                <a:spcPct val="90000"/>
              </a:lnSpc>
              <a:buFont typeface="Calibri" pitchFamily="34" charset="0"/>
              <a:buChar char="–"/>
            </a:pPr>
            <a:r>
              <a:rPr lang="hu-HU" altLang="hu-HU" sz="2400" b="0" dirty="0" smtClean="0"/>
              <a:t>Előzetes feldolgozás – átengedi, felerősíti…</a:t>
            </a:r>
          </a:p>
          <a:p>
            <a:pPr marL="800100" lvl="1" indent="-342900" eaLnBrk="1" hangingPunct="1">
              <a:lnSpc>
                <a:spcPct val="90000"/>
              </a:lnSpc>
              <a:buFont typeface="Calibri" pitchFamily="34" charset="0"/>
              <a:buChar char="–"/>
            </a:pPr>
            <a:r>
              <a:rPr lang="hu-HU" altLang="hu-HU" sz="2400" b="0" dirty="0" smtClean="0"/>
              <a:t>Agykérget ébreszti</a:t>
            </a:r>
            <a:r>
              <a:rPr lang="en-GB" altLang="hu-HU" sz="2400" b="0" dirty="0" smtClean="0"/>
              <a:t/>
            </a:r>
            <a:br>
              <a:rPr lang="en-GB" altLang="hu-HU" sz="2400" b="0" dirty="0" smtClean="0"/>
            </a:br>
            <a:endParaRPr lang="hu-HU" altLang="hu-HU" sz="2400" b="0" dirty="0" smtClean="0"/>
          </a:p>
          <a:p>
            <a:pPr eaLnBrk="1" hangingPunct="1">
              <a:lnSpc>
                <a:spcPct val="90000"/>
              </a:lnSpc>
            </a:pPr>
            <a:r>
              <a:rPr lang="hu-HU" altLang="hu-HU" u="sng" dirty="0" err="1" smtClean="0">
                <a:sym typeface="Wingdings" panose="05000000000000000000" pitchFamily="2" charset="2"/>
              </a:rPr>
              <a:t>Hipotalamusz</a:t>
            </a:r>
            <a:r>
              <a:rPr lang="hu-HU" altLang="hu-HU" b="0" u="sng" dirty="0" smtClean="0">
                <a:sym typeface="Wingdings" panose="05000000000000000000" pitchFamily="2" charset="2"/>
              </a:rPr>
              <a:t>:</a:t>
            </a:r>
            <a:r>
              <a:rPr lang="hu-HU" altLang="hu-HU" b="0" dirty="0" smtClean="0">
                <a:sym typeface="Wingdings" panose="05000000000000000000" pitchFamily="2" charset="2"/>
              </a:rPr>
              <a:t> (alsó rész)</a:t>
            </a:r>
          </a:p>
          <a:p>
            <a:pPr marL="800100" lvl="1" indent="-342900" eaLnBrk="1" hangingPunct="1">
              <a:lnSpc>
                <a:spcPct val="90000"/>
              </a:lnSpc>
              <a:buFont typeface="Calibri" pitchFamily="34" charset="0"/>
              <a:buChar char="–"/>
            </a:pPr>
            <a:r>
              <a:rPr lang="hu-HU" altLang="hu-HU" sz="2400" b="0" dirty="0" smtClean="0">
                <a:sym typeface="Wingdings" panose="05000000000000000000" pitchFamily="2" charset="2"/>
              </a:rPr>
              <a:t>Vegetatív működések központja: hűtő, fűtő, éhség, jóllakottság, vízforgalom szab. központjai vannak itt</a:t>
            </a:r>
          </a:p>
          <a:p>
            <a:pPr marL="800100" lvl="1" indent="-342900" eaLnBrk="1" hangingPunct="1">
              <a:lnSpc>
                <a:spcPct val="90000"/>
              </a:lnSpc>
              <a:buFont typeface="Calibri" pitchFamily="34" charset="0"/>
              <a:buChar char="–"/>
            </a:pPr>
            <a:r>
              <a:rPr lang="hu-HU" altLang="hu-HU" sz="2400" b="0" dirty="0" smtClean="0">
                <a:sym typeface="Wingdings" panose="05000000000000000000" pitchFamily="2" charset="2"/>
              </a:rPr>
              <a:t>Hormonokat termel: </a:t>
            </a:r>
            <a:r>
              <a:rPr lang="hu-HU" altLang="hu-HU" sz="2400" b="0" dirty="0" err="1" smtClean="0">
                <a:sym typeface="Wingdings" panose="05000000000000000000" pitchFamily="2" charset="2"/>
              </a:rPr>
              <a:t>oxitocin</a:t>
            </a:r>
            <a:r>
              <a:rPr lang="hu-HU" altLang="hu-HU" sz="2400" b="0" dirty="0" smtClean="0">
                <a:sym typeface="Wingdings" panose="05000000000000000000" pitchFamily="2" charset="2"/>
              </a:rPr>
              <a:t>, </a:t>
            </a:r>
            <a:r>
              <a:rPr lang="hu-HU" altLang="hu-HU" sz="2400" b="0" dirty="0" err="1" smtClean="0">
                <a:sym typeface="Wingdings" panose="05000000000000000000" pitchFamily="2" charset="2"/>
              </a:rPr>
              <a:t>vazopresszin</a:t>
            </a:r>
            <a:endParaRPr lang="hu-HU" altLang="hu-HU" sz="2400" b="0" dirty="0" smtClean="0">
              <a:sym typeface="Wingdings" panose="05000000000000000000" pitchFamily="2" charset="2"/>
            </a:endParaRPr>
          </a:p>
          <a:p>
            <a:pPr marL="800100" lvl="1" indent="-342900" eaLnBrk="1" hangingPunct="1">
              <a:lnSpc>
                <a:spcPct val="90000"/>
              </a:lnSpc>
              <a:buFont typeface="Calibri" pitchFamily="34" charset="0"/>
              <a:buChar char="–"/>
            </a:pPr>
            <a:r>
              <a:rPr lang="hu-HU" altLang="hu-HU" sz="2400" b="0" dirty="0" smtClean="0">
                <a:sym typeface="Wingdings" panose="05000000000000000000" pitchFamily="2" charset="2"/>
              </a:rPr>
              <a:t>Dühközpont is itt van</a:t>
            </a:r>
          </a:p>
          <a:p>
            <a:pPr lvl="1" eaLnBrk="1" hangingPunct="1">
              <a:lnSpc>
                <a:spcPct val="90000"/>
              </a:lnSpc>
            </a:pPr>
            <a:endParaRPr lang="hu-HU" altLang="hu-HU" sz="2400" b="0" dirty="0" smtClean="0"/>
          </a:p>
        </p:txBody>
      </p:sp>
    </p:spTree>
    <p:extLst>
      <p:ext uri="{BB962C8B-B14F-4D97-AF65-F5344CB8AC3E}">
        <p14:creationId xmlns:p14="http://schemas.microsoft.com/office/powerpoint/2010/main" val="186048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5976664" cy="648072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 err="1" smtClean="0"/>
              <a:t>Kisagy</a:t>
            </a:r>
            <a:endParaRPr lang="hu-HU" sz="3600" b="1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548680"/>
            <a:ext cx="7283152" cy="5541265"/>
          </a:xfrm>
        </p:spPr>
        <p:txBody>
          <a:bodyPr>
            <a:normAutofit fontScale="92500"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hu-HU" altLang="hu-HU" sz="2400" b="0" dirty="0" smtClean="0"/>
              <a:t>Két félteke, felületén tekervények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hu-HU" altLang="hu-HU" sz="2400" b="0" dirty="0" smtClean="0"/>
              <a:t>Szürke és fehérállományra különül, a szürkeállomány van kívül, fehérállományban magok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hu-HU" altLang="hu-HU" b="0" dirty="0" smtClean="0"/>
              <a:t>Fejlődéstanilag 3 része van: </a:t>
            </a:r>
            <a:r>
              <a:rPr lang="hu-HU" altLang="hu-HU" b="0" dirty="0" err="1" smtClean="0"/>
              <a:t>archicerebellum</a:t>
            </a:r>
            <a:r>
              <a:rPr lang="hu-HU" altLang="hu-HU" b="0" dirty="0" smtClean="0"/>
              <a:t>, </a:t>
            </a:r>
            <a:r>
              <a:rPr lang="hu-HU" altLang="hu-HU" b="0" dirty="0" err="1" smtClean="0"/>
              <a:t>paleocerebellum</a:t>
            </a:r>
            <a:r>
              <a:rPr lang="hu-HU" altLang="hu-HU" b="0" dirty="0" smtClean="0"/>
              <a:t>, </a:t>
            </a:r>
            <a:r>
              <a:rPr lang="hu-HU" altLang="hu-HU" b="0" dirty="0" err="1" smtClean="0"/>
              <a:t>neocerebellum</a:t>
            </a:r>
            <a:endParaRPr lang="hu-HU" altLang="hu-HU" b="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hu-HU" altLang="hu-HU" sz="2400" b="0" dirty="0" smtClean="0"/>
              <a:t>(Funkció szerinti tagozódás: </a:t>
            </a:r>
            <a:r>
              <a:rPr lang="hu-HU" altLang="hu-HU" sz="2400" b="0" dirty="0" err="1" smtClean="0"/>
              <a:t>vestibulocerebellum</a:t>
            </a:r>
            <a:r>
              <a:rPr lang="hu-HU" altLang="hu-HU" sz="2400" b="0" dirty="0" smtClean="0"/>
              <a:t>, </a:t>
            </a:r>
            <a:r>
              <a:rPr lang="hu-HU" altLang="hu-HU" sz="2400" b="0" dirty="0" err="1" smtClean="0"/>
              <a:t>spinocerebellum</a:t>
            </a:r>
            <a:r>
              <a:rPr lang="hu-HU" altLang="hu-HU" sz="2400" b="0" dirty="0" smtClean="0"/>
              <a:t>, </a:t>
            </a:r>
            <a:r>
              <a:rPr lang="hu-HU" altLang="hu-HU" sz="2400" b="0" dirty="0" err="1" smtClean="0"/>
              <a:t>cerebro</a:t>
            </a:r>
            <a:r>
              <a:rPr lang="hu-HU" altLang="hu-HU" sz="2400" b="0" dirty="0" smtClean="0"/>
              <a:t>/</a:t>
            </a:r>
            <a:r>
              <a:rPr lang="hu-HU" altLang="hu-HU" sz="2400" b="0" dirty="0" err="1" smtClean="0"/>
              <a:t>pontocerebellum</a:t>
            </a:r>
            <a:r>
              <a:rPr lang="hu-HU" altLang="hu-HU" sz="2400" b="0" dirty="0" smtClean="0"/>
              <a:t>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hu-HU" altLang="hu-HU" sz="2400" b="0" dirty="0" smtClean="0"/>
              <a:t>Kap információt a nagyagy érző-, és mozgatóterületeiről, az agytörzstől és a gerincvelőtől is</a:t>
            </a:r>
          </a:p>
          <a:p>
            <a:pPr eaLnBrk="1" hangingPunct="1"/>
            <a:r>
              <a:rPr lang="hu-HU" altLang="hu-HU" b="0" dirty="0"/>
              <a:t>	</a:t>
            </a:r>
            <a:r>
              <a:rPr lang="hu-HU" altLang="hu-HU" b="0" dirty="0" smtClean="0">
                <a:sym typeface="Wingdings"/>
              </a:rPr>
              <a:t> </a:t>
            </a:r>
            <a:r>
              <a:rPr lang="hu-HU" altLang="hu-HU" sz="2400" u="sng" dirty="0" smtClean="0"/>
              <a:t>mozgáskoordinációs központ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hu-HU" altLang="hu-HU" sz="2400" dirty="0" smtClean="0"/>
              <a:t>Szerepe: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hu-HU" altLang="hu-HU" sz="2400" dirty="0" smtClean="0"/>
              <a:t>Célvezérelt mozgások irányítása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hu-HU" altLang="hu-HU" sz="2400" dirty="0" smtClean="0"/>
              <a:t>Elindult mozgás pontosítása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hu-HU" altLang="hu-HU" sz="2400" dirty="0" smtClean="0"/>
              <a:t>Egyensúly megtartása</a:t>
            </a:r>
          </a:p>
        </p:txBody>
      </p:sp>
    </p:spTree>
    <p:extLst>
      <p:ext uri="{BB962C8B-B14F-4D97-AF65-F5344CB8AC3E}">
        <p14:creationId xmlns:p14="http://schemas.microsoft.com/office/powerpoint/2010/main" val="178160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760040" y="1268760"/>
            <a:ext cx="7772400" cy="1971650"/>
          </a:xfr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idegrendszer fejlődése és tagozódása</a:t>
            </a:r>
            <a:endParaRPr lang="hu-HU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480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8" y="44624"/>
            <a:ext cx="5976664" cy="648072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 err="1" smtClean="0"/>
              <a:t>Nagyagy</a:t>
            </a:r>
            <a:endParaRPr lang="hu-HU" sz="3600" b="1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404664"/>
            <a:ext cx="7344816" cy="4968552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2600" b="0" dirty="0" smtClean="0"/>
              <a:t>Legnagyobb, legfejlettebb agyterület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2600" b="0" dirty="0" smtClean="0"/>
              <a:t>Agyhártyák borítják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2600" b="0" dirty="0" smtClean="0"/>
              <a:t>Felszíne barázdált, tekervényes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2600" b="0" dirty="0" smtClean="0"/>
              <a:t>Két féltekéből áll – ezeket a </a:t>
            </a:r>
            <a:r>
              <a:rPr lang="hu-HU" altLang="hu-HU" sz="2600" b="0" dirty="0" err="1" smtClean="0"/>
              <a:t>kérgestest</a:t>
            </a:r>
            <a:r>
              <a:rPr lang="hu-HU" altLang="hu-HU" sz="2600" b="0" dirty="0" smtClean="0"/>
              <a:t> (corpus </a:t>
            </a:r>
            <a:r>
              <a:rPr lang="hu-HU" altLang="hu-HU" sz="2600" b="0" dirty="0" err="1" smtClean="0"/>
              <a:t>callosum</a:t>
            </a:r>
            <a:r>
              <a:rPr lang="hu-HU" altLang="hu-HU" sz="2600" b="0" dirty="0" smtClean="0"/>
              <a:t>) kapcsolja össze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altLang="hu-HU" sz="2600" b="0" dirty="0" smtClean="0"/>
              <a:t>Szürke és fehérállománya elkülönül</a:t>
            </a:r>
          </a:p>
        </p:txBody>
      </p:sp>
    </p:spTree>
    <p:extLst>
      <p:ext uri="{BB962C8B-B14F-4D97-AF65-F5344CB8AC3E}">
        <p14:creationId xmlns:p14="http://schemas.microsoft.com/office/powerpoint/2010/main" val="14201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artalom helye 1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987" y="3068960"/>
            <a:ext cx="4098551" cy="2924944"/>
          </a:xfr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984776" cy="648072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 err="1" smtClean="0"/>
              <a:t>Az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agyvelő</a:t>
            </a:r>
            <a:endParaRPr lang="hu-HU" sz="3600" b="1" dirty="0"/>
          </a:p>
        </p:txBody>
      </p:sp>
      <p:pic>
        <p:nvPicPr>
          <p:cNvPr id="13" name="Tartalom helye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764704"/>
            <a:ext cx="3960440" cy="2239837"/>
          </a:xfrm>
        </p:spPr>
      </p:pic>
      <p:sp>
        <p:nvSpPr>
          <p:cNvPr id="11" name="Szöveg helye 10"/>
          <p:cNvSpPr>
            <a:spLocks noGrp="1"/>
          </p:cNvSpPr>
          <p:nvPr>
            <p:ph type="body" sz="quarter" idx="3"/>
          </p:nvPr>
        </p:nvSpPr>
        <p:spPr>
          <a:xfrm>
            <a:off x="0" y="836712"/>
            <a:ext cx="5148064" cy="5112568"/>
          </a:xfrm>
        </p:spPr>
        <p:txBody>
          <a:bodyPr anchor="t"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b="0" dirty="0" smtClean="0"/>
              <a:t>A </a:t>
            </a:r>
            <a:r>
              <a:rPr lang="hu-HU" sz="1800" b="0" dirty="0"/>
              <a:t>féltekéket lebenyekre osztjuk: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800" b="0" dirty="0"/>
              <a:t>homloklebeny (</a:t>
            </a:r>
            <a:r>
              <a:rPr lang="hu-HU" sz="1800" i="1" dirty="0" err="1"/>
              <a:t>lobus</a:t>
            </a:r>
            <a:r>
              <a:rPr lang="hu-HU" sz="1800" i="1" dirty="0"/>
              <a:t> </a:t>
            </a:r>
            <a:r>
              <a:rPr lang="hu-HU" sz="1800" i="1" dirty="0" err="1"/>
              <a:t>frontalis</a:t>
            </a:r>
            <a:r>
              <a:rPr lang="hu-HU" sz="1800" b="0" dirty="0" smtClean="0"/>
              <a:t>)</a:t>
            </a:r>
            <a:endParaRPr lang="hu-HU" sz="18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800" b="0" dirty="0"/>
              <a:t>fali lebeny (</a:t>
            </a:r>
            <a:r>
              <a:rPr lang="hu-HU" sz="1800" i="1" dirty="0" err="1"/>
              <a:t>lobus</a:t>
            </a:r>
            <a:r>
              <a:rPr lang="hu-HU" sz="1800" i="1" dirty="0"/>
              <a:t> </a:t>
            </a:r>
            <a:r>
              <a:rPr lang="hu-HU" sz="1800" i="1" dirty="0" err="1"/>
              <a:t>parietalis</a:t>
            </a:r>
            <a:r>
              <a:rPr lang="hu-HU" sz="1800" b="0" dirty="0" smtClean="0"/>
              <a:t>)</a:t>
            </a:r>
            <a:endParaRPr lang="hu-HU" sz="18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800" b="0" dirty="0"/>
              <a:t>nyakszirt lebeny (</a:t>
            </a:r>
            <a:r>
              <a:rPr lang="hu-HU" sz="1800" i="1" dirty="0" err="1"/>
              <a:t>lobus</a:t>
            </a:r>
            <a:r>
              <a:rPr lang="hu-HU" sz="1800" i="1" dirty="0"/>
              <a:t> </a:t>
            </a:r>
            <a:r>
              <a:rPr lang="hu-HU" sz="1800" i="1" dirty="0" err="1"/>
              <a:t>occipitalis</a:t>
            </a:r>
            <a:r>
              <a:rPr lang="hu-HU" sz="1800" b="0" dirty="0" smtClean="0"/>
              <a:t>)</a:t>
            </a:r>
            <a:endParaRPr lang="hu-HU" sz="1800" b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1800" b="0" dirty="0"/>
              <a:t>halánték lebeny </a:t>
            </a:r>
            <a:r>
              <a:rPr lang="hu-HU" sz="1800" i="1" dirty="0"/>
              <a:t>(</a:t>
            </a:r>
            <a:r>
              <a:rPr lang="hu-HU" sz="1800" i="1" dirty="0" err="1"/>
              <a:t>lobus</a:t>
            </a:r>
            <a:r>
              <a:rPr lang="hu-HU" sz="1800" i="1" dirty="0"/>
              <a:t> </a:t>
            </a:r>
            <a:r>
              <a:rPr lang="hu-HU" sz="1800" i="1" dirty="0" err="1"/>
              <a:t>temporalis</a:t>
            </a:r>
            <a:r>
              <a:rPr lang="hu-HU" sz="1800" b="0" dirty="0" smtClean="0"/>
              <a:t>)</a:t>
            </a:r>
          </a:p>
          <a:p>
            <a:pPr lvl="1"/>
            <a:endParaRPr lang="hu-HU" sz="1800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b="0" dirty="0"/>
              <a:t>A homloklebenyt a fali lebenytől a </a:t>
            </a:r>
            <a:r>
              <a:rPr lang="hu-HU" sz="1800" i="1" dirty="0" err="1"/>
              <a:t>sulcus</a:t>
            </a:r>
            <a:r>
              <a:rPr lang="hu-HU" sz="1800" i="1" dirty="0"/>
              <a:t> </a:t>
            </a:r>
            <a:r>
              <a:rPr lang="hu-HU" sz="1800" i="1" dirty="0" err="1"/>
              <a:t>centralis</a:t>
            </a:r>
            <a:r>
              <a:rPr lang="hu-HU" sz="1800" b="0" dirty="0"/>
              <a:t> választja </a:t>
            </a:r>
            <a:r>
              <a:rPr lang="hu-HU" sz="1800" b="0" dirty="0" smtClean="0"/>
              <a:t>el</a:t>
            </a:r>
            <a:br>
              <a:rPr lang="hu-HU" sz="1800" b="0" dirty="0" smtClean="0"/>
            </a:br>
            <a:endParaRPr lang="hu-HU" sz="1800" b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b="0" dirty="0"/>
              <a:t>A </a:t>
            </a:r>
            <a:r>
              <a:rPr lang="hu-HU" sz="1800" b="0" dirty="0" err="1"/>
              <a:t>sulcus</a:t>
            </a:r>
            <a:r>
              <a:rPr lang="hu-HU" sz="1800" b="0" dirty="0"/>
              <a:t> </a:t>
            </a:r>
            <a:r>
              <a:rPr lang="hu-HU" sz="1800" b="0" dirty="0" err="1"/>
              <a:t>centralis</a:t>
            </a:r>
            <a:r>
              <a:rPr lang="hu-HU" sz="1800" b="0" dirty="0"/>
              <a:t> választja el a </a:t>
            </a:r>
            <a:r>
              <a:rPr lang="hu-HU" sz="1800" i="1" dirty="0" err="1"/>
              <a:t>gyrus</a:t>
            </a:r>
            <a:r>
              <a:rPr lang="hu-HU" sz="1800" i="1" dirty="0"/>
              <a:t> </a:t>
            </a:r>
            <a:r>
              <a:rPr lang="hu-HU" sz="1800" i="1" dirty="0" err="1"/>
              <a:t>praecentralis</a:t>
            </a:r>
            <a:r>
              <a:rPr lang="hu-HU" sz="1800" b="0" dirty="0" err="1"/>
              <a:t>t</a:t>
            </a:r>
            <a:r>
              <a:rPr lang="hu-HU" sz="1800" b="0" dirty="0"/>
              <a:t> (12) (akaratlagos mozgások mezőjét) a </a:t>
            </a:r>
            <a:r>
              <a:rPr lang="hu-HU" sz="1800" i="1" dirty="0" err="1"/>
              <a:t>gyrus</a:t>
            </a:r>
            <a:r>
              <a:rPr lang="hu-HU" sz="1800" i="1" dirty="0"/>
              <a:t> </a:t>
            </a:r>
            <a:r>
              <a:rPr lang="hu-HU" sz="1800" i="1" dirty="0" err="1"/>
              <a:t>postcentralis</a:t>
            </a:r>
            <a:r>
              <a:rPr lang="hu-HU" sz="1800" b="0" dirty="0" err="1"/>
              <a:t>tól</a:t>
            </a:r>
            <a:r>
              <a:rPr lang="hu-HU" sz="1800" b="0" dirty="0"/>
              <a:t> (13)(</a:t>
            </a:r>
            <a:r>
              <a:rPr lang="hu-HU" sz="1800" b="0" dirty="0" err="1"/>
              <a:t>somatosensibilitás</a:t>
            </a:r>
            <a:r>
              <a:rPr lang="hu-HU" sz="1800" b="0" dirty="0"/>
              <a:t> mezőjétől</a:t>
            </a:r>
            <a:r>
              <a:rPr lang="hu-HU" sz="1800" b="0" dirty="0" smtClean="0"/>
              <a:t>)</a:t>
            </a:r>
            <a:endParaRPr lang="hu-HU" sz="1800" b="0" dirty="0"/>
          </a:p>
        </p:txBody>
      </p:sp>
    </p:spTree>
    <p:extLst>
      <p:ext uri="{BB962C8B-B14F-4D97-AF65-F5344CB8AC3E}">
        <p14:creationId xmlns:p14="http://schemas.microsoft.com/office/powerpoint/2010/main" val="247707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755638"/>
            <a:ext cx="8136904" cy="5121633"/>
          </a:xfr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984776" cy="648072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3600" b="1" dirty="0" err="1" smtClean="0"/>
              <a:t>Az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agyvelő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406988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836712"/>
            <a:ext cx="4032448" cy="5679992"/>
          </a:xfr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984776" cy="648072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3600" b="1" dirty="0" err="1" smtClean="0"/>
              <a:t>Az</a:t>
            </a:r>
            <a:r>
              <a:rPr lang="en-GB" sz="3600" b="1" dirty="0" smtClean="0"/>
              <a:t> </a:t>
            </a:r>
            <a:r>
              <a:rPr lang="en-GB" sz="3600" b="1" dirty="0" err="1" smtClean="0"/>
              <a:t>agyvelő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34887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5688632" cy="6431931"/>
          </a:xfrm>
        </p:spPr>
      </p:pic>
    </p:spTree>
    <p:extLst>
      <p:ext uri="{BB962C8B-B14F-4D97-AF65-F5344CB8AC3E}">
        <p14:creationId xmlns:p14="http://schemas.microsoft.com/office/powerpoint/2010/main" val="204689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-396552" y="1628800"/>
            <a:ext cx="5040560" cy="3168352"/>
          </a:xfrm>
        </p:spPr>
        <p:txBody>
          <a:bodyPr anchor="t">
            <a:no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1800" b="0" dirty="0" smtClean="0"/>
              <a:t>A </a:t>
            </a:r>
            <a:r>
              <a:rPr lang="hu-HU" sz="1800" b="0" dirty="0" err="1" smtClean="0"/>
              <a:t>telencephalon</a:t>
            </a:r>
            <a:r>
              <a:rPr lang="hu-HU" sz="1800" b="0" dirty="0" smtClean="0"/>
              <a:t> magokat és kérgi területeket tartalmaz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1800" b="0" dirty="0" smtClean="0"/>
              <a:t>Az előbbiekhez tartoznak a motoros működésben fontos szerepet játszó </a:t>
            </a:r>
            <a:r>
              <a:rPr lang="hu-HU" sz="1800" i="1" dirty="0" smtClean="0"/>
              <a:t>törzsdúcok</a:t>
            </a:r>
            <a:r>
              <a:rPr lang="hu-HU" sz="1800" b="0" dirty="0" smtClean="0"/>
              <a:t>:</a:t>
            </a:r>
            <a:endParaRPr lang="hu-HU" sz="1800" b="0" dirty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hu-HU" b="0" dirty="0" err="1" smtClean="0"/>
              <a:t>Nucleus</a:t>
            </a:r>
            <a:r>
              <a:rPr lang="hu-HU" b="0" dirty="0" smtClean="0"/>
              <a:t> </a:t>
            </a:r>
            <a:r>
              <a:rPr lang="hu-HU" b="0" dirty="0" err="1" smtClean="0"/>
              <a:t>caudatus</a:t>
            </a:r>
            <a:endParaRPr lang="en-GB" b="0" dirty="0" smtClean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b="0" dirty="0" smtClean="0"/>
              <a:t>Striatum = </a:t>
            </a:r>
            <a:r>
              <a:rPr lang="hu-HU" b="0" dirty="0" err="1" smtClean="0"/>
              <a:t>Putamen</a:t>
            </a:r>
            <a:r>
              <a:rPr lang="en-GB" b="0" dirty="0" smtClean="0"/>
              <a:t> + </a:t>
            </a:r>
            <a:r>
              <a:rPr lang="hu-HU" b="0" dirty="0" smtClean="0"/>
              <a:t>Globus </a:t>
            </a:r>
            <a:r>
              <a:rPr lang="hu-HU" b="0" dirty="0" err="1" smtClean="0"/>
              <a:t>pallidu</a:t>
            </a:r>
            <a:r>
              <a:rPr lang="en-GB" b="0" dirty="0" smtClean="0"/>
              <a:t>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b="0" dirty="0" smtClean="0"/>
              <a:t>Substantia </a:t>
            </a:r>
            <a:r>
              <a:rPr lang="en-GB" b="0" dirty="0" err="1" smtClean="0"/>
              <a:t>nigra</a:t>
            </a:r>
            <a:endParaRPr lang="en-GB" b="0" dirty="0" smtClean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b="0" dirty="0" smtClean="0"/>
              <a:t>Nucleus </a:t>
            </a:r>
            <a:r>
              <a:rPr lang="en-GB" b="0" dirty="0" err="1" smtClean="0"/>
              <a:t>subthalamicus</a:t>
            </a:r>
            <a:endParaRPr lang="hu-HU" b="0" dirty="0" smtClean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hu-HU" b="0" dirty="0" smtClean="0"/>
              <a:t>Részben a corpus </a:t>
            </a:r>
            <a:r>
              <a:rPr lang="hu-HU" b="0" dirty="0" err="1" smtClean="0"/>
              <a:t>amygdaloideum</a:t>
            </a:r>
            <a:endParaRPr lang="hu-HU" b="0" dirty="0" smtClean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6"/>
            <a:ext cx="4176464" cy="4057514"/>
          </a:xfrm>
        </p:spPr>
      </p:pic>
      <p:sp>
        <p:nvSpPr>
          <p:cNvPr id="8" name="Cím 4"/>
          <p:cNvSpPr txBox="1">
            <a:spLocks/>
          </p:cNvSpPr>
          <p:nvPr/>
        </p:nvSpPr>
        <p:spPr>
          <a:xfrm>
            <a:off x="1151620" y="260648"/>
            <a:ext cx="6984776" cy="648072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smtClean="0"/>
              <a:t>Az agyvelő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23342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7632848" cy="4104456"/>
          </a:xfrm>
        </p:spPr>
        <p:txBody>
          <a:bodyPr anchor="t">
            <a:noAutofit/>
          </a:bodyPr>
          <a:lstStyle/>
          <a:p>
            <a:pPr lvl="1" algn="just"/>
            <a:r>
              <a:rPr lang="en-GB" dirty="0" err="1" smtClean="0"/>
              <a:t>Nagyagyféltekék</a:t>
            </a:r>
            <a:r>
              <a:rPr lang="en-GB" dirty="0" smtClean="0"/>
              <a:t> </a:t>
            </a:r>
            <a:r>
              <a:rPr lang="en-GB" dirty="0" err="1" smtClean="0"/>
              <a:t>pályái</a:t>
            </a:r>
            <a:endParaRPr lang="hu-HU" dirty="0" smtClean="0"/>
          </a:p>
          <a:p>
            <a:pPr lvl="1" algn="just"/>
            <a:endParaRPr lang="en-GB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800" b="0" dirty="0" err="1" smtClean="0"/>
              <a:t>Asszociációs</a:t>
            </a:r>
            <a:r>
              <a:rPr lang="en-GB" sz="1800" b="0" dirty="0" smtClean="0"/>
              <a:t> </a:t>
            </a:r>
            <a:r>
              <a:rPr lang="en-GB" sz="1800" b="0" dirty="0" err="1" smtClean="0"/>
              <a:t>rostok</a:t>
            </a:r>
            <a:endParaRPr lang="en-GB" sz="1800" b="0" dirty="0" smtClean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GB" sz="1600" b="0" dirty="0" err="1" smtClean="0"/>
              <a:t>Egy</a:t>
            </a:r>
            <a:r>
              <a:rPr lang="en-GB" sz="1600" b="0" dirty="0" smtClean="0"/>
              <a:t> </a:t>
            </a:r>
            <a:r>
              <a:rPr lang="en-GB" sz="1600" b="0" dirty="0" err="1" smtClean="0"/>
              <a:t>féltekén</a:t>
            </a:r>
            <a:r>
              <a:rPr lang="en-GB" sz="1600" b="0" dirty="0" smtClean="0"/>
              <a:t> </a:t>
            </a:r>
            <a:r>
              <a:rPr lang="en-GB" sz="1600" b="0" dirty="0" err="1" smtClean="0"/>
              <a:t>belül</a:t>
            </a:r>
            <a:r>
              <a:rPr lang="en-GB" sz="1600" b="0" dirty="0" smtClean="0"/>
              <a:t> </a:t>
            </a:r>
            <a:r>
              <a:rPr lang="en-GB" sz="1600" b="0" dirty="0" err="1" smtClean="0"/>
              <a:t>kötnek</a:t>
            </a:r>
            <a:r>
              <a:rPr lang="en-GB" sz="1600" b="0" dirty="0" smtClean="0"/>
              <a:t> </a:t>
            </a:r>
            <a:r>
              <a:rPr lang="en-GB" sz="1600" b="0" dirty="0" err="1" smtClean="0"/>
              <a:t>össze</a:t>
            </a:r>
            <a:r>
              <a:rPr lang="en-GB" sz="1600" b="0" dirty="0" smtClean="0"/>
              <a:t> </a:t>
            </a:r>
            <a:r>
              <a:rPr lang="en-GB" sz="1600" b="0" dirty="0" err="1" smtClean="0"/>
              <a:t>különböző</a:t>
            </a:r>
            <a:r>
              <a:rPr lang="en-GB" sz="1600" b="0" dirty="0" smtClean="0"/>
              <a:t> </a:t>
            </a:r>
            <a:r>
              <a:rPr lang="en-GB" sz="1600" b="0" dirty="0" err="1" smtClean="0"/>
              <a:t>területeket</a:t>
            </a:r>
            <a:endParaRPr lang="hu-HU" sz="1600" b="0" dirty="0" smtClean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n-GB" sz="1600" b="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800" b="0" dirty="0" err="1" smtClean="0"/>
              <a:t>Commissuralis</a:t>
            </a:r>
            <a:r>
              <a:rPr lang="en-GB" sz="1800" b="0" dirty="0" smtClean="0"/>
              <a:t> </a:t>
            </a:r>
            <a:r>
              <a:rPr lang="en-GB" sz="1800" b="0" dirty="0" err="1" smtClean="0"/>
              <a:t>rostok</a:t>
            </a:r>
            <a:endParaRPr lang="en-GB" sz="1800" b="0" dirty="0" smtClean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GB" sz="1600" b="0" dirty="0" smtClean="0"/>
              <a:t>A </a:t>
            </a:r>
            <a:r>
              <a:rPr lang="en-GB" sz="1600" b="0" dirty="0" err="1" smtClean="0"/>
              <a:t>két</a:t>
            </a:r>
            <a:r>
              <a:rPr lang="en-GB" sz="1600" b="0" dirty="0" smtClean="0"/>
              <a:t> </a:t>
            </a:r>
            <a:r>
              <a:rPr lang="en-GB" sz="1600" b="0" dirty="0" err="1" smtClean="0"/>
              <a:t>félteke</a:t>
            </a:r>
            <a:r>
              <a:rPr lang="en-GB" sz="1600" b="0" dirty="0" smtClean="0"/>
              <a:t> </a:t>
            </a:r>
            <a:r>
              <a:rPr lang="en-GB" sz="1600" b="0" dirty="0" err="1" smtClean="0"/>
              <a:t>megfelelő</a:t>
            </a:r>
            <a:r>
              <a:rPr lang="en-GB" sz="1600" b="0" dirty="0" smtClean="0"/>
              <a:t> </a:t>
            </a:r>
            <a:r>
              <a:rPr lang="en-GB" sz="1600" b="0" dirty="0" err="1" smtClean="0"/>
              <a:t>részeit</a:t>
            </a:r>
            <a:r>
              <a:rPr lang="en-GB" sz="1600" b="0" dirty="0" smtClean="0"/>
              <a:t> </a:t>
            </a:r>
            <a:r>
              <a:rPr lang="en-GB" sz="1600" b="0" dirty="0" err="1" smtClean="0"/>
              <a:t>kötik</a:t>
            </a:r>
            <a:r>
              <a:rPr lang="en-GB" sz="1600" b="0" dirty="0" smtClean="0"/>
              <a:t> </a:t>
            </a:r>
            <a:r>
              <a:rPr lang="en-GB" sz="1600" b="0" dirty="0" err="1" smtClean="0"/>
              <a:t>össze</a:t>
            </a:r>
            <a:endParaRPr lang="hu-HU" sz="1600" b="0" dirty="0" smtClean="0"/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n-GB" sz="1600" b="0" dirty="0" smtClean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800" b="0" dirty="0" err="1" smtClean="0"/>
              <a:t>Projekciós</a:t>
            </a:r>
            <a:r>
              <a:rPr lang="en-GB" sz="1800" b="0" dirty="0" smtClean="0"/>
              <a:t> </a:t>
            </a:r>
            <a:r>
              <a:rPr lang="en-GB" sz="1800" b="0" dirty="0" err="1" smtClean="0"/>
              <a:t>rostok</a:t>
            </a:r>
            <a:endParaRPr lang="en-GB" sz="1800" b="0" dirty="0" smtClean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b="0" dirty="0" err="1" smtClean="0"/>
              <a:t>Külvilágból</a:t>
            </a:r>
            <a:r>
              <a:rPr lang="en-GB" b="0" dirty="0" smtClean="0"/>
              <a:t>, </a:t>
            </a:r>
            <a:r>
              <a:rPr lang="en-GB" b="0" dirty="0" err="1" smtClean="0"/>
              <a:t>szervezetből</a:t>
            </a:r>
            <a:r>
              <a:rPr lang="en-GB" b="0" dirty="0" smtClean="0"/>
              <a:t> </a:t>
            </a:r>
            <a:r>
              <a:rPr lang="en-GB" b="0" dirty="0" err="1" smtClean="0"/>
              <a:t>jövő</a:t>
            </a:r>
            <a:r>
              <a:rPr lang="en-GB" b="0" dirty="0" smtClean="0"/>
              <a:t> </a:t>
            </a:r>
            <a:r>
              <a:rPr lang="en-GB" b="0" dirty="0" err="1" smtClean="0"/>
              <a:t>ingereket</a:t>
            </a:r>
            <a:r>
              <a:rPr lang="en-GB" b="0" dirty="0" smtClean="0"/>
              <a:t> a </a:t>
            </a:r>
            <a:r>
              <a:rPr lang="en-GB" b="0" dirty="0" err="1" smtClean="0"/>
              <a:t>kéregbe</a:t>
            </a:r>
            <a:endParaRPr lang="en-GB" b="0" dirty="0" smtClean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GB" b="0" dirty="0" err="1" smtClean="0"/>
              <a:t>Kéregből</a:t>
            </a:r>
            <a:r>
              <a:rPr lang="en-GB" b="0" dirty="0" smtClean="0"/>
              <a:t> </a:t>
            </a:r>
            <a:r>
              <a:rPr lang="en-GB" b="0" dirty="0" err="1" smtClean="0"/>
              <a:t>köztiagyba</a:t>
            </a:r>
            <a:r>
              <a:rPr lang="en-GB" b="0" dirty="0" smtClean="0"/>
              <a:t>, </a:t>
            </a:r>
            <a:r>
              <a:rPr lang="en-GB" b="0" dirty="0" err="1" smtClean="0"/>
              <a:t>agytörzsbe</a:t>
            </a:r>
            <a:r>
              <a:rPr lang="en-GB" b="0" dirty="0" smtClean="0"/>
              <a:t>, </a:t>
            </a:r>
            <a:r>
              <a:rPr lang="en-GB" b="0" dirty="0" err="1" smtClean="0"/>
              <a:t>gerincvelőbe</a:t>
            </a:r>
            <a:endParaRPr lang="hu-HU" b="0" dirty="0" smtClean="0"/>
          </a:p>
        </p:txBody>
      </p:sp>
      <p:sp>
        <p:nvSpPr>
          <p:cNvPr id="8" name="Cím 4"/>
          <p:cNvSpPr txBox="1">
            <a:spLocks/>
          </p:cNvSpPr>
          <p:nvPr/>
        </p:nvSpPr>
        <p:spPr>
          <a:xfrm>
            <a:off x="1151620" y="260648"/>
            <a:ext cx="6984776" cy="648072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smtClean="0"/>
              <a:t>Az agyvelő</a:t>
            </a:r>
            <a:endParaRPr lang="hu-HU" sz="3600" b="1" dirty="0"/>
          </a:p>
        </p:txBody>
      </p:sp>
      <p:sp>
        <p:nvSpPr>
          <p:cNvPr id="2" name="AutoShape 2" descr=" A nagyagy pályái"/>
          <p:cNvSpPr>
            <a:spLocks noChangeAspect="1" noChangeArrowheads="1"/>
          </p:cNvSpPr>
          <p:nvPr/>
        </p:nvSpPr>
        <p:spPr bwMode="auto">
          <a:xfrm>
            <a:off x="155575" y="-1652588"/>
            <a:ext cx="609600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007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560840" cy="552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ím 4"/>
          <p:cNvSpPr txBox="1">
            <a:spLocks/>
          </p:cNvSpPr>
          <p:nvPr/>
        </p:nvSpPr>
        <p:spPr>
          <a:xfrm>
            <a:off x="1259632" y="116632"/>
            <a:ext cx="6984776" cy="648072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smtClean="0"/>
              <a:t>Az agyvelő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35598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63726"/>
              </p:ext>
            </p:extLst>
          </p:nvPr>
        </p:nvGraphicFramePr>
        <p:xfrm>
          <a:off x="30020" y="26922"/>
          <a:ext cx="9113979" cy="68310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1023"/>
                <a:gridCol w="913728"/>
                <a:gridCol w="972004"/>
                <a:gridCol w="916060"/>
                <a:gridCol w="1081556"/>
                <a:gridCol w="820491"/>
                <a:gridCol w="1090881"/>
                <a:gridCol w="1184118"/>
                <a:gridCol w="1184118"/>
              </a:tblGrid>
              <a:tr h="35528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effectLst/>
                        </a:rPr>
                        <a:t>Agy (</a:t>
                      </a:r>
                      <a:r>
                        <a:rPr lang="hu-HU" sz="1000" u="none" strike="noStrike" dirty="0" err="1">
                          <a:effectLst/>
                        </a:rPr>
                        <a:t>encephalon</a:t>
                      </a:r>
                      <a:r>
                        <a:rPr lang="hu-HU" sz="1000" u="none" strike="noStrike" dirty="0">
                          <a:effectLst/>
                        </a:rPr>
                        <a:t>)</a:t>
                      </a:r>
                      <a:endParaRPr lang="hu-HU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5528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Előagy (prosencephalon)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Középagy (mesencephalon)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Utóagy (rhombencephalon)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3949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Végagy (telencephalon)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Köztiagy (diencephalon)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Formatio reticularis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Nyúltvelő (medulla oblongata)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Híd (pons)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Kisagy (cerebellum)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</a:tr>
              <a:tr h="37107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Nagyagy (cerebrum)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Törzsdúcok (nuclei):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Thalamus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Hypothalamus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Tegmentum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Formatio reticularis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Formatio reticularis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3 rész: archicerebellum, paleocerebellum, neocerebellum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</a:tr>
              <a:tr h="45791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Corpus callosum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Nucleus caudatus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Thalamus magok: nuclei anteriores thalami; nuclei mediales  thalami (legnagyobb a nucleus centromedianus thalami); dorsalis magok: nucleus lateralis dorsalis, nucleus lateralis posterior; ventrális magok: nucleus ventralis anterior, nucleus ventralis lateralis, nucleus ventralis posterior; nucleus reticularis thalami; nuclei intralaminares; nucleus subthalamicus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Hypophisis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Pendunculus cerebri -&gt; ventrális része: a crus cerebri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Olajka mag (oliva)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Fossa rhomboidea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2106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Br. 3-, 2-, 1: primer somatosenzoros cortex; Br. 4: primer motoros cortex; Br. 6: premotoros cortex és supplementer/másodlagos motors cortex; Br. 17: primer látóközpont; Br. 41-42.: elsődleges hallóközpont; Br. 44-45.: beszédközpont  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Globus pallidum (külsö pallidum, belső pallidum)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Agyidegmagok: III. (nucleus nervi occulomotorius), IV. (nucleus nervi trochlearis), V. (nucleus nervi trigeminus)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Agyidegmagok: VIII. (nuclei vestibularis lateralis et nuclei cochlearis), V. (nucleus spinalis nervi trigemini), XI. (nucleus nervi accessorii), XII. nucleus nervi hypoglossi)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Agyidegmagok: VIII. (nucleus vestibularis medialis et lateralis), VIII ( nuclei cochlearis anterior et posterior), VII. (nucleus nervi fascialis),VI. (nucleus nervi abducens), V. (nucleus tractus spinalis trigemini), nucleus salvatorius superior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Kisagykarok: pendunculus cerebellaris inferior (nyúltvelőhöz kapcsolódik), pendunculus cerebellaris medius (hídhoz kapcsolódik), pendunculus cerebellaris superior (középagyhoz kapcsolódik)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</a:tr>
              <a:tr h="122374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Putamen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effectLst/>
                        </a:rPr>
                        <a:t> 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Nem agyidegmagok: substancia nigra, nucleus ruber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Kilépő agyidegek: XII. (n. hypoglossus), XI. (n. accessorius), X. (n.vagus), IX. (n.glossopharygneus)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Kilépő agyidegek: VIII. (n vestibulocochlearis), VII. (n. fascialis), VI. (n abducens), V. (n trigeminus)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Kisagymagok: nucleus dentatus, nucleus embiloformis, nucleus globosus, nucleus fastigii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</a:tr>
              <a:tr h="67241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Gyrus praecentralis, gyrus postcentralis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Corpus amygdolideum (részben)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Goll-Burdach magvak (nucleus gracilis, nucleus cuneatus)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Purkinje-sejt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</a:tr>
              <a:tr h="505743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Hurokpályák (lemnicus medialis, lemnicus lateralis)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</a:tr>
              <a:tr h="33949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Decussatio pyramidum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>
                          <a:effectLst/>
                        </a:rPr>
                        <a:t> </a:t>
                      </a:r>
                      <a:endParaRPr lang="hu-H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000" u="none" strike="noStrike" dirty="0">
                          <a:effectLst/>
                        </a:rPr>
                        <a:t> </a:t>
                      </a:r>
                      <a:endParaRPr lang="hu-H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238" marR="5238" marT="523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62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07704" y="44624"/>
            <a:ext cx="5544616" cy="648072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u-HU" sz="3200" dirty="0" smtClean="0"/>
              <a:t>Funkcionális körök I.</a:t>
            </a:r>
            <a:endParaRPr lang="hu-HU" sz="32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25776"/>
            <a:ext cx="4094006" cy="4635472"/>
          </a:xfrm>
        </p:spPr>
      </p:pic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0" y="908720"/>
            <a:ext cx="4860032" cy="5184576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/>
              <a:t>A szervezetet és a környezetet az idegrendszer kapcsolja össze egymással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/>
              <a:t>A </a:t>
            </a:r>
            <a:r>
              <a:rPr lang="hu-HU" sz="1800" b="1" i="1" dirty="0"/>
              <a:t>környezeti ingerek</a:t>
            </a:r>
            <a:r>
              <a:rPr lang="hu-HU" sz="1800" dirty="0"/>
              <a:t>et </a:t>
            </a:r>
            <a:r>
              <a:rPr lang="hu-HU" sz="1800" dirty="0" smtClean="0"/>
              <a:t>(9) az érzéksejtek (10) </a:t>
            </a:r>
            <a:r>
              <a:rPr lang="hu-HU" sz="1800" b="1" i="1" dirty="0"/>
              <a:t>érző (</a:t>
            </a:r>
            <a:r>
              <a:rPr lang="hu-HU" sz="1800" b="1" i="1" dirty="0" err="1"/>
              <a:t>afferens</a:t>
            </a:r>
            <a:r>
              <a:rPr lang="hu-HU" sz="1800" b="1" i="1" dirty="0"/>
              <a:t>) </a:t>
            </a:r>
            <a:r>
              <a:rPr lang="hu-HU" sz="1800" b="1" i="1" dirty="0" smtClean="0"/>
              <a:t>idegeken </a:t>
            </a:r>
            <a:r>
              <a:rPr lang="hu-HU" sz="1800" dirty="0" smtClean="0"/>
              <a:t>(11) </a:t>
            </a:r>
            <a:r>
              <a:rPr lang="hu-HU" sz="1800" dirty="0"/>
              <a:t>keresztül vezetik a központi </a:t>
            </a:r>
            <a:r>
              <a:rPr lang="hu-HU" sz="1800" dirty="0" smtClean="0"/>
              <a:t>idegrendszerbe (12)</a:t>
            </a:r>
            <a:endParaRPr lang="hu-HU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/>
              <a:t>A válasz a központi idegrendszerből a </a:t>
            </a:r>
            <a:r>
              <a:rPr lang="hu-HU" sz="1800" b="1" i="1" dirty="0"/>
              <a:t>motoros (</a:t>
            </a:r>
            <a:r>
              <a:rPr lang="hu-HU" sz="1800" b="1" i="1" dirty="0" err="1"/>
              <a:t>efferens</a:t>
            </a:r>
            <a:r>
              <a:rPr lang="hu-HU" sz="1800" b="1" i="1" dirty="0"/>
              <a:t>) </a:t>
            </a:r>
            <a:r>
              <a:rPr lang="hu-HU" sz="1800" b="1" i="1" dirty="0" smtClean="0"/>
              <a:t>idegeken</a:t>
            </a:r>
            <a:r>
              <a:rPr lang="hu-HU" sz="1800" dirty="0" smtClean="0"/>
              <a:t> (13) </a:t>
            </a:r>
            <a:r>
              <a:rPr lang="hu-HU" sz="1800" dirty="0"/>
              <a:t>az izomhoz </a:t>
            </a:r>
            <a:r>
              <a:rPr lang="hu-HU" sz="1800" dirty="0" smtClean="0"/>
              <a:t>(14) érkező </a:t>
            </a:r>
            <a:r>
              <a:rPr lang="hu-HU" sz="1800" dirty="0"/>
              <a:t>parancs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/>
              <a:t>Az </a:t>
            </a:r>
            <a:r>
              <a:rPr lang="hu-HU" sz="1800" b="1" i="1" dirty="0"/>
              <a:t>izomválasz ellenőrzését és </a:t>
            </a:r>
            <a:r>
              <a:rPr lang="hu-HU" sz="1800" b="1" i="1" dirty="0" smtClean="0"/>
              <a:t>szabályozását </a:t>
            </a:r>
            <a:r>
              <a:rPr lang="hu-HU" sz="1800" dirty="0" smtClean="0"/>
              <a:t>(15) </a:t>
            </a:r>
            <a:r>
              <a:rPr lang="hu-HU" sz="1800" dirty="0"/>
              <a:t>az izmokban található érzéksejtek biztosítják, amelyek </a:t>
            </a:r>
            <a:r>
              <a:rPr lang="hu-HU" sz="1800" b="1" i="1" dirty="0" smtClean="0"/>
              <a:t>érzőidegeken</a:t>
            </a:r>
            <a:r>
              <a:rPr lang="hu-HU" sz="1800" dirty="0" smtClean="0"/>
              <a:t> (16) </a:t>
            </a:r>
            <a:r>
              <a:rPr lang="hu-HU" sz="1800" dirty="0"/>
              <a:t>keresztül küldenek visszajelzést </a:t>
            </a:r>
            <a:r>
              <a:rPr lang="hu-HU" sz="1800" b="1" i="1" dirty="0"/>
              <a:t>(</a:t>
            </a:r>
            <a:r>
              <a:rPr lang="hu-HU" sz="1800" b="1" i="1" dirty="0" err="1"/>
              <a:t>feedback</a:t>
            </a:r>
            <a:r>
              <a:rPr lang="hu-HU" sz="1800" b="1" i="1" dirty="0"/>
              <a:t>)</a:t>
            </a:r>
            <a:r>
              <a:rPr lang="hu-HU" sz="1800" dirty="0"/>
              <a:t> a </a:t>
            </a:r>
            <a:r>
              <a:rPr lang="hu-HU" sz="1800" b="1" i="1" dirty="0"/>
              <a:t>központi </a:t>
            </a:r>
            <a:r>
              <a:rPr lang="hu-HU" sz="1800" b="1" i="1" dirty="0" smtClean="0"/>
              <a:t>idegrendszerbe</a:t>
            </a:r>
            <a:endParaRPr lang="hu-HU" sz="1800" b="1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/>
              <a:t>Ez az </a:t>
            </a:r>
            <a:r>
              <a:rPr lang="hu-HU" sz="1800" dirty="0" err="1"/>
              <a:t>afferens</a:t>
            </a:r>
            <a:r>
              <a:rPr lang="hu-HU" sz="1800" dirty="0"/>
              <a:t> pálya nem a környezeti ingert </a:t>
            </a:r>
            <a:r>
              <a:rPr lang="hu-HU" sz="1800" b="1" i="1" dirty="0"/>
              <a:t>(</a:t>
            </a:r>
            <a:r>
              <a:rPr lang="hu-HU" sz="1800" b="1" i="1" dirty="0" err="1"/>
              <a:t>exteroceptív</a:t>
            </a:r>
            <a:r>
              <a:rPr lang="hu-HU" sz="1800" b="1" i="1" dirty="0"/>
              <a:t> </a:t>
            </a:r>
            <a:r>
              <a:rPr lang="hu-HU" sz="1800" b="1" i="1" dirty="0" err="1" smtClean="0"/>
              <a:t>ingert</a:t>
            </a:r>
            <a:r>
              <a:rPr lang="hu-HU" sz="1800" b="1" i="1" dirty="0"/>
              <a:t>), </a:t>
            </a:r>
            <a:r>
              <a:rPr lang="hu-HU" sz="1800" dirty="0"/>
              <a:t>hanem a szervezet belsejéből származó ingert </a:t>
            </a:r>
            <a:r>
              <a:rPr lang="hu-HU" sz="1800" b="1" i="1" dirty="0"/>
              <a:t>(</a:t>
            </a:r>
            <a:r>
              <a:rPr lang="hu-HU" sz="1800" b="1" i="1" dirty="0" err="1"/>
              <a:t>proprioceptív</a:t>
            </a:r>
            <a:r>
              <a:rPr lang="hu-HU" sz="1800" b="1" i="1" dirty="0"/>
              <a:t> </a:t>
            </a:r>
            <a:r>
              <a:rPr lang="hu-HU" sz="1800" b="1" i="1" dirty="0" err="1"/>
              <a:t>ingert</a:t>
            </a:r>
            <a:r>
              <a:rPr lang="hu-HU" sz="1800" b="1" i="1" dirty="0"/>
              <a:t>)</a:t>
            </a:r>
            <a:r>
              <a:rPr lang="hu-HU" sz="1800" dirty="0"/>
              <a:t> </a:t>
            </a:r>
            <a:r>
              <a:rPr lang="hu-HU" sz="1800" dirty="0" smtClean="0"/>
              <a:t>továbbít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46706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41" y="3317900"/>
            <a:ext cx="4704523" cy="3528392"/>
          </a:xfrm>
        </p:spPr>
      </p:pic>
      <p:sp>
        <p:nvSpPr>
          <p:cNvPr id="7" name="Szöveg helye 6"/>
          <p:cNvSpPr>
            <a:spLocks noGrp="1"/>
          </p:cNvSpPr>
          <p:nvPr>
            <p:ph type="body" sz="half" idx="2"/>
          </p:nvPr>
        </p:nvSpPr>
        <p:spPr>
          <a:xfrm>
            <a:off x="323528" y="332656"/>
            <a:ext cx="8507288" cy="3240360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Az idegrendszer az információ továbbítására szolgál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A primitívebb élőlényeknél ezt a feladatot maguk az </a:t>
            </a:r>
            <a:r>
              <a:rPr lang="hu-HU" sz="2400" b="1" i="1" dirty="0" smtClean="0"/>
              <a:t>érzéksejtek </a:t>
            </a:r>
            <a:r>
              <a:rPr lang="hu-HU" sz="2400" dirty="0" smtClean="0"/>
              <a:t>(1) </a:t>
            </a:r>
            <a:r>
              <a:rPr lang="hu-HU" sz="2400" dirty="0"/>
              <a:t>látják el: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A környezetből származó ingerek az érzéksejteket ingerlik és egy nyúlványuk vezeti az ingerületet az </a:t>
            </a:r>
            <a:r>
              <a:rPr lang="hu-HU" sz="2400" dirty="0" smtClean="0"/>
              <a:t>izomsejtekhez (2)</a:t>
            </a:r>
            <a:endParaRPr lang="hu-HU" sz="2400" dirty="0"/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így valósul meg a környezeti ingerre adott egyszerű válasz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u-HU" sz="2400" dirty="0"/>
              <a:t>Embernél már csak a szaglóhám érzéksejtjei rendelkeznek saját </a:t>
            </a:r>
            <a:r>
              <a:rPr lang="hu-HU" sz="2400" dirty="0" smtClean="0"/>
              <a:t>nyúlványokkal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86377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904656" cy="720080"/>
          </a:xfr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hu-HU" sz="3200" dirty="0" smtClean="0"/>
              <a:t>Funkcionális körök II.</a:t>
            </a:r>
            <a:endParaRPr lang="hu-HU" sz="32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67" y="1091170"/>
            <a:ext cx="4471037" cy="4570078"/>
          </a:xfrm>
        </p:spPr>
      </p:pic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>
          <a:xfrm>
            <a:off x="0" y="908720"/>
            <a:ext cx="4572000" cy="5949280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/>
              <a:t>A szervezet nemcsak reagál a környezetre, hanem spontán hat is </a:t>
            </a:r>
            <a:r>
              <a:rPr lang="hu-HU" sz="1800" dirty="0" smtClean="0"/>
              <a:t>rá</a:t>
            </a:r>
          </a:p>
          <a:p>
            <a:pPr algn="just"/>
            <a:endParaRPr lang="hu-HU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/>
              <a:t>A központi idegrendszer </a:t>
            </a:r>
            <a:r>
              <a:rPr lang="hu-HU" sz="1800" b="1" i="1" dirty="0" err="1"/>
              <a:t>efferens</a:t>
            </a:r>
            <a:r>
              <a:rPr lang="hu-HU" sz="1800" b="1" i="1" dirty="0"/>
              <a:t> idegek</a:t>
            </a:r>
            <a:r>
              <a:rPr lang="hu-HU" sz="1800" dirty="0"/>
              <a:t>en keresztül váltja ki a </a:t>
            </a:r>
            <a:r>
              <a:rPr lang="hu-HU" sz="1800" dirty="0" smtClean="0"/>
              <a:t>hatást (17), </a:t>
            </a:r>
            <a:r>
              <a:rPr lang="hu-HU" sz="1800" dirty="0"/>
              <a:t>amit az </a:t>
            </a:r>
            <a:r>
              <a:rPr lang="hu-HU" sz="1800" b="1" i="1" dirty="0"/>
              <a:t>érzékszervek</a:t>
            </a:r>
            <a:r>
              <a:rPr lang="hu-HU" sz="1800" dirty="0"/>
              <a:t> felfognak, és ezeket az információkat az </a:t>
            </a:r>
            <a:r>
              <a:rPr lang="hu-HU" sz="1800" b="1" i="1" dirty="0"/>
              <a:t>érzőidegek</a:t>
            </a:r>
            <a:r>
              <a:rPr lang="hu-HU" sz="1800" dirty="0"/>
              <a:t> szállítják a központi idegrendszerbe </a:t>
            </a:r>
            <a:r>
              <a:rPr lang="hu-HU" sz="1800" b="1" i="1" dirty="0"/>
              <a:t>(</a:t>
            </a:r>
            <a:r>
              <a:rPr lang="hu-HU" sz="1800" b="1" i="1" dirty="0" err="1"/>
              <a:t>reafferentáció</a:t>
            </a:r>
            <a:r>
              <a:rPr lang="hu-HU" sz="1800" b="1" i="1" dirty="0" smtClean="0"/>
              <a:t>)</a:t>
            </a:r>
          </a:p>
          <a:p>
            <a:pPr algn="just"/>
            <a:endParaRPr lang="hu-HU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/>
              <a:t>Attól függően, hogy az eredmény megfelel-e a kívánt célnak vagy sem, a központi idegrendszer további serkentő vagy gátló impulzusokat fog </a:t>
            </a:r>
            <a:r>
              <a:rPr lang="hu-HU" sz="1800" dirty="0" smtClean="0"/>
              <a:t>leadni</a:t>
            </a:r>
          </a:p>
          <a:p>
            <a:pPr algn="just"/>
            <a:endParaRPr lang="hu-HU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1800" dirty="0"/>
              <a:t>Nagyszámú ilyen ingerületi kör képezi az idegrendszeri történések </a:t>
            </a:r>
            <a:r>
              <a:rPr lang="hu-HU" sz="1800" dirty="0" smtClean="0"/>
              <a:t>alapját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35763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4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419056" cy="994122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b="1" dirty="0" smtClean="0"/>
              <a:t>A központi idegrendszer</a:t>
            </a:r>
            <a:endParaRPr lang="hu-HU" b="1" dirty="0"/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hu-HU" dirty="0" smtClean="0"/>
              <a:t>Pavlik: Sportélettan </a:t>
            </a:r>
            <a:br>
              <a:rPr lang="hu-HU" dirty="0" smtClean="0"/>
            </a:br>
            <a:r>
              <a:rPr lang="hu-HU" dirty="0" smtClean="0"/>
              <a:t>	</a:t>
            </a:r>
            <a:r>
              <a:rPr lang="hu-HU" sz="2800" dirty="0" smtClean="0"/>
              <a:t>3.4. A központi idegrendszer: 53-88. o.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1586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971650"/>
          </a:xfrm>
          <a:noFill/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u-H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  <a:endParaRPr lang="hu-H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041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883767"/>
            <a:ext cx="5111750" cy="4631678"/>
          </a:xfrm>
        </p:spPr>
      </p:pic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179512" y="404664"/>
            <a:ext cx="3384376" cy="619268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/>
              <a:t>Fejlettebb élőlényeknél az érzéksejtek és az izomsejtek közé további sejtek  kapcsolódnak, amelyek az információ átadást végzik </a:t>
            </a:r>
            <a:r>
              <a:rPr lang="hu-HU" sz="2600" dirty="0">
                <a:sym typeface="Symbol"/>
              </a:rPr>
              <a:t> </a:t>
            </a:r>
            <a:r>
              <a:rPr lang="hu-HU" sz="2600" b="1" i="1" dirty="0" smtClean="0">
                <a:sym typeface="Symbol"/>
              </a:rPr>
              <a:t>idegsejtek </a:t>
            </a:r>
            <a:r>
              <a:rPr lang="hu-HU" sz="2600" dirty="0" smtClean="0">
                <a:sym typeface="Symbol"/>
              </a:rPr>
              <a:t>(3)</a:t>
            </a:r>
            <a:endParaRPr lang="hu-HU" sz="2600" b="1" i="1" dirty="0">
              <a:sym typeface="Symbol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600" dirty="0">
                <a:sym typeface="Symbol"/>
              </a:rPr>
              <a:t>Az idegsejtek az ingerületet számtalan izomsejtre vagy további idegsejtre tudják átvinni, ami ideghálózatok kialakulásához </a:t>
            </a:r>
            <a:r>
              <a:rPr lang="hu-HU" sz="2600" dirty="0" smtClean="0">
                <a:sym typeface="Symbol"/>
              </a:rPr>
              <a:t>vezet</a:t>
            </a:r>
            <a:endParaRPr lang="hu-HU" sz="2600" dirty="0"/>
          </a:p>
        </p:txBody>
      </p:sp>
    </p:spTree>
    <p:extLst>
      <p:ext uri="{BB962C8B-B14F-4D97-AF65-F5344CB8AC3E}">
        <p14:creationId xmlns:p14="http://schemas.microsoft.com/office/powerpoint/2010/main" val="299185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12652</TotalTime>
  <Words>3095</Words>
  <Application>Microsoft Office PowerPoint</Application>
  <PresentationFormat>Diavetítés a képernyőre (4:3 oldalarány)</PresentationFormat>
  <Paragraphs>483</Paragraphs>
  <Slides>82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82</vt:i4>
      </vt:variant>
    </vt:vector>
  </HeadingPairs>
  <TitlesOfParts>
    <vt:vector size="84" baseType="lpstr">
      <vt:lpstr>Office-téma</vt:lpstr>
      <vt:lpstr>Document</vt:lpstr>
      <vt:lpstr>Mozgástanulás és szabályozás</vt:lpstr>
      <vt:lpstr>PowerPoint bemutató</vt:lpstr>
      <vt:lpstr>Honnan lehet tanulni?</vt:lpstr>
      <vt:lpstr>Honnan lehet tanulni?</vt:lpstr>
      <vt:lpstr>Követelmények</vt:lpstr>
      <vt:lpstr>Témakörök</vt:lpstr>
      <vt:lpstr>Az idegrendszer fejlődése és tagozódása</vt:lpstr>
      <vt:lpstr>PowerPoint bemutató</vt:lpstr>
      <vt:lpstr>PowerPoint bemutató</vt:lpstr>
      <vt:lpstr>PowerPoint bemutató</vt:lpstr>
      <vt:lpstr>PowerPoint bemutató</vt:lpstr>
      <vt:lpstr>PowerPoint bemutató</vt:lpstr>
      <vt:lpstr>Az agyvelő fejlődése I.</vt:lpstr>
      <vt:lpstr>Az agyvelő fejlődése I.</vt:lpstr>
      <vt:lpstr>Az agyvelő fejlődése II.</vt:lpstr>
      <vt:lpstr>Az agyvelő fejlődése II.</vt:lpstr>
      <vt:lpstr>PowerPoint bemutató</vt:lpstr>
      <vt:lpstr>Az agyvelő fejlődése III.</vt:lpstr>
      <vt:lpstr>PowerPoint bemutató</vt:lpstr>
      <vt:lpstr>Az agyvelő fejlődése IV.</vt:lpstr>
      <vt:lpstr>Az agyvelő fejlődése V.</vt:lpstr>
      <vt:lpstr>Az agyvelő fejlődése VII.</vt:lpstr>
      <vt:lpstr>Az idegrendszer elemi jelenségei</vt:lpstr>
      <vt:lpstr>Neuron</vt:lpstr>
      <vt:lpstr>Neuron</vt:lpstr>
      <vt:lpstr>Neuron</vt:lpstr>
      <vt:lpstr>Neuron típusai</vt:lpstr>
      <vt:lpstr>Neuron típusai</vt:lpstr>
      <vt:lpstr>PowerPoint bemutató</vt:lpstr>
      <vt:lpstr>Neuron differenciálódása</vt:lpstr>
      <vt:lpstr>Axonok</vt:lpstr>
      <vt:lpstr>Axonok</vt:lpstr>
      <vt:lpstr>Idegrostok típusai</vt:lpstr>
      <vt:lpstr>Akciós potenciál</vt:lpstr>
      <vt:lpstr>Akciós potenciál - kialakulása</vt:lpstr>
      <vt:lpstr>Akciós potenciál - kialakulása</vt:lpstr>
      <vt:lpstr>Akciós potenciál</vt:lpstr>
      <vt:lpstr>Akciós potenciál - szakaszai</vt:lpstr>
      <vt:lpstr>Akciós potenciál - refrakter</vt:lpstr>
      <vt:lpstr>Akciós potenciál - sajátosságok</vt:lpstr>
      <vt:lpstr>Akciós potenciál</vt:lpstr>
      <vt:lpstr>Szinapszis</vt:lpstr>
      <vt:lpstr>Szinapszis</vt:lpstr>
      <vt:lpstr>Szinapszis</vt:lpstr>
      <vt:lpstr>Neuroneurális szinapszisok típusai</vt:lpstr>
      <vt:lpstr>Neurotranszmitterek</vt:lpstr>
      <vt:lpstr>Neurotranszmitterek</vt:lpstr>
      <vt:lpstr>Ingerületátvitel folyamata</vt:lpstr>
      <vt:lpstr>Ingerületátvitel folyamata</vt:lpstr>
      <vt:lpstr>Szinapszis, neurotranszmitterek</vt:lpstr>
      <vt:lpstr>Idegrendszer elemi jelenségei</vt:lpstr>
      <vt:lpstr>A központi idegrendszer</vt:lpstr>
      <vt:lpstr>Az idegrendszer</vt:lpstr>
      <vt:lpstr>A gerincvelő</vt:lpstr>
      <vt:lpstr>A gerincvelő</vt:lpstr>
      <vt:lpstr>A gerincvelő</vt:lpstr>
      <vt:lpstr>A gerincvelő</vt:lpstr>
      <vt:lpstr>A gerincvelő</vt:lpstr>
      <vt:lpstr>A gerincvelő</vt:lpstr>
      <vt:lpstr>PowerPoint bemutató</vt:lpstr>
      <vt:lpstr>PowerPoint bemutató</vt:lpstr>
      <vt:lpstr>PowerPoint bemutató</vt:lpstr>
      <vt:lpstr>Az agy felépítése</vt:lpstr>
      <vt:lpstr>Az agyvelő</vt:lpstr>
      <vt:lpstr>Agytörzs</vt:lpstr>
      <vt:lpstr>Agytörzs</vt:lpstr>
      <vt:lpstr>Köztiagy</vt:lpstr>
      <vt:lpstr>Köztiagy</vt:lpstr>
      <vt:lpstr>Kisagy</vt:lpstr>
      <vt:lpstr>Nagyagy</vt:lpstr>
      <vt:lpstr>Az agyvelő</vt:lpstr>
      <vt:lpstr>Az agyvelő</vt:lpstr>
      <vt:lpstr>Az agyvelő</vt:lpstr>
      <vt:lpstr>PowerPoint bemutató</vt:lpstr>
      <vt:lpstr>PowerPoint bemutató</vt:lpstr>
      <vt:lpstr>PowerPoint bemutató</vt:lpstr>
      <vt:lpstr>PowerPoint bemutató</vt:lpstr>
      <vt:lpstr>PowerPoint bemutató</vt:lpstr>
      <vt:lpstr>Funkcionális körök I.</vt:lpstr>
      <vt:lpstr>Funkcionális körök II.</vt:lpstr>
      <vt:lpstr>A központi idegrendszer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Tantárgy neve</dc:title>
  <dc:creator>Biomechanika</dc:creator>
  <cp:lastModifiedBy>Kopper</cp:lastModifiedBy>
  <cp:revision>196</cp:revision>
  <dcterms:created xsi:type="dcterms:W3CDTF">2015-08-18T11:06:56Z</dcterms:created>
  <dcterms:modified xsi:type="dcterms:W3CDTF">2017-09-21T10:08:23Z</dcterms:modified>
</cp:coreProperties>
</file>