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35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23" r:id="rId46"/>
    <p:sldId id="324" r:id="rId47"/>
    <p:sldId id="325" r:id="rId48"/>
    <p:sldId id="326" r:id="rId49"/>
    <p:sldId id="327" r:id="rId50"/>
    <p:sldId id="328" r:id="rId51"/>
    <p:sldId id="329" r:id="rId52"/>
    <p:sldId id="330" r:id="rId53"/>
    <p:sldId id="331" r:id="rId54"/>
    <p:sldId id="332" r:id="rId55"/>
    <p:sldId id="333" r:id="rId56"/>
    <p:sldId id="334" r:id="rId57"/>
    <p:sldId id="335" r:id="rId58"/>
    <p:sldId id="336" r:id="rId59"/>
    <p:sldId id="337" r:id="rId60"/>
    <p:sldId id="338" r:id="rId61"/>
    <p:sldId id="339" r:id="rId62"/>
    <p:sldId id="340" r:id="rId63"/>
    <p:sldId id="341" r:id="rId64"/>
    <p:sldId id="342" r:id="rId65"/>
    <p:sldId id="343" r:id="rId66"/>
    <p:sldId id="344" r:id="rId67"/>
    <p:sldId id="345" r:id="rId68"/>
    <p:sldId id="346" r:id="rId69"/>
    <p:sldId id="347" r:id="rId70"/>
    <p:sldId id="348" r:id="rId71"/>
    <p:sldId id="349" r:id="rId72"/>
    <p:sldId id="279" r:id="rId7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7"/>
    <p:restoredTop sz="94741"/>
  </p:normalViewPr>
  <p:slideViewPr>
    <p:cSldViewPr>
      <p:cViewPr>
        <p:scale>
          <a:sx n="75" d="100"/>
          <a:sy n="75" d="100"/>
        </p:scale>
        <p:origin x="-13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2018.04.13.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2018.04.13.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2018.04.13.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2018.04.13.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2018.04.13.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2018.04.13.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2018.04.13.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2018.04.13.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2018.04.13.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2018.04.13.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2018.04.13.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4751B-12F5-43F2-8FA0-BC0689434EA8}" type="datetimeFigureOut">
              <a:rPr lang="hu-HU" smtClean="0"/>
              <a:pPr/>
              <a:t>2018.04.13.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712368" y="2060848"/>
            <a:ext cx="5252120" cy="2448272"/>
          </a:xfrm>
        </p:spPr>
        <p:txBody>
          <a:bodyPr anchor="t">
            <a:noAutofit/>
          </a:bodyPr>
          <a:lstStyle/>
          <a:p>
            <a:pPr algn="r"/>
            <a:r>
              <a:rPr lang="hu-HU" sz="3600" b="1" dirty="0" smtClean="0">
                <a:solidFill>
                  <a:schemeClr val="tx2"/>
                </a:solidFill>
              </a:rPr>
              <a:t>Statisztika</a:t>
            </a:r>
            <a:r>
              <a:rPr lang="hu-HU" sz="3000" b="1" dirty="0" smtClean="0">
                <a:solidFill>
                  <a:schemeClr val="tx2"/>
                </a:solidFill>
              </a:rPr>
              <a:t/>
            </a:r>
            <a:br>
              <a:rPr lang="hu-HU" sz="3000" b="1" dirty="0" smtClean="0">
                <a:solidFill>
                  <a:schemeClr val="tx2"/>
                </a:solidFill>
              </a:rPr>
            </a:br>
            <a:r>
              <a:rPr lang="hu-HU" sz="3000" b="1" dirty="0" smtClean="0">
                <a:solidFill>
                  <a:schemeClr val="tx2"/>
                </a:solidFill>
              </a:rPr>
              <a:t> </a:t>
            </a:r>
            <a:r>
              <a:rPr lang="hu-HU" sz="2400" b="1" dirty="0" smtClean="0">
                <a:solidFill>
                  <a:schemeClr val="tx2"/>
                </a:solidFill>
              </a:rPr>
              <a:t>segédlet </a:t>
            </a:r>
            <a:r>
              <a:rPr lang="hu-HU" sz="2400" b="1" dirty="0">
                <a:solidFill>
                  <a:schemeClr val="tx2"/>
                </a:solidFill>
              </a:rPr>
              <a:t>a </a:t>
            </a:r>
            <a:r>
              <a:rPr lang="hu-HU" sz="2400" b="1" dirty="0" err="1">
                <a:solidFill>
                  <a:schemeClr val="tx2"/>
                </a:solidFill>
              </a:rPr>
              <a:t>Statistica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b="1" dirty="0" smtClean="0">
                <a:solidFill>
                  <a:schemeClr val="tx2"/>
                </a:solidFill>
              </a:rPr>
              <a:t>programhoz</a:t>
            </a:r>
            <a:br>
              <a:rPr lang="hu-HU" sz="2400" b="1" dirty="0" smtClean="0">
                <a:solidFill>
                  <a:schemeClr val="tx2"/>
                </a:solidFill>
              </a:rPr>
            </a:br>
            <a:r>
              <a:rPr lang="hu-HU" sz="2000" dirty="0">
                <a:solidFill>
                  <a:schemeClr val="tx2"/>
                </a:solidFill>
              </a:rPr>
              <a:t>Új verzióknál érdemes a </a:t>
            </a:r>
            <a:r>
              <a:rPr lang="hu-HU" sz="2000" dirty="0" err="1">
                <a:solidFill>
                  <a:schemeClr val="tx2"/>
                </a:solidFill>
              </a:rPr>
              <a:t>V</a:t>
            </a:r>
            <a:r>
              <a:rPr lang="hu-HU" sz="2000" dirty="0" err="1" smtClean="0">
                <a:solidFill>
                  <a:schemeClr val="tx2"/>
                </a:solidFill>
              </a:rPr>
              <a:t>iew</a:t>
            </a:r>
            <a:r>
              <a:rPr lang="hu-HU" sz="2000" dirty="0" smtClean="0">
                <a:solidFill>
                  <a:schemeClr val="tx2"/>
                </a:solidFill>
              </a:rPr>
              <a:t> </a:t>
            </a:r>
            <a:r>
              <a:rPr lang="hu-HU" sz="2000" dirty="0">
                <a:solidFill>
                  <a:schemeClr val="tx2"/>
                </a:solidFill>
              </a:rPr>
              <a:t>menüsor alatt a Classic </a:t>
            </a:r>
            <a:r>
              <a:rPr lang="hu-HU" sz="2000" dirty="0" err="1" smtClean="0">
                <a:solidFill>
                  <a:schemeClr val="tx2"/>
                </a:solidFill>
              </a:rPr>
              <a:t>menu-s</a:t>
            </a:r>
            <a:r>
              <a:rPr lang="hu-HU" sz="2000" dirty="0" smtClean="0">
                <a:solidFill>
                  <a:schemeClr val="tx2"/>
                </a:solidFill>
              </a:rPr>
              <a:t> </a:t>
            </a:r>
            <a:r>
              <a:rPr lang="hu-HU" sz="2000" dirty="0">
                <a:solidFill>
                  <a:schemeClr val="tx2"/>
                </a:solidFill>
              </a:rPr>
              <a:t>verziót választani – ehhez készült a segédlet</a:t>
            </a:r>
            <a:r>
              <a:rPr lang="hu-HU" sz="2400" dirty="0"/>
              <a:t/>
            </a:r>
            <a:br>
              <a:rPr lang="hu-HU" sz="2400" dirty="0"/>
            </a:br>
            <a:endParaRPr lang="hu-HU" sz="24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723928" y="4365104"/>
            <a:ext cx="4240560" cy="720080"/>
          </a:xfrm>
        </p:spPr>
        <p:txBody>
          <a:bodyPr>
            <a:normAutofit/>
          </a:bodyPr>
          <a:lstStyle/>
          <a:p>
            <a:pPr algn="r"/>
            <a:r>
              <a:rPr lang="hu-H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Dr. </a:t>
            </a:r>
            <a:r>
              <a:rPr lang="hu-HU" sz="16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Kopper</a:t>
            </a:r>
            <a:r>
              <a:rPr lang="hu-H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Bence</a:t>
            </a:r>
          </a:p>
          <a:p>
            <a:pPr algn="r"/>
            <a:r>
              <a:rPr lang="hu-H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457200" y="2574032"/>
            <a:ext cx="8229600" cy="1143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 sz="3600" b="1" dirty="0" smtClean="0">
                <a:cs typeface="Arial" pitchFamily="34" charset="0"/>
              </a:rPr>
              <a:t>Normalitásvizsgálat </a:t>
            </a:r>
            <a:r>
              <a:rPr lang="hu-HU" altLang="hu-HU" sz="3600" b="1" dirty="0" err="1" smtClean="0">
                <a:cs typeface="Arial" pitchFamily="34" charset="0"/>
              </a:rPr>
              <a:t>Shapiro-Wilk’s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52031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1981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500174"/>
            <a:ext cx="603793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Egyenes összekötő nyíllal 3"/>
          <p:cNvCxnSpPr/>
          <p:nvPr/>
        </p:nvCxnSpPr>
        <p:spPr>
          <a:xfrm>
            <a:off x="2699792" y="836712"/>
            <a:ext cx="1224136" cy="20162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 flipH="1">
            <a:off x="5076056" y="620688"/>
            <a:ext cx="1296144" cy="22322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flipH="1" flipV="1">
            <a:off x="3311860" y="4437112"/>
            <a:ext cx="1980220" cy="20162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1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103" y="980728"/>
            <a:ext cx="4316897" cy="3266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980728"/>
            <a:ext cx="4271963" cy="325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Egyenes összekötő nyíllal 4"/>
          <p:cNvCxnSpPr/>
          <p:nvPr/>
        </p:nvCxnSpPr>
        <p:spPr>
          <a:xfrm flipH="1">
            <a:off x="3223351" y="404664"/>
            <a:ext cx="988609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/>
          <p:nvPr/>
        </p:nvCxnSpPr>
        <p:spPr>
          <a:xfrm flipH="1">
            <a:off x="7530930" y="404664"/>
            <a:ext cx="720080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zövegdoboz 2"/>
          <p:cNvSpPr txBox="1"/>
          <p:nvPr/>
        </p:nvSpPr>
        <p:spPr>
          <a:xfrm>
            <a:off x="539552" y="4437112"/>
            <a:ext cx="828092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Ha p értéke kisebb, mint </a:t>
            </a:r>
            <a:r>
              <a:rPr lang="hu-HU" sz="2800" dirty="0" smtClean="0"/>
              <a:t>0,05 </a:t>
            </a:r>
            <a:r>
              <a:rPr lang="hu-HU" sz="2800" dirty="0" smtClean="0"/>
              <a:t>akkor az adatok nem normális eloszlású populációból származnak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98212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hu-HU" sz="3600" b="1" dirty="0" smtClean="0"/>
              <a:t>Paraméteres statisztikai eljárások</a:t>
            </a:r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103109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hu-HU" sz="3600" b="1" dirty="0" smtClean="0"/>
              <a:t>Párosított (</a:t>
            </a:r>
            <a:r>
              <a:rPr lang="hu-HU" sz="3600" b="1" dirty="0" err="1" smtClean="0"/>
              <a:t>dependent</a:t>
            </a:r>
            <a:r>
              <a:rPr lang="hu-HU" sz="3600" b="1" dirty="0" smtClean="0"/>
              <a:t>) t-próba</a:t>
            </a:r>
            <a:endParaRPr lang="hu-HU" sz="36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457200" y="2204864"/>
            <a:ext cx="8229600" cy="25545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/>
              <a:t>Mikor használjuk?</a:t>
            </a:r>
          </a:p>
          <a:p>
            <a:pPr algn="ctr"/>
            <a:endParaRPr lang="hu-HU" sz="3200" dirty="0" smtClean="0"/>
          </a:p>
          <a:p>
            <a:pPr algn="ctr"/>
            <a:r>
              <a:rPr lang="hu-HU" sz="3200" dirty="0" smtClean="0"/>
              <a:t>Ugyanazon személyeket ugyanolyan eljárással két különböző időpontban mérünk, ezeket az adatokat hasonlítjuk össze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54838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5816" y="1988840"/>
            <a:ext cx="3625860" cy="355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 sz="3600" b="1" dirty="0" smtClean="0">
                <a:cs typeface="Arial" pitchFamily="34" charset="0"/>
              </a:rPr>
              <a:t>Adatok megadása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51564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240" y="330265"/>
            <a:ext cx="3064690" cy="480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32782" y="362274"/>
            <a:ext cx="4557744" cy="477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0575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935" y="1785926"/>
            <a:ext cx="8918131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8795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59499" y="3933056"/>
            <a:ext cx="8229600" cy="72008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hu-HU" dirty="0" smtClean="0"/>
              <a:t>p&gt;0,05 </a:t>
            </a:r>
            <a:r>
              <a:rPr lang="hu-HU" dirty="0" smtClean="0"/>
              <a:t>vagyis nincs szignifikáns eltérés</a:t>
            </a:r>
            <a:endParaRPr lang="hu-H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00240"/>
            <a:ext cx="7491274" cy="131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Egyenes összekötő nyíllal 4"/>
          <p:cNvCxnSpPr/>
          <p:nvPr/>
        </p:nvCxnSpPr>
        <p:spPr>
          <a:xfrm flipH="1">
            <a:off x="6300192" y="1785463"/>
            <a:ext cx="990110" cy="8880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6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387048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500174"/>
            <a:ext cx="4643470" cy="349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 sz="3600" b="1" dirty="0" smtClean="0">
                <a:cs typeface="Arial" pitchFamily="34" charset="0"/>
              </a:rPr>
              <a:t>Doboz ábra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6266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609600" y="2060848"/>
            <a:ext cx="8229600" cy="1143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 sz="3600" b="1" dirty="0" smtClean="0">
                <a:cs typeface="Arial" pitchFamily="34" charset="0"/>
              </a:rPr>
              <a:t>Leíró statisztikák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274333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hu-HU" sz="3600" b="1" dirty="0" smtClean="0"/>
              <a:t>Két mintás t-próba</a:t>
            </a:r>
            <a:endParaRPr lang="hu-HU" sz="36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457200" y="2276872"/>
            <a:ext cx="8229600" cy="2062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/>
              <a:t>Mikor használjuk?</a:t>
            </a:r>
          </a:p>
          <a:p>
            <a:pPr algn="ctr"/>
            <a:endParaRPr lang="hu-HU" sz="3200" dirty="0" smtClean="0"/>
          </a:p>
          <a:p>
            <a:pPr algn="ctr"/>
            <a:r>
              <a:rPr lang="hu-HU" sz="3200" dirty="0" smtClean="0"/>
              <a:t>Ha két különböző csoport adatait hasonlítjuk össze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69856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808" y="2204864"/>
            <a:ext cx="4007640" cy="400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 sz="3600" b="1" dirty="0" smtClean="0">
                <a:cs typeface="Arial" pitchFamily="34" charset="0"/>
              </a:rPr>
              <a:t>Adatok elrendezése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54151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260648"/>
            <a:ext cx="3068022" cy="512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42355" y="392488"/>
            <a:ext cx="4699652" cy="502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635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1824038"/>
            <a:ext cx="88011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5236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65049" y="4581128"/>
            <a:ext cx="7455423" cy="2016224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 fontScale="92500"/>
          </a:bodyPr>
          <a:lstStyle/>
          <a:p>
            <a:pPr marL="0" indent="0" algn="ctr">
              <a:buNone/>
            </a:pPr>
            <a:r>
              <a:rPr lang="hu-HU" dirty="0" smtClean="0"/>
              <a:t>P=0,03 ami </a:t>
            </a:r>
            <a:r>
              <a:rPr lang="hu-HU" dirty="0" smtClean="0"/>
              <a:t>&lt;0,05 </a:t>
            </a:r>
            <a:r>
              <a:rPr lang="hu-HU" dirty="0" smtClean="0"/>
              <a:t>vagyis szignifikáns az eltérés.</a:t>
            </a:r>
          </a:p>
          <a:p>
            <a:pPr marL="0" indent="0" algn="ctr">
              <a:buNone/>
            </a:pPr>
            <a:r>
              <a:rPr lang="hu-HU" dirty="0" smtClean="0"/>
              <a:t>P </a:t>
            </a:r>
            <a:r>
              <a:rPr lang="hu-HU" dirty="0" err="1" smtClean="0"/>
              <a:t>variances</a:t>
            </a:r>
            <a:r>
              <a:rPr lang="hu-HU" dirty="0" smtClean="0"/>
              <a:t> </a:t>
            </a:r>
            <a:r>
              <a:rPr lang="hu-HU" dirty="0" smtClean="0"/>
              <a:t>&gt;0,05 </a:t>
            </a:r>
            <a:r>
              <a:rPr lang="hu-HU" dirty="0" smtClean="0"/>
              <a:t>vagyis az f próba alapján nincs szignifikáns eltérés a szórásokban, a t-próba elvégezhető</a:t>
            </a:r>
            <a:endParaRPr lang="hu-H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2656"/>
            <a:ext cx="905649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0314" y="1628800"/>
            <a:ext cx="3726146" cy="281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Egyenes összekötő nyíllal 5"/>
          <p:cNvCxnSpPr/>
          <p:nvPr/>
        </p:nvCxnSpPr>
        <p:spPr>
          <a:xfrm flipH="1">
            <a:off x="4528247" y="164719"/>
            <a:ext cx="990110" cy="8880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72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hu-HU" sz="3600" b="1" dirty="0" err="1" smtClean="0"/>
              <a:t>One</a:t>
            </a:r>
            <a:r>
              <a:rPr lang="hu-HU" sz="3600" b="1" dirty="0" smtClean="0"/>
              <a:t> </a:t>
            </a:r>
            <a:r>
              <a:rPr lang="hu-HU" sz="3600" b="1" dirty="0" err="1"/>
              <a:t>W</a:t>
            </a:r>
            <a:r>
              <a:rPr lang="hu-HU" sz="3600" b="1" dirty="0" err="1" smtClean="0"/>
              <a:t>ay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Anova</a:t>
            </a:r>
            <a:endParaRPr lang="hu-HU" sz="36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457200" y="2030651"/>
            <a:ext cx="8229600" cy="2062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hu-HU" sz="3200" b="1" dirty="0" smtClean="0"/>
              <a:t>Mikor használjuk?</a:t>
            </a:r>
          </a:p>
          <a:p>
            <a:pPr algn="ctr"/>
            <a:endParaRPr lang="hu-HU" sz="3200" dirty="0" smtClean="0"/>
          </a:p>
          <a:p>
            <a:pPr algn="ctr"/>
            <a:r>
              <a:rPr lang="hu-HU" sz="3200" dirty="0" smtClean="0"/>
              <a:t>Ha kettőnél több különböző csoport adatait hasonlítjuk össze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77864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832" y="1724024"/>
            <a:ext cx="2393231" cy="463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 sz="3600" b="1" dirty="0" smtClean="0">
                <a:cs typeface="Arial" pitchFamily="34" charset="0"/>
              </a:rPr>
              <a:t>Adatok elrendezése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13978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234144"/>
            <a:ext cx="3148374" cy="5260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67944" y="390505"/>
            <a:ext cx="4784546" cy="51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390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939" y="4727323"/>
            <a:ext cx="2736304" cy="66145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hu-HU" dirty="0" smtClean="0"/>
              <a:t>Függő változó</a:t>
            </a:r>
          </a:p>
          <a:p>
            <a:pPr marL="0" indent="0" algn="ctr">
              <a:buNone/>
            </a:pPr>
            <a:r>
              <a:rPr lang="hu-HU" dirty="0" smtClean="0"/>
              <a:t>Ahol az adatok vannak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4744"/>
            <a:ext cx="9144000" cy="305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Egyenes összekötő nyíllal 4"/>
          <p:cNvCxnSpPr/>
          <p:nvPr/>
        </p:nvCxnSpPr>
        <p:spPr>
          <a:xfrm flipH="1" flipV="1">
            <a:off x="2771800" y="3380913"/>
            <a:ext cx="990110" cy="112820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 flipH="1" flipV="1">
            <a:off x="1034003" y="3429000"/>
            <a:ext cx="792088" cy="11693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artalom helye 2"/>
          <p:cNvSpPr txBox="1">
            <a:spLocks/>
          </p:cNvSpPr>
          <p:nvPr/>
        </p:nvSpPr>
        <p:spPr>
          <a:xfrm>
            <a:off x="3761910" y="4509120"/>
            <a:ext cx="2799928" cy="10978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hu-HU" sz="2000" dirty="0" smtClean="0"/>
              <a:t>Csoportosító változó</a:t>
            </a:r>
          </a:p>
          <a:p>
            <a:pPr marL="0" indent="0" algn="ctr">
              <a:buFont typeface="Arial" pitchFamily="34" charset="0"/>
              <a:buNone/>
            </a:pPr>
            <a:r>
              <a:rPr lang="hu-HU" sz="2000" dirty="0" smtClean="0"/>
              <a:t>Ahol a csoportkódok vannak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76582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4293096"/>
            <a:ext cx="8229600" cy="118201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hu-HU" dirty="0" smtClean="0"/>
              <a:t>Meg kell adni, hogy melyik csoportokat (milyen </a:t>
            </a:r>
            <a:r>
              <a:rPr lang="hu-HU" smtClean="0"/>
              <a:t>kódú csoportokat</a:t>
            </a:r>
            <a:r>
              <a:rPr lang="hu-HU" dirty="0" smtClean="0"/>
              <a:t>) vonjuk bele az összehasonlításba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5773" y="354654"/>
            <a:ext cx="5912454" cy="389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Egyenes összekötő nyíllal 4"/>
          <p:cNvCxnSpPr/>
          <p:nvPr/>
        </p:nvCxnSpPr>
        <p:spPr>
          <a:xfrm flipH="1">
            <a:off x="3697902" y="1124744"/>
            <a:ext cx="990110" cy="8880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15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3575" y="1722438"/>
            <a:ext cx="558165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609600" y="341783"/>
            <a:ext cx="8229600" cy="11430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 sz="3600" b="1" dirty="0" smtClean="0">
                <a:cs typeface="Arial" pitchFamily="34" charset="0"/>
              </a:rPr>
              <a:t>Új munkalap megnyitása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92179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88640"/>
            <a:ext cx="489585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28821" y="4694569"/>
            <a:ext cx="5067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Egyenes összekötő nyíllal 4"/>
          <p:cNvCxnSpPr/>
          <p:nvPr/>
        </p:nvCxnSpPr>
        <p:spPr>
          <a:xfrm flipH="1">
            <a:off x="6888169" y="4560615"/>
            <a:ext cx="990110" cy="8880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/>
          <p:nvPr/>
        </p:nvCxnSpPr>
        <p:spPr>
          <a:xfrm>
            <a:off x="1601670" y="1700808"/>
            <a:ext cx="810090" cy="8880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zövegdoboz 3"/>
          <p:cNvSpPr txBox="1"/>
          <p:nvPr/>
        </p:nvSpPr>
        <p:spPr>
          <a:xfrm>
            <a:off x="1316689" y="5877272"/>
            <a:ext cx="7647799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400" dirty="0" smtClean="0"/>
              <a:t>P&lt;0,05 </a:t>
            </a:r>
            <a:r>
              <a:rPr lang="hu-HU" sz="2400" dirty="0" smtClean="0"/>
              <a:t>vagyis szignifikáns különbség van a csoportok között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52773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28836"/>
            <a:ext cx="8085584" cy="85189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sz="3600" b="1" dirty="0" smtClean="0"/>
              <a:t>Post hoc teszt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75656" y="5661248"/>
            <a:ext cx="7200800" cy="93610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2800" dirty="0" smtClean="0"/>
              <a:t>A Post Hoc teszttel eldönthető, hogy melyik csoportok között van az eltérés.</a:t>
            </a:r>
            <a:endParaRPr lang="hu-H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5088" y="1052736"/>
            <a:ext cx="490537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Egyenes összekötő nyíllal 4"/>
          <p:cNvCxnSpPr/>
          <p:nvPr/>
        </p:nvCxnSpPr>
        <p:spPr>
          <a:xfrm>
            <a:off x="683568" y="4293096"/>
            <a:ext cx="139074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79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667" y="4221088"/>
            <a:ext cx="8229600" cy="1008112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hu-HU" dirty="0" smtClean="0"/>
              <a:t>Az A-C és a B-C csoportok között van eltérés</a:t>
            </a:r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736" y="1628800"/>
            <a:ext cx="5061462" cy="196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123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14550" y="5589240"/>
            <a:ext cx="4914900" cy="85355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hu-HU" sz="2800" dirty="0" smtClean="0"/>
              <a:t>Dobozábra rajzolása</a:t>
            </a:r>
            <a:endParaRPr lang="hu-HU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4550" y="764704"/>
            <a:ext cx="49149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Egyenes összekötő nyíllal 4"/>
          <p:cNvCxnSpPr/>
          <p:nvPr/>
        </p:nvCxnSpPr>
        <p:spPr>
          <a:xfrm flipH="1" flipV="1">
            <a:off x="3923928" y="4582322"/>
            <a:ext cx="990110" cy="91218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97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620688"/>
            <a:ext cx="6872368" cy="520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1405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hu-HU" sz="3600" b="1" dirty="0" err="1" smtClean="0"/>
              <a:t>Pearson</a:t>
            </a:r>
            <a:r>
              <a:rPr lang="hu-HU" sz="3600" b="1" dirty="0" smtClean="0"/>
              <a:t> korreláció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1900808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hu-HU" b="1" dirty="0" smtClean="0"/>
              <a:t>Mikor használjuk?</a:t>
            </a:r>
          </a:p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Eldöntendő, hogy két változó között van-e kapcsolat?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4592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848" y="1685080"/>
            <a:ext cx="2763758" cy="290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 sz="3600" b="1" dirty="0" smtClean="0">
                <a:cs typeface="Arial" pitchFamily="34" charset="0"/>
              </a:rPr>
              <a:t>Adatok elrendezése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3167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88640"/>
            <a:ext cx="3183967" cy="52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936" y="188640"/>
            <a:ext cx="4859307" cy="52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21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" y="1690688"/>
            <a:ext cx="87820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Egyenes összekötő nyíllal 4"/>
          <p:cNvCxnSpPr/>
          <p:nvPr/>
        </p:nvCxnSpPr>
        <p:spPr>
          <a:xfrm flipH="1">
            <a:off x="7020272" y="1246679"/>
            <a:ext cx="990110" cy="8880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93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9632" y="4581128"/>
            <a:ext cx="7632848" cy="216024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dirty="0" smtClean="0"/>
              <a:t>Ezzel a beállítással a p és az r (korrelációs </a:t>
            </a:r>
            <a:r>
              <a:rPr lang="hu-HU" dirty="0" smtClean="0"/>
              <a:t>koefficiens) </a:t>
            </a:r>
            <a:r>
              <a:rPr lang="hu-HU" dirty="0" smtClean="0"/>
              <a:t>értéke is megjeleníthető. </a:t>
            </a:r>
          </a:p>
          <a:p>
            <a:pPr marL="0" indent="0" algn="ctr">
              <a:buNone/>
            </a:pPr>
            <a:r>
              <a:rPr lang="hu-HU" dirty="0" smtClean="0"/>
              <a:t>Mivel p&lt;0,05 van korreláció, és mivel r értéke pozitív, a korreláció is pozitív</a:t>
            </a:r>
            <a:endParaRPr lang="hu-H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37909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2622" y="1700808"/>
            <a:ext cx="4411866" cy="1495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Egyenes összekötő nyíllal 5"/>
          <p:cNvCxnSpPr/>
          <p:nvPr/>
        </p:nvCxnSpPr>
        <p:spPr>
          <a:xfrm flipH="1">
            <a:off x="1757578" y="1112223"/>
            <a:ext cx="990110" cy="8880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 flipH="1" flipV="1">
            <a:off x="2027608" y="2674422"/>
            <a:ext cx="1440160" cy="8995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flipH="1" flipV="1">
            <a:off x="6030162" y="2924944"/>
            <a:ext cx="990110" cy="9004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49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450" y="1858025"/>
            <a:ext cx="8048998" cy="344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 sz="3600" b="1" dirty="0" smtClean="0">
                <a:cs typeface="Arial" pitchFamily="34" charset="0"/>
              </a:rPr>
              <a:t>Adatok megadása a táblázatban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64340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hu-HU" sz="3600" b="1" dirty="0"/>
              <a:t>R</a:t>
            </a:r>
            <a:r>
              <a:rPr lang="hu-HU" sz="3600" b="1" dirty="0" smtClean="0"/>
              <a:t>egresszió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26896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u-HU" b="1" dirty="0" smtClean="0"/>
              <a:t>Mikor használjuk?</a:t>
            </a:r>
          </a:p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Ha két változó között van korreláció, akkor a regressziós egyenessel a tendencia megjeleníthető, és a regressziós egyenletével az egyik változó értékének ismeretében a másik változó értéke számítással megbecsülhető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792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776" y="620688"/>
            <a:ext cx="5508493" cy="503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Egyenes összekötő nyíllal 4"/>
          <p:cNvCxnSpPr/>
          <p:nvPr/>
        </p:nvCxnSpPr>
        <p:spPr>
          <a:xfrm>
            <a:off x="1907704" y="2954254"/>
            <a:ext cx="864096" cy="9589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11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31640" y="5157193"/>
            <a:ext cx="6624736" cy="115212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hu-HU" dirty="0" smtClean="0"/>
              <a:t>Felül (a nyílnál) a regressziós egyenes egyenlete leolvasható</a:t>
            </a:r>
            <a:endParaRPr lang="hu-H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714356"/>
            <a:ext cx="5574469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Egyenes összekötő nyíllal 4"/>
          <p:cNvCxnSpPr/>
          <p:nvPr/>
        </p:nvCxnSpPr>
        <p:spPr>
          <a:xfrm flipH="1">
            <a:off x="5580112" y="270347"/>
            <a:ext cx="990110" cy="8880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20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464296"/>
            <a:ext cx="8229600" cy="240486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u-HU" b="1" dirty="0" smtClean="0"/>
              <a:t>Mikor használjuk?</a:t>
            </a:r>
          </a:p>
          <a:p>
            <a:pPr marL="0" indent="0" algn="ctr">
              <a:buNone/>
            </a:pPr>
            <a:endParaRPr lang="hu-HU" dirty="0" smtClean="0"/>
          </a:p>
          <a:p>
            <a:pPr marL="514350" indent="-514350">
              <a:buAutoNum type="arabicPeriod"/>
            </a:pPr>
            <a:r>
              <a:rPr lang="hu-HU" dirty="0" smtClean="0"/>
              <a:t>Ha az adataink diszkrétek</a:t>
            </a:r>
          </a:p>
          <a:p>
            <a:pPr marL="514350" indent="-514350">
              <a:buAutoNum type="arabicPeriod"/>
            </a:pPr>
            <a:r>
              <a:rPr lang="hu-HU" dirty="0" smtClean="0"/>
              <a:t>Ha az adataink bár folytonosak, de nem normális eloszlásúak</a:t>
            </a:r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457200" y="836712"/>
            <a:ext cx="8229600" cy="1143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 smtClean="0"/>
              <a:t>Nem paraméteres statisztikai eljárások</a:t>
            </a:r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167740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13992"/>
            <a:ext cx="8229600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hu-HU" sz="3600" b="1" dirty="0" err="1" smtClean="0"/>
              <a:t>Wilcoxon</a:t>
            </a:r>
            <a:r>
              <a:rPr lang="hu-HU" sz="3600" b="1" dirty="0" smtClean="0"/>
              <a:t> próba</a:t>
            </a:r>
            <a:br>
              <a:rPr lang="hu-HU" sz="3600" b="1" dirty="0" smtClean="0"/>
            </a:br>
            <a:r>
              <a:rPr lang="hu-HU" sz="2800" dirty="0"/>
              <a:t>A páros t-próba nemparaméteres </a:t>
            </a:r>
            <a:r>
              <a:rPr lang="hu-HU" sz="2800" dirty="0" smtClean="0"/>
              <a:t>megfelelője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214121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117701"/>
            <a:ext cx="2633674" cy="210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 sz="3600" b="1" dirty="0" smtClean="0">
                <a:cs typeface="Arial" pitchFamily="34" charset="0"/>
              </a:rPr>
              <a:t>Adatok elrendezése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95203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476672"/>
            <a:ext cx="3068022" cy="505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07904" y="908720"/>
            <a:ext cx="5096466" cy="373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2107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90713"/>
            <a:ext cx="83820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Egyenes összekötő nyíllal 4"/>
          <p:cNvCxnSpPr/>
          <p:nvPr/>
        </p:nvCxnSpPr>
        <p:spPr>
          <a:xfrm flipH="1" flipV="1">
            <a:off x="7103106" y="3740953"/>
            <a:ext cx="1080120" cy="12263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2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9632" y="4437112"/>
            <a:ext cx="6768752" cy="104097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hu-HU" dirty="0" smtClean="0"/>
              <a:t>P&gt;0,05 vagyis nincs szignifikáns eltérés</a:t>
            </a:r>
            <a:endParaRPr lang="hu-H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7276" y="1268760"/>
            <a:ext cx="6699100" cy="194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Egyenes összekötő nyíllal 4"/>
          <p:cNvCxnSpPr/>
          <p:nvPr/>
        </p:nvCxnSpPr>
        <p:spPr>
          <a:xfrm flipH="1">
            <a:off x="7110282" y="1844824"/>
            <a:ext cx="990110" cy="8880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20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786806"/>
            <a:ext cx="8229600" cy="135416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hu-HU" sz="3600" b="1" dirty="0" smtClean="0"/>
              <a:t>Mann-</a:t>
            </a:r>
            <a:r>
              <a:rPr lang="hu-HU" sz="3600" b="1" dirty="0" err="1" smtClean="0"/>
              <a:t>Whitney</a:t>
            </a:r>
            <a:r>
              <a:rPr lang="hu-HU" sz="3600" b="1" dirty="0" smtClean="0"/>
              <a:t> U-próba</a:t>
            </a:r>
            <a:br>
              <a:rPr lang="hu-HU" sz="3600" b="1" dirty="0" smtClean="0"/>
            </a:br>
            <a:r>
              <a:rPr lang="hu-HU" sz="3100" dirty="0"/>
              <a:t>A kétmintás t-próba nemparaméteres </a:t>
            </a:r>
            <a:r>
              <a:rPr lang="hu-HU" sz="3100" dirty="0" smtClean="0"/>
              <a:t>megfelelője</a:t>
            </a:r>
            <a:endParaRPr lang="hu-HU" sz="3100" b="1" dirty="0"/>
          </a:p>
        </p:txBody>
      </p:sp>
    </p:spTree>
    <p:extLst>
      <p:ext uri="{BB962C8B-B14F-4D97-AF65-F5344CB8AC3E}">
        <p14:creationId xmlns:p14="http://schemas.microsoft.com/office/powerpoint/2010/main" val="9575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249" y="620688"/>
            <a:ext cx="8501987" cy="474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5689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3648" y="5373216"/>
            <a:ext cx="2649645" cy="966837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hu-HU" smtClean="0"/>
              <a:t>Ez nem jó</a:t>
            </a:r>
            <a:endParaRPr lang="hu-H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1793453"/>
            <a:ext cx="3324305" cy="332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2120" y="1484784"/>
            <a:ext cx="1901011" cy="36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 sz="3600" b="1" dirty="0" smtClean="0">
                <a:cs typeface="Arial" pitchFamily="34" charset="0"/>
              </a:rPr>
              <a:t>Adatok elrendezése</a:t>
            </a:r>
          </a:p>
          <a:p>
            <a:r>
              <a:rPr lang="hu-HU" sz="2800" dirty="0"/>
              <a:t>Vigyázat, nem mindegy hogyan történik</a:t>
            </a:r>
            <a:r>
              <a:rPr lang="hu-HU" sz="2800" dirty="0" smtClean="0"/>
              <a:t>!</a:t>
            </a:r>
            <a:endParaRPr lang="hu-HU" sz="2800" b="1" dirty="0"/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5378739" y="5373216"/>
            <a:ext cx="2649645" cy="9668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hu-HU" dirty="0" smtClean="0"/>
              <a:t>Ez jó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4130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548680"/>
            <a:ext cx="2800636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896" y="764704"/>
            <a:ext cx="5185211" cy="372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1778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5" y="1733550"/>
            <a:ext cx="84391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Egyenes összekötő nyíllal 4"/>
          <p:cNvCxnSpPr/>
          <p:nvPr/>
        </p:nvCxnSpPr>
        <p:spPr>
          <a:xfrm flipH="1" flipV="1">
            <a:off x="7452320" y="4100993"/>
            <a:ext cx="990110" cy="14162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16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3573016"/>
            <a:ext cx="8229600" cy="1152128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hu-HU" dirty="0" smtClean="0"/>
              <a:t>Mivel p&lt;0,05 ezért szignifikáns a különbség</a:t>
            </a:r>
            <a:endParaRPr lang="hu-H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878" y="1579621"/>
            <a:ext cx="8646243" cy="1419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Egyenes összekötő nyíllal 4"/>
          <p:cNvCxnSpPr/>
          <p:nvPr/>
        </p:nvCxnSpPr>
        <p:spPr>
          <a:xfrm flipH="1">
            <a:off x="5004048" y="1335772"/>
            <a:ext cx="990110" cy="8880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14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172819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hu-HU" sz="4000" b="1" dirty="0" err="1" smtClean="0"/>
              <a:t>Kruskal</a:t>
            </a:r>
            <a:r>
              <a:rPr lang="hu-HU" sz="4000" b="1" dirty="0" smtClean="0"/>
              <a:t>-Wallis </a:t>
            </a:r>
            <a:r>
              <a:rPr lang="hu-HU" sz="4000" b="1" dirty="0"/>
              <a:t>ANOVA</a:t>
            </a:r>
            <a:r>
              <a:rPr lang="hu-HU" dirty="0"/>
              <a:t/>
            </a:r>
            <a:br>
              <a:rPr lang="hu-HU" dirty="0"/>
            </a:br>
            <a:r>
              <a:rPr lang="hu-HU" sz="3100" dirty="0"/>
              <a:t>A </a:t>
            </a:r>
            <a:r>
              <a:rPr lang="hu-HU" sz="3100" dirty="0" err="1"/>
              <a:t>One-Way</a:t>
            </a:r>
            <a:r>
              <a:rPr lang="hu-HU" sz="3100" dirty="0"/>
              <a:t> </a:t>
            </a:r>
            <a:r>
              <a:rPr lang="hu-HU" sz="3100" dirty="0" err="1"/>
              <a:t>Anova</a:t>
            </a:r>
            <a:r>
              <a:rPr lang="hu-HU" sz="3100" dirty="0"/>
              <a:t> nemparaméteres </a:t>
            </a:r>
            <a:r>
              <a:rPr lang="hu-HU" sz="3100" dirty="0" smtClean="0"/>
              <a:t>megfelelője</a:t>
            </a:r>
            <a:endParaRPr lang="hu-HU" sz="3100" dirty="0"/>
          </a:p>
        </p:txBody>
      </p:sp>
    </p:spTree>
    <p:extLst>
      <p:ext uri="{BB962C8B-B14F-4D97-AF65-F5344CB8AC3E}">
        <p14:creationId xmlns:p14="http://schemas.microsoft.com/office/powerpoint/2010/main" val="155587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8466" y="1724024"/>
            <a:ext cx="2034598" cy="393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ím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 sz="3600" b="1" dirty="0" smtClean="0">
                <a:cs typeface="Arial" pitchFamily="34" charset="0"/>
              </a:rPr>
              <a:t>Adatok elrendezése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82518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764704"/>
            <a:ext cx="2766060" cy="457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63888" y="1169816"/>
            <a:ext cx="5185211" cy="3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4756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8" y="1905000"/>
            <a:ext cx="90392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0035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797153"/>
            <a:ext cx="8229600" cy="93610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u-HU" dirty="0" smtClean="0"/>
              <a:t>Itt is ki kell választani, hogy melyik csoportok lesznek a vizsgálatba bevonva</a:t>
            </a:r>
            <a:endParaRPr lang="hu-H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80" y="260648"/>
            <a:ext cx="6024479" cy="414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4592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8291" y="517014"/>
            <a:ext cx="6688287" cy="443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Egyenes összekötő nyíllal 4"/>
          <p:cNvCxnSpPr/>
          <p:nvPr/>
        </p:nvCxnSpPr>
        <p:spPr>
          <a:xfrm flipH="1">
            <a:off x="3867379" y="2420888"/>
            <a:ext cx="990110" cy="8880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3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3355102" cy="353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785926"/>
            <a:ext cx="5286380" cy="351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4875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7961" y="4653136"/>
            <a:ext cx="8229600" cy="102325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 fontScale="77500" lnSpcReduction="20000"/>
          </a:bodyPr>
          <a:lstStyle/>
          <a:p>
            <a:pPr marL="0" indent="0" algn="ctr">
              <a:buNone/>
            </a:pPr>
            <a:r>
              <a:rPr lang="hu-HU" dirty="0" smtClean="0"/>
              <a:t>Az oldalsó menüsávból kell a </a:t>
            </a:r>
            <a:r>
              <a:rPr lang="hu-HU" dirty="0" err="1" smtClean="0"/>
              <a:t>Kruskal-Wallis</a:t>
            </a:r>
            <a:r>
              <a:rPr lang="hu-HU" dirty="0" smtClean="0"/>
              <a:t> </a:t>
            </a:r>
            <a:r>
              <a:rPr lang="hu-HU" dirty="0" err="1" smtClean="0"/>
              <a:t>Anova</a:t>
            </a:r>
            <a:r>
              <a:rPr lang="hu-HU" dirty="0" smtClean="0"/>
              <a:t> tesztet kiválasztani. Mivel p&lt;0,05 (nem piros) ezért szignifikáns eltérés van a csoportok között.</a:t>
            </a:r>
            <a:endParaRPr lang="hu-H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530" y="602368"/>
            <a:ext cx="8494461" cy="32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Egyenes összekötő nyíllal 4"/>
          <p:cNvCxnSpPr/>
          <p:nvPr/>
        </p:nvCxnSpPr>
        <p:spPr>
          <a:xfrm flipH="1" flipV="1">
            <a:off x="3635896" y="3573016"/>
            <a:ext cx="990110" cy="10435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 flipH="1">
            <a:off x="7411764" y="404664"/>
            <a:ext cx="990110" cy="8880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2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sz="3600" b="1" dirty="0" err="1" smtClean="0"/>
              <a:t>Post-Hoc</a:t>
            </a:r>
            <a:r>
              <a:rPr lang="hu-HU" sz="3600" b="1" dirty="0" smtClean="0"/>
              <a:t> teszt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07703" y="6184363"/>
            <a:ext cx="6779097" cy="487239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u-HU" dirty="0" smtClean="0"/>
              <a:t>A és C között van szignifikáns eltérés</a:t>
            </a:r>
            <a:endParaRPr lang="hu-H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643050"/>
            <a:ext cx="41624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4643446"/>
            <a:ext cx="4219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Egyenes összekötő nyíllal 5"/>
          <p:cNvCxnSpPr/>
          <p:nvPr/>
        </p:nvCxnSpPr>
        <p:spPr>
          <a:xfrm flipH="1" flipV="1">
            <a:off x="5333809" y="3668945"/>
            <a:ext cx="1758471" cy="26411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7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165618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hu-HU" sz="4000" b="1" dirty="0" err="1" smtClean="0"/>
              <a:t>Spearman</a:t>
            </a:r>
            <a:r>
              <a:rPr lang="hu-HU" sz="4000" b="1" dirty="0" smtClean="0"/>
              <a:t>-korreláció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2800" dirty="0" smtClean="0"/>
              <a:t>A </a:t>
            </a:r>
            <a:r>
              <a:rPr lang="hu-HU" sz="2800" dirty="0" err="1"/>
              <a:t>Pearson</a:t>
            </a:r>
            <a:r>
              <a:rPr lang="hu-HU" sz="2800" dirty="0"/>
              <a:t>-korreláció nemparaméteres </a:t>
            </a:r>
            <a:r>
              <a:rPr lang="hu-HU" sz="2800" dirty="0" smtClean="0"/>
              <a:t>megfelelője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4126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7864" y="2852936"/>
            <a:ext cx="2215148" cy="232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altLang="hu-HU" sz="3600" b="1" dirty="0" smtClean="0">
                <a:cs typeface="Arial" pitchFamily="34" charset="0"/>
              </a:rPr>
              <a:t>Adatok elrendezése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06764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404664"/>
            <a:ext cx="3068022" cy="5007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920" y="1044891"/>
            <a:ext cx="5147177" cy="372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782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1040979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u-HU" dirty="0" smtClean="0"/>
              <a:t>Érdemes a </a:t>
            </a:r>
            <a:r>
              <a:rPr lang="hu-HU" dirty="0" err="1" smtClean="0"/>
              <a:t>detailed</a:t>
            </a:r>
            <a:r>
              <a:rPr lang="hu-HU" dirty="0" smtClean="0"/>
              <a:t> </a:t>
            </a:r>
            <a:r>
              <a:rPr lang="hu-HU" dirty="0" err="1" smtClean="0"/>
              <a:t>reportot</a:t>
            </a:r>
            <a:r>
              <a:rPr lang="hu-HU" dirty="0" smtClean="0"/>
              <a:t> választani az adatok megjelenítéséhez</a:t>
            </a:r>
            <a:endParaRPr lang="hu-HU" dirty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" y="1124744"/>
            <a:ext cx="83629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Egyenes összekötő nyíllal 4"/>
          <p:cNvCxnSpPr/>
          <p:nvPr/>
        </p:nvCxnSpPr>
        <p:spPr>
          <a:xfrm flipH="1">
            <a:off x="6732240" y="1340768"/>
            <a:ext cx="990110" cy="8880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92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700808"/>
            <a:ext cx="7974612" cy="228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7446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sz="3600" b="1" dirty="0"/>
              <a:t>R</a:t>
            </a:r>
            <a:r>
              <a:rPr lang="hu-HU" sz="3600" b="1" dirty="0" smtClean="0"/>
              <a:t>egresszió</a:t>
            </a:r>
            <a:endParaRPr lang="hu-HU" sz="3600" b="1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16954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571612"/>
            <a:ext cx="622935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Egyenes összekötő nyíllal 4"/>
          <p:cNvCxnSpPr/>
          <p:nvPr/>
        </p:nvCxnSpPr>
        <p:spPr>
          <a:xfrm flipH="1">
            <a:off x="755576" y="724048"/>
            <a:ext cx="990110" cy="8880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39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80" y="764704"/>
            <a:ext cx="6242819" cy="471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037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994718"/>
            <a:ext cx="8229600" cy="1498178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hu-HU" sz="3600" b="1" dirty="0"/>
              <a:t>K</a:t>
            </a:r>
            <a:r>
              <a:rPr lang="hu-HU" sz="3600" b="1" dirty="0" smtClean="0"/>
              <a:t>hi-négyzet - </a:t>
            </a:r>
            <a:r>
              <a:rPr lang="hu-HU" sz="3600" b="1" dirty="0" err="1" smtClean="0"/>
              <a:t>Chi-square</a:t>
            </a:r>
            <a:r>
              <a:rPr lang="hu-HU" sz="3600" b="1" dirty="0" smtClean="0"/>
              <a:t/>
            </a:r>
            <a:br>
              <a:rPr lang="hu-HU" sz="3600" b="1" dirty="0" smtClean="0"/>
            </a:br>
            <a:r>
              <a:rPr lang="hu-HU" sz="3600" b="1" dirty="0" err="1" smtClean="0"/>
              <a:t>Observed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vs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Expected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108012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 fontScale="85000" lnSpcReduction="10000"/>
          </a:bodyPr>
          <a:lstStyle/>
          <a:p>
            <a:pPr marL="0" indent="0" algn="ctr">
              <a:buNone/>
            </a:pPr>
            <a:r>
              <a:rPr lang="hu-HU" dirty="0" smtClean="0"/>
              <a:t>2x2-es összehasonlítás esetén a valós gyakoriságokat hasonlítjuk össze az elvárt gyakorisággal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1500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476672"/>
            <a:ext cx="7666811" cy="51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1550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548680"/>
            <a:ext cx="2731485" cy="457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5856" y="581844"/>
            <a:ext cx="5717677" cy="408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5883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8688" y="4365104"/>
            <a:ext cx="8229600" cy="1040979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u-HU" dirty="0" smtClean="0"/>
              <a:t>A Khi négyzet értéket a nyíl mutatja, de például a Fischer értéket is megadja a táblázat</a:t>
            </a:r>
            <a:endParaRPr lang="hu-HU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640" y="402661"/>
            <a:ext cx="3319272" cy="2512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5046" y="402661"/>
            <a:ext cx="4437222" cy="348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Egyenes összekötő nyíllal 5"/>
          <p:cNvCxnSpPr/>
          <p:nvPr/>
        </p:nvCxnSpPr>
        <p:spPr>
          <a:xfrm flipH="1" flipV="1">
            <a:off x="8111746" y="2385448"/>
            <a:ext cx="990110" cy="7555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35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sz="3600" b="1" dirty="0" smtClean="0"/>
              <a:t>Köszönjük a figyelmet</a:t>
            </a:r>
            <a:endParaRPr lang="hu-HU" sz="36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365105"/>
            <a:ext cx="8229600" cy="93610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u-HU" sz="2800" dirty="0" smtClean="0"/>
              <a:t>Megadható, hogy a program milyen alapstatisztikai értékeket számítson ki</a:t>
            </a:r>
            <a:endParaRPr lang="hu-H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167" y="404664"/>
            <a:ext cx="88582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2027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1340768"/>
            <a:ext cx="91821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4205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437</Words>
  <Application>Microsoft Office PowerPoint</Application>
  <PresentationFormat>Diavetítés a képernyőre (4:3 oldalarány)</PresentationFormat>
  <Paragraphs>79</Paragraphs>
  <Slides>72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72</vt:i4>
      </vt:variant>
    </vt:vector>
  </HeadingPairs>
  <TitlesOfParts>
    <vt:vector size="73" baseType="lpstr">
      <vt:lpstr>Office-téma</vt:lpstr>
      <vt:lpstr>Statisztika  segédlet a Statistica programhoz Új verzióknál érdemes a View menüsor alatt a Classic menu-s verziót választani – ehhez készült a segédlet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Paraméteres statisztikai eljárások</vt:lpstr>
      <vt:lpstr>Párosított (dependent) t-próba</vt:lpstr>
      <vt:lpstr>PowerPoint bemutató</vt:lpstr>
      <vt:lpstr>PowerPoint bemutató</vt:lpstr>
      <vt:lpstr>PowerPoint bemutató</vt:lpstr>
      <vt:lpstr>PowerPoint bemutató</vt:lpstr>
      <vt:lpstr>PowerPoint bemutató</vt:lpstr>
      <vt:lpstr>Két mintás t-próba</vt:lpstr>
      <vt:lpstr>PowerPoint bemutató</vt:lpstr>
      <vt:lpstr>PowerPoint bemutató</vt:lpstr>
      <vt:lpstr>PowerPoint bemutató</vt:lpstr>
      <vt:lpstr>PowerPoint bemutató</vt:lpstr>
      <vt:lpstr>One Way Anova</vt:lpstr>
      <vt:lpstr>PowerPoint bemutató</vt:lpstr>
      <vt:lpstr>PowerPoint bemutató</vt:lpstr>
      <vt:lpstr>PowerPoint bemutató</vt:lpstr>
      <vt:lpstr>PowerPoint bemutató</vt:lpstr>
      <vt:lpstr>PowerPoint bemutató</vt:lpstr>
      <vt:lpstr>Post hoc teszt</vt:lpstr>
      <vt:lpstr>PowerPoint bemutató</vt:lpstr>
      <vt:lpstr>PowerPoint bemutató</vt:lpstr>
      <vt:lpstr>PowerPoint bemutató</vt:lpstr>
      <vt:lpstr>Pearson korreláció</vt:lpstr>
      <vt:lpstr>PowerPoint bemutató</vt:lpstr>
      <vt:lpstr>PowerPoint bemutató</vt:lpstr>
      <vt:lpstr>PowerPoint bemutató</vt:lpstr>
      <vt:lpstr>PowerPoint bemutató</vt:lpstr>
      <vt:lpstr>Regresszió</vt:lpstr>
      <vt:lpstr>PowerPoint bemutató</vt:lpstr>
      <vt:lpstr>PowerPoint bemutató</vt:lpstr>
      <vt:lpstr>PowerPoint bemutató</vt:lpstr>
      <vt:lpstr>Wilcoxon próba A páros t-próba nemparaméteres megfelelője</vt:lpstr>
      <vt:lpstr>PowerPoint bemutató</vt:lpstr>
      <vt:lpstr>PowerPoint bemutató</vt:lpstr>
      <vt:lpstr>PowerPoint bemutató</vt:lpstr>
      <vt:lpstr>PowerPoint bemutató</vt:lpstr>
      <vt:lpstr>Mann-Whitney U-próba A kétmintás t-próba nemparaméteres megfelelője</vt:lpstr>
      <vt:lpstr>PowerPoint bemutató</vt:lpstr>
      <vt:lpstr>PowerPoint bemutató</vt:lpstr>
      <vt:lpstr>PowerPoint bemutató</vt:lpstr>
      <vt:lpstr>PowerPoint bemutató</vt:lpstr>
      <vt:lpstr>Kruskal-Wallis ANOVA A One-Way Anova nemparaméteres megfelelője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Post-Hoc teszt</vt:lpstr>
      <vt:lpstr>Spearman-korreláció A Pearson-korreláció nemparaméteres megfelelője</vt:lpstr>
      <vt:lpstr>PowerPoint bemutató</vt:lpstr>
      <vt:lpstr>PowerPoint bemutató</vt:lpstr>
      <vt:lpstr>PowerPoint bemutató</vt:lpstr>
      <vt:lpstr>PowerPoint bemutató</vt:lpstr>
      <vt:lpstr>Regresszió</vt:lpstr>
      <vt:lpstr>PowerPoint bemutató</vt:lpstr>
      <vt:lpstr>Khi-négyzet - Chi-square Observed vs Expected</vt:lpstr>
      <vt:lpstr>PowerPoint bemutató</vt:lpstr>
      <vt:lpstr>PowerPoint bemutató</vt:lpstr>
      <vt:lpstr>Köszönjük a figyelmet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Tantárgy neve</dc:title>
  <dc:creator>Biomechanika</dc:creator>
  <cp:lastModifiedBy>Kopper</cp:lastModifiedBy>
  <cp:revision>78</cp:revision>
  <dcterms:created xsi:type="dcterms:W3CDTF">2015-08-18T11:06:56Z</dcterms:created>
  <dcterms:modified xsi:type="dcterms:W3CDTF">2018-04-13T12:44:30Z</dcterms:modified>
</cp:coreProperties>
</file>