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9"/>
  </p:notesMasterIdLst>
  <p:sldIdLst>
    <p:sldId id="256" r:id="rId2"/>
    <p:sldId id="440" r:id="rId3"/>
    <p:sldId id="482" r:id="rId4"/>
    <p:sldId id="441" r:id="rId5"/>
    <p:sldId id="442" r:id="rId6"/>
    <p:sldId id="443" r:id="rId7"/>
    <p:sldId id="444" r:id="rId8"/>
    <p:sldId id="479" r:id="rId9"/>
    <p:sldId id="445" r:id="rId10"/>
    <p:sldId id="446" r:id="rId11"/>
    <p:sldId id="447" r:id="rId12"/>
    <p:sldId id="448" r:id="rId13"/>
    <p:sldId id="449" r:id="rId14"/>
    <p:sldId id="450" r:id="rId15"/>
    <p:sldId id="451" r:id="rId16"/>
    <p:sldId id="452" r:id="rId17"/>
    <p:sldId id="453" r:id="rId18"/>
    <p:sldId id="454" r:id="rId19"/>
    <p:sldId id="455" r:id="rId20"/>
    <p:sldId id="456" r:id="rId21"/>
    <p:sldId id="457" r:id="rId22"/>
    <p:sldId id="458" r:id="rId23"/>
    <p:sldId id="477" r:id="rId24"/>
    <p:sldId id="459" r:id="rId25"/>
    <p:sldId id="460" r:id="rId26"/>
    <p:sldId id="461" r:id="rId27"/>
    <p:sldId id="462" r:id="rId28"/>
    <p:sldId id="463" r:id="rId29"/>
    <p:sldId id="464" r:id="rId30"/>
    <p:sldId id="465" r:id="rId31"/>
    <p:sldId id="466" r:id="rId32"/>
    <p:sldId id="467" r:id="rId33"/>
    <p:sldId id="468" r:id="rId34"/>
    <p:sldId id="469" r:id="rId35"/>
    <p:sldId id="470" r:id="rId36"/>
    <p:sldId id="471" r:id="rId37"/>
    <p:sldId id="472" r:id="rId38"/>
    <p:sldId id="473" r:id="rId39"/>
    <p:sldId id="474" r:id="rId40"/>
    <p:sldId id="475" r:id="rId41"/>
    <p:sldId id="476" r:id="rId42"/>
    <p:sldId id="485" r:id="rId43"/>
    <p:sldId id="478" r:id="rId44"/>
    <p:sldId id="480" r:id="rId45"/>
    <p:sldId id="481" r:id="rId46"/>
    <p:sldId id="483" r:id="rId47"/>
    <p:sldId id="484" r:id="rId48"/>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A3C3730A-17FE-46DC-9B40-0AA56D4770D5}">
          <p14:sldIdLst>
            <p14:sldId id="256"/>
            <p14:sldId id="440"/>
            <p14:sldId id="482"/>
            <p14:sldId id="441"/>
            <p14:sldId id="442"/>
            <p14:sldId id="443"/>
            <p14:sldId id="444"/>
            <p14:sldId id="479"/>
            <p14:sldId id="445"/>
            <p14:sldId id="446"/>
            <p14:sldId id="447"/>
            <p14:sldId id="448"/>
            <p14:sldId id="449"/>
            <p14:sldId id="450"/>
            <p14:sldId id="451"/>
            <p14:sldId id="452"/>
            <p14:sldId id="453"/>
            <p14:sldId id="454"/>
            <p14:sldId id="455"/>
            <p14:sldId id="456"/>
            <p14:sldId id="457"/>
            <p14:sldId id="458"/>
            <p14:sldId id="477"/>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85"/>
            <p14:sldId id="478"/>
            <p14:sldId id="480"/>
            <p14:sldId id="481"/>
            <p14:sldId id="483"/>
            <p14:sldId id="484"/>
          </p14:sldIdLst>
        </p14:section>
        <p14:section name="Névtelen szakasz" id="{C068DA0E-3415-4805-B2E1-5B3A7F7B39B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85231" autoAdjust="0"/>
  </p:normalViewPr>
  <p:slideViewPr>
    <p:cSldViewPr>
      <p:cViewPr>
        <p:scale>
          <a:sx n="59" d="100"/>
          <a:sy n="59" d="100"/>
        </p:scale>
        <p:origin x="-111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invertIfNegative val="0"/>
          <c:val>
            <c:numRef>
              <c:f>Munka1!$B$3</c:f>
              <c:numCache>
                <c:formatCode>General</c:formatCode>
                <c:ptCount val="1"/>
                <c:pt idx="0">
                  <c:v>70</c:v>
                </c:pt>
              </c:numCache>
            </c:numRef>
          </c:val>
        </c:ser>
        <c:ser>
          <c:idx val="1"/>
          <c:order val="1"/>
          <c:invertIfNegative val="0"/>
          <c:val>
            <c:numRef>
              <c:f>Munka1!$B$4</c:f>
              <c:numCache>
                <c:formatCode>General</c:formatCode>
                <c:ptCount val="1"/>
                <c:pt idx="0">
                  <c:v>5</c:v>
                </c:pt>
              </c:numCache>
            </c:numRef>
          </c:val>
        </c:ser>
        <c:ser>
          <c:idx val="2"/>
          <c:order val="2"/>
          <c:invertIfNegative val="0"/>
          <c:val>
            <c:numRef>
              <c:f>Munka1!$B$5</c:f>
              <c:numCache>
                <c:formatCode>General</c:formatCode>
                <c:ptCount val="1"/>
                <c:pt idx="0">
                  <c:v>15</c:v>
                </c:pt>
              </c:numCache>
            </c:numRef>
          </c:val>
        </c:ser>
        <c:ser>
          <c:idx val="3"/>
          <c:order val="3"/>
          <c:invertIfNegative val="0"/>
          <c:val>
            <c:numRef>
              <c:f>Munka1!$B$6</c:f>
              <c:numCache>
                <c:formatCode>General</c:formatCode>
                <c:ptCount val="1"/>
                <c:pt idx="0">
                  <c:v>10</c:v>
                </c:pt>
              </c:numCache>
            </c:numRef>
          </c:val>
        </c:ser>
        <c:dLbls>
          <c:showLegendKey val="0"/>
          <c:showVal val="0"/>
          <c:showCatName val="0"/>
          <c:showSerName val="0"/>
          <c:showPercent val="0"/>
          <c:showBubbleSize val="0"/>
        </c:dLbls>
        <c:gapWidth val="150"/>
        <c:overlap val="100"/>
        <c:axId val="201474048"/>
        <c:axId val="201475584"/>
      </c:barChart>
      <c:catAx>
        <c:axId val="201474048"/>
        <c:scaling>
          <c:orientation val="minMax"/>
        </c:scaling>
        <c:delete val="1"/>
        <c:axPos val="b"/>
        <c:majorTickMark val="out"/>
        <c:minorTickMark val="none"/>
        <c:tickLblPos val="nextTo"/>
        <c:crossAx val="201475584"/>
        <c:crosses val="autoZero"/>
        <c:auto val="1"/>
        <c:lblAlgn val="ctr"/>
        <c:lblOffset val="100"/>
        <c:noMultiLvlLbl val="0"/>
      </c:catAx>
      <c:valAx>
        <c:axId val="201475584"/>
        <c:scaling>
          <c:orientation val="minMax"/>
        </c:scaling>
        <c:delete val="1"/>
        <c:axPos val="l"/>
        <c:numFmt formatCode="General" sourceLinked="1"/>
        <c:majorTickMark val="out"/>
        <c:minorTickMark val="none"/>
        <c:tickLblPos val="nextTo"/>
        <c:crossAx val="201474048"/>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drawing1.xml><?xml version="1.0" encoding="utf-8"?>
<c:userShapes xmlns:c="http://schemas.openxmlformats.org/drawingml/2006/chart">
  <cdr:relSizeAnchor xmlns:cdr="http://schemas.openxmlformats.org/drawingml/2006/chartDrawing">
    <cdr:from>
      <cdr:x>0.13674</cdr:x>
      <cdr:y>0.21007</cdr:y>
    </cdr:from>
    <cdr:to>
      <cdr:x>0.45305</cdr:x>
      <cdr:y>0.5434</cdr:y>
    </cdr:to>
    <cdr:sp macro="" textlink="">
      <cdr:nvSpPr>
        <cdr:cNvPr id="2" name="Szövegdoboz 1"/>
        <cdr:cNvSpPr txBox="1"/>
      </cdr:nvSpPr>
      <cdr:spPr>
        <a:xfrm xmlns:a="http://schemas.openxmlformats.org/drawingml/2006/main">
          <a:off x="395288" y="57626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hu-HU" sz="1100"/>
        </a:p>
      </cdr:txBody>
    </cdr:sp>
  </cdr:relSizeAnchor>
  <cdr:relSizeAnchor xmlns:cdr="http://schemas.openxmlformats.org/drawingml/2006/chartDrawing">
    <cdr:from>
      <cdr:x>0.34267</cdr:x>
      <cdr:y>0.1924</cdr:y>
    </cdr:from>
    <cdr:to>
      <cdr:x>0.6458</cdr:x>
      <cdr:y>0.27573</cdr:y>
    </cdr:to>
    <cdr:sp macro="" textlink="">
      <cdr:nvSpPr>
        <cdr:cNvPr id="3" name="Szövegdoboz 2"/>
        <cdr:cNvSpPr txBox="1"/>
      </cdr:nvSpPr>
      <cdr:spPr>
        <a:xfrm xmlns:a="http://schemas.openxmlformats.org/drawingml/2006/main">
          <a:off x="990600" y="622160"/>
          <a:ext cx="876300" cy="2694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hu-HU" sz="1100"/>
            <a:t>10 %</a:t>
          </a:r>
        </a:p>
      </cdr:txBody>
    </cdr:sp>
  </cdr:relSizeAnchor>
  <cdr:relSizeAnchor xmlns:cdr="http://schemas.openxmlformats.org/drawingml/2006/chartDrawing">
    <cdr:from>
      <cdr:x>0.33773</cdr:x>
      <cdr:y>0.58212</cdr:y>
    </cdr:from>
    <cdr:to>
      <cdr:x>0.65404</cdr:x>
      <cdr:y>0.6481</cdr:y>
    </cdr:to>
    <cdr:sp macro="" textlink="">
      <cdr:nvSpPr>
        <cdr:cNvPr id="4" name="Szövegdoboz 3"/>
        <cdr:cNvSpPr txBox="1"/>
      </cdr:nvSpPr>
      <cdr:spPr>
        <a:xfrm xmlns:a="http://schemas.openxmlformats.org/drawingml/2006/main">
          <a:off x="976313" y="1882436"/>
          <a:ext cx="914400" cy="2133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hu-HU" sz="1100"/>
            <a:t>60-87 %</a:t>
          </a:r>
        </a:p>
      </cdr:txBody>
    </cdr:sp>
  </cdr:relSizeAnchor>
  <cdr:relSizeAnchor xmlns:cdr="http://schemas.openxmlformats.org/drawingml/2006/chartDrawing">
    <cdr:from>
      <cdr:x>0.34761</cdr:x>
      <cdr:y>0.37274</cdr:y>
    </cdr:from>
    <cdr:to>
      <cdr:x>0.60791</cdr:x>
      <cdr:y>0.43871</cdr:y>
    </cdr:to>
    <cdr:sp macro="" textlink="">
      <cdr:nvSpPr>
        <cdr:cNvPr id="5" name="Szövegdoboz 4"/>
        <cdr:cNvSpPr txBox="1"/>
      </cdr:nvSpPr>
      <cdr:spPr>
        <a:xfrm xmlns:a="http://schemas.openxmlformats.org/drawingml/2006/main">
          <a:off x="1004888" y="1205335"/>
          <a:ext cx="752475" cy="2133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hu-HU" dirty="0" smtClean="0"/>
            <a:t>3-10</a:t>
          </a:r>
          <a:r>
            <a:rPr lang="hu-HU" sz="1100" dirty="0" smtClean="0"/>
            <a:t>%</a:t>
          </a:r>
          <a:endParaRPr lang="hu-HU" sz="1100" dirty="0"/>
        </a:p>
      </cdr:txBody>
    </cdr:sp>
  </cdr:relSizeAnchor>
  <cdr:relSizeAnchor xmlns:cdr="http://schemas.openxmlformats.org/drawingml/2006/chartDrawing">
    <cdr:from>
      <cdr:x>0.33278</cdr:x>
      <cdr:y>0.27982</cdr:y>
    </cdr:from>
    <cdr:to>
      <cdr:x>0.65568</cdr:x>
      <cdr:y>0.38292</cdr:y>
    </cdr:to>
    <cdr:sp macro="" textlink="">
      <cdr:nvSpPr>
        <cdr:cNvPr id="6" name="Szövegdoboz 5"/>
        <cdr:cNvSpPr txBox="1"/>
      </cdr:nvSpPr>
      <cdr:spPr>
        <a:xfrm xmlns:a="http://schemas.openxmlformats.org/drawingml/2006/main">
          <a:off x="962025" y="904875"/>
          <a:ext cx="933450" cy="3333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hu-HU" sz="1100"/>
            <a:t>10-30 %</a:t>
          </a:r>
        </a:p>
      </cdr:txBody>
    </cdr:sp>
  </cdr:relSizeAnchor>
  <cdr:relSizeAnchor xmlns:cdr="http://schemas.openxmlformats.org/drawingml/2006/chartDrawing">
    <cdr:from>
      <cdr:x>0.55164</cdr:x>
      <cdr:y>0.73518</cdr:y>
    </cdr:from>
    <cdr:to>
      <cdr:x>1</cdr:x>
      <cdr:y>0.8598</cdr:y>
    </cdr:to>
    <cdr:cxnSp macro="">
      <cdr:nvCxnSpPr>
        <cdr:cNvPr id="7" name="Egyenes összekötő nyíllal 6"/>
        <cdr:cNvCxnSpPr/>
      </cdr:nvCxnSpPr>
      <cdr:spPr>
        <a:xfrm xmlns:a="http://schemas.openxmlformats.org/drawingml/2006/main" flipH="1" flipV="1">
          <a:off x="1654696" y="3398440"/>
          <a:ext cx="1296144" cy="57606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7DF241-F237-4477-83C9-A64476394D96}" type="datetimeFigureOut">
              <a:rPr lang="en-GB" smtClean="0"/>
              <a:t>14/05/2017</a:t>
            </a:fld>
            <a:endParaRPr lang="en-GB"/>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GB"/>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B96F6-E29D-4462-9843-2FA7B2C0329F}" type="slidenum">
              <a:rPr lang="en-GB" smtClean="0"/>
              <a:t>‹#›</a:t>
            </a:fld>
            <a:endParaRPr lang="en-GB"/>
          </a:p>
        </p:txBody>
      </p:sp>
    </p:spTree>
    <p:extLst>
      <p:ext uri="{BB962C8B-B14F-4D97-AF65-F5344CB8AC3E}">
        <p14:creationId xmlns:p14="http://schemas.microsoft.com/office/powerpoint/2010/main" val="242572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hu.wikipedia.org/wiki/Ideg" TargetMode="External"/><Relationship Id="rId13" Type="http://schemas.openxmlformats.org/officeDocument/2006/relationships/hyperlink" Target="https://hu.wikipedia.org/wiki/Porcsz%C3%B6vet#cite_note-4" TargetMode="External"/><Relationship Id="rId18" Type="http://schemas.openxmlformats.org/officeDocument/2006/relationships/hyperlink" Target="https://hu.wikipedia.org/wiki/Csigolya" TargetMode="External"/><Relationship Id="rId3" Type="http://schemas.openxmlformats.org/officeDocument/2006/relationships/hyperlink" Target="https://hu.wikipedia.org/wiki/Sz%C3%B6vet_(biol%C3%B3gia)" TargetMode="External"/><Relationship Id="rId21" Type="http://schemas.openxmlformats.org/officeDocument/2006/relationships/hyperlink" Target="https://hu.wikipedia.org/wiki/G%C3%A9ge" TargetMode="External"/><Relationship Id="rId7" Type="http://schemas.openxmlformats.org/officeDocument/2006/relationships/hyperlink" Target="https://hu.wikipedia.org/wiki/%C3%89r_(anat%C3%B3mia)" TargetMode="External"/><Relationship Id="rId12" Type="http://schemas.openxmlformats.org/officeDocument/2006/relationships/hyperlink" Target="https://hu.wikipedia.org/wiki/Porcsz%C3%B6vet#cite_note-3" TargetMode="External"/><Relationship Id="rId17" Type="http://schemas.openxmlformats.org/officeDocument/2006/relationships/hyperlink" Target="https://hu.wikipedia.org/wiki/Orr" TargetMode="External"/><Relationship Id="rId2" Type="http://schemas.openxmlformats.org/officeDocument/2006/relationships/slide" Target="../slides/slide3.xml"/><Relationship Id="rId16" Type="http://schemas.openxmlformats.org/officeDocument/2006/relationships/hyperlink" Target="https://hu.wikipedia.org/wiki/L%C3%A9gcs%C5%91" TargetMode="External"/><Relationship Id="rId20" Type="http://schemas.openxmlformats.org/officeDocument/2006/relationships/hyperlink" Target="https://hu.wikipedia.org/wiki/F%C3%BCl" TargetMode="External"/><Relationship Id="rId1" Type="http://schemas.openxmlformats.org/officeDocument/2006/relationships/notesMaster" Target="../notesMasters/notesMaster1.xml"/><Relationship Id="rId6" Type="http://schemas.openxmlformats.org/officeDocument/2006/relationships/hyperlink" Target="https://hu.wikipedia.org/wiki/Sejt" TargetMode="External"/><Relationship Id="rId11" Type="http://schemas.openxmlformats.org/officeDocument/2006/relationships/hyperlink" Target="https://hu.wikipedia.org/wiki/Porcsz%C3%B6vet#cite_note-2" TargetMode="External"/><Relationship Id="rId5" Type="http://schemas.openxmlformats.org/officeDocument/2006/relationships/hyperlink" Target="https://hu.wikipedia.org/wiki/Gerincesek" TargetMode="External"/><Relationship Id="rId15" Type="http://schemas.openxmlformats.org/officeDocument/2006/relationships/hyperlink" Target="https://hu.wikipedia.org/wiki/Eml%C5%91s%C3%B6k" TargetMode="External"/><Relationship Id="rId10" Type="http://schemas.openxmlformats.org/officeDocument/2006/relationships/hyperlink" Target="https://hu.wikipedia.org/wiki/Porcsz%C3%B6vet#cite_note-1" TargetMode="External"/><Relationship Id="rId19" Type="http://schemas.openxmlformats.org/officeDocument/2006/relationships/hyperlink" Target="https://hu.wikipedia.org/wiki/Gerinc" TargetMode="External"/><Relationship Id="rId4" Type="http://schemas.openxmlformats.org/officeDocument/2006/relationships/hyperlink" Target="https://hu.wikipedia.org/w/index.php?title=Mezenchima&amp;action=edit&amp;redlink=1" TargetMode="External"/><Relationship Id="rId9" Type="http://schemas.openxmlformats.org/officeDocument/2006/relationships/hyperlink" Target="https://hu.wikipedia.org/wiki/K%C3%B6t%C5%91sz%C3%B6vet" TargetMode="External"/><Relationship Id="rId14" Type="http://schemas.openxmlformats.org/officeDocument/2006/relationships/hyperlink" Target="https://hu.wikipedia.org/wiki/Porcos_halak"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ature.com/nrrheum/journal/v7/n10/fig_tab/nrrheum.2011.109_F1.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0" i="0" kern="1200" dirty="0" smtClean="0">
                <a:solidFill>
                  <a:schemeClr val="tx1"/>
                </a:solidFill>
                <a:effectLst/>
                <a:latin typeface="+mn-lt"/>
                <a:ea typeface="+mn-ea"/>
                <a:cs typeface="+mn-cs"/>
              </a:rPr>
              <a:t>A </a:t>
            </a:r>
            <a:r>
              <a:rPr lang="hu-HU" sz="1200" b="1" i="0" kern="1200" dirty="0" smtClean="0">
                <a:solidFill>
                  <a:schemeClr val="tx1"/>
                </a:solidFill>
                <a:effectLst/>
                <a:latin typeface="+mn-lt"/>
                <a:ea typeface="+mn-ea"/>
                <a:cs typeface="+mn-cs"/>
              </a:rPr>
              <a:t>porc</a:t>
            </a:r>
            <a:r>
              <a:rPr lang="hu-HU" sz="1200" b="0" i="0" kern="1200" dirty="0" smtClean="0">
                <a:solidFill>
                  <a:schemeClr val="tx1"/>
                </a:solidFill>
                <a:effectLst/>
                <a:latin typeface="+mn-lt"/>
                <a:ea typeface="+mn-ea"/>
                <a:cs typeface="+mn-cs"/>
              </a:rPr>
              <a:t> a </a:t>
            </a:r>
            <a:r>
              <a:rPr lang="hu-HU" sz="1200" b="0" i="0" u="none" strike="noStrike" kern="1200" dirty="0" smtClean="0">
                <a:solidFill>
                  <a:schemeClr val="tx1"/>
                </a:solidFill>
                <a:effectLst/>
                <a:latin typeface="+mn-lt"/>
                <a:ea typeface="+mn-ea"/>
                <a:cs typeface="+mn-cs"/>
                <a:hlinkClick r:id="rId3" tooltip="Szövet (biológia)"/>
              </a:rPr>
              <a:t>támasztószövetek</a:t>
            </a:r>
            <a:r>
              <a:rPr lang="hu-HU" sz="1200" b="0" i="0" kern="1200" dirty="0" smtClean="0">
                <a:solidFill>
                  <a:schemeClr val="tx1"/>
                </a:solidFill>
                <a:effectLst/>
                <a:latin typeface="+mn-lt"/>
                <a:ea typeface="+mn-ea"/>
                <a:cs typeface="+mn-cs"/>
              </a:rPr>
              <a:t> közé tartozó, közepesen szilárd, rugalmas állományú </a:t>
            </a:r>
            <a:r>
              <a:rPr lang="hu-HU" sz="1200" b="0" i="0" u="none" strike="noStrike" kern="1200" dirty="0" smtClean="0">
                <a:solidFill>
                  <a:schemeClr val="tx1"/>
                </a:solidFill>
                <a:effectLst/>
                <a:latin typeface="+mn-lt"/>
                <a:ea typeface="+mn-ea"/>
                <a:cs typeface="+mn-cs"/>
                <a:hlinkClick r:id="rId3" tooltip="Szövet (biológia)"/>
              </a:rPr>
              <a:t>szövet</a:t>
            </a:r>
            <a:r>
              <a:rPr lang="hu-HU" sz="1200" b="0" i="0" kern="1200" dirty="0" smtClean="0">
                <a:solidFill>
                  <a:schemeClr val="tx1"/>
                </a:solidFill>
                <a:effectLst/>
                <a:latin typeface="+mn-lt"/>
                <a:ea typeface="+mn-ea"/>
                <a:cs typeface="+mn-cs"/>
              </a:rPr>
              <a:t>. Az embrionális fejlődés során a </a:t>
            </a:r>
            <a:r>
              <a:rPr lang="hu-HU" sz="1200" b="0" i="0" u="none" strike="noStrike" kern="1200" dirty="0" err="1" smtClean="0">
                <a:solidFill>
                  <a:schemeClr val="tx1"/>
                </a:solidFill>
                <a:effectLst/>
                <a:latin typeface="+mn-lt"/>
                <a:ea typeface="+mn-ea"/>
                <a:cs typeface="+mn-cs"/>
                <a:hlinkClick r:id="rId4" tooltip="Mezenchima (a lap nem létezik)"/>
              </a:rPr>
              <a:t>mezenchimából</a:t>
            </a:r>
            <a:r>
              <a:rPr lang="hu-HU" sz="1200" b="0" i="0" kern="1200" dirty="0" smtClean="0">
                <a:solidFill>
                  <a:schemeClr val="tx1"/>
                </a:solidFill>
                <a:effectLst/>
                <a:latin typeface="+mn-lt"/>
                <a:ea typeface="+mn-ea"/>
                <a:cs typeface="+mn-cs"/>
              </a:rPr>
              <a:t> alakul ki, a </a:t>
            </a:r>
            <a:r>
              <a:rPr lang="hu-HU" sz="1200" b="0" i="0" u="none" strike="noStrike" kern="1200" dirty="0" smtClean="0">
                <a:solidFill>
                  <a:schemeClr val="tx1"/>
                </a:solidFill>
                <a:effectLst/>
                <a:latin typeface="+mn-lt"/>
                <a:ea typeface="+mn-ea"/>
                <a:cs typeface="+mn-cs"/>
                <a:hlinkClick r:id="rId5" tooltip="Gerincesek"/>
              </a:rPr>
              <a:t>gerincesek</a:t>
            </a:r>
            <a:r>
              <a:rPr lang="hu-HU" sz="1200" b="0" i="0" kern="1200" dirty="0" smtClean="0">
                <a:solidFill>
                  <a:schemeClr val="tx1"/>
                </a:solidFill>
                <a:effectLst/>
                <a:latin typeface="+mn-lt"/>
                <a:ea typeface="+mn-ea"/>
                <a:cs typeface="+mn-cs"/>
              </a:rPr>
              <a:t> többségénél idővel fokozatosan elcsontosodik. </a:t>
            </a:r>
            <a:r>
              <a:rPr lang="hu-HU" sz="1200" b="0" i="0" u="none" strike="noStrike" kern="1200" dirty="0" smtClean="0">
                <a:solidFill>
                  <a:schemeClr val="tx1"/>
                </a:solidFill>
                <a:effectLst/>
                <a:latin typeface="+mn-lt"/>
                <a:ea typeface="+mn-ea"/>
                <a:cs typeface="+mn-cs"/>
                <a:hlinkClick r:id="rId6" tooltip="Sejt"/>
              </a:rPr>
              <a:t>Sejtekből</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kondrocita</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chondrocyta</a:t>
            </a:r>
            <a:r>
              <a:rPr lang="hu-HU" sz="1200" b="0" i="0" kern="1200" dirty="0" smtClean="0">
                <a:solidFill>
                  <a:schemeClr val="tx1"/>
                </a:solidFill>
                <a:effectLst/>
                <a:latin typeface="+mn-lt"/>
                <a:ea typeface="+mn-ea"/>
                <a:cs typeface="+mn-cs"/>
              </a:rPr>
              <a:t>) és az azt körülvevő alapállományból áll. Kívülről </a:t>
            </a:r>
            <a:r>
              <a:rPr lang="hu-HU" sz="1200" b="0" i="0" u="none" strike="noStrike" kern="1200" dirty="0" smtClean="0">
                <a:solidFill>
                  <a:schemeClr val="tx1"/>
                </a:solidFill>
                <a:effectLst/>
                <a:latin typeface="+mn-lt"/>
                <a:ea typeface="+mn-ea"/>
                <a:cs typeface="+mn-cs"/>
                <a:hlinkClick r:id="rId7" tooltip="Ér (anatómia)"/>
              </a:rPr>
              <a:t>ereket</a:t>
            </a:r>
            <a:r>
              <a:rPr lang="hu-HU" sz="1200" b="0" i="0" kern="1200" dirty="0" smtClean="0">
                <a:solidFill>
                  <a:schemeClr val="tx1"/>
                </a:solidFill>
                <a:effectLst/>
                <a:latin typeface="+mn-lt"/>
                <a:ea typeface="+mn-ea"/>
                <a:cs typeface="+mn-cs"/>
              </a:rPr>
              <a:t> és </a:t>
            </a:r>
            <a:r>
              <a:rPr lang="hu-HU" sz="1200" b="0" i="0" u="none" strike="noStrike" kern="1200" dirty="0" smtClean="0">
                <a:solidFill>
                  <a:schemeClr val="tx1"/>
                </a:solidFill>
                <a:effectLst/>
                <a:latin typeface="+mn-lt"/>
                <a:ea typeface="+mn-ea"/>
                <a:cs typeface="+mn-cs"/>
                <a:hlinkClick r:id="rId8" tooltip="Ideg"/>
              </a:rPr>
              <a:t>idegeket</a:t>
            </a:r>
            <a:r>
              <a:rPr lang="hu-HU" sz="1200" b="0" i="0" kern="1200" dirty="0" smtClean="0">
                <a:solidFill>
                  <a:schemeClr val="tx1"/>
                </a:solidFill>
                <a:effectLst/>
                <a:latin typeface="+mn-lt"/>
                <a:ea typeface="+mn-ea"/>
                <a:cs typeface="+mn-cs"/>
              </a:rPr>
              <a:t> tartalmazó, tömött rostos </a:t>
            </a:r>
            <a:r>
              <a:rPr lang="hu-HU" sz="1200" b="0" i="0" u="none" strike="noStrike" kern="1200" dirty="0" smtClean="0">
                <a:solidFill>
                  <a:schemeClr val="tx1"/>
                </a:solidFill>
                <a:effectLst/>
                <a:latin typeface="+mn-lt"/>
                <a:ea typeface="+mn-ea"/>
                <a:cs typeface="+mn-cs"/>
                <a:hlinkClick r:id="rId9" tooltip="Kötőszövet"/>
              </a:rPr>
              <a:t>kötőszövetből</a:t>
            </a:r>
            <a:r>
              <a:rPr lang="hu-HU" sz="1200" b="0" i="0" kern="1200" dirty="0" smtClean="0">
                <a:solidFill>
                  <a:schemeClr val="tx1"/>
                </a:solidFill>
                <a:effectLst/>
                <a:latin typeface="+mn-lt"/>
                <a:ea typeface="+mn-ea"/>
                <a:cs typeface="+mn-cs"/>
              </a:rPr>
              <a:t> álló hártya veszi körül; magában a porcban nincsenek erek, ezért anyagcseréje lassú. Nem annyira kemény és merev, mint a csont, de rugalmatlanabb, mint az izom.</a:t>
            </a:r>
            <a:r>
              <a:rPr lang="hu-HU" sz="1200" b="0" i="0" u="none" strike="noStrike" kern="1200" baseline="30000" dirty="0" smtClean="0">
                <a:solidFill>
                  <a:schemeClr val="tx1"/>
                </a:solidFill>
                <a:effectLst/>
                <a:latin typeface="+mn-lt"/>
                <a:ea typeface="+mn-ea"/>
                <a:cs typeface="+mn-cs"/>
                <a:hlinkClick r:id="rId10"/>
              </a:rPr>
              <a:t>[1]</a:t>
            </a:r>
            <a:r>
              <a:rPr lang="hu-HU" sz="1200" b="0" i="0" u="none" strike="noStrike" kern="1200" baseline="30000" dirty="0" smtClean="0">
                <a:solidFill>
                  <a:schemeClr val="tx1"/>
                </a:solidFill>
                <a:effectLst/>
                <a:latin typeface="+mn-lt"/>
                <a:ea typeface="+mn-ea"/>
                <a:cs typeface="+mn-cs"/>
                <a:hlinkClick r:id="rId11"/>
              </a:rPr>
              <a:t>[2]</a:t>
            </a:r>
            <a:r>
              <a:rPr lang="hu-HU" sz="1200" b="0" i="0" u="none" strike="noStrike" kern="1200" baseline="30000" dirty="0" smtClean="0">
                <a:solidFill>
                  <a:schemeClr val="tx1"/>
                </a:solidFill>
                <a:effectLst/>
                <a:latin typeface="+mn-lt"/>
                <a:ea typeface="+mn-ea"/>
                <a:cs typeface="+mn-cs"/>
                <a:hlinkClick r:id="rId12"/>
              </a:rPr>
              <a:t>[3]</a:t>
            </a:r>
            <a:r>
              <a:rPr lang="hu-HU" sz="1200" b="0" i="0" kern="1200" dirty="0" smtClean="0">
                <a:solidFill>
                  <a:schemeClr val="tx1"/>
                </a:solidFill>
                <a:effectLst/>
                <a:latin typeface="+mn-lt"/>
                <a:ea typeface="+mn-ea"/>
                <a:cs typeface="+mn-cs"/>
              </a:rPr>
              <a:t> Az alapállomány szerint több típusa különíthető el:</a:t>
            </a:r>
            <a:r>
              <a:rPr lang="hu-HU" sz="1200" b="0" i="0" u="none" strike="noStrike" kern="1200" baseline="30000" dirty="0" smtClean="0">
                <a:solidFill>
                  <a:schemeClr val="tx1"/>
                </a:solidFill>
                <a:effectLst/>
                <a:latin typeface="+mn-lt"/>
                <a:ea typeface="+mn-ea"/>
                <a:cs typeface="+mn-cs"/>
                <a:hlinkClick r:id="rId13"/>
              </a:rPr>
              <a:t>[4]</a:t>
            </a:r>
            <a:endParaRPr lang="hu-HU" sz="1200" b="0" i="0" kern="1200" dirty="0" smtClean="0">
              <a:solidFill>
                <a:schemeClr val="tx1"/>
              </a:solidFill>
              <a:effectLst/>
              <a:latin typeface="+mn-lt"/>
              <a:ea typeface="+mn-ea"/>
              <a:cs typeface="+mn-cs"/>
            </a:endParaRPr>
          </a:p>
          <a:p>
            <a:r>
              <a:rPr lang="hu-HU" sz="1200" b="0" i="0" kern="1200" dirty="0" smtClean="0">
                <a:solidFill>
                  <a:schemeClr val="tx1"/>
                </a:solidFill>
                <a:effectLst/>
                <a:latin typeface="+mn-lt"/>
                <a:ea typeface="+mn-ea"/>
                <a:cs typeface="+mn-cs"/>
              </a:rPr>
              <a:t>üvegporc vagy </a:t>
            </a:r>
            <a:r>
              <a:rPr lang="hu-HU" sz="1200" b="0" i="0" kern="1200" dirty="0" err="1" smtClean="0">
                <a:solidFill>
                  <a:schemeClr val="tx1"/>
                </a:solidFill>
                <a:effectLst/>
                <a:latin typeface="+mn-lt"/>
                <a:ea typeface="+mn-ea"/>
                <a:cs typeface="+mn-cs"/>
              </a:rPr>
              <a:t>hyalinporc</a:t>
            </a:r>
            <a:r>
              <a:rPr lang="hu-HU" sz="1200" b="0" i="0" kern="1200" dirty="0" smtClean="0">
                <a:solidFill>
                  <a:schemeClr val="tx1"/>
                </a:solidFill>
                <a:effectLst/>
                <a:latin typeface="+mn-lt"/>
                <a:ea typeface="+mn-ea"/>
                <a:cs typeface="+mn-cs"/>
              </a:rPr>
              <a:t>: a </a:t>
            </a:r>
            <a:r>
              <a:rPr lang="hu-HU" sz="1200" b="0" i="0" u="none" strike="noStrike" kern="1200" dirty="0" smtClean="0">
                <a:solidFill>
                  <a:schemeClr val="tx1"/>
                </a:solidFill>
                <a:effectLst/>
                <a:latin typeface="+mn-lt"/>
                <a:ea typeface="+mn-ea"/>
                <a:cs typeface="+mn-cs"/>
                <a:hlinkClick r:id="rId14" tooltip="Porcos halak"/>
              </a:rPr>
              <a:t>porcos halak</a:t>
            </a:r>
            <a:r>
              <a:rPr lang="hu-HU" sz="1200" b="0" i="0" kern="1200" dirty="0" smtClean="0">
                <a:solidFill>
                  <a:schemeClr val="tx1"/>
                </a:solidFill>
                <a:effectLst/>
                <a:latin typeface="+mn-lt"/>
                <a:ea typeface="+mn-ea"/>
                <a:cs typeface="+mn-cs"/>
              </a:rPr>
              <a:t> és </a:t>
            </a:r>
            <a:r>
              <a:rPr lang="hu-HU" sz="1200" b="0" i="0" u="none" strike="noStrike" kern="1200" dirty="0" smtClean="0">
                <a:solidFill>
                  <a:schemeClr val="tx1"/>
                </a:solidFill>
                <a:effectLst/>
                <a:latin typeface="+mn-lt"/>
                <a:ea typeface="+mn-ea"/>
                <a:cs typeface="+mn-cs"/>
                <a:hlinkClick r:id="rId15" tooltip="Emlősök"/>
              </a:rPr>
              <a:t>emlősök</a:t>
            </a:r>
            <a:r>
              <a:rPr lang="hu-HU" sz="1200" b="0" i="0" kern="1200" dirty="0" smtClean="0">
                <a:solidFill>
                  <a:schemeClr val="tx1"/>
                </a:solidFill>
                <a:effectLst/>
                <a:latin typeface="+mn-lt"/>
                <a:ea typeface="+mn-ea"/>
                <a:cs typeface="+mn-cs"/>
              </a:rPr>
              <a:t> növekedésben lévő ízületi porcaiban található (ízületi porcfelszínek képzésében vesz részt), de a </a:t>
            </a:r>
            <a:r>
              <a:rPr lang="hu-HU" sz="1200" b="0" i="0" u="none" strike="noStrike" kern="1200" dirty="0" smtClean="0">
                <a:solidFill>
                  <a:schemeClr val="tx1"/>
                </a:solidFill>
                <a:effectLst/>
                <a:latin typeface="+mn-lt"/>
                <a:ea typeface="+mn-ea"/>
                <a:cs typeface="+mn-cs"/>
                <a:hlinkClick r:id="rId16" tooltip="Légcső"/>
              </a:rPr>
              <a:t>légcső</a:t>
            </a:r>
            <a:r>
              <a:rPr lang="hu-HU" sz="1200" b="0" i="0" kern="1200" dirty="0" smtClean="0">
                <a:solidFill>
                  <a:schemeClr val="tx1"/>
                </a:solidFill>
                <a:effectLst/>
                <a:latin typeface="+mn-lt"/>
                <a:ea typeface="+mn-ea"/>
                <a:cs typeface="+mn-cs"/>
              </a:rPr>
              <a:t> és a </a:t>
            </a:r>
            <a:r>
              <a:rPr lang="hu-HU" sz="1200" b="0" i="0" u="none" strike="noStrike" kern="1200" dirty="0" smtClean="0">
                <a:solidFill>
                  <a:schemeClr val="tx1"/>
                </a:solidFill>
                <a:effectLst/>
                <a:latin typeface="+mn-lt"/>
                <a:ea typeface="+mn-ea"/>
                <a:cs typeface="+mn-cs"/>
                <a:hlinkClick r:id="rId16" tooltip="Légcső"/>
              </a:rPr>
              <a:t>hörgők</a:t>
            </a:r>
            <a:r>
              <a:rPr lang="hu-HU" sz="1200" b="0" i="0" kern="1200" dirty="0" smtClean="0">
                <a:solidFill>
                  <a:schemeClr val="tx1"/>
                </a:solidFill>
                <a:effectLst/>
                <a:latin typeface="+mn-lt"/>
                <a:ea typeface="+mn-ea"/>
                <a:cs typeface="+mn-cs"/>
              </a:rPr>
              <a:t> porcai is ilyenek, és az </a:t>
            </a:r>
            <a:r>
              <a:rPr lang="hu-HU" sz="1200" b="0" i="0" u="none" strike="noStrike" kern="1200" dirty="0" smtClean="0">
                <a:solidFill>
                  <a:schemeClr val="tx1"/>
                </a:solidFill>
                <a:effectLst/>
                <a:latin typeface="+mn-lt"/>
                <a:ea typeface="+mn-ea"/>
                <a:cs typeface="+mn-cs"/>
                <a:hlinkClick r:id="rId17" tooltip="Orr"/>
              </a:rPr>
              <a:t>orrban</a:t>
            </a:r>
            <a:r>
              <a:rPr lang="hu-HU" sz="1200" b="0" i="0" kern="1200" dirty="0" smtClean="0">
                <a:solidFill>
                  <a:schemeClr val="tx1"/>
                </a:solidFill>
                <a:effectLst/>
                <a:latin typeface="+mn-lt"/>
                <a:ea typeface="+mn-ea"/>
                <a:cs typeface="+mn-cs"/>
              </a:rPr>
              <a:t> is megtalálható.</a:t>
            </a:r>
          </a:p>
          <a:p>
            <a:r>
              <a:rPr lang="hu-HU" sz="1200" b="0" i="0" kern="1200" dirty="0" err="1" smtClean="0">
                <a:solidFill>
                  <a:schemeClr val="tx1"/>
                </a:solidFill>
                <a:effectLst/>
                <a:latin typeface="+mn-lt"/>
                <a:ea typeface="+mn-ea"/>
                <a:cs typeface="+mn-cs"/>
              </a:rPr>
              <a:t>kollagénrostos</a:t>
            </a:r>
            <a:r>
              <a:rPr lang="hu-HU" sz="1200" b="0" i="0" kern="1200" dirty="0" smtClean="0">
                <a:solidFill>
                  <a:schemeClr val="tx1"/>
                </a:solidFill>
                <a:effectLst/>
                <a:latin typeface="+mn-lt"/>
                <a:ea typeface="+mn-ea"/>
                <a:cs typeface="+mn-cs"/>
              </a:rPr>
              <a:t> porc vagy </a:t>
            </a:r>
            <a:r>
              <a:rPr lang="hu-HU" sz="1200" b="0" i="0" kern="1200" dirty="0" err="1" smtClean="0">
                <a:solidFill>
                  <a:schemeClr val="tx1"/>
                </a:solidFill>
                <a:effectLst/>
                <a:latin typeface="+mn-lt"/>
                <a:ea typeface="+mn-ea"/>
                <a:cs typeface="+mn-cs"/>
              </a:rPr>
              <a:t>rostosporc</a:t>
            </a:r>
            <a:r>
              <a:rPr lang="hu-HU" sz="1200" b="0" i="0" kern="1200" dirty="0" smtClean="0">
                <a:solidFill>
                  <a:schemeClr val="tx1"/>
                </a:solidFill>
                <a:effectLst/>
                <a:latin typeface="+mn-lt"/>
                <a:ea typeface="+mn-ea"/>
                <a:cs typeface="+mn-cs"/>
              </a:rPr>
              <a:t>: a </a:t>
            </a:r>
            <a:r>
              <a:rPr lang="hu-HU" sz="1200" b="0" i="0" u="none" strike="noStrike" kern="1200" dirty="0" smtClean="0">
                <a:solidFill>
                  <a:schemeClr val="tx1"/>
                </a:solidFill>
                <a:effectLst/>
                <a:latin typeface="+mn-lt"/>
                <a:ea typeface="+mn-ea"/>
                <a:cs typeface="+mn-cs"/>
                <a:hlinkClick r:id="rId18" tooltip="Csigolya"/>
              </a:rPr>
              <a:t>csigolyák</a:t>
            </a:r>
            <a:r>
              <a:rPr lang="hu-HU" sz="1200" b="0" i="0" kern="1200" dirty="0" smtClean="0">
                <a:solidFill>
                  <a:schemeClr val="tx1"/>
                </a:solidFill>
                <a:effectLst/>
                <a:latin typeface="+mn-lt"/>
                <a:ea typeface="+mn-ea"/>
                <a:cs typeface="+mn-cs"/>
              </a:rPr>
              <a:t> közötti </a:t>
            </a:r>
            <a:r>
              <a:rPr lang="hu-HU" sz="1200" b="0" i="0" u="none" strike="noStrike" kern="1200" dirty="0" smtClean="0">
                <a:solidFill>
                  <a:schemeClr val="tx1"/>
                </a:solidFill>
                <a:effectLst/>
                <a:latin typeface="+mn-lt"/>
                <a:ea typeface="+mn-ea"/>
                <a:cs typeface="+mn-cs"/>
                <a:hlinkClick r:id="rId19" tooltip="Gerinc"/>
              </a:rPr>
              <a:t>porckorongok</a:t>
            </a:r>
            <a:r>
              <a:rPr lang="hu-HU" sz="1200" b="0" i="0" kern="1200" dirty="0" smtClean="0">
                <a:solidFill>
                  <a:schemeClr val="tx1"/>
                </a:solidFill>
                <a:effectLst/>
                <a:latin typeface="+mn-lt"/>
                <a:ea typeface="+mn-ea"/>
                <a:cs typeface="+mn-cs"/>
              </a:rPr>
              <a:t> külső rostos gyűrűjét alkotja. Nagyobb mérvű terhelést képes elviselni.</a:t>
            </a:r>
          </a:p>
          <a:p>
            <a:r>
              <a:rPr lang="hu-HU" sz="1200" b="0" i="0" kern="1200" dirty="0" smtClean="0">
                <a:solidFill>
                  <a:schemeClr val="tx1"/>
                </a:solidFill>
                <a:effectLst/>
                <a:latin typeface="+mn-lt"/>
                <a:ea typeface="+mn-ea"/>
                <a:cs typeface="+mn-cs"/>
              </a:rPr>
              <a:t>rugalmas porc, elasztikus porc vagy recésporc: nagyfokú deformálást képes elviselni, viszonylag kevés helyen fordul elő, pl. a </a:t>
            </a:r>
            <a:r>
              <a:rPr lang="hu-HU" sz="1200" b="0" i="0" u="none" strike="noStrike" kern="1200" dirty="0" smtClean="0">
                <a:solidFill>
                  <a:schemeClr val="tx1"/>
                </a:solidFill>
                <a:effectLst/>
                <a:latin typeface="+mn-lt"/>
                <a:ea typeface="+mn-ea"/>
                <a:cs typeface="+mn-cs"/>
                <a:hlinkClick r:id="rId20" tooltip="Fül"/>
              </a:rPr>
              <a:t>fülkagylóban</a:t>
            </a:r>
            <a:r>
              <a:rPr lang="hu-HU" sz="1200" b="0" i="0" kern="1200" dirty="0" smtClean="0">
                <a:solidFill>
                  <a:schemeClr val="tx1"/>
                </a:solidFill>
                <a:effectLst/>
                <a:latin typeface="+mn-lt"/>
                <a:ea typeface="+mn-ea"/>
                <a:cs typeface="+mn-cs"/>
              </a:rPr>
              <a:t>, az </a:t>
            </a:r>
            <a:r>
              <a:rPr lang="hu-HU" sz="1200" b="0" i="0" u="none" strike="noStrike" kern="1200" dirty="0" smtClean="0">
                <a:solidFill>
                  <a:schemeClr val="tx1"/>
                </a:solidFill>
                <a:effectLst/>
                <a:latin typeface="+mn-lt"/>
                <a:ea typeface="+mn-ea"/>
                <a:cs typeface="+mn-cs"/>
                <a:hlinkClick r:id="rId17" tooltip="Orr"/>
              </a:rPr>
              <a:t>orr</a:t>
            </a:r>
            <a:r>
              <a:rPr lang="hu-HU" sz="1200" b="0" i="0" kern="1200" dirty="0" smtClean="0">
                <a:solidFill>
                  <a:schemeClr val="tx1"/>
                </a:solidFill>
                <a:effectLst/>
                <a:latin typeface="+mn-lt"/>
                <a:ea typeface="+mn-ea"/>
                <a:cs typeface="+mn-cs"/>
              </a:rPr>
              <a:t> egyes részeiben vagy a </a:t>
            </a:r>
            <a:r>
              <a:rPr lang="hu-HU" sz="1200" b="0" i="0" u="none" strike="noStrike" kern="1200" dirty="0" smtClean="0">
                <a:solidFill>
                  <a:schemeClr val="tx1"/>
                </a:solidFill>
                <a:effectLst/>
                <a:latin typeface="+mn-lt"/>
                <a:ea typeface="+mn-ea"/>
                <a:cs typeface="+mn-cs"/>
                <a:hlinkClick r:id="rId21" tooltip="Gége"/>
              </a:rPr>
              <a:t>gégefedőben</a:t>
            </a:r>
            <a:r>
              <a:rPr lang="hu-HU" sz="1200" b="0" i="0" kern="1200" dirty="0" smtClean="0">
                <a:solidFill>
                  <a:schemeClr val="tx1"/>
                </a:solidFill>
                <a:effectLst/>
                <a:latin typeface="+mn-lt"/>
                <a:ea typeface="+mn-ea"/>
                <a:cs typeface="+mn-cs"/>
              </a:rPr>
              <a:t>.</a:t>
            </a:r>
            <a:endParaRPr lang="hu-HU" sz="1200" b="0" i="0" kern="1200" dirty="0">
              <a:solidFill>
                <a:schemeClr val="tx1"/>
              </a:solidFill>
              <a:effectLst/>
              <a:latin typeface="+mn-lt"/>
              <a:ea typeface="+mn-ea"/>
              <a:cs typeface="+mn-cs"/>
            </a:endParaRPr>
          </a:p>
        </p:txBody>
      </p:sp>
      <p:sp>
        <p:nvSpPr>
          <p:cNvPr id="4" name="Dia számának helye 3"/>
          <p:cNvSpPr>
            <a:spLocks noGrp="1"/>
          </p:cNvSpPr>
          <p:nvPr>
            <p:ph type="sldNum" sz="quarter" idx="10"/>
          </p:nvPr>
        </p:nvSpPr>
        <p:spPr/>
        <p:txBody>
          <a:bodyPr/>
          <a:lstStyle/>
          <a:p>
            <a:fld id="{248B96F6-E29D-4462-9843-2FA7B2C0329F}" type="slidenum">
              <a:rPr lang="en-GB" smtClean="0"/>
              <a:t>3</a:t>
            </a:fld>
            <a:endParaRPr lang="en-GB"/>
          </a:p>
        </p:txBody>
      </p:sp>
    </p:spTree>
    <p:extLst>
      <p:ext uri="{BB962C8B-B14F-4D97-AF65-F5344CB8AC3E}">
        <p14:creationId xmlns:p14="http://schemas.microsoft.com/office/powerpoint/2010/main" val="2787202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0"/>
              </a:spcBef>
            </a:pPr>
            <a:r>
              <a:rPr lang="hu-HU" altLang="hu-HU" sz="2400" smtClean="0"/>
              <a:t>Amennyiben az ízületi porcfelszínek közötti távolság kicsi (1-100 nm), akkor a felületek egymáson történő elcsúszását a porcfelszínekhez kötődő glikoprotein molekulák segítségével történik.</a:t>
            </a:r>
            <a:endParaRPr lang="en-GB" altLang="hu-HU" sz="24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0"/>
              </a:spcBef>
            </a:pPr>
            <a:endParaRPr lang="en-GB" altLang="hu-HU" sz="24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0"/>
              </a:spcBef>
            </a:pPr>
            <a:r>
              <a:rPr lang="hu-HU" altLang="hu-HU" sz="2400" smtClean="0"/>
              <a:t>Az elasztódinamikai kenés a porcfelszínek milyenségétől függ. Merev felületek esetén a porcon belül a nyomáseloszlás nem változik, viszont deformálható felületek esetén a nyomáseloszlás attól függ, hogy van-e gördülés vagy nincs az ízületi felszínek viszonyában. </a:t>
            </a:r>
            <a:endParaRPr lang="en-GB" altLang="hu-HU" sz="24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0"/>
              </a:spcBef>
            </a:pPr>
            <a:r>
              <a:rPr lang="hu-HU" altLang="hu-HU" sz="2400" smtClean="0"/>
              <a:t>A kenés formái ugyanazon porcok esetén különbözőek lehetnek, attól függően, hogy mekkora a rés az ízületi felszínek között. </a:t>
            </a:r>
            <a:endParaRPr lang="en-GB" altLang="hu-HU" sz="24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0"/>
              </a:spcBef>
            </a:pPr>
            <a:r>
              <a:rPr lang="hu-HU" altLang="hu-HU" sz="2400" smtClean="0"/>
              <a:t>A porc azon a részén ahol nyomás van, a porcból a folyadék kiáramlik, ahol a nyomás csökken a folyadék visszaáramlik.</a:t>
            </a:r>
            <a:endParaRPr lang="en-GB" altLang="hu-HU" sz="24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effectLst/>
              </a:rPr>
              <a:t>In the pathogenesis of OA, the earliest molecular changes, which precede the loss of cells and the destruction of ECM in cartilage, involve the chromatin protein HMGB2, which is uniquely expressed in the cartilage superficial zone. This protein supports chondrocyte survival and regulates the specific differentiation status of superficial zone cells, including progenitor cells. Aging-related loss of HMGB2 expression or deletion of the HMGB2 gene leads to superficial zone cell death, loss of progenitor cells, and reduced synthesis of ECM components such as the important lubricant proteoglycan 4. This loss causes the initial disruption of the cartilage superficial zone and initiates OA pathogenesis via the pathways shown in </a:t>
            </a:r>
            <a:r>
              <a:rPr lang="en-US" dirty="0" smtClean="0">
                <a:effectLst/>
                <a:hlinkClick r:id="rId3"/>
              </a:rPr>
              <a:t>Figure 1</a:t>
            </a:r>
            <a:r>
              <a:rPr lang="en-US" dirty="0" smtClean="0">
                <a:effectLst/>
              </a:rPr>
              <a:t>. Once the superficial zone is disrupted, remaining cartilage cells are activated and proliferate. This cellular response leads to tissue destruction and remodeling that extends into the deeper zones of articular cartilage. Abbreviations: ECM, extracellular matrix; HMGB2, high mobility group protein B2; OA, osteoarthritis.</a:t>
            </a:r>
            <a:endParaRPr lang="hu-HU" dirty="0"/>
          </a:p>
        </p:txBody>
      </p:sp>
      <p:sp>
        <p:nvSpPr>
          <p:cNvPr id="4" name="Dia számának helye 3"/>
          <p:cNvSpPr>
            <a:spLocks noGrp="1"/>
          </p:cNvSpPr>
          <p:nvPr>
            <p:ph type="sldNum" sz="quarter" idx="10"/>
          </p:nvPr>
        </p:nvSpPr>
        <p:spPr/>
        <p:txBody>
          <a:bodyPr/>
          <a:lstStyle/>
          <a:p>
            <a:fld id="{248B96F6-E29D-4462-9843-2FA7B2C0329F}" type="slidenum">
              <a:rPr lang="en-GB" smtClean="0"/>
              <a:t>42</a:t>
            </a:fld>
            <a:endParaRPr lang="en-GB"/>
          </a:p>
        </p:txBody>
      </p:sp>
    </p:spTree>
    <p:extLst>
      <p:ext uri="{BB962C8B-B14F-4D97-AF65-F5344CB8AC3E}">
        <p14:creationId xmlns:p14="http://schemas.microsoft.com/office/powerpoint/2010/main" val="717291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b="1" dirty="0" err="1" smtClean="0">
                <a:effectLst/>
              </a:rPr>
              <a:t>Figure</a:t>
            </a:r>
            <a:r>
              <a:rPr lang="hu-HU" b="1" dirty="0" smtClean="0">
                <a:effectLst/>
              </a:rPr>
              <a:t> 1: </a:t>
            </a:r>
            <a:r>
              <a:rPr lang="hu-HU" dirty="0" err="1" smtClean="0">
                <a:effectLst/>
              </a:rPr>
              <a:t>Effect</a:t>
            </a:r>
            <a:r>
              <a:rPr lang="hu-HU" dirty="0" smtClean="0">
                <a:effectLst/>
              </a:rPr>
              <a:t> of </a:t>
            </a:r>
            <a:r>
              <a:rPr lang="hu-HU" dirty="0" err="1" smtClean="0">
                <a:effectLst/>
              </a:rPr>
              <a:t>nonphysiological</a:t>
            </a:r>
            <a:r>
              <a:rPr lang="hu-HU" dirty="0" smtClean="0">
                <a:effectLst/>
              </a:rPr>
              <a:t> </a:t>
            </a:r>
            <a:r>
              <a:rPr lang="hu-HU" dirty="0" err="1" smtClean="0">
                <a:effectLst/>
              </a:rPr>
              <a:t>mechanical</a:t>
            </a:r>
            <a:r>
              <a:rPr lang="hu-HU" dirty="0" smtClean="0">
                <a:effectLst/>
              </a:rPr>
              <a:t> </a:t>
            </a:r>
            <a:r>
              <a:rPr lang="hu-HU" dirty="0" err="1" smtClean="0">
                <a:effectLst/>
              </a:rPr>
              <a:t>stimuli</a:t>
            </a:r>
            <a:r>
              <a:rPr lang="hu-HU" dirty="0" smtClean="0">
                <a:effectLst/>
              </a:rPr>
              <a:t> </a:t>
            </a:r>
            <a:r>
              <a:rPr lang="hu-HU" dirty="0" err="1" smtClean="0">
                <a:effectLst/>
              </a:rPr>
              <a:t>on</a:t>
            </a:r>
            <a:r>
              <a:rPr lang="hu-HU" dirty="0" smtClean="0">
                <a:effectLst/>
              </a:rPr>
              <a:t> </a:t>
            </a:r>
            <a:r>
              <a:rPr lang="hu-HU" dirty="0" err="1" smtClean="0">
                <a:effectLst/>
              </a:rPr>
              <a:t>signal</a:t>
            </a:r>
            <a:r>
              <a:rPr lang="hu-HU" dirty="0" smtClean="0">
                <a:effectLst/>
              </a:rPr>
              <a:t> </a:t>
            </a:r>
            <a:r>
              <a:rPr lang="hu-HU" dirty="0" err="1" smtClean="0">
                <a:effectLst/>
              </a:rPr>
              <a:t>transduction</a:t>
            </a:r>
            <a:r>
              <a:rPr lang="hu-HU" dirty="0" smtClean="0">
                <a:effectLst/>
              </a:rPr>
              <a:t> </a:t>
            </a:r>
            <a:r>
              <a:rPr lang="hu-HU" dirty="0" err="1" smtClean="0">
                <a:effectLst/>
              </a:rPr>
              <a:t>pathways</a:t>
            </a:r>
            <a:r>
              <a:rPr lang="hu-HU" dirty="0" smtClean="0">
                <a:effectLst/>
              </a:rPr>
              <a:t> </a:t>
            </a:r>
            <a:r>
              <a:rPr lang="hu-HU" dirty="0" err="1" smtClean="0">
                <a:effectLst/>
              </a:rPr>
              <a:t>in</a:t>
            </a:r>
            <a:r>
              <a:rPr lang="hu-HU" dirty="0" smtClean="0">
                <a:effectLst/>
              </a:rPr>
              <a:t> </a:t>
            </a:r>
            <a:r>
              <a:rPr lang="hu-HU" dirty="0" err="1" smtClean="0">
                <a:effectLst/>
              </a:rPr>
              <a:t>chondrocytes</a:t>
            </a:r>
            <a:r>
              <a:rPr lang="hu-HU" dirty="0" smtClean="0">
                <a:effectLst/>
              </a:rPr>
              <a:t>. </a:t>
            </a:r>
            <a:r>
              <a:rPr lang="hu-HU" dirty="0" err="1" smtClean="0">
                <a:effectLst/>
              </a:rPr>
              <a:t>Overloading</a:t>
            </a:r>
            <a:r>
              <a:rPr lang="hu-HU" dirty="0" smtClean="0">
                <a:effectLst/>
              </a:rPr>
              <a:t> </a:t>
            </a:r>
            <a:r>
              <a:rPr lang="hu-HU" dirty="0" err="1" smtClean="0">
                <a:effectLst/>
              </a:rPr>
              <a:t>activates</a:t>
            </a:r>
            <a:r>
              <a:rPr lang="hu-HU" dirty="0" smtClean="0">
                <a:effectLst/>
              </a:rPr>
              <a:t> </a:t>
            </a:r>
            <a:r>
              <a:rPr lang="hu-HU" dirty="0" err="1" smtClean="0">
                <a:effectLst/>
              </a:rPr>
              <a:t>the</a:t>
            </a:r>
            <a:r>
              <a:rPr lang="hu-HU" dirty="0" smtClean="0">
                <a:effectLst/>
              </a:rPr>
              <a:t> </a:t>
            </a:r>
            <a:r>
              <a:rPr lang="el-GR" i="1" dirty="0" smtClean="0">
                <a:effectLst/>
              </a:rPr>
              <a:t>α</a:t>
            </a:r>
            <a:r>
              <a:rPr lang="el-GR" dirty="0" smtClean="0">
                <a:effectLst/>
              </a:rPr>
              <a:t>5</a:t>
            </a:r>
            <a:r>
              <a:rPr lang="el-GR" i="1" dirty="0" smtClean="0">
                <a:effectLst/>
              </a:rPr>
              <a:t>β</a:t>
            </a:r>
            <a:r>
              <a:rPr lang="el-GR" dirty="0" smtClean="0">
                <a:effectLst/>
              </a:rPr>
              <a:t>1 </a:t>
            </a:r>
            <a:r>
              <a:rPr lang="hu-HU" dirty="0" err="1" smtClean="0">
                <a:effectLst/>
              </a:rPr>
              <a:t>integrin</a:t>
            </a:r>
            <a:r>
              <a:rPr lang="hu-HU" dirty="0" smtClean="0">
                <a:effectLst/>
              </a:rPr>
              <a:t> </a:t>
            </a:r>
            <a:r>
              <a:rPr lang="hu-HU" dirty="0" err="1" smtClean="0">
                <a:effectLst/>
              </a:rPr>
              <a:t>which</a:t>
            </a:r>
            <a:r>
              <a:rPr lang="hu-HU" dirty="0" smtClean="0">
                <a:effectLst/>
              </a:rPr>
              <a:t> </a:t>
            </a:r>
            <a:r>
              <a:rPr lang="hu-HU" dirty="0" err="1" smtClean="0">
                <a:effectLst/>
              </a:rPr>
              <a:t>disrupts</a:t>
            </a:r>
            <a:r>
              <a:rPr lang="hu-HU" dirty="0" smtClean="0">
                <a:effectLst/>
              </a:rPr>
              <a:t> </a:t>
            </a:r>
            <a:r>
              <a:rPr lang="hu-HU" dirty="0" err="1" smtClean="0">
                <a:effectLst/>
              </a:rPr>
              <a:t>the</a:t>
            </a:r>
            <a:r>
              <a:rPr lang="hu-HU" dirty="0" smtClean="0">
                <a:effectLst/>
              </a:rPr>
              <a:t> </a:t>
            </a:r>
            <a:r>
              <a:rPr lang="hu-HU" dirty="0" err="1" smtClean="0">
                <a:effectLst/>
              </a:rPr>
              <a:t>actin</a:t>
            </a:r>
            <a:r>
              <a:rPr lang="hu-HU" dirty="0" smtClean="0">
                <a:effectLst/>
              </a:rPr>
              <a:t> </a:t>
            </a:r>
            <a:r>
              <a:rPr lang="hu-HU" dirty="0" err="1" smtClean="0">
                <a:effectLst/>
              </a:rPr>
              <a:t>cytoskeletal</a:t>
            </a:r>
            <a:r>
              <a:rPr lang="hu-HU" dirty="0" smtClean="0">
                <a:effectLst/>
              </a:rPr>
              <a:t> </a:t>
            </a:r>
            <a:r>
              <a:rPr lang="hu-HU" dirty="0" err="1" smtClean="0">
                <a:effectLst/>
              </a:rPr>
              <a:t>network</a:t>
            </a:r>
            <a:r>
              <a:rPr lang="hu-HU" dirty="0" smtClean="0">
                <a:effectLst/>
              </a:rPr>
              <a:t> and </a:t>
            </a:r>
            <a:r>
              <a:rPr lang="hu-HU" dirty="0" err="1" smtClean="0">
                <a:effectLst/>
              </a:rPr>
              <a:t>stimulates</a:t>
            </a:r>
            <a:r>
              <a:rPr lang="hu-HU" dirty="0" smtClean="0">
                <a:effectLst/>
              </a:rPr>
              <a:t> </a:t>
            </a:r>
            <a:r>
              <a:rPr lang="hu-HU" dirty="0" err="1" smtClean="0">
                <a:effectLst/>
              </a:rPr>
              <a:t>members</a:t>
            </a:r>
            <a:r>
              <a:rPr lang="hu-HU" dirty="0" smtClean="0">
                <a:effectLst/>
              </a:rPr>
              <a:t> of </a:t>
            </a:r>
            <a:r>
              <a:rPr lang="hu-HU" dirty="0" err="1" smtClean="0">
                <a:effectLst/>
              </a:rPr>
              <a:t>the</a:t>
            </a:r>
            <a:r>
              <a:rPr lang="hu-HU" dirty="0" smtClean="0">
                <a:effectLst/>
              </a:rPr>
              <a:t> </a:t>
            </a:r>
            <a:r>
              <a:rPr lang="hu-HU" dirty="0" err="1" smtClean="0">
                <a:effectLst/>
              </a:rPr>
              <a:t>nuclear</a:t>
            </a:r>
            <a:r>
              <a:rPr lang="hu-HU" dirty="0" smtClean="0">
                <a:effectLst/>
              </a:rPr>
              <a:t> </a:t>
            </a:r>
            <a:r>
              <a:rPr lang="hu-HU" dirty="0" err="1" smtClean="0">
                <a:effectLst/>
              </a:rPr>
              <a:t>factor-kappa</a:t>
            </a:r>
            <a:r>
              <a:rPr lang="hu-HU" dirty="0" smtClean="0">
                <a:effectLst/>
              </a:rPr>
              <a:t> B (NF</a:t>
            </a:r>
            <a:r>
              <a:rPr lang="el-GR" i="1" dirty="0" smtClean="0">
                <a:effectLst/>
              </a:rPr>
              <a:t>κ</a:t>
            </a:r>
            <a:r>
              <a:rPr lang="hu-HU" dirty="0" smtClean="0">
                <a:effectLst/>
              </a:rPr>
              <a:t>B) and </a:t>
            </a:r>
            <a:r>
              <a:rPr lang="hu-HU" dirty="0" err="1" smtClean="0">
                <a:effectLst/>
              </a:rPr>
              <a:t>mitogen</a:t>
            </a:r>
            <a:r>
              <a:rPr lang="hu-HU" dirty="0" smtClean="0">
                <a:effectLst/>
              </a:rPr>
              <a:t> </a:t>
            </a:r>
            <a:r>
              <a:rPr lang="hu-HU" dirty="0" err="1" smtClean="0">
                <a:effectLst/>
              </a:rPr>
              <a:t>activated</a:t>
            </a:r>
            <a:r>
              <a:rPr lang="hu-HU" dirty="0" smtClean="0">
                <a:effectLst/>
              </a:rPr>
              <a:t> protein </a:t>
            </a:r>
            <a:r>
              <a:rPr lang="hu-HU" dirty="0" err="1" smtClean="0">
                <a:effectLst/>
              </a:rPr>
              <a:t>kinase</a:t>
            </a:r>
            <a:r>
              <a:rPr lang="hu-HU" dirty="0" smtClean="0">
                <a:effectLst/>
              </a:rPr>
              <a:t> (MAPK) </a:t>
            </a:r>
            <a:r>
              <a:rPr lang="hu-HU" dirty="0" err="1" smtClean="0">
                <a:effectLst/>
              </a:rPr>
              <a:t>family</a:t>
            </a:r>
            <a:r>
              <a:rPr lang="hu-HU" dirty="0" smtClean="0">
                <a:effectLst/>
              </a:rPr>
              <a:t>. </a:t>
            </a:r>
            <a:r>
              <a:rPr lang="hu-HU" dirty="0" err="1" smtClean="0">
                <a:effectLst/>
              </a:rPr>
              <a:t>These</a:t>
            </a:r>
            <a:r>
              <a:rPr lang="hu-HU" dirty="0" smtClean="0">
                <a:effectLst/>
              </a:rPr>
              <a:t> </a:t>
            </a:r>
            <a:r>
              <a:rPr lang="hu-HU" dirty="0" err="1" smtClean="0">
                <a:effectLst/>
              </a:rPr>
              <a:t>factors</a:t>
            </a:r>
            <a:r>
              <a:rPr lang="hu-HU" dirty="0" smtClean="0">
                <a:effectLst/>
              </a:rPr>
              <a:t> </a:t>
            </a:r>
            <a:r>
              <a:rPr lang="hu-HU" dirty="0" err="1" smtClean="0">
                <a:effectLst/>
              </a:rPr>
              <a:t>increase</a:t>
            </a:r>
            <a:r>
              <a:rPr lang="hu-HU" dirty="0" smtClean="0">
                <a:effectLst/>
              </a:rPr>
              <a:t> </a:t>
            </a:r>
            <a:r>
              <a:rPr lang="hu-HU" dirty="0" err="1" smtClean="0">
                <a:effectLst/>
              </a:rPr>
              <a:t>the</a:t>
            </a:r>
            <a:r>
              <a:rPr lang="hu-HU" dirty="0" smtClean="0">
                <a:effectLst/>
              </a:rPr>
              <a:t> </a:t>
            </a:r>
            <a:r>
              <a:rPr lang="hu-HU" dirty="0" err="1" smtClean="0">
                <a:effectLst/>
              </a:rPr>
              <a:t>production</a:t>
            </a:r>
            <a:r>
              <a:rPr lang="hu-HU" dirty="0" smtClean="0">
                <a:effectLst/>
              </a:rPr>
              <a:t> of </a:t>
            </a:r>
            <a:r>
              <a:rPr lang="hu-HU" dirty="0" err="1" smtClean="0">
                <a:effectLst/>
              </a:rPr>
              <a:t>nitric</a:t>
            </a:r>
            <a:r>
              <a:rPr lang="hu-HU" dirty="0" smtClean="0">
                <a:effectLst/>
              </a:rPr>
              <a:t> </a:t>
            </a:r>
            <a:r>
              <a:rPr lang="hu-HU" dirty="0" err="1" smtClean="0">
                <a:effectLst/>
              </a:rPr>
              <a:t>oxide</a:t>
            </a:r>
            <a:r>
              <a:rPr lang="hu-HU" dirty="0" smtClean="0">
                <a:effectLst/>
              </a:rPr>
              <a:t> (NO), </a:t>
            </a:r>
            <a:r>
              <a:rPr lang="hu-HU" dirty="0" err="1" smtClean="0">
                <a:effectLst/>
              </a:rPr>
              <a:t>proteolytic</a:t>
            </a:r>
            <a:r>
              <a:rPr lang="hu-HU" dirty="0" smtClean="0">
                <a:effectLst/>
              </a:rPr>
              <a:t> </a:t>
            </a:r>
            <a:r>
              <a:rPr lang="hu-HU" dirty="0" err="1" smtClean="0">
                <a:effectLst/>
              </a:rPr>
              <a:t>enzymes</a:t>
            </a:r>
            <a:r>
              <a:rPr lang="hu-HU" dirty="0" smtClean="0">
                <a:effectLst/>
              </a:rPr>
              <a:t> (MMP-1, 3, 8, and 13), ADAMTS (4 and 5), </a:t>
            </a:r>
            <a:r>
              <a:rPr lang="hu-HU" dirty="0" err="1" smtClean="0">
                <a:effectLst/>
              </a:rPr>
              <a:t>reactive</a:t>
            </a:r>
            <a:r>
              <a:rPr lang="hu-HU" dirty="0" smtClean="0">
                <a:effectLst/>
              </a:rPr>
              <a:t> </a:t>
            </a:r>
            <a:r>
              <a:rPr lang="hu-HU" dirty="0" err="1" smtClean="0">
                <a:effectLst/>
              </a:rPr>
              <a:t>oxygen</a:t>
            </a:r>
            <a:r>
              <a:rPr lang="hu-HU" dirty="0" smtClean="0">
                <a:effectLst/>
              </a:rPr>
              <a:t> species (ROS), </a:t>
            </a:r>
            <a:r>
              <a:rPr lang="hu-HU" dirty="0" err="1" smtClean="0">
                <a:effectLst/>
              </a:rPr>
              <a:t>cytokines</a:t>
            </a:r>
            <a:r>
              <a:rPr lang="hu-HU" dirty="0" smtClean="0">
                <a:effectLst/>
              </a:rPr>
              <a:t> (IL-1, TNF</a:t>
            </a:r>
            <a:r>
              <a:rPr lang="el-GR" i="1" dirty="0" smtClean="0">
                <a:effectLst/>
              </a:rPr>
              <a:t>α</a:t>
            </a:r>
            <a:r>
              <a:rPr lang="el-GR" dirty="0" smtClean="0">
                <a:effectLst/>
              </a:rPr>
              <a:t>), </a:t>
            </a:r>
            <a:r>
              <a:rPr lang="hu-HU" dirty="0" smtClean="0">
                <a:effectLst/>
              </a:rPr>
              <a:t>and </a:t>
            </a:r>
            <a:r>
              <a:rPr lang="hu-HU" dirty="0" err="1" smtClean="0">
                <a:effectLst/>
              </a:rPr>
              <a:t>prostaglandins</a:t>
            </a:r>
            <a:r>
              <a:rPr lang="hu-HU" dirty="0" smtClean="0">
                <a:effectLst/>
              </a:rPr>
              <a:t> (PGE</a:t>
            </a:r>
            <a:r>
              <a:rPr lang="hu-HU" baseline="-25000" dirty="0" smtClean="0">
                <a:effectLst/>
              </a:rPr>
              <a:t>2</a:t>
            </a:r>
            <a:r>
              <a:rPr lang="hu-HU" dirty="0" smtClean="0">
                <a:effectLst/>
              </a:rPr>
              <a:t>), </a:t>
            </a:r>
            <a:r>
              <a:rPr lang="hu-HU" dirty="0" err="1" smtClean="0">
                <a:effectLst/>
              </a:rPr>
              <a:t>which</a:t>
            </a:r>
            <a:r>
              <a:rPr lang="hu-HU" dirty="0" smtClean="0">
                <a:effectLst/>
              </a:rPr>
              <a:t> </a:t>
            </a:r>
            <a:r>
              <a:rPr lang="hu-HU" dirty="0" err="1" smtClean="0">
                <a:effectLst/>
              </a:rPr>
              <a:t>mediate</a:t>
            </a:r>
            <a:r>
              <a:rPr lang="hu-HU" dirty="0" smtClean="0">
                <a:effectLst/>
              </a:rPr>
              <a:t> </a:t>
            </a:r>
            <a:r>
              <a:rPr lang="hu-HU" dirty="0" err="1" smtClean="0">
                <a:effectLst/>
              </a:rPr>
              <a:t>cartilage</a:t>
            </a:r>
            <a:r>
              <a:rPr lang="hu-HU" dirty="0" smtClean="0">
                <a:effectLst/>
              </a:rPr>
              <a:t> </a:t>
            </a:r>
            <a:r>
              <a:rPr lang="hu-HU" dirty="0" err="1" smtClean="0">
                <a:effectLst/>
              </a:rPr>
              <a:t>damage</a:t>
            </a:r>
            <a:r>
              <a:rPr lang="hu-HU" dirty="0" smtClean="0">
                <a:effectLst/>
              </a:rPr>
              <a:t>. </a:t>
            </a:r>
            <a:r>
              <a:rPr lang="hu-HU" dirty="0" err="1" smtClean="0">
                <a:effectLst/>
              </a:rPr>
              <a:t>Mechanical</a:t>
            </a:r>
            <a:r>
              <a:rPr lang="hu-HU" dirty="0" smtClean="0">
                <a:effectLst/>
              </a:rPr>
              <a:t> </a:t>
            </a:r>
            <a:r>
              <a:rPr lang="hu-HU" dirty="0" err="1" smtClean="0">
                <a:effectLst/>
              </a:rPr>
              <a:t>signals</a:t>
            </a:r>
            <a:r>
              <a:rPr lang="hu-HU" dirty="0" smtClean="0">
                <a:effectLst/>
              </a:rPr>
              <a:t> </a:t>
            </a:r>
            <a:r>
              <a:rPr lang="hu-HU" dirty="0" err="1" smtClean="0">
                <a:effectLst/>
              </a:rPr>
              <a:t>may</a:t>
            </a:r>
            <a:r>
              <a:rPr lang="hu-HU" dirty="0" smtClean="0">
                <a:effectLst/>
              </a:rPr>
              <a:t> </a:t>
            </a:r>
            <a:r>
              <a:rPr lang="hu-HU" dirty="0" err="1" smtClean="0">
                <a:effectLst/>
              </a:rPr>
              <a:t>indirectly</a:t>
            </a:r>
            <a:r>
              <a:rPr lang="hu-HU" dirty="0" smtClean="0">
                <a:effectLst/>
              </a:rPr>
              <a:t> </a:t>
            </a:r>
            <a:r>
              <a:rPr lang="hu-HU" dirty="0" err="1" smtClean="0">
                <a:effectLst/>
              </a:rPr>
              <a:t>interact</a:t>
            </a:r>
            <a:r>
              <a:rPr lang="hu-HU" dirty="0" smtClean="0">
                <a:effectLst/>
              </a:rPr>
              <a:t> </a:t>
            </a:r>
            <a:r>
              <a:rPr lang="hu-HU" dirty="0" err="1" smtClean="0">
                <a:effectLst/>
              </a:rPr>
              <a:t>with</a:t>
            </a:r>
            <a:r>
              <a:rPr lang="hu-HU" dirty="0" smtClean="0">
                <a:effectLst/>
              </a:rPr>
              <a:t> </a:t>
            </a:r>
            <a:r>
              <a:rPr lang="hu-HU" dirty="0" err="1" smtClean="0">
                <a:effectLst/>
              </a:rPr>
              <a:t>the</a:t>
            </a:r>
            <a:r>
              <a:rPr lang="hu-HU" dirty="0" smtClean="0">
                <a:effectLst/>
              </a:rPr>
              <a:t> </a:t>
            </a:r>
            <a:r>
              <a:rPr lang="hu-HU" dirty="0" err="1" smtClean="0">
                <a:effectLst/>
              </a:rPr>
              <a:t>stretch-activated</a:t>
            </a:r>
            <a:r>
              <a:rPr lang="hu-HU" dirty="0" smtClean="0">
                <a:effectLst/>
              </a:rPr>
              <a:t> ion </a:t>
            </a:r>
            <a:r>
              <a:rPr lang="hu-HU" dirty="0" err="1" smtClean="0">
                <a:effectLst/>
              </a:rPr>
              <a:t>channels</a:t>
            </a:r>
            <a:r>
              <a:rPr lang="hu-HU" dirty="0" smtClean="0">
                <a:effectLst/>
              </a:rPr>
              <a:t> (</a:t>
            </a:r>
            <a:r>
              <a:rPr lang="hu-HU" dirty="0" err="1" smtClean="0">
                <a:effectLst/>
              </a:rPr>
              <a:t>SACs</a:t>
            </a:r>
            <a:r>
              <a:rPr lang="hu-HU" dirty="0" smtClean="0">
                <a:effectLst/>
              </a:rPr>
              <a:t>) </a:t>
            </a:r>
            <a:r>
              <a:rPr lang="hu-HU" dirty="0" err="1" smtClean="0">
                <a:effectLst/>
              </a:rPr>
              <a:t>or</a:t>
            </a:r>
            <a:r>
              <a:rPr lang="hu-HU" dirty="0" smtClean="0">
                <a:effectLst/>
              </a:rPr>
              <a:t> </a:t>
            </a:r>
            <a:r>
              <a:rPr lang="hu-HU" dirty="0" err="1" smtClean="0">
                <a:effectLst/>
              </a:rPr>
              <a:t>increase</a:t>
            </a:r>
            <a:r>
              <a:rPr lang="hu-HU" dirty="0" smtClean="0">
                <a:effectLst/>
              </a:rPr>
              <a:t> </a:t>
            </a:r>
            <a:r>
              <a:rPr lang="hu-HU" dirty="0" err="1" smtClean="0">
                <a:effectLst/>
              </a:rPr>
              <a:t>intracellular</a:t>
            </a:r>
            <a:r>
              <a:rPr lang="hu-HU" dirty="0" smtClean="0">
                <a:effectLst/>
              </a:rPr>
              <a:t> </a:t>
            </a:r>
            <a:r>
              <a:rPr lang="hu-HU" dirty="0" err="1" smtClean="0">
                <a:effectLst/>
              </a:rPr>
              <a:t>calcium</a:t>
            </a:r>
            <a:r>
              <a:rPr lang="hu-HU" dirty="0" smtClean="0">
                <a:effectLst/>
              </a:rPr>
              <a:t> </a:t>
            </a:r>
            <a:r>
              <a:rPr lang="hu-HU" dirty="0" err="1" smtClean="0">
                <a:effectLst/>
              </a:rPr>
              <a:t>levels</a:t>
            </a:r>
            <a:r>
              <a:rPr lang="hu-HU" dirty="0" smtClean="0">
                <a:effectLst/>
              </a:rPr>
              <a:t>, </a:t>
            </a:r>
            <a:r>
              <a:rPr lang="hu-HU" dirty="0" err="1" smtClean="0">
                <a:effectLst/>
              </a:rPr>
              <a:t>which</a:t>
            </a:r>
            <a:r>
              <a:rPr lang="hu-HU" dirty="0" smtClean="0">
                <a:effectLst/>
              </a:rPr>
              <a:t> </a:t>
            </a:r>
            <a:r>
              <a:rPr lang="hu-HU" dirty="0" err="1" smtClean="0">
                <a:effectLst/>
              </a:rPr>
              <a:t>stimulate</a:t>
            </a:r>
            <a:r>
              <a:rPr lang="hu-HU" dirty="0" smtClean="0">
                <a:effectLst/>
              </a:rPr>
              <a:t> </a:t>
            </a:r>
            <a:r>
              <a:rPr lang="hu-HU" dirty="0" err="1" smtClean="0">
                <a:effectLst/>
              </a:rPr>
              <a:t>caspase</a:t>
            </a:r>
            <a:r>
              <a:rPr lang="hu-HU" dirty="0" smtClean="0">
                <a:effectLst/>
              </a:rPr>
              <a:t> </a:t>
            </a:r>
            <a:r>
              <a:rPr lang="hu-HU" dirty="0" err="1" smtClean="0">
                <a:effectLst/>
              </a:rPr>
              <a:t>production</a:t>
            </a:r>
            <a:r>
              <a:rPr lang="hu-HU" dirty="0" smtClean="0">
                <a:effectLst/>
              </a:rPr>
              <a:t> (3 and 9) </a:t>
            </a:r>
            <a:r>
              <a:rPr lang="hu-HU" dirty="0" err="1" smtClean="0">
                <a:effectLst/>
              </a:rPr>
              <a:t>leading</a:t>
            </a:r>
            <a:r>
              <a:rPr lang="hu-HU" dirty="0" smtClean="0">
                <a:effectLst/>
              </a:rPr>
              <a:t> </a:t>
            </a:r>
            <a:r>
              <a:rPr lang="hu-HU" dirty="0" err="1" smtClean="0">
                <a:effectLst/>
              </a:rPr>
              <a:t>to</a:t>
            </a:r>
            <a:r>
              <a:rPr lang="hu-HU" dirty="0" smtClean="0">
                <a:effectLst/>
              </a:rPr>
              <a:t> </a:t>
            </a:r>
            <a:r>
              <a:rPr lang="hu-HU" dirty="0" err="1" smtClean="0">
                <a:effectLst/>
              </a:rPr>
              <a:t>apoptosis</a:t>
            </a:r>
            <a:r>
              <a:rPr lang="hu-HU" dirty="0" smtClean="0">
                <a:effectLst/>
              </a:rPr>
              <a:t>. The </a:t>
            </a:r>
            <a:r>
              <a:rPr lang="hu-HU" dirty="0" err="1" smtClean="0">
                <a:effectLst/>
              </a:rPr>
              <a:t>protease</a:t>
            </a:r>
            <a:r>
              <a:rPr lang="hu-HU" dirty="0" smtClean="0">
                <a:effectLst/>
              </a:rPr>
              <a:t> </a:t>
            </a:r>
            <a:r>
              <a:rPr lang="hu-HU" dirty="0" err="1" smtClean="0">
                <a:effectLst/>
              </a:rPr>
              <a:t>enzymes</a:t>
            </a:r>
            <a:r>
              <a:rPr lang="hu-HU" dirty="0" smtClean="0">
                <a:effectLst/>
              </a:rPr>
              <a:t> </a:t>
            </a:r>
            <a:r>
              <a:rPr lang="hu-HU" dirty="0" err="1" smtClean="0">
                <a:effectLst/>
              </a:rPr>
              <a:t>increase</a:t>
            </a:r>
            <a:r>
              <a:rPr lang="hu-HU" dirty="0" smtClean="0">
                <a:effectLst/>
              </a:rPr>
              <a:t> </a:t>
            </a:r>
            <a:r>
              <a:rPr lang="hu-HU" dirty="0" err="1" smtClean="0">
                <a:effectLst/>
              </a:rPr>
              <a:t>catabolic</a:t>
            </a:r>
            <a:r>
              <a:rPr lang="hu-HU" dirty="0" smtClean="0">
                <a:effectLst/>
              </a:rPr>
              <a:t> </a:t>
            </a:r>
            <a:r>
              <a:rPr lang="hu-HU" dirty="0" err="1" smtClean="0">
                <a:effectLst/>
              </a:rPr>
              <a:t>activities</a:t>
            </a:r>
            <a:r>
              <a:rPr lang="hu-HU" dirty="0" smtClean="0">
                <a:effectLst/>
              </a:rPr>
              <a:t> and </a:t>
            </a:r>
            <a:r>
              <a:rPr lang="hu-HU" dirty="0" err="1" smtClean="0">
                <a:effectLst/>
              </a:rPr>
              <a:t>accelerate</a:t>
            </a:r>
            <a:r>
              <a:rPr lang="hu-HU" dirty="0" smtClean="0">
                <a:effectLst/>
              </a:rPr>
              <a:t> </a:t>
            </a:r>
            <a:r>
              <a:rPr lang="hu-HU" dirty="0" err="1" smtClean="0">
                <a:effectLst/>
              </a:rPr>
              <a:t>tissue</a:t>
            </a:r>
            <a:r>
              <a:rPr lang="hu-HU" dirty="0" smtClean="0">
                <a:effectLst/>
              </a:rPr>
              <a:t> </a:t>
            </a:r>
            <a:r>
              <a:rPr lang="hu-HU" dirty="0" err="1" smtClean="0">
                <a:effectLst/>
              </a:rPr>
              <a:t>damage</a:t>
            </a:r>
            <a:r>
              <a:rPr lang="hu-HU" dirty="0" smtClean="0">
                <a:effectLst/>
              </a:rPr>
              <a:t> </a:t>
            </a:r>
            <a:r>
              <a:rPr lang="hu-HU" dirty="0" err="1" smtClean="0">
                <a:effectLst/>
              </a:rPr>
              <a:t>via</a:t>
            </a:r>
            <a:r>
              <a:rPr lang="hu-HU" dirty="0" smtClean="0">
                <a:effectLst/>
              </a:rPr>
              <a:t> </a:t>
            </a:r>
            <a:r>
              <a:rPr lang="hu-HU" dirty="0" err="1" smtClean="0">
                <a:effectLst/>
              </a:rPr>
              <a:t>production</a:t>
            </a:r>
            <a:r>
              <a:rPr lang="hu-HU" dirty="0" smtClean="0">
                <a:effectLst/>
              </a:rPr>
              <a:t> of fibronectin (</a:t>
            </a:r>
            <a:r>
              <a:rPr lang="hu-HU" dirty="0" err="1" smtClean="0">
                <a:effectLst/>
              </a:rPr>
              <a:t>FN-fs</a:t>
            </a:r>
            <a:r>
              <a:rPr lang="hu-HU" dirty="0" smtClean="0">
                <a:effectLst/>
              </a:rPr>
              <a:t>) </a:t>
            </a:r>
            <a:r>
              <a:rPr lang="hu-HU" dirty="0" err="1" smtClean="0">
                <a:effectLst/>
              </a:rPr>
              <a:t>or</a:t>
            </a:r>
            <a:r>
              <a:rPr lang="hu-HU" dirty="0" smtClean="0">
                <a:effectLst/>
              </a:rPr>
              <a:t> </a:t>
            </a:r>
            <a:r>
              <a:rPr lang="hu-HU" dirty="0" err="1" smtClean="0">
                <a:effectLst/>
              </a:rPr>
              <a:t>collagen</a:t>
            </a:r>
            <a:r>
              <a:rPr lang="hu-HU" dirty="0" smtClean="0">
                <a:effectLst/>
              </a:rPr>
              <a:t> </a:t>
            </a:r>
            <a:r>
              <a:rPr lang="hu-HU" dirty="0" err="1" smtClean="0">
                <a:effectLst/>
              </a:rPr>
              <a:t>fragments</a:t>
            </a:r>
            <a:r>
              <a:rPr lang="hu-HU" dirty="0" smtClean="0">
                <a:effectLst/>
              </a:rPr>
              <a:t> (</a:t>
            </a:r>
            <a:r>
              <a:rPr lang="hu-HU" dirty="0" err="1" smtClean="0">
                <a:effectLst/>
              </a:rPr>
              <a:t>Col-fs</a:t>
            </a:r>
            <a:r>
              <a:rPr lang="hu-HU" dirty="0" smtClean="0">
                <a:effectLst/>
              </a:rPr>
              <a:t>), </a:t>
            </a:r>
            <a:r>
              <a:rPr lang="hu-HU" dirty="0" err="1" smtClean="0">
                <a:effectLst/>
              </a:rPr>
              <a:t>which</a:t>
            </a:r>
            <a:r>
              <a:rPr lang="hu-HU" dirty="0" smtClean="0">
                <a:effectLst/>
              </a:rPr>
              <a:t> </a:t>
            </a:r>
            <a:r>
              <a:rPr lang="hu-HU" dirty="0" err="1" smtClean="0">
                <a:effectLst/>
              </a:rPr>
              <a:t>bind</a:t>
            </a:r>
            <a:r>
              <a:rPr lang="hu-HU" dirty="0" smtClean="0">
                <a:effectLst/>
              </a:rPr>
              <a:t> </a:t>
            </a:r>
            <a:r>
              <a:rPr lang="hu-HU" dirty="0" err="1" smtClean="0">
                <a:effectLst/>
              </a:rPr>
              <a:t>to</a:t>
            </a:r>
            <a:r>
              <a:rPr lang="hu-HU" dirty="0" smtClean="0">
                <a:effectLst/>
              </a:rPr>
              <a:t> </a:t>
            </a:r>
            <a:r>
              <a:rPr lang="hu-HU" dirty="0" err="1" smtClean="0">
                <a:effectLst/>
              </a:rPr>
              <a:t>the</a:t>
            </a:r>
            <a:r>
              <a:rPr lang="hu-HU" dirty="0" smtClean="0">
                <a:effectLst/>
              </a:rPr>
              <a:t> </a:t>
            </a:r>
            <a:r>
              <a:rPr lang="hu-HU" dirty="0" err="1" smtClean="0">
                <a:effectLst/>
              </a:rPr>
              <a:t>integrins</a:t>
            </a:r>
            <a:r>
              <a:rPr lang="hu-HU" dirty="0" smtClean="0">
                <a:effectLst/>
              </a:rPr>
              <a:t>, </a:t>
            </a:r>
            <a:r>
              <a:rPr lang="hu-HU" dirty="0" err="1" smtClean="0">
                <a:effectLst/>
              </a:rPr>
              <a:t>annexin</a:t>
            </a:r>
            <a:r>
              <a:rPr lang="hu-HU" dirty="0" smtClean="0">
                <a:effectLst/>
              </a:rPr>
              <a:t> V, </a:t>
            </a:r>
            <a:r>
              <a:rPr lang="hu-HU" dirty="0" err="1" smtClean="0">
                <a:effectLst/>
              </a:rPr>
              <a:t>discoidin</a:t>
            </a:r>
            <a:r>
              <a:rPr lang="hu-HU" dirty="0" smtClean="0">
                <a:effectLst/>
              </a:rPr>
              <a:t> </a:t>
            </a:r>
            <a:r>
              <a:rPr lang="hu-HU" dirty="0" err="1" smtClean="0">
                <a:effectLst/>
              </a:rPr>
              <a:t>domain</a:t>
            </a:r>
            <a:r>
              <a:rPr lang="hu-HU" dirty="0" smtClean="0">
                <a:effectLst/>
              </a:rPr>
              <a:t> receptor 2 (DDR-2), and </a:t>
            </a:r>
            <a:r>
              <a:rPr lang="hu-HU" dirty="0" err="1" smtClean="0">
                <a:effectLst/>
              </a:rPr>
              <a:t>induce</a:t>
            </a:r>
            <a:r>
              <a:rPr lang="hu-HU" dirty="0" smtClean="0">
                <a:effectLst/>
              </a:rPr>
              <a:t> </a:t>
            </a:r>
            <a:r>
              <a:rPr lang="hu-HU" dirty="0" err="1" smtClean="0">
                <a:effectLst/>
              </a:rPr>
              <a:t>cytokines</a:t>
            </a:r>
            <a:r>
              <a:rPr lang="hu-HU" dirty="0" smtClean="0">
                <a:effectLst/>
              </a:rPr>
              <a:t>. </a:t>
            </a:r>
            <a:r>
              <a:rPr lang="hu-HU" dirty="0" err="1" smtClean="0">
                <a:effectLst/>
              </a:rPr>
              <a:t>Reduced</a:t>
            </a:r>
            <a:r>
              <a:rPr lang="hu-HU" dirty="0" smtClean="0">
                <a:effectLst/>
              </a:rPr>
              <a:t> </a:t>
            </a:r>
            <a:r>
              <a:rPr lang="hu-HU" dirty="0" err="1" smtClean="0">
                <a:effectLst/>
              </a:rPr>
              <a:t>loading</a:t>
            </a:r>
            <a:r>
              <a:rPr lang="hu-HU" dirty="0" smtClean="0">
                <a:effectLst/>
              </a:rPr>
              <a:t> (</a:t>
            </a:r>
            <a:r>
              <a:rPr lang="hu-HU" dirty="0" err="1" smtClean="0">
                <a:effectLst/>
              </a:rPr>
              <a:t>e.g</a:t>
            </a:r>
            <a:r>
              <a:rPr lang="hu-HU" dirty="0" smtClean="0">
                <a:effectLst/>
              </a:rPr>
              <a:t>., </a:t>
            </a:r>
            <a:r>
              <a:rPr lang="hu-HU" dirty="0" err="1" smtClean="0">
                <a:effectLst/>
              </a:rPr>
              <a:t>static</a:t>
            </a:r>
            <a:r>
              <a:rPr lang="hu-HU" dirty="0" smtClean="0">
                <a:effectLst/>
              </a:rPr>
              <a:t> and </a:t>
            </a:r>
            <a:r>
              <a:rPr lang="hu-HU" dirty="0" err="1" smtClean="0">
                <a:effectLst/>
              </a:rPr>
              <a:t>immobilisation</a:t>
            </a:r>
            <a:r>
              <a:rPr lang="hu-HU" dirty="0" smtClean="0">
                <a:effectLst/>
              </a:rPr>
              <a:t>) </a:t>
            </a:r>
            <a:r>
              <a:rPr lang="hu-HU" dirty="0" err="1" smtClean="0">
                <a:effectLst/>
              </a:rPr>
              <a:t>stimulates</a:t>
            </a:r>
            <a:r>
              <a:rPr lang="hu-HU" dirty="0" smtClean="0">
                <a:effectLst/>
              </a:rPr>
              <a:t> </a:t>
            </a:r>
            <a:r>
              <a:rPr lang="hu-HU" dirty="0" err="1" smtClean="0">
                <a:effectLst/>
              </a:rPr>
              <a:t>the</a:t>
            </a:r>
            <a:r>
              <a:rPr lang="hu-HU" dirty="0" smtClean="0">
                <a:effectLst/>
              </a:rPr>
              <a:t> IL-1 receptor </a:t>
            </a:r>
            <a:r>
              <a:rPr lang="hu-HU" dirty="0" err="1" smtClean="0">
                <a:effectLst/>
              </a:rPr>
              <a:t>which</a:t>
            </a:r>
            <a:r>
              <a:rPr lang="hu-HU" dirty="0" smtClean="0">
                <a:effectLst/>
              </a:rPr>
              <a:t> </a:t>
            </a:r>
            <a:r>
              <a:rPr lang="hu-HU" dirty="0" err="1" smtClean="0">
                <a:effectLst/>
              </a:rPr>
              <a:t>activates</a:t>
            </a:r>
            <a:r>
              <a:rPr lang="hu-HU" dirty="0" smtClean="0">
                <a:effectLst/>
              </a:rPr>
              <a:t> ERK1/2, AP-1 and </a:t>
            </a:r>
            <a:r>
              <a:rPr lang="hu-HU" dirty="0" err="1" smtClean="0">
                <a:effectLst/>
              </a:rPr>
              <a:t>MMPs</a:t>
            </a:r>
            <a:r>
              <a:rPr lang="hu-HU" dirty="0" smtClean="0">
                <a:effectLst/>
              </a:rPr>
              <a:t> </a:t>
            </a:r>
            <a:r>
              <a:rPr lang="hu-HU" dirty="0" err="1" smtClean="0">
                <a:effectLst/>
              </a:rPr>
              <a:t>leading</a:t>
            </a:r>
            <a:r>
              <a:rPr lang="hu-HU" dirty="0" smtClean="0">
                <a:effectLst/>
              </a:rPr>
              <a:t> </a:t>
            </a:r>
            <a:r>
              <a:rPr lang="hu-HU" dirty="0" err="1" smtClean="0">
                <a:effectLst/>
              </a:rPr>
              <a:t>to</a:t>
            </a:r>
            <a:r>
              <a:rPr lang="hu-HU" dirty="0" smtClean="0">
                <a:effectLst/>
              </a:rPr>
              <a:t> </a:t>
            </a:r>
            <a:r>
              <a:rPr lang="hu-HU" dirty="0" err="1" smtClean="0">
                <a:effectLst/>
              </a:rPr>
              <a:t>reduced</a:t>
            </a:r>
            <a:r>
              <a:rPr lang="hu-HU" dirty="0" smtClean="0">
                <a:effectLst/>
              </a:rPr>
              <a:t> </a:t>
            </a:r>
            <a:r>
              <a:rPr lang="hu-HU" dirty="0" err="1" smtClean="0">
                <a:effectLst/>
              </a:rPr>
              <a:t>aggrecan</a:t>
            </a:r>
            <a:r>
              <a:rPr lang="hu-HU" dirty="0" smtClean="0">
                <a:effectLst/>
              </a:rPr>
              <a:t> </a:t>
            </a:r>
            <a:r>
              <a:rPr lang="hu-HU" dirty="0" err="1" smtClean="0">
                <a:effectLst/>
              </a:rPr>
              <a:t>and</a:t>
            </a:r>
            <a:r>
              <a:rPr lang="hu-HU" dirty="0" smtClean="0">
                <a:effectLst/>
              </a:rPr>
              <a:t> </a:t>
            </a:r>
            <a:r>
              <a:rPr lang="hu-HU" dirty="0" err="1" smtClean="0">
                <a:effectLst/>
              </a:rPr>
              <a:t>collagen</a:t>
            </a:r>
            <a:r>
              <a:rPr lang="hu-HU" dirty="0" smtClean="0">
                <a:effectLst/>
              </a:rPr>
              <a:t> </a:t>
            </a:r>
            <a:r>
              <a:rPr lang="hu-HU" dirty="0" err="1" smtClean="0">
                <a:effectLst/>
              </a:rPr>
              <a:t>type</a:t>
            </a:r>
            <a:r>
              <a:rPr lang="hu-HU" dirty="0" smtClean="0">
                <a:effectLst/>
              </a:rPr>
              <a:t> II </a:t>
            </a:r>
            <a:r>
              <a:rPr lang="hu-HU" dirty="0" err="1" smtClean="0">
                <a:effectLst/>
              </a:rPr>
              <a:t>synthesis</a:t>
            </a:r>
            <a:r>
              <a:rPr lang="hu-HU" dirty="0" smtClean="0">
                <a:effectLst/>
              </a:rPr>
              <a:t>.</a:t>
            </a:r>
            <a:endParaRPr lang="hu-HU" dirty="0"/>
          </a:p>
        </p:txBody>
      </p:sp>
      <p:sp>
        <p:nvSpPr>
          <p:cNvPr id="4" name="Dia számának helye 3"/>
          <p:cNvSpPr>
            <a:spLocks noGrp="1"/>
          </p:cNvSpPr>
          <p:nvPr>
            <p:ph type="sldNum" sz="quarter" idx="10"/>
          </p:nvPr>
        </p:nvSpPr>
        <p:spPr/>
        <p:txBody>
          <a:bodyPr/>
          <a:lstStyle/>
          <a:p>
            <a:fld id="{248B96F6-E29D-4462-9843-2FA7B2C0329F}" type="slidenum">
              <a:rPr lang="en-GB" smtClean="0"/>
              <a:t>43</a:t>
            </a:fld>
            <a:endParaRPr lang="en-GB"/>
          </a:p>
        </p:txBody>
      </p:sp>
    </p:spTree>
    <p:extLst>
      <p:ext uri="{BB962C8B-B14F-4D97-AF65-F5344CB8AC3E}">
        <p14:creationId xmlns:p14="http://schemas.microsoft.com/office/powerpoint/2010/main" val="283615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Fig</a:t>
            </a:r>
            <a:r>
              <a:rPr lang="hu-HU" dirty="0" smtClean="0"/>
              <a:t>. 1. </a:t>
            </a:r>
            <a:r>
              <a:rPr lang="hu-HU" dirty="0" err="1" smtClean="0"/>
              <a:t>Mechanically</a:t>
            </a:r>
            <a:r>
              <a:rPr lang="hu-HU" dirty="0" smtClean="0"/>
              <a:t> </a:t>
            </a:r>
            <a:r>
              <a:rPr lang="hu-HU" dirty="0" err="1" smtClean="0"/>
              <a:t>induced</a:t>
            </a:r>
            <a:r>
              <a:rPr lang="hu-HU" dirty="0" smtClean="0"/>
              <a:t> Ca2 </a:t>
            </a:r>
            <a:r>
              <a:rPr lang="hu-HU" dirty="0" err="1" smtClean="0"/>
              <a:t>signaling</a:t>
            </a:r>
            <a:r>
              <a:rPr lang="hu-HU" dirty="0" smtClean="0"/>
              <a:t> </a:t>
            </a:r>
            <a:r>
              <a:rPr lang="hu-HU" dirty="0" err="1" smtClean="0"/>
              <a:t>in</a:t>
            </a:r>
            <a:r>
              <a:rPr lang="hu-HU" dirty="0" smtClean="0"/>
              <a:t> an articular </a:t>
            </a:r>
            <a:r>
              <a:rPr lang="hu-HU" dirty="0" err="1" smtClean="0"/>
              <a:t>chondrocyte</a:t>
            </a:r>
            <a:r>
              <a:rPr lang="hu-HU" dirty="0" smtClean="0"/>
              <a:t>. IP3, 1,4,5-trisphosphate; TRPV4, </a:t>
            </a:r>
            <a:r>
              <a:rPr lang="hu-HU" dirty="0" err="1" smtClean="0"/>
              <a:t>transient</a:t>
            </a:r>
            <a:r>
              <a:rPr lang="hu-HU" dirty="0" smtClean="0"/>
              <a:t> receptor </a:t>
            </a:r>
            <a:r>
              <a:rPr lang="hu-HU" dirty="0" err="1" smtClean="0"/>
              <a:t>potential</a:t>
            </a:r>
            <a:r>
              <a:rPr lang="hu-HU" dirty="0" smtClean="0"/>
              <a:t> </a:t>
            </a:r>
            <a:r>
              <a:rPr lang="hu-HU" dirty="0" err="1" smtClean="0"/>
              <a:t>vanilloid</a:t>
            </a:r>
            <a:r>
              <a:rPr lang="hu-HU" dirty="0" smtClean="0"/>
              <a:t> 4.</a:t>
            </a:r>
            <a:endParaRPr lang="hu-HU" dirty="0"/>
          </a:p>
        </p:txBody>
      </p:sp>
      <p:sp>
        <p:nvSpPr>
          <p:cNvPr id="4" name="Dia számának helye 3"/>
          <p:cNvSpPr>
            <a:spLocks noGrp="1"/>
          </p:cNvSpPr>
          <p:nvPr>
            <p:ph type="sldNum" sz="quarter" idx="10"/>
          </p:nvPr>
        </p:nvSpPr>
        <p:spPr/>
        <p:txBody>
          <a:bodyPr/>
          <a:lstStyle/>
          <a:p>
            <a:fld id="{248B96F6-E29D-4462-9843-2FA7B2C0329F}" type="slidenum">
              <a:rPr lang="en-GB" smtClean="0"/>
              <a:t>44</a:t>
            </a:fld>
            <a:endParaRPr lang="en-GB"/>
          </a:p>
        </p:txBody>
      </p:sp>
    </p:spTree>
    <p:extLst>
      <p:ext uri="{BB962C8B-B14F-4D97-AF65-F5344CB8AC3E}">
        <p14:creationId xmlns:p14="http://schemas.microsoft.com/office/powerpoint/2010/main" val="253962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iakép helye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Jegyzetek helye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dirty="0" smtClean="0"/>
              <a:t>A </a:t>
            </a:r>
            <a:r>
              <a:rPr lang="hu-HU" altLang="hu-HU" dirty="0" err="1" smtClean="0"/>
              <a:t>chondrociták</a:t>
            </a:r>
            <a:r>
              <a:rPr lang="hu-HU" altLang="hu-HU" dirty="0" smtClean="0"/>
              <a:t> vagy porcsejtek a porcban található egyedüli sejtek, amelyek felépítik és fenntartják a porcszövet mátrixos szerkezetét, amely elsősorban kollagénből és </a:t>
            </a:r>
            <a:r>
              <a:rPr lang="hu-HU" altLang="hu-HU" dirty="0" err="1" smtClean="0"/>
              <a:t>proteoglycanekből</a:t>
            </a:r>
            <a:r>
              <a:rPr lang="hu-HU" altLang="hu-HU" dirty="0" smtClean="0"/>
              <a:t> áll.</a:t>
            </a:r>
          </a:p>
          <a:p>
            <a:r>
              <a:rPr lang="hu-HU" altLang="hu-HU" dirty="0" err="1" smtClean="0"/>
              <a:t>Proteoglycan</a:t>
            </a:r>
            <a:r>
              <a:rPr lang="hu-HU" altLang="hu-HU" dirty="0" smtClean="0"/>
              <a:t>  egy fehérje, amely erőteljesen </a:t>
            </a:r>
            <a:r>
              <a:rPr lang="hu-HU" altLang="hu-HU" dirty="0" err="1" smtClean="0"/>
              <a:t>glikolizált</a:t>
            </a:r>
            <a:r>
              <a:rPr lang="hu-HU" altLang="hu-HU" dirty="0" smtClean="0"/>
              <a:t> állapotban van.</a:t>
            </a:r>
          </a:p>
          <a:p>
            <a:r>
              <a:rPr lang="hu-HU" altLang="hu-HU" dirty="0" smtClean="0"/>
              <a:t>A </a:t>
            </a:r>
            <a:r>
              <a:rPr lang="hu-HU" altLang="hu-HU" dirty="0" err="1" smtClean="0"/>
              <a:t>glikolizáció</a:t>
            </a:r>
            <a:r>
              <a:rPr lang="hu-HU" altLang="hu-HU" dirty="0" smtClean="0"/>
              <a:t> – </a:t>
            </a:r>
            <a:r>
              <a:rPr lang="hu-HU" altLang="hu-HU" dirty="0" err="1" smtClean="0"/>
              <a:t>enzimatikus</a:t>
            </a:r>
            <a:r>
              <a:rPr lang="hu-HU" altLang="hu-HU" dirty="0" smtClean="0"/>
              <a:t> folyamat, amely során a </a:t>
            </a:r>
            <a:r>
              <a:rPr lang="hu-HU" altLang="hu-HU" dirty="0" err="1" smtClean="0"/>
              <a:t>glican</a:t>
            </a:r>
            <a:r>
              <a:rPr lang="hu-HU" altLang="hu-HU" dirty="0" smtClean="0"/>
              <a:t> kötését jelenti a fehérjékhez, zsírokhoz.</a:t>
            </a:r>
          </a:p>
          <a:p>
            <a:r>
              <a:rPr lang="hu-HU" altLang="hu-HU" dirty="0" smtClean="0"/>
              <a:t>A </a:t>
            </a:r>
            <a:r>
              <a:rPr lang="hu-HU" altLang="hu-HU" dirty="0" err="1" smtClean="0"/>
              <a:t>glikoproteinek</a:t>
            </a:r>
            <a:r>
              <a:rPr lang="hu-HU" altLang="hu-HU" dirty="0" smtClean="0"/>
              <a:t> fehérjék, amelyek </a:t>
            </a:r>
            <a:r>
              <a:rPr lang="hu-HU" altLang="hu-HU" dirty="0" err="1" smtClean="0"/>
              <a:t>oloigoszaharoid</a:t>
            </a:r>
            <a:r>
              <a:rPr lang="hu-HU" altLang="hu-HU" dirty="0" smtClean="0"/>
              <a:t> láncot (</a:t>
            </a:r>
            <a:r>
              <a:rPr lang="hu-HU" altLang="hu-HU" dirty="0" err="1" smtClean="0"/>
              <a:t>glycan</a:t>
            </a:r>
            <a:r>
              <a:rPr lang="hu-HU" altLang="hu-HU" dirty="0" smtClean="0"/>
              <a:t>) tartalmaznak </a:t>
            </a:r>
            <a:r>
              <a:rPr lang="hu-HU" altLang="hu-HU" dirty="0" err="1" smtClean="0"/>
              <a:t>kövelensen</a:t>
            </a:r>
            <a:r>
              <a:rPr lang="hu-HU" altLang="hu-HU" dirty="0" smtClean="0"/>
              <a:t> </a:t>
            </a:r>
            <a:r>
              <a:rPr lang="hu-HU" altLang="hu-HU" dirty="0" err="1" smtClean="0"/>
              <a:t>kötödve</a:t>
            </a:r>
            <a:r>
              <a:rPr lang="hu-HU" altLang="hu-HU" dirty="0" smtClean="0"/>
              <a:t> a </a:t>
            </a:r>
            <a:r>
              <a:rPr lang="hu-HU" altLang="hu-HU" dirty="0" err="1" smtClean="0"/>
              <a:t>polipeptud</a:t>
            </a:r>
            <a:r>
              <a:rPr lang="hu-HU" altLang="hu-HU" dirty="0" smtClean="0"/>
              <a:t> oldal-lánchoz.</a:t>
            </a:r>
            <a:endParaRPr lang="en-GB" altLang="hu-H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effectLst/>
              </a:rPr>
              <a:t>Main compositional parameters and elastic properties of articular cartilage, meniscus, ligaments and tendons</a:t>
            </a:r>
            <a:endParaRPr lang="hu-HU" dirty="0"/>
          </a:p>
        </p:txBody>
      </p:sp>
      <p:sp>
        <p:nvSpPr>
          <p:cNvPr id="4" name="Dia számának helye 3"/>
          <p:cNvSpPr>
            <a:spLocks noGrp="1"/>
          </p:cNvSpPr>
          <p:nvPr>
            <p:ph type="sldNum" sz="quarter" idx="10"/>
          </p:nvPr>
        </p:nvSpPr>
        <p:spPr/>
        <p:txBody>
          <a:bodyPr/>
          <a:lstStyle/>
          <a:p>
            <a:fld id="{248B96F6-E29D-4462-9843-2FA7B2C0329F}" type="slidenum">
              <a:rPr lang="en-GB" smtClean="0"/>
              <a:t>45</a:t>
            </a:fld>
            <a:endParaRPr lang="en-GB"/>
          </a:p>
        </p:txBody>
      </p:sp>
    </p:spTree>
    <p:extLst>
      <p:ext uri="{BB962C8B-B14F-4D97-AF65-F5344CB8AC3E}">
        <p14:creationId xmlns:p14="http://schemas.microsoft.com/office/powerpoint/2010/main" val="1115393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en-GB" altLang="hu-H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smtClean="0"/>
              <a:t>Amikor a porcszövetet állandó nyomás éri a külső nyomóerők hatására, a porcból folyadék áramlik ki, amelynek következtében a porc vastagsága csökken. A kollagén rostok nem tudnak, vagy csak nagyon kis mértékben ellenállni a nyomóerőknek. A folyadékkiáramlás miatt a porc sűrűsége növekszik és ezáltal fokozódik a belső nyomás, azaz a porcok ellenállása a külső nyomóerővel szemben. Egy bizonyos idő után a külső és belső erők egyensúlyba kerülnek, megszűnik a porc vastagságának csökkenése. A creep az összenyomódást, vastagság csökkenést jelent, amely magában foglalja a folyadék kiáramlását a porcból.</a:t>
            </a:r>
            <a:endParaRPr lang="en-GB" alt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kép helye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Jegyzetek helye 2"/>
          <p:cNvSpPr>
            <a:spLocks noGrp="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ltLang="hu-HU" smtClean="0"/>
              <a:t>Az egyensúlyi állapot létrejöttének idejét a porc vastagsága befolyásolja.</a:t>
            </a:r>
            <a:endParaRPr lang="en-US" altLang="hu-H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smtClean="0"/>
              <a:t>Az erőteljes nyomás hatására a folyadék kiáramlik a porcból ( A és B) és a porc vastagsága B-nél már nem csökken, viszont a porcon belül a feszülés nagyobb, mint a külső nyomás. Ennek az az oka, hogy a porcban lévő szilárd anyagok a porc felszíne felé mozognak, ahol megnő a sűrűség. Ezt követően a a porcban lévő anyagok fokozatosan egyenletesen oszulanak el a porcon belül, amelynek következménye a belső feszülés csökkenése (C, D, E), amelynek végén az anyagok egyenletesen oszlanak el és a porcban a feszülés egyenlő lesz a külső nyomással.</a:t>
            </a:r>
            <a:endParaRPr lang="en-GB" altLang="hu-H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44588" y="687388"/>
            <a:ext cx="4568825" cy="34258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r>
              <a:rPr lang="hu-HU" altLang="hu-HU" smtClean="0"/>
              <a:t>A porc feszülés (stress)-megnyúlás (strain) görbéje nyújtás hatására. A nyújtás elején a feszülés exponenciálisan növekszik mindaddig, míg a porcban lévé kollagén rostok ki nem egyenesednek. Ezt követően a feszülés lineárisan növekszik a nyújtás függvényében. A tenzilis modulust a görbéhez húzott érintő egyenes (tangens) fejezi ki, amely egységnyi megnyúlásra jutó feszülésnövekedést jelent.</a:t>
            </a:r>
            <a:endParaRPr lang="en-GB" alt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7B4751B-12F5-43F2-8FA0-BC0689434EA8}" type="datetimeFigureOut">
              <a:rPr lang="hu-HU" smtClean="0"/>
              <a:pPr/>
              <a:t>2017. 05. 14.</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74BC3BE0-BEFC-44EC-8F6C-C51AD0952C9C}" type="slidenum">
              <a:rPr lang="hu-HU" smtClean="0"/>
              <a:pPr/>
              <a:t>‹#›</a:t>
            </a:fld>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4751B-12F5-43F2-8FA0-BC0689434EA8}" type="datetimeFigureOut">
              <a:rPr lang="hu-HU" smtClean="0"/>
              <a:pPr/>
              <a:t>2017. 05. 14.</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C3BE0-BEFC-44EC-8F6C-C51AD0952C9C}" type="slidenum">
              <a:rPr lang="hu-HU" smtClean="0"/>
              <a:pPr/>
              <a:t>‹#›</a:t>
            </a:fld>
            <a:endParaRPr 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4.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audio" Target="../media/audio4.wav"/><Relationship Id="rId4" Type="http://schemas.openxmlformats.org/officeDocument/2006/relationships/audio" Target="../media/audio6.wav"/></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hyperlink" Target="//upload.wikimedia.org/wikipedia/commons/e/ee/Hypertrophic_Zone_of_Epiphyseal_Plate.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2627784" y="2564904"/>
            <a:ext cx="5508104" cy="360041"/>
          </a:xfrm>
        </p:spPr>
        <p:txBody>
          <a:bodyPr>
            <a:noAutofit/>
          </a:bodyPr>
          <a:lstStyle/>
          <a:p>
            <a:r>
              <a:rPr lang="hu-HU" sz="2400" b="1" dirty="0" smtClean="0">
                <a:solidFill>
                  <a:schemeClr val="tx2">
                    <a:lumMod val="75000"/>
                  </a:schemeClr>
                </a:solidFill>
                <a:latin typeface="Arial" pitchFamily="34" charset="0"/>
                <a:cs typeface="Arial" pitchFamily="34" charset="0"/>
              </a:rPr>
              <a:t>Biomechanikai </a:t>
            </a:r>
            <a:r>
              <a:rPr lang="hu-HU" sz="2400" b="1" dirty="0">
                <a:solidFill>
                  <a:schemeClr val="tx2">
                    <a:lumMod val="75000"/>
                  </a:schemeClr>
                </a:solidFill>
                <a:latin typeface="Arial" pitchFamily="34" charset="0"/>
                <a:cs typeface="Arial" pitchFamily="34" charset="0"/>
              </a:rPr>
              <a:t>I</a:t>
            </a:r>
          </a:p>
        </p:txBody>
      </p:sp>
      <p:sp>
        <p:nvSpPr>
          <p:cNvPr id="3" name="Alcím 2"/>
          <p:cNvSpPr>
            <a:spLocks noGrp="1"/>
          </p:cNvSpPr>
          <p:nvPr>
            <p:ph type="subTitle" idx="1"/>
          </p:nvPr>
        </p:nvSpPr>
        <p:spPr>
          <a:xfrm>
            <a:off x="3347864" y="4005064"/>
            <a:ext cx="4240560" cy="504056"/>
          </a:xfrm>
        </p:spPr>
        <p:txBody>
          <a:bodyPr>
            <a:normAutofit fontScale="70000" lnSpcReduction="20000"/>
          </a:bodyPr>
          <a:lstStyle/>
          <a:p>
            <a:r>
              <a:rPr lang="hu-HU" sz="2400" b="1" dirty="0" smtClean="0">
                <a:solidFill>
                  <a:schemeClr val="tx2">
                    <a:lumMod val="75000"/>
                  </a:schemeClr>
                </a:solidFill>
                <a:latin typeface="Arial" pitchFamily="34" charset="0"/>
                <a:cs typeface="Arial" pitchFamily="34" charset="0"/>
              </a:rPr>
              <a:t> dr. Tihanyi József</a:t>
            </a:r>
          </a:p>
          <a:p>
            <a:r>
              <a:rPr lang="hu-HU" sz="1900" b="1" dirty="0" smtClean="0">
                <a:solidFill>
                  <a:schemeClr val="tx2">
                    <a:lumMod val="75000"/>
                  </a:schemeClr>
                </a:solidFill>
                <a:latin typeface="Arial" pitchFamily="34" charset="0"/>
                <a:cs typeface="Arial" pitchFamily="34" charset="0"/>
              </a:rPr>
              <a:t>Rektor emeritus, MTA doktora</a:t>
            </a:r>
            <a:endParaRPr lang="hu-HU" sz="1900" b="1" dirty="0">
              <a:solidFill>
                <a:schemeClr val="tx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514600" y="2286000"/>
            <a:ext cx="5181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sz="4000">
                <a:solidFill>
                  <a:schemeClr val="tx2"/>
                </a:solidFill>
              </a:rPr>
              <a:t>Mechanikai jellemzők</a:t>
            </a:r>
            <a:endParaRPr lang="en-US" altLang="hu-HU" sz="4000">
              <a:solidFill>
                <a:schemeClr val="tx2"/>
              </a:solidFill>
            </a:endParaRPr>
          </a:p>
        </p:txBody>
      </p:sp>
    </p:spTree>
    <p:extLst>
      <p:ext uri="{BB962C8B-B14F-4D97-AF65-F5344CB8AC3E}">
        <p14:creationId xmlns:p14="http://schemas.microsoft.com/office/powerpoint/2010/main" val="548809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295400" y="685800"/>
            <a:ext cx="7543800" cy="585788"/>
          </a:xfrm>
          <a:prstGeom prst="rect">
            <a:avLst/>
          </a:prstGeom>
          <a:noFill/>
          <a:ln w="9525">
            <a:noFill/>
            <a:miter lim="800000"/>
            <a:headEnd/>
            <a:tailEnd/>
          </a:ln>
          <a:effectLst/>
        </p:spPr>
        <p:txBody>
          <a:bodyPr lIns="92075" tIns="46038" rIns="92075" bIns="46038">
            <a:spAutoFit/>
          </a:bodyPr>
          <a:lstStyle/>
          <a:p>
            <a:pPr>
              <a:spcBef>
                <a:spcPct val="50000"/>
              </a:spcBef>
              <a:defRPr/>
            </a:pPr>
            <a:r>
              <a:rPr lang="hu-HU" sz="3200" dirty="0">
                <a:solidFill>
                  <a:schemeClr val="accent1"/>
                </a:solidFill>
                <a:effectLst>
                  <a:outerShdw blurRad="38100" dist="38100" dir="2700000" algn="tl">
                    <a:srgbClr val="000000"/>
                  </a:outerShdw>
                </a:effectLst>
              </a:rPr>
              <a:t>A porc, mint </a:t>
            </a:r>
            <a:r>
              <a:rPr lang="hu-HU" sz="3200" dirty="0" err="1">
                <a:solidFill>
                  <a:schemeClr val="accent1"/>
                </a:solidFill>
                <a:effectLst>
                  <a:outerShdw blurRad="38100" dist="38100" dir="2700000" algn="tl">
                    <a:srgbClr val="000000"/>
                  </a:outerShdw>
                </a:effectLst>
              </a:rPr>
              <a:t>viszkoelasztikus</a:t>
            </a:r>
            <a:r>
              <a:rPr lang="hu-HU" sz="3200" dirty="0">
                <a:solidFill>
                  <a:schemeClr val="accent1"/>
                </a:solidFill>
                <a:effectLst>
                  <a:outerShdw blurRad="38100" dist="38100" dir="2700000" algn="tl">
                    <a:srgbClr val="000000"/>
                  </a:outerShdw>
                </a:effectLst>
              </a:rPr>
              <a:t> anyag</a:t>
            </a:r>
            <a:endParaRPr lang="en-US" sz="3200" dirty="0">
              <a:solidFill>
                <a:schemeClr val="accent1"/>
              </a:solidFill>
              <a:effectLst>
                <a:outerShdw blurRad="38100" dist="38100" dir="2700000" algn="tl">
                  <a:srgbClr val="000000"/>
                </a:outerShdw>
              </a:effectLst>
            </a:endParaRPr>
          </a:p>
        </p:txBody>
      </p:sp>
      <p:sp>
        <p:nvSpPr>
          <p:cNvPr id="7171" name="Rectangle 3"/>
          <p:cNvSpPr>
            <a:spLocks noChangeArrowheads="1"/>
          </p:cNvSpPr>
          <p:nvPr/>
        </p:nvSpPr>
        <p:spPr bwMode="auto">
          <a:xfrm>
            <a:off x="611560" y="2057400"/>
            <a:ext cx="7770440" cy="1816524"/>
          </a:xfrm>
          <a:prstGeom prst="rect">
            <a:avLst/>
          </a:prstGeom>
          <a:noFill/>
          <a:ln w="9525">
            <a:noFill/>
            <a:miter lim="800000"/>
            <a:headEnd/>
            <a:tailEnd/>
          </a:ln>
          <a:effectLst/>
        </p:spPr>
        <p:txBody>
          <a:bodyPr wrap="square" lIns="92075" tIns="46038" rIns="92075" bIns="46038">
            <a:spAutoFit/>
          </a:bodyPr>
          <a:lstStyle/>
          <a:p>
            <a:pPr algn="ctr">
              <a:spcBef>
                <a:spcPct val="50000"/>
              </a:spcBef>
              <a:defRPr/>
            </a:pPr>
            <a:r>
              <a:rPr lang="hu-HU" sz="2800" dirty="0"/>
              <a:t>Ha egy anyag állandó tehernek (erőnek) és deformációnak van kitéve és erre a válasza időtől függetlenül változik, akkor az anyag mechanikai viselkedését </a:t>
            </a:r>
            <a:r>
              <a:rPr lang="hu-HU" sz="2800" dirty="0" err="1"/>
              <a:t>viszkoelasztikusnak</a:t>
            </a:r>
            <a:r>
              <a:rPr lang="hu-HU" sz="2800" dirty="0"/>
              <a:t> mondjuk. </a:t>
            </a:r>
            <a:endParaRPr lang="en-US" sz="2800" dirty="0"/>
          </a:p>
        </p:txBody>
      </p:sp>
    </p:spTree>
    <p:extLst>
      <p:ext uri="{BB962C8B-B14F-4D97-AF65-F5344CB8AC3E}">
        <p14:creationId xmlns:p14="http://schemas.microsoft.com/office/powerpoint/2010/main" val="10694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up)">
                                      <p:cBhvr>
                                        <p:cTn id="7" dur="75"/>
                                        <p:tgtEl>
                                          <p:spTgt spid="717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171"/>
                                        </p:tgtEl>
                                        <p:attrNameLst>
                                          <p:attrName>style.visibility</p:attrName>
                                        </p:attrNameLst>
                                      </p:cBhvr>
                                      <p:to>
                                        <p:strVal val="visible"/>
                                      </p:to>
                                    </p:set>
                                    <p:anim calcmode="lin" valueType="num">
                                      <p:cBhvr additive="base">
                                        <p:cTn id="12" dur="500" fill="hold"/>
                                        <p:tgtEl>
                                          <p:spTgt spid="7171"/>
                                        </p:tgtEl>
                                        <p:attrNameLst>
                                          <p:attrName>ppt_x</p:attrName>
                                        </p:attrNameLst>
                                      </p:cBhvr>
                                      <p:tavLst>
                                        <p:tav tm="0">
                                          <p:val>
                                            <p:strVal val="0-#ppt_w/2"/>
                                          </p:val>
                                        </p:tav>
                                        <p:tav tm="100000">
                                          <p:val>
                                            <p:strVal val="#ppt_x"/>
                                          </p:val>
                                        </p:tav>
                                      </p:tavLst>
                                    </p:anim>
                                    <p:anim calcmode="lin" valueType="num">
                                      <p:cBhvr additive="base">
                                        <p:cTn id="13" dur="500" fill="hold"/>
                                        <p:tgtEl>
                                          <p:spTgt spid="71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P spid="717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90600" y="457200"/>
            <a:ext cx="7391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sz="3200" dirty="0"/>
              <a:t>Az ízületi porcok </a:t>
            </a:r>
            <a:r>
              <a:rPr lang="hu-HU" altLang="hu-HU" sz="3200" dirty="0" err="1"/>
              <a:t>permeabilitása</a:t>
            </a:r>
            <a:endParaRPr lang="en-US" altLang="hu-HU" sz="3200" dirty="0"/>
          </a:p>
        </p:txBody>
      </p:sp>
      <p:sp>
        <p:nvSpPr>
          <p:cNvPr id="11267" name="Rectangle 3"/>
          <p:cNvSpPr>
            <a:spLocks noChangeArrowheads="1"/>
          </p:cNvSpPr>
          <p:nvPr/>
        </p:nvSpPr>
        <p:spPr bwMode="auto">
          <a:xfrm>
            <a:off x="1187624" y="1676400"/>
            <a:ext cx="7041976"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l">
              <a:spcBef>
                <a:spcPct val="50000"/>
              </a:spcBef>
            </a:pPr>
            <a:r>
              <a:rPr lang="en-US" altLang="hu-HU" sz="2400" dirty="0" err="1"/>
              <a:t>Por</a:t>
            </a:r>
            <a:r>
              <a:rPr lang="hu-HU" altLang="hu-HU" sz="2400" dirty="0" err="1"/>
              <a:t>ózusság</a:t>
            </a:r>
            <a:r>
              <a:rPr lang="en-US" altLang="hu-HU" sz="2400" dirty="0"/>
              <a:t> </a:t>
            </a:r>
            <a:r>
              <a:rPr lang="en-US" altLang="hu-HU" sz="2400" dirty="0" smtClean="0"/>
              <a:t>(</a:t>
            </a:r>
            <a:r>
              <a:rPr lang="hu-HU" altLang="hu-HU" sz="2400" dirty="0" smtClean="0"/>
              <a:t>b)</a:t>
            </a:r>
            <a:r>
              <a:rPr lang="en-US" altLang="hu-HU" sz="2400" dirty="0" smtClean="0"/>
              <a:t>: </a:t>
            </a:r>
            <a:r>
              <a:rPr lang="hu-HU" altLang="hu-HU" sz="2400" dirty="0"/>
              <a:t>a folyadék térfogat </a:t>
            </a:r>
            <a:r>
              <a:rPr lang="en-US" altLang="hu-HU" sz="2400" dirty="0"/>
              <a:t>(m</a:t>
            </a:r>
            <a:r>
              <a:rPr lang="en-US" altLang="hu-HU" sz="2400" baseline="50000" dirty="0"/>
              <a:t>3</a:t>
            </a:r>
            <a:r>
              <a:rPr lang="en-US" altLang="hu-HU" sz="2400" dirty="0"/>
              <a:t> )</a:t>
            </a:r>
            <a:r>
              <a:rPr lang="hu-HU" altLang="hu-HU" sz="2400" dirty="0"/>
              <a:t> aránya a porózus anyag teljes tömegéhez (m) </a:t>
            </a:r>
            <a:r>
              <a:rPr lang="hu-HU" altLang="hu-HU" sz="2400" dirty="0" smtClean="0"/>
              <a:t>viszonyítva.</a:t>
            </a:r>
            <a:endParaRPr lang="en-US" altLang="hu-HU" sz="2400" dirty="0"/>
          </a:p>
        </p:txBody>
      </p:sp>
      <p:sp>
        <p:nvSpPr>
          <p:cNvPr id="11268" name="Rectangle 4"/>
          <p:cNvSpPr>
            <a:spLocks noChangeArrowheads="1"/>
          </p:cNvSpPr>
          <p:nvPr/>
        </p:nvSpPr>
        <p:spPr bwMode="auto">
          <a:xfrm>
            <a:off x="1763713" y="2924175"/>
            <a:ext cx="6553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l">
              <a:spcBef>
                <a:spcPct val="50000"/>
              </a:spcBef>
            </a:pPr>
            <a:r>
              <a:rPr lang="en-US" altLang="hu-HU" sz="2400"/>
              <a:t>Permea</a:t>
            </a:r>
            <a:r>
              <a:rPr lang="hu-HU" altLang="hu-HU" sz="2400"/>
              <a:t>bilitás</a:t>
            </a:r>
            <a:r>
              <a:rPr lang="en-US" altLang="hu-HU" sz="2400"/>
              <a:t> ( k ): </a:t>
            </a:r>
            <a:r>
              <a:rPr lang="hu-HU" altLang="hu-HU" sz="2400"/>
              <a:t>az anyag (porc) áteresztő képességének a mérője, amely fordítottan arányos a súrlódási erővel </a:t>
            </a:r>
            <a:r>
              <a:rPr lang="en-US" altLang="hu-HU" sz="2400"/>
              <a:t>( K )</a:t>
            </a:r>
          </a:p>
        </p:txBody>
      </p:sp>
      <p:graphicFrame>
        <p:nvGraphicFramePr>
          <p:cNvPr id="3" name="Objektum 2"/>
          <p:cNvGraphicFramePr>
            <a:graphicFrameLocks noChangeAspect="1"/>
          </p:cNvGraphicFramePr>
          <p:nvPr>
            <p:extLst>
              <p:ext uri="{D42A27DB-BD31-4B8C-83A1-F6EECF244321}">
                <p14:modId xmlns:p14="http://schemas.microsoft.com/office/powerpoint/2010/main" val="3101139894"/>
              </p:ext>
            </p:extLst>
          </p:nvPr>
        </p:nvGraphicFramePr>
        <p:xfrm>
          <a:off x="3635896" y="4365104"/>
          <a:ext cx="2374108" cy="991716"/>
        </p:xfrm>
        <a:graphic>
          <a:graphicData uri="http://schemas.openxmlformats.org/presentationml/2006/ole">
            <mc:AlternateContent xmlns:mc="http://schemas.openxmlformats.org/markup-compatibility/2006">
              <mc:Choice xmlns:v="urn:schemas-microsoft-com:vml" Requires="v">
                <p:oleObj spid="_x0000_s133126" name="Equation" r:id="rId3" imgW="1002960" imgH="419040" progId="Equation.3">
                  <p:embed/>
                </p:oleObj>
              </mc:Choice>
              <mc:Fallback>
                <p:oleObj name="Equation" r:id="rId3" imgW="1002960" imgH="419040" progId="Equation.3">
                  <p:embed/>
                  <p:pic>
                    <p:nvPicPr>
                      <p:cNvPr id="0" name=""/>
                      <p:cNvPicPr/>
                      <p:nvPr/>
                    </p:nvPicPr>
                    <p:blipFill>
                      <a:blip r:embed="rId4"/>
                      <a:stretch>
                        <a:fillRect/>
                      </a:stretch>
                    </p:blipFill>
                    <p:spPr>
                      <a:xfrm>
                        <a:off x="3635896" y="4365104"/>
                        <a:ext cx="2374108" cy="991716"/>
                      </a:xfrm>
                      <a:prstGeom prst="rect">
                        <a:avLst/>
                      </a:prstGeom>
                    </p:spPr>
                  </p:pic>
                </p:oleObj>
              </mc:Fallback>
            </mc:AlternateContent>
          </a:graphicData>
        </a:graphic>
      </p:graphicFrame>
    </p:spTree>
    <p:extLst>
      <p:ext uri="{BB962C8B-B14F-4D97-AF65-F5344CB8AC3E}">
        <p14:creationId xmlns:p14="http://schemas.microsoft.com/office/powerpoint/2010/main" val="3865660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95288" y="381000"/>
            <a:ext cx="8280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altLang="hu-HU" sz="3200" dirty="0"/>
              <a:t> </a:t>
            </a:r>
            <a:r>
              <a:rPr lang="hu-HU" altLang="hu-HU" sz="3200" dirty="0"/>
              <a:t>A mechanikai hatásra adott alapvető válaszok</a:t>
            </a:r>
            <a:endParaRPr lang="en-US" altLang="hu-HU" sz="3200" dirty="0"/>
          </a:p>
        </p:txBody>
      </p:sp>
      <p:sp>
        <p:nvSpPr>
          <p:cNvPr id="8195" name="Rectangle 3"/>
          <p:cNvSpPr>
            <a:spLocks noChangeArrowheads="1"/>
          </p:cNvSpPr>
          <p:nvPr/>
        </p:nvSpPr>
        <p:spPr bwMode="auto">
          <a:xfrm>
            <a:off x="1619250" y="2420938"/>
            <a:ext cx="6858000" cy="523862"/>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sz="2800" b="1" i="1" dirty="0"/>
              <a:t>1. </a:t>
            </a:r>
            <a:r>
              <a:rPr lang="hu-HU" sz="2800" b="1" i="1" dirty="0"/>
              <a:t>Kétfokozatú feszülés változás</a:t>
            </a:r>
            <a:r>
              <a:rPr lang="en-US" sz="2800" b="1" i="1" dirty="0"/>
              <a:t> </a:t>
            </a:r>
          </a:p>
        </p:txBody>
      </p:sp>
      <p:sp>
        <p:nvSpPr>
          <p:cNvPr id="8196" name="Rectangle 4"/>
          <p:cNvSpPr>
            <a:spLocks noChangeArrowheads="1"/>
          </p:cNvSpPr>
          <p:nvPr/>
        </p:nvSpPr>
        <p:spPr bwMode="auto">
          <a:xfrm>
            <a:off x="1619250" y="3789363"/>
            <a:ext cx="6629400" cy="523862"/>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sz="2800" b="1" i="1" dirty="0"/>
              <a:t>2. </a:t>
            </a:r>
            <a:r>
              <a:rPr lang="hu-HU" sz="2800" b="1" i="1" dirty="0"/>
              <a:t>Kétfokozatú </a:t>
            </a:r>
            <a:r>
              <a:rPr lang="hu-HU" sz="2800" b="1" i="1" dirty="0" err="1"/>
              <a:t>stress</a:t>
            </a:r>
            <a:r>
              <a:rPr lang="hu-HU" sz="2800" b="1" i="1" dirty="0"/>
              <a:t> relaxáció</a:t>
            </a:r>
            <a:endParaRPr lang="en-US" sz="2800" b="1" i="1" dirty="0"/>
          </a:p>
        </p:txBody>
      </p:sp>
    </p:spTree>
    <p:extLst>
      <p:ext uri="{BB962C8B-B14F-4D97-AF65-F5344CB8AC3E}">
        <p14:creationId xmlns:p14="http://schemas.microsoft.com/office/powerpoint/2010/main" val="1002626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600200" y="762000"/>
            <a:ext cx="6858000" cy="585418"/>
          </a:xfrm>
          <a:prstGeom prst="rect">
            <a:avLst/>
          </a:prstGeom>
          <a:noFill/>
          <a:ln w="9525">
            <a:noFill/>
            <a:miter lim="800000"/>
            <a:headEnd/>
            <a:tailEnd/>
          </a:ln>
          <a:effectLst/>
        </p:spPr>
        <p:txBody>
          <a:bodyPr lIns="92075" tIns="46038" rIns="92075" bIns="46038">
            <a:spAutoFit/>
          </a:bodyPr>
          <a:lstStyle/>
          <a:p>
            <a:pPr algn="l">
              <a:spcBef>
                <a:spcPct val="50000"/>
              </a:spcBef>
              <a:defRPr/>
            </a:pPr>
            <a:r>
              <a:rPr lang="en-US" sz="3200" dirty="0">
                <a:solidFill>
                  <a:schemeClr val="tx2"/>
                </a:solidFill>
                <a:effectLst>
                  <a:outerShdw blurRad="38100" dist="38100" dir="2700000" algn="tl">
                    <a:srgbClr val="000000"/>
                  </a:outerShdw>
                </a:effectLst>
              </a:rPr>
              <a:t>1</a:t>
            </a:r>
            <a:r>
              <a:rPr lang="hu-HU" sz="3200" dirty="0">
                <a:solidFill>
                  <a:schemeClr val="tx2"/>
                </a:solidFill>
                <a:effectLst>
                  <a:outerShdw blurRad="38100" dist="38100" dir="2700000" algn="tl">
                    <a:srgbClr val="000000"/>
                  </a:outerShdw>
                </a:effectLst>
              </a:rPr>
              <a:t>. Kétfokozatú feszülés változás</a:t>
            </a:r>
            <a:r>
              <a:rPr lang="en-US" sz="3200" dirty="0">
                <a:solidFill>
                  <a:schemeClr val="tx2"/>
                </a:solidFill>
                <a:effectLst>
                  <a:outerShdw blurRad="38100" dist="38100" dir="2700000" algn="tl">
                    <a:srgbClr val="000000"/>
                  </a:outerShdw>
                </a:effectLst>
              </a:rPr>
              <a:t> </a:t>
            </a:r>
          </a:p>
        </p:txBody>
      </p:sp>
      <p:sp>
        <p:nvSpPr>
          <p:cNvPr id="9220" name="Rectangle 4"/>
          <p:cNvSpPr>
            <a:spLocks noChangeArrowheads="1"/>
          </p:cNvSpPr>
          <p:nvPr/>
        </p:nvSpPr>
        <p:spPr bwMode="auto">
          <a:xfrm>
            <a:off x="683568" y="1816100"/>
            <a:ext cx="7774632" cy="1385637"/>
          </a:xfrm>
          <a:prstGeom prst="rect">
            <a:avLst/>
          </a:prstGeom>
          <a:noFill/>
          <a:ln w="9525">
            <a:noFill/>
            <a:miter lim="800000"/>
            <a:headEnd/>
            <a:tailEnd/>
          </a:ln>
          <a:effectLst/>
        </p:spPr>
        <p:txBody>
          <a:bodyPr wrap="square" lIns="92075" tIns="46038" rIns="92075" bIns="46038">
            <a:spAutoFit/>
          </a:bodyPr>
          <a:lstStyle/>
          <a:p>
            <a:pPr algn="ctr">
              <a:spcBef>
                <a:spcPct val="50000"/>
              </a:spcBef>
              <a:defRPr/>
            </a:pPr>
            <a:r>
              <a:rPr lang="hu-HU" sz="2800" dirty="0"/>
              <a:t>Az idő, amely szükséges a feszülés egyensúly </a:t>
            </a:r>
            <a:r>
              <a:rPr lang="hu-HU" sz="2800" dirty="0" smtClean="0"/>
              <a:t>létrejöttéhez, ellentétesen </a:t>
            </a:r>
            <a:r>
              <a:rPr lang="hu-HU" sz="2800" dirty="0"/>
              <a:t>változik a szövet vastagságának négyzetével. </a:t>
            </a:r>
            <a:endParaRPr lang="en-US" sz="2800" dirty="0"/>
          </a:p>
        </p:txBody>
      </p:sp>
    </p:spTree>
    <p:extLst>
      <p:ext uri="{BB962C8B-B14F-4D97-AF65-F5344CB8AC3E}">
        <p14:creationId xmlns:p14="http://schemas.microsoft.com/office/powerpoint/2010/main" val="67708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371600"/>
            <a:ext cx="7396163"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990600" y="457200"/>
            <a:ext cx="7391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sz="3200" dirty="0"/>
              <a:t>Feszülés változás oka</a:t>
            </a:r>
            <a:endParaRPr lang="en-US" altLang="hu-HU" sz="3200" dirty="0"/>
          </a:p>
        </p:txBody>
      </p:sp>
    </p:spTree>
    <p:extLst>
      <p:ext uri="{BB962C8B-B14F-4D97-AF65-F5344CB8AC3E}">
        <p14:creationId xmlns:p14="http://schemas.microsoft.com/office/powerpoint/2010/main" val="3506233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1219200" y="908050"/>
            <a:ext cx="7313613" cy="462307"/>
          </a:xfrm>
          <a:prstGeom prst="rect">
            <a:avLst/>
          </a:prstGeom>
          <a:ln>
            <a:headEnd/>
            <a:tailEnd/>
          </a:ln>
        </p:spPr>
        <p:style>
          <a:lnRef idx="3">
            <a:schemeClr val="lt1"/>
          </a:lnRef>
          <a:fillRef idx="1">
            <a:schemeClr val="dk1"/>
          </a:fillRef>
          <a:effectRef idx="1">
            <a:schemeClr val="dk1"/>
          </a:effectRef>
          <a:fontRef idx="minor">
            <a:schemeClr val="lt1"/>
          </a:fontRef>
        </p:style>
        <p:txBody>
          <a:bodyPr lIns="92075" tIns="46038" rIns="92075" bIns="46038">
            <a:spAutoFit/>
          </a:bodyPr>
          <a:lstStyle/>
          <a:p>
            <a:pPr>
              <a:spcBef>
                <a:spcPct val="50000"/>
              </a:spcBef>
              <a:defRPr/>
            </a:pPr>
            <a:r>
              <a:rPr lang="hu-HU" sz="2400" b="1" dirty="0"/>
              <a:t>Feszülés egyensúly időbeli lefolyása</a:t>
            </a:r>
            <a:endParaRPr lang="en-US" sz="2400" b="1" dirty="0"/>
          </a:p>
        </p:txBody>
      </p:sp>
      <p:sp>
        <p:nvSpPr>
          <p:cNvPr id="15363" name="Rectangle 4"/>
          <p:cNvSpPr>
            <a:spLocks noChangeArrowheads="1"/>
          </p:cNvSpPr>
          <p:nvPr/>
        </p:nvSpPr>
        <p:spPr bwMode="auto">
          <a:xfrm>
            <a:off x="1371600" y="1981200"/>
            <a:ext cx="72390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l">
              <a:spcBef>
                <a:spcPct val="50000"/>
              </a:spcBef>
              <a:buFontTx/>
              <a:buChar char="•"/>
            </a:pPr>
            <a:r>
              <a:rPr lang="en-US" altLang="hu-HU" dirty="0"/>
              <a:t> </a:t>
            </a:r>
            <a:r>
              <a:rPr lang="hu-HU" altLang="hu-HU" dirty="0"/>
              <a:t>humán és </a:t>
            </a:r>
            <a:r>
              <a:rPr lang="hu-HU" altLang="hu-HU" dirty="0" smtClean="0"/>
              <a:t>szarvasmarha </a:t>
            </a:r>
            <a:r>
              <a:rPr lang="hu-HU" altLang="hu-HU" dirty="0"/>
              <a:t>porc: </a:t>
            </a:r>
            <a:r>
              <a:rPr lang="en-US" altLang="hu-HU" dirty="0"/>
              <a:t>2-4 mm 	</a:t>
            </a:r>
            <a:endParaRPr lang="hu-HU" altLang="hu-HU" dirty="0"/>
          </a:p>
          <a:p>
            <a:pPr>
              <a:spcBef>
                <a:spcPct val="50000"/>
              </a:spcBef>
              <a:buFontTx/>
              <a:buChar char="•"/>
            </a:pPr>
            <a:r>
              <a:rPr lang="en-US" altLang="hu-HU" dirty="0"/>
              <a:t>&gt; 4 - 16 </a:t>
            </a:r>
            <a:r>
              <a:rPr lang="hu-HU" altLang="hu-HU" dirty="0"/>
              <a:t>óra</a:t>
            </a:r>
            <a:endParaRPr lang="en-US" altLang="hu-HU" dirty="0"/>
          </a:p>
        </p:txBody>
      </p:sp>
      <p:sp>
        <p:nvSpPr>
          <p:cNvPr id="15364" name="Rectangle 5"/>
          <p:cNvSpPr>
            <a:spLocks noChangeArrowheads="1"/>
          </p:cNvSpPr>
          <p:nvPr/>
        </p:nvSpPr>
        <p:spPr bwMode="auto">
          <a:xfrm>
            <a:off x="1371600" y="3365500"/>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l">
              <a:spcBef>
                <a:spcPct val="50000"/>
              </a:spcBef>
              <a:buFontTx/>
              <a:buChar char="•"/>
            </a:pPr>
            <a:r>
              <a:rPr lang="en-US" altLang="hu-HU"/>
              <a:t> </a:t>
            </a:r>
            <a:r>
              <a:rPr lang="hu-HU" altLang="hu-HU"/>
              <a:t>Nyúl porc:</a:t>
            </a:r>
            <a:r>
              <a:rPr lang="en-US" altLang="hu-HU"/>
              <a:t> 1 mm  &gt; 1 </a:t>
            </a:r>
            <a:r>
              <a:rPr lang="hu-HU" altLang="hu-HU"/>
              <a:t>óra</a:t>
            </a:r>
            <a:endParaRPr lang="en-US" altLang="hu-HU"/>
          </a:p>
        </p:txBody>
      </p:sp>
      <p:sp>
        <p:nvSpPr>
          <p:cNvPr id="10246" name="Rectangle 6"/>
          <p:cNvSpPr>
            <a:spLocks noChangeArrowheads="1"/>
          </p:cNvSpPr>
          <p:nvPr/>
        </p:nvSpPr>
        <p:spPr bwMode="auto">
          <a:xfrm>
            <a:off x="1524000" y="4252913"/>
            <a:ext cx="7162800" cy="8318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92075" tIns="46038" rIns="92075" bIns="46038">
            <a:spAutoFit/>
          </a:bodyPr>
          <a:lstStyle/>
          <a:p>
            <a:pPr>
              <a:spcBef>
                <a:spcPct val="50000"/>
              </a:spcBef>
              <a:defRPr/>
            </a:pPr>
            <a:r>
              <a:rPr lang="en-US" sz="2400" dirty="0"/>
              <a:t>1 M</a:t>
            </a:r>
            <a:r>
              <a:rPr lang="hu-HU" sz="2400" dirty="0"/>
              <a:t>P</a:t>
            </a:r>
            <a:r>
              <a:rPr lang="en-US" sz="2400" dirty="0"/>
              <a:t>a</a:t>
            </a:r>
            <a:r>
              <a:rPr lang="hu-HU" sz="2400" dirty="0"/>
              <a:t> nyomás felett</a:t>
            </a:r>
            <a:r>
              <a:rPr lang="en-US" sz="2400" dirty="0"/>
              <a:t> </a:t>
            </a:r>
            <a:r>
              <a:rPr lang="hu-HU" sz="2400" dirty="0"/>
              <a:t> a porc folyadék tartalmának több, mint 50 százaléka kipréselődik. </a:t>
            </a:r>
            <a:endParaRPr lang="en-US" sz="2400" dirty="0"/>
          </a:p>
        </p:txBody>
      </p:sp>
    </p:spTree>
    <p:extLst>
      <p:ext uri="{BB962C8B-B14F-4D97-AF65-F5344CB8AC3E}">
        <p14:creationId xmlns:p14="http://schemas.microsoft.com/office/powerpoint/2010/main" val="3462411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43000" y="777875"/>
            <a:ext cx="73914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sz="3200" dirty="0"/>
              <a:t>A folyadékkiáramlás  mértéke irányítja a feszülés változás mértékét. Ezzel lehet jellemezni a </a:t>
            </a:r>
            <a:r>
              <a:rPr lang="hu-HU" altLang="hu-HU" sz="3200" dirty="0" err="1"/>
              <a:t>permeabilitási</a:t>
            </a:r>
            <a:r>
              <a:rPr lang="hu-HU" altLang="hu-HU" sz="3200" dirty="0"/>
              <a:t> koefficienst. </a:t>
            </a:r>
            <a:endParaRPr lang="en-US" altLang="hu-HU" sz="3200" dirty="0"/>
          </a:p>
        </p:txBody>
      </p:sp>
      <p:sp>
        <p:nvSpPr>
          <p:cNvPr id="11267" name="Rectangle 3"/>
          <p:cNvSpPr>
            <a:spLocks noChangeArrowheads="1"/>
          </p:cNvSpPr>
          <p:nvPr/>
        </p:nvSpPr>
        <p:spPr bwMode="auto">
          <a:xfrm>
            <a:off x="1296988" y="2852738"/>
            <a:ext cx="7847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l">
              <a:spcBef>
                <a:spcPct val="50000"/>
              </a:spcBef>
            </a:pPr>
            <a:r>
              <a:rPr lang="hu-HU" altLang="hu-HU" sz="2400"/>
              <a:t>Szöveti permeabilitás koefficiens </a:t>
            </a:r>
            <a:r>
              <a:rPr lang="en-US" altLang="hu-HU" sz="2400"/>
              <a:t>(k)</a:t>
            </a:r>
          </a:p>
        </p:txBody>
      </p:sp>
      <p:sp>
        <p:nvSpPr>
          <p:cNvPr id="11269" name="Rectangle 5"/>
          <p:cNvSpPr>
            <a:spLocks noChangeArrowheads="1"/>
          </p:cNvSpPr>
          <p:nvPr/>
        </p:nvSpPr>
        <p:spPr bwMode="auto">
          <a:xfrm>
            <a:off x="1524000" y="4916488"/>
            <a:ext cx="746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l">
              <a:spcBef>
                <a:spcPct val="50000"/>
              </a:spcBef>
            </a:pPr>
            <a:r>
              <a:rPr lang="hu-HU" altLang="hu-HU" sz="2400"/>
              <a:t>Szarvasmarha porc</a:t>
            </a:r>
            <a:r>
              <a:rPr lang="en-US" altLang="hu-HU" sz="2400"/>
              <a:t>: 4</a:t>
            </a:r>
            <a:r>
              <a:rPr lang="hu-HU" altLang="hu-HU" sz="2400"/>
              <a:t>,</a:t>
            </a:r>
            <a:r>
              <a:rPr lang="en-US" altLang="hu-HU" sz="2400"/>
              <a:t>67 </a:t>
            </a:r>
            <a:r>
              <a:rPr lang="en-GB" altLang="hu-HU" sz="2400">
                <a:sym typeface="Symbol" pitchFamily="18" charset="2"/>
              </a:rPr>
              <a:t></a:t>
            </a:r>
            <a:r>
              <a:rPr lang="en-US" altLang="hu-HU" sz="2400"/>
              <a:t> 0</a:t>
            </a:r>
            <a:r>
              <a:rPr lang="hu-HU" altLang="hu-HU" sz="2400"/>
              <a:t>,</a:t>
            </a:r>
            <a:r>
              <a:rPr lang="en-US" altLang="hu-HU" sz="2400"/>
              <a:t>04 </a:t>
            </a:r>
            <a:r>
              <a:rPr lang="en-US" altLang="hu-HU" sz="2400">
                <a:latin typeface="M_Times New Roman" charset="0"/>
              </a:rPr>
              <a:t>x10</a:t>
            </a:r>
            <a:r>
              <a:rPr lang="en-US" altLang="hu-HU" sz="2400" baseline="40000">
                <a:latin typeface="M_Times New Roman" charset="0"/>
              </a:rPr>
              <a:t>-15</a:t>
            </a:r>
            <a:r>
              <a:rPr lang="en-US" altLang="hu-HU" sz="2400">
                <a:latin typeface="M_Times New Roman" charset="0"/>
              </a:rPr>
              <a:t> m</a:t>
            </a:r>
            <a:r>
              <a:rPr lang="en-US" altLang="hu-HU" sz="2400" baseline="30000">
                <a:latin typeface="M_Times New Roman" charset="0"/>
              </a:rPr>
              <a:t>4</a:t>
            </a:r>
            <a:r>
              <a:rPr lang="en-US" altLang="hu-HU" sz="2400">
                <a:latin typeface="M_Times New Roman" charset="0"/>
              </a:rPr>
              <a:t>/Ns</a:t>
            </a:r>
          </a:p>
        </p:txBody>
      </p:sp>
      <p:sp>
        <p:nvSpPr>
          <p:cNvPr id="6" name="Szövegdoboz 5"/>
          <p:cNvSpPr txBox="1">
            <a:spLocks noChangeArrowheads="1"/>
          </p:cNvSpPr>
          <p:nvPr/>
        </p:nvSpPr>
        <p:spPr bwMode="auto">
          <a:xfrm>
            <a:off x="1331913" y="3644900"/>
            <a:ext cx="6911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r>
              <a:rPr lang="en-US" altLang="hu-HU"/>
              <a:t>H</a:t>
            </a:r>
            <a:r>
              <a:rPr lang="hu-HU" altLang="hu-HU"/>
              <a:t>uman porc</a:t>
            </a:r>
            <a:r>
              <a:rPr lang="en-US" altLang="hu-HU"/>
              <a:t>:  4</a:t>
            </a:r>
            <a:r>
              <a:rPr lang="hu-HU" altLang="hu-HU"/>
              <a:t>,</a:t>
            </a:r>
            <a:r>
              <a:rPr lang="en-US" altLang="hu-HU"/>
              <a:t>7 </a:t>
            </a:r>
            <a:r>
              <a:rPr lang="en-GB" altLang="hu-HU">
                <a:sym typeface="Symbol" pitchFamily="18" charset="2"/>
              </a:rPr>
              <a:t></a:t>
            </a:r>
            <a:r>
              <a:rPr lang="hu-HU" altLang="hu-HU">
                <a:sym typeface="Symbol" pitchFamily="18" charset="2"/>
              </a:rPr>
              <a:t>0,04x10</a:t>
            </a:r>
            <a:r>
              <a:rPr lang="hu-HU" altLang="hu-HU" baseline="30000">
                <a:sym typeface="Symbol" pitchFamily="18" charset="2"/>
              </a:rPr>
              <a:t>-15</a:t>
            </a:r>
            <a:r>
              <a:rPr lang="hu-HU" altLang="hu-HU">
                <a:sym typeface="Symbol" pitchFamily="18" charset="2"/>
              </a:rPr>
              <a:t>m</a:t>
            </a:r>
            <a:r>
              <a:rPr lang="hu-HU" altLang="hu-HU" baseline="30000">
                <a:sym typeface="Symbol" pitchFamily="18" charset="2"/>
              </a:rPr>
              <a:t>4</a:t>
            </a:r>
            <a:r>
              <a:rPr lang="hu-HU" altLang="hu-HU">
                <a:sym typeface="Symbol" pitchFamily="18" charset="2"/>
              </a:rPr>
              <a:t>/Ns</a:t>
            </a:r>
            <a:endParaRPr lang="en-GB" altLang="hu-HU"/>
          </a:p>
        </p:txBody>
      </p:sp>
    </p:spTree>
    <p:extLst>
      <p:ext uri="{BB962C8B-B14F-4D97-AF65-F5344CB8AC3E}">
        <p14:creationId xmlns:p14="http://schemas.microsoft.com/office/powerpoint/2010/main" val="6006421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up)">
                                      <p:cBhvr>
                                        <p:cTn id="7" dur="75"/>
                                        <p:tgtEl>
                                          <p:spTgt spid="1126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rite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 calcmode="lin" valueType="num">
                                      <p:cBhvr additive="base">
                                        <p:cTn id="12" dur="5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12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Screeching Brakes"/>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9"/>
                                        </p:tgtEl>
                                        <p:attrNameLst>
                                          <p:attrName>style.visibility</p:attrName>
                                        </p:attrNameLst>
                                      </p:cBhvr>
                                      <p:to>
                                        <p:strVal val="visible"/>
                                      </p:to>
                                    </p:set>
                                    <p:anim calcmode="lin" valueType="num">
                                      <p:cBhvr additive="base">
                                        <p:cTn id="25" dur="500" fill="hold"/>
                                        <p:tgtEl>
                                          <p:spTgt spid="11269"/>
                                        </p:tgtEl>
                                        <p:attrNameLst>
                                          <p:attrName>ppt_x</p:attrName>
                                        </p:attrNameLst>
                                      </p:cBhvr>
                                      <p:tavLst>
                                        <p:tav tm="0">
                                          <p:val>
                                            <p:strVal val="0-#ppt_w/2"/>
                                          </p:val>
                                        </p:tav>
                                        <p:tav tm="100000">
                                          <p:val>
                                            <p:strVal val="#ppt_x"/>
                                          </p:val>
                                        </p:tav>
                                      </p:tavLst>
                                    </p:anim>
                                    <p:anim calcmode="lin" valueType="num">
                                      <p:cBhvr additive="base">
                                        <p:cTn id="26"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advAuto="0"/>
      <p:bldP spid="11267" grpId="0" build="p" autoUpdateAnimBg="0"/>
      <p:bldP spid="11269" grpId="0" autoUpdateAnimBg="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403350" y="2852738"/>
            <a:ext cx="7010400" cy="523862"/>
          </a:xfrm>
          <a:prstGeom prst="rect">
            <a:avLst/>
          </a:prstGeom>
          <a:noFill/>
          <a:ln w="9525">
            <a:noFill/>
            <a:miter lim="800000"/>
            <a:headEnd/>
            <a:tailEnd/>
          </a:ln>
          <a:effectLst/>
        </p:spPr>
        <p:txBody>
          <a:bodyPr lIns="92075" tIns="46038" rIns="92075" bIns="46038">
            <a:spAutoFit/>
          </a:bodyPr>
          <a:lstStyle/>
          <a:p>
            <a:pPr>
              <a:spcBef>
                <a:spcPct val="50000"/>
              </a:spcBef>
              <a:defRPr/>
            </a:pPr>
            <a:r>
              <a:rPr lang="hu-HU" sz="2800" b="1" dirty="0"/>
              <a:t>Belső nyomási modulus </a:t>
            </a:r>
            <a:r>
              <a:rPr lang="en-US" sz="2800" b="1" dirty="0"/>
              <a:t>( H</a:t>
            </a:r>
            <a:r>
              <a:rPr lang="en-US" sz="2800" b="1" baseline="-25000" dirty="0"/>
              <a:t>A</a:t>
            </a:r>
            <a:r>
              <a:rPr lang="en-US" sz="2800" b="1" dirty="0"/>
              <a:t> )</a:t>
            </a:r>
          </a:p>
        </p:txBody>
      </p:sp>
      <p:sp>
        <p:nvSpPr>
          <p:cNvPr id="12291" name="Rectangle 3"/>
          <p:cNvSpPr>
            <a:spLocks noChangeArrowheads="1"/>
          </p:cNvSpPr>
          <p:nvPr/>
        </p:nvSpPr>
        <p:spPr bwMode="auto">
          <a:xfrm>
            <a:off x="1676400" y="3798888"/>
            <a:ext cx="6019800" cy="461962"/>
          </a:xfrm>
          <a:prstGeom prst="rect">
            <a:avLst/>
          </a:prstGeom>
          <a:noFill/>
          <a:ln w="9525">
            <a:noFill/>
            <a:miter lim="800000"/>
            <a:headEnd/>
            <a:tailEnd/>
          </a:ln>
          <a:effectLst/>
        </p:spPr>
        <p:txBody>
          <a:bodyPr lIns="92075" tIns="46038" rIns="92075" bIns="46038">
            <a:spAutoFit/>
          </a:bodyPr>
          <a:lstStyle/>
          <a:p>
            <a:pPr algn="l">
              <a:spcBef>
                <a:spcPct val="50000"/>
              </a:spcBef>
              <a:defRPr/>
            </a:pPr>
            <a:r>
              <a:rPr lang="en-US" sz="2400" dirty="0">
                <a:effectLst>
                  <a:outerShdw blurRad="38100" dist="38100" dir="2700000" algn="tl">
                    <a:srgbClr val="000000"/>
                  </a:outerShdw>
                </a:effectLst>
              </a:rPr>
              <a:t>H</a:t>
            </a:r>
            <a:r>
              <a:rPr lang="hu-HU" sz="2400" dirty="0" err="1">
                <a:effectLst>
                  <a:outerShdw blurRad="38100" dist="38100" dir="2700000" algn="tl">
                    <a:srgbClr val="000000"/>
                  </a:outerShdw>
                </a:effectLst>
              </a:rPr>
              <a:t>umán</a:t>
            </a:r>
            <a:r>
              <a:rPr lang="hu-HU" sz="2400" dirty="0">
                <a:effectLst>
                  <a:outerShdw blurRad="38100" dist="38100" dir="2700000" algn="tl">
                    <a:srgbClr val="000000"/>
                  </a:outerShdw>
                </a:effectLst>
              </a:rPr>
              <a:t> porc</a:t>
            </a:r>
            <a:r>
              <a:rPr lang="en-US" sz="2400" dirty="0">
                <a:effectLst>
                  <a:outerShdw blurRad="38100" dist="38100" dir="2700000" algn="tl">
                    <a:srgbClr val="000000"/>
                  </a:outerShdw>
                </a:effectLst>
              </a:rPr>
              <a:t>: 0</a:t>
            </a:r>
            <a:r>
              <a:rPr lang="hu-HU" sz="2400" dirty="0">
                <a:effectLst>
                  <a:outerShdw blurRad="38100" dist="38100" dir="2700000" algn="tl">
                    <a:srgbClr val="000000"/>
                  </a:outerShdw>
                </a:effectLst>
              </a:rPr>
              <a:t>,</a:t>
            </a:r>
            <a:r>
              <a:rPr lang="en-US" sz="2400" dirty="0">
                <a:effectLst>
                  <a:outerShdw blurRad="38100" dist="38100" dir="2700000" algn="tl">
                    <a:srgbClr val="000000"/>
                  </a:outerShdw>
                </a:effectLst>
              </a:rPr>
              <a:t>79</a:t>
            </a:r>
            <a:r>
              <a:rPr lang="en-GB" sz="2400" dirty="0">
                <a:sym typeface="Symbol"/>
              </a:rPr>
              <a:t> </a:t>
            </a:r>
            <a:r>
              <a:rPr lang="en-US" sz="2400" dirty="0">
                <a:effectLst>
                  <a:outerShdw blurRad="38100" dist="38100" dir="2700000" algn="tl">
                    <a:srgbClr val="000000"/>
                  </a:outerShdw>
                </a:effectLst>
              </a:rPr>
              <a:t> 0</a:t>
            </a:r>
            <a:r>
              <a:rPr lang="hu-HU" sz="2400" dirty="0">
                <a:effectLst>
                  <a:outerShdw blurRad="38100" dist="38100" dir="2700000" algn="tl">
                    <a:srgbClr val="000000"/>
                  </a:outerShdw>
                </a:effectLst>
              </a:rPr>
              <a:t>,</a:t>
            </a:r>
            <a:r>
              <a:rPr lang="en-US" sz="2400" dirty="0">
                <a:effectLst>
                  <a:outerShdw blurRad="38100" dist="38100" dir="2700000" algn="tl">
                    <a:srgbClr val="000000"/>
                  </a:outerShdw>
                </a:effectLst>
              </a:rPr>
              <a:t>36 </a:t>
            </a:r>
            <a:r>
              <a:rPr lang="en-US" sz="2400" dirty="0" err="1">
                <a:effectLst>
                  <a:outerShdw blurRad="38100" dist="38100" dir="2700000" algn="tl">
                    <a:srgbClr val="000000"/>
                  </a:outerShdw>
                </a:effectLst>
              </a:rPr>
              <a:t>MPa</a:t>
            </a:r>
            <a:endParaRPr lang="en-US" sz="2400" dirty="0">
              <a:effectLst>
                <a:outerShdw blurRad="38100" dist="38100" dir="2700000" algn="tl">
                  <a:srgbClr val="000000"/>
                </a:outerShdw>
              </a:effectLst>
            </a:endParaRPr>
          </a:p>
        </p:txBody>
      </p:sp>
      <p:sp>
        <p:nvSpPr>
          <p:cNvPr id="12292" name="Rectangle 4"/>
          <p:cNvSpPr>
            <a:spLocks noChangeArrowheads="1"/>
          </p:cNvSpPr>
          <p:nvPr/>
        </p:nvSpPr>
        <p:spPr bwMode="auto">
          <a:xfrm>
            <a:off x="1676400" y="4484688"/>
            <a:ext cx="6553200" cy="461962"/>
          </a:xfrm>
          <a:prstGeom prst="rect">
            <a:avLst/>
          </a:prstGeom>
          <a:noFill/>
          <a:ln w="9525">
            <a:noFill/>
            <a:miter lim="800000"/>
            <a:headEnd/>
            <a:tailEnd/>
          </a:ln>
          <a:effectLst/>
        </p:spPr>
        <p:txBody>
          <a:bodyPr lIns="92075" tIns="46038" rIns="92075" bIns="46038">
            <a:spAutoFit/>
          </a:bodyPr>
          <a:lstStyle/>
          <a:p>
            <a:pPr algn="l">
              <a:spcBef>
                <a:spcPct val="50000"/>
              </a:spcBef>
              <a:defRPr/>
            </a:pPr>
            <a:r>
              <a:rPr lang="hu-HU" sz="2400" dirty="0">
                <a:effectLst>
                  <a:outerShdw blurRad="38100" dist="38100" dir="2700000" algn="tl">
                    <a:srgbClr val="000000"/>
                  </a:outerShdw>
                </a:effectLst>
              </a:rPr>
              <a:t>Szarvasmarha</a:t>
            </a:r>
            <a:r>
              <a:rPr lang="en-US" sz="2400" dirty="0">
                <a:effectLst>
                  <a:outerShdw blurRad="38100" dist="38100" dir="2700000" algn="tl">
                    <a:srgbClr val="000000"/>
                  </a:outerShdw>
                </a:effectLst>
              </a:rPr>
              <a:t>: 0</a:t>
            </a:r>
            <a:r>
              <a:rPr lang="hu-HU" sz="2400" dirty="0">
                <a:effectLst>
                  <a:outerShdw blurRad="38100" dist="38100" dir="2700000" algn="tl">
                    <a:srgbClr val="000000"/>
                  </a:outerShdw>
                </a:effectLst>
              </a:rPr>
              <a:t>,</a:t>
            </a:r>
            <a:r>
              <a:rPr lang="en-US" sz="2400" dirty="0">
                <a:effectLst>
                  <a:outerShdw blurRad="38100" dist="38100" dir="2700000" algn="tl">
                    <a:srgbClr val="000000"/>
                  </a:outerShdw>
                </a:effectLst>
              </a:rPr>
              <a:t>85</a:t>
            </a:r>
            <a:r>
              <a:rPr lang="en-GB" sz="2400" dirty="0">
                <a:sym typeface="Symbol"/>
              </a:rPr>
              <a:t> </a:t>
            </a:r>
            <a:r>
              <a:rPr lang="en-US" sz="2400" dirty="0">
                <a:effectLst>
                  <a:outerShdw blurRad="38100" dist="38100" dir="2700000" algn="tl">
                    <a:srgbClr val="000000"/>
                  </a:outerShdw>
                </a:effectLst>
              </a:rPr>
              <a:t>0</a:t>
            </a:r>
            <a:r>
              <a:rPr lang="hu-HU" sz="2400" dirty="0">
                <a:effectLst>
                  <a:outerShdw blurRad="38100" dist="38100" dir="2700000" algn="tl">
                    <a:srgbClr val="000000"/>
                  </a:outerShdw>
                </a:effectLst>
              </a:rPr>
              <a:t>,</a:t>
            </a:r>
            <a:r>
              <a:rPr lang="en-US" sz="2400" dirty="0">
                <a:effectLst>
                  <a:outerShdw blurRad="38100" dist="38100" dir="2700000" algn="tl">
                    <a:srgbClr val="000000"/>
                  </a:outerShdw>
                </a:effectLst>
              </a:rPr>
              <a:t>21 </a:t>
            </a:r>
            <a:r>
              <a:rPr lang="en-US" sz="2400" dirty="0" err="1">
                <a:effectLst>
                  <a:outerShdw blurRad="38100" dist="38100" dir="2700000" algn="tl">
                    <a:srgbClr val="000000"/>
                  </a:outerShdw>
                </a:effectLst>
              </a:rPr>
              <a:t>MPa</a:t>
            </a:r>
            <a:endParaRPr lang="en-US" sz="2400" dirty="0">
              <a:effectLst>
                <a:outerShdw blurRad="38100" dist="38100" dir="2700000" algn="tl">
                  <a:srgbClr val="000000"/>
                </a:outerShdw>
              </a:effectLst>
            </a:endParaRPr>
          </a:p>
        </p:txBody>
      </p:sp>
      <p:sp>
        <p:nvSpPr>
          <p:cNvPr id="12293" name="Rectangle 5"/>
          <p:cNvSpPr>
            <a:spLocks noChangeArrowheads="1"/>
          </p:cNvSpPr>
          <p:nvPr/>
        </p:nvSpPr>
        <p:spPr bwMode="auto">
          <a:xfrm>
            <a:off x="1600200" y="533400"/>
            <a:ext cx="6553200" cy="1385637"/>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hu-HU" sz="2800" b="1" dirty="0"/>
              <a:t>Az egyensúlyi  állapotban meghatározható deformáció mértékét a belső nyomási modulus mérésére lehet használni. </a:t>
            </a:r>
            <a:endParaRPr lang="en-US" sz="2800" b="1" dirty="0"/>
          </a:p>
        </p:txBody>
      </p:sp>
    </p:spTree>
    <p:extLst>
      <p:ext uri="{BB962C8B-B14F-4D97-AF65-F5344CB8AC3E}">
        <p14:creationId xmlns:p14="http://schemas.microsoft.com/office/powerpoint/2010/main" val="3751146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52600" y="990600"/>
            <a:ext cx="6400800" cy="1077913"/>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en-US" sz="3200" b="1" dirty="0"/>
              <a:t>“k” </a:t>
            </a:r>
            <a:r>
              <a:rPr lang="hu-HU" sz="3200" b="1" dirty="0"/>
              <a:t>egyenes arányban változik a folyadék mennyiségével. </a:t>
            </a:r>
            <a:endParaRPr lang="en-US" sz="3200" b="1" dirty="0"/>
          </a:p>
        </p:txBody>
      </p:sp>
      <p:sp>
        <p:nvSpPr>
          <p:cNvPr id="13315" name="Rectangle 3"/>
          <p:cNvSpPr>
            <a:spLocks noChangeArrowheads="1"/>
          </p:cNvSpPr>
          <p:nvPr/>
        </p:nvSpPr>
        <p:spPr bwMode="auto">
          <a:xfrm>
            <a:off x="1981200" y="3009900"/>
            <a:ext cx="6096000" cy="1077913"/>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en-US" sz="3200" b="1" dirty="0"/>
              <a:t>“H</a:t>
            </a:r>
            <a:r>
              <a:rPr lang="en-US" sz="3200" b="1" baseline="-25000" dirty="0"/>
              <a:t>A</a:t>
            </a:r>
            <a:r>
              <a:rPr lang="en-US" sz="3200" b="1" dirty="0"/>
              <a:t>” </a:t>
            </a:r>
            <a:r>
              <a:rPr lang="hu-HU" sz="3200" b="1" dirty="0"/>
              <a:t> fordított arányban változik a folyadék mennyiségével. </a:t>
            </a:r>
            <a:endParaRPr lang="en-US" sz="3200" b="1" dirty="0"/>
          </a:p>
        </p:txBody>
      </p:sp>
    </p:spTree>
    <p:extLst>
      <p:ext uri="{BB962C8B-B14F-4D97-AF65-F5344CB8AC3E}">
        <p14:creationId xmlns:p14="http://schemas.microsoft.com/office/powerpoint/2010/main" val="3769765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371600" y="836712"/>
            <a:ext cx="617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sz="4000" dirty="0"/>
              <a:t>AZ ÍZÜLETI PORCOK BIOMECHANIKÁJA</a:t>
            </a:r>
            <a:endParaRPr lang="en-US" altLang="hu-HU" sz="4000" dirty="0"/>
          </a:p>
        </p:txBody>
      </p:sp>
      <p:pic>
        <p:nvPicPr>
          <p:cNvPr id="144386" name="Picture 2" descr="Képtalálat a következőre: biomechanics of carti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492896"/>
            <a:ext cx="7545422" cy="2635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316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43608" y="1988840"/>
            <a:ext cx="7391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altLang="hu-HU" sz="3200" dirty="0"/>
              <a:t>STRESS RELAX</a:t>
            </a:r>
            <a:r>
              <a:rPr lang="hu-HU" altLang="hu-HU" sz="3200" dirty="0"/>
              <a:t>ÁCIÓ</a:t>
            </a:r>
            <a:endParaRPr lang="en-US" altLang="hu-HU" sz="3200" dirty="0"/>
          </a:p>
        </p:txBody>
      </p:sp>
    </p:spTree>
    <p:extLst>
      <p:ext uri="{BB962C8B-B14F-4D97-AF65-F5344CB8AC3E}">
        <p14:creationId xmlns:p14="http://schemas.microsoft.com/office/powerpoint/2010/main" val="434207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524000"/>
            <a:ext cx="7005638"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990600" y="457200"/>
            <a:ext cx="7391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sz="3200" dirty="0" err="1"/>
              <a:t>Stress</a:t>
            </a:r>
            <a:r>
              <a:rPr lang="hu-HU" altLang="hu-HU" sz="3200" dirty="0"/>
              <a:t> relaxáció jelensége</a:t>
            </a:r>
            <a:r>
              <a:rPr lang="en-US" altLang="hu-HU" sz="3200" dirty="0"/>
              <a:t> </a:t>
            </a:r>
          </a:p>
        </p:txBody>
      </p:sp>
    </p:spTree>
    <p:extLst>
      <p:ext uri="{BB962C8B-B14F-4D97-AF65-F5344CB8AC3E}">
        <p14:creationId xmlns:p14="http://schemas.microsoft.com/office/powerpoint/2010/main" val="35801007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828800" y="2438400"/>
            <a:ext cx="6248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altLang="hu-HU" sz="4400">
                <a:solidFill>
                  <a:schemeClr val="accent2"/>
                </a:solidFill>
              </a:rPr>
              <a:t>AXI</a:t>
            </a:r>
            <a:r>
              <a:rPr lang="hu-HU" altLang="hu-HU" sz="4400">
                <a:solidFill>
                  <a:schemeClr val="accent2"/>
                </a:solidFill>
              </a:rPr>
              <a:t>Á</a:t>
            </a:r>
            <a:r>
              <a:rPr lang="en-US" altLang="hu-HU" sz="4400">
                <a:solidFill>
                  <a:schemeClr val="accent2"/>
                </a:solidFill>
              </a:rPr>
              <a:t>L</a:t>
            </a:r>
            <a:r>
              <a:rPr lang="hu-HU" altLang="hu-HU" sz="4400">
                <a:solidFill>
                  <a:schemeClr val="accent2"/>
                </a:solidFill>
              </a:rPr>
              <a:t>IS FESZÜLÉS</a:t>
            </a:r>
            <a:r>
              <a:rPr lang="en-US" altLang="hu-HU" sz="4400">
                <a:solidFill>
                  <a:schemeClr val="accent2"/>
                </a:solidFill>
              </a:rPr>
              <a:t> </a:t>
            </a:r>
          </a:p>
        </p:txBody>
      </p:sp>
    </p:spTree>
    <p:extLst>
      <p:ext uri="{BB962C8B-B14F-4D97-AF65-F5344CB8AC3E}">
        <p14:creationId xmlns:p14="http://schemas.microsoft.com/office/powerpoint/2010/main" val="33218500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Képtalálat a következőre: biomechanics of carti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84784"/>
            <a:ext cx="6408712" cy="4657494"/>
          </a:xfrm>
          <a:prstGeom prst="rect">
            <a:avLst/>
          </a:prstGeom>
          <a:noFill/>
          <a:extLst>
            <a:ext uri="{909E8E84-426E-40DD-AFC4-6F175D3DCCD1}">
              <a14:hiddenFill xmlns:a14="http://schemas.microsoft.com/office/drawing/2010/main">
                <a:solidFill>
                  <a:srgbClr val="FFFFFF"/>
                </a:solidFill>
              </a14:hiddenFill>
            </a:ext>
          </a:extLst>
        </p:spPr>
      </p:pic>
      <p:sp>
        <p:nvSpPr>
          <p:cNvPr id="3" name="Téglalap 2"/>
          <p:cNvSpPr>
            <a:spLocks noChangeArrowheads="1"/>
          </p:cNvSpPr>
          <p:nvPr/>
        </p:nvSpPr>
        <p:spPr bwMode="auto">
          <a:xfrm>
            <a:off x="1258888" y="404813"/>
            <a:ext cx="712946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r>
              <a:rPr lang="hu-HU" altLang="hu-HU" dirty="0"/>
              <a:t>A porc feszülés (</a:t>
            </a:r>
            <a:r>
              <a:rPr lang="hu-HU" altLang="hu-HU" dirty="0" err="1"/>
              <a:t>stress</a:t>
            </a:r>
            <a:r>
              <a:rPr lang="hu-HU" altLang="hu-HU" dirty="0"/>
              <a:t>)</a:t>
            </a:r>
            <a:r>
              <a:rPr lang="hu-HU" altLang="hu-HU" dirty="0" err="1"/>
              <a:t>-megnyúlás</a:t>
            </a:r>
            <a:r>
              <a:rPr lang="hu-HU" altLang="hu-HU" dirty="0"/>
              <a:t> (</a:t>
            </a:r>
            <a:r>
              <a:rPr lang="hu-HU" altLang="hu-HU" dirty="0" err="1"/>
              <a:t>strain</a:t>
            </a:r>
            <a:r>
              <a:rPr lang="hu-HU" altLang="hu-HU" dirty="0"/>
              <a:t>) görbéje nyújtás hatására</a:t>
            </a:r>
            <a:endParaRPr lang="en-GB" altLang="hu-HU" dirty="0"/>
          </a:p>
        </p:txBody>
      </p:sp>
    </p:spTree>
    <p:extLst>
      <p:ext uri="{BB962C8B-B14F-4D97-AF65-F5344CB8AC3E}">
        <p14:creationId xmlns:p14="http://schemas.microsoft.com/office/powerpoint/2010/main" val="3797919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816100"/>
            <a:ext cx="7091362"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églalap 2"/>
          <p:cNvSpPr>
            <a:spLocks noChangeArrowheads="1"/>
          </p:cNvSpPr>
          <p:nvPr/>
        </p:nvSpPr>
        <p:spPr bwMode="auto">
          <a:xfrm>
            <a:off x="1258888" y="404813"/>
            <a:ext cx="71294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r>
              <a:rPr lang="hu-HU" altLang="hu-HU" dirty="0" smtClean="0"/>
              <a:t>A nyújtási (</a:t>
            </a:r>
            <a:r>
              <a:rPr lang="hu-HU" altLang="hu-HU" dirty="0" err="1" smtClean="0"/>
              <a:t>tensile</a:t>
            </a:r>
            <a:r>
              <a:rPr lang="hu-HU" altLang="hu-HU" dirty="0" smtClean="0"/>
              <a:t>) modulus</a:t>
            </a:r>
            <a:endParaRPr lang="en-GB" altLang="hu-HU" dirty="0"/>
          </a:p>
        </p:txBody>
      </p:sp>
    </p:spTree>
    <p:extLst>
      <p:ext uri="{BB962C8B-B14F-4D97-AF65-F5344CB8AC3E}">
        <p14:creationId xmlns:p14="http://schemas.microsoft.com/office/powerpoint/2010/main" val="1806981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888" y="1604963"/>
            <a:ext cx="6718300" cy="525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Szövegdoboz 2"/>
          <p:cNvSpPr txBox="1">
            <a:spLocks noChangeArrowheads="1"/>
          </p:cNvSpPr>
          <p:nvPr/>
        </p:nvSpPr>
        <p:spPr bwMode="auto">
          <a:xfrm>
            <a:off x="539750" y="476250"/>
            <a:ext cx="813593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r>
              <a:rPr lang="hu-HU" altLang="hu-HU"/>
              <a:t>A kollagén rostok elhelyezkedése és nyújtásra bekövetkező hosszváltozása a porcon belül.</a:t>
            </a:r>
            <a:endParaRPr lang="en-US" altLang="hu-HU"/>
          </a:p>
        </p:txBody>
      </p:sp>
    </p:spTree>
    <p:extLst>
      <p:ext uri="{BB962C8B-B14F-4D97-AF65-F5344CB8AC3E}">
        <p14:creationId xmlns:p14="http://schemas.microsoft.com/office/powerpoint/2010/main" val="15648942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1371600" y="586306"/>
            <a:ext cx="6553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GB" altLang="hu-HU" dirty="0" err="1"/>
              <a:t>Tangen</a:t>
            </a:r>
            <a:r>
              <a:rPr lang="hu-HU" altLang="hu-HU" dirty="0" err="1"/>
              <a:t>cális</a:t>
            </a:r>
            <a:r>
              <a:rPr lang="hu-HU" altLang="hu-HU" dirty="0"/>
              <a:t> modulus az anyag feszességét (merevségét) mutatja</a:t>
            </a:r>
            <a:endParaRPr lang="en-GB" altLang="hu-HU" dirty="0"/>
          </a:p>
        </p:txBody>
      </p:sp>
      <p:sp>
        <p:nvSpPr>
          <p:cNvPr id="24579" name="Rectangle 4"/>
          <p:cNvSpPr>
            <a:spLocks noChangeArrowheads="1"/>
          </p:cNvSpPr>
          <p:nvPr/>
        </p:nvSpPr>
        <p:spPr bwMode="auto">
          <a:xfrm>
            <a:off x="2207795" y="2057400"/>
            <a:ext cx="1663700" cy="673100"/>
          </a:xfrm>
          <a:prstGeom prst="rect">
            <a:avLst/>
          </a:prstGeom>
          <a:solidFill>
            <a:schemeClr val="accent1"/>
          </a:solidFill>
          <a:ln w="12700">
            <a:solidFill>
              <a:schemeClr val="tx1"/>
            </a:solidFill>
            <a:miter lim="800000"/>
            <a:headEnd/>
            <a:tailEnd/>
          </a:ln>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endParaRPr lang="hu-HU" altLang="hu-HU"/>
          </a:p>
        </p:txBody>
      </p:sp>
      <p:sp>
        <p:nvSpPr>
          <p:cNvPr id="70661" name="Rectangle 5"/>
          <p:cNvSpPr>
            <a:spLocks noChangeArrowheads="1"/>
          </p:cNvSpPr>
          <p:nvPr/>
        </p:nvSpPr>
        <p:spPr bwMode="auto">
          <a:xfrm>
            <a:off x="2362200" y="20574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GB" altLang="hu-HU" sz="3200">
                <a:solidFill>
                  <a:srgbClr val="CC0000"/>
                </a:solidFill>
                <a:latin typeface="Symbol" pitchFamily="18" charset="2"/>
              </a:rPr>
              <a:t>s </a:t>
            </a:r>
            <a:r>
              <a:rPr lang="en-GB" altLang="hu-HU" sz="3200">
                <a:solidFill>
                  <a:srgbClr val="CC0000"/>
                </a:solidFill>
              </a:rPr>
              <a:t>/ </a:t>
            </a:r>
            <a:r>
              <a:rPr lang="en-GB" altLang="hu-HU" sz="3200">
                <a:solidFill>
                  <a:srgbClr val="CC0000"/>
                </a:solidFill>
                <a:latin typeface="Symbol" pitchFamily="18" charset="2"/>
              </a:rPr>
              <a:t>e</a:t>
            </a:r>
          </a:p>
        </p:txBody>
      </p:sp>
      <p:sp>
        <p:nvSpPr>
          <p:cNvPr id="70662" name="Rectangle 6"/>
          <p:cNvSpPr>
            <a:spLocks noChangeArrowheads="1"/>
          </p:cNvSpPr>
          <p:nvPr/>
        </p:nvSpPr>
        <p:spPr bwMode="auto">
          <a:xfrm>
            <a:off x="1905000" y="3048000"/>
            <a:ext cx="64770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l">
              <a:spcBef>
                <a:spcPct val="50000"/>
              </a:spcBef>
            </a:pPr>
            <a:r>
              <a:rPr lang="en-GB" altLang="hu-HU"/>
              <a:t>Maxim</a:t>
            </a:r>
            <a:r>
              <a:rPr lang="hu-HU" altLang="hu-HU"/>
              <a:t>um stress</a:t>
            </a:r>
            <a:r>
              <a:rPr lang="en-GB" altLang="hu-HU"/>
              <a:t> : 3 - 100 MPa,  </a:t>
            </a:r>
          </a:p>
          <a:p>
            <a:pPr algn="l">
              <a:spcBef>
                <a:spcPct val="50000"/>
              </a:spcBef>
            </a:pPr>
            <a:r>
              <a:rPr lang="hu-HU" altLang="hu-HU"/>
              <a:t>Élettani nyúlás</a:t>
            </a:r>
            <a:r>
              <a:rPr lang="en-GB" altLang="hu-HU"/>
              <a:t>: 15 % &gt; 5 - 10 MPa </a:t>
            </a:r>
          </a:p>
        </p:txBody>
      </p:sp>
      <p:sp>
        <p:nvSpPr>
          <p:cNvPr id="70663" name="Rectangle 7"/>
          <p:cNvSpPr>
            <a:spLocks noChangeArrowheads="1"/>
          </p:cNvSpPr>
          <p:nvPr/>
        </p:nvSpPr>
        <p:spPr bwMode="auto">
          <a:xfrm>
            <a:off x="1187450" y="4343400"/>
            <a:ext cx="6356350" cy="585788"/>
          </a:xfrm>
          <a:prstGeom prst="rect">
            <a:avLst/>
          </a:prstGeom>
          <a:noFill/>
          <a:ln w="9525">
            <a:noFill/>
            <a:miter lim="800000"/>
            <a:headEnd/>
            <a:tailEnd/>
          </a:ln>
          <a:effectLst/>
        </p:spPr>
        <p:txBody>
          <a:bodyPr lIns="92075" tIns="46038" rIns="92075" bIns="46038">
            <a:spAutoFit/>
          </a:bodyPr>
          <a:lstStyle/>
          <a:p>
            <a:pPr>
              <a:spcBef>
                <a:spcPct val="50000"/>
              </a:spcBef>
              <a:defRPr/>
            </a:pPr>
            <a:r>
              <a:rPr lang="hu-HU" sz="3200" b="1" i="1" dirty="0" err="1"/>
              <a:t>Compliance</a:t>
            </a:r>
            <a:r>
              <a:rPr lang="hu-HU" sz="3200" b="1" i="1" dirty="0"/>
              <a:t> (nyújthatóság)</a:t>
            </a:r>
            <a:r>
              <a:rPr lang="en-GB" sz="3200" b="1" i="1" dirty="0"/>
              <a:t> =  </a:t>
            </a:r>
            <a:r>
              <a:rPr lang="en-GB" sz="3200" b="1" i="1" dirty="0">
                <a:latin typeface="Symbol" pitchFamily="18" charset="2"/>
              </a:rPr>
              <a:t>e / s</a:t>
            </a:r>
          </a:p>
        </p:txBody>
      </p:sp>
      <p:sp>
        <p:nvSpPr>
          <p:cNvPr id="24583" name="Rectangle 8"/>
          <p:cNvSpPr>
            <a:spLocks noChangeArrowheads="1"/>
          </p:cNvSpPr>
          <p:nvPr/>
        </p:nvSpPr>
        <p:spPr bwMode="auto">
          <a:xfrm>
            <a:off x="1219200" y="57150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l">
              <a:spcBef>
                <a:spcPct val="50000"/>
              </a:spcBef>
            </a:pPr>
            <a:r>
              <a:rPr lang="en-GB" altLang="hu-HU" sz="2000" b="0"/>
              <a:t>szigma, epszilon</a:t>
            </a:r>
          </a:p>
        </p:txBody>
      </p:sp>
    </p:spTree>
    <p:extLst>
      <p:ext uri="{BB962C8B-B14F-4D97-AF65-F5344CB8AC3E}">
        <p14:creationId xmlns:p14="http://schemas.microsoft.com/office/powerpoint/2010/main" val="955103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up)">
                                      <p:cBhvr>
                                        <p:cTn id="7" dur="75"/>
                                        <p:tgtEl>
                                          <p:spTgt spid="706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riter"/>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0661"/>
                                        </p:tgtEl>
                                        <p:attrNameLst>
                                          <p:attrName>style.visibility</p:attrName>
                                        </p:attrNameLst>
                                      </p:cBhvr>
                                      <p:to>
                                        <p:strVal val="visible"/>
                                      </p:to>
                                    </p:set>
                                    <p:animEffect transition="in" filter="box(out)">
                                      <p:cBhvr>
                                        <p:cTn id="12" dur="500"/>
                                        <p:tgtEl>
                                          <p:spTgt spid="70661"/>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0662"/>
                                        </p:tgtEl>
                                        <p:attrNameLst>
                                          <p:attrName>style.visibility</p:attrName>
                                        </p:attrNameLst>
                                      </p:cBhvr>
                                      <p:to>
                                        <p:strVal val="visible"/>
                                      </p:to>
                                    </p:set>
                                    <p:anim calcmode="lin" valueType="num">
                                      <p:cBhvr additive="base">
                                        <p:cTn id="17" dur="500" fill="hold"/>
                                        <p:tgtEl>
                                          <p:spTgt spid="70662"/>
                                        </p:tgtEl>
                                        <p:attrNameLst>
                                          <p:attrName>ppt_x</p:attrName>
                                        </p:attrNameLst>
                                      </p:cBhvr>
                                      <p:tavLst>
                                        <p:tav tm="0">
                                          <p:val>
                                            <p:strVal val="0-#ppt_w/2"/>
                                          </p:val>
                                        </p:tav>
                                        <p:tav tm="100000">
                                          <p:val>
                                            <p:strVal val="#ppt_x"/>
                                          </p:val>
                                        </p:tav>
                                      </p:tavLst>
                                    </p:anim>
                                    <p:anim calcmode="lin" valueType="num">
                                      <p:cBhvr additive="base">
                                        <p:cTn id="18" dur="500" fill="hold"/>
                                        <p:tgtEl>
                                          <p:spTgt spid="706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Whoosh"/>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iterate type="wd">
                                    <p:tmPct val="100000"/>
                                  </p:iterate>
                                  <p:childTnLst>
                                    <p:set>
                                      <p:cBhvr>
                                        <p:cTn id="22" dur="1" fill="hold">
                                          <p:stCondLst>
                                            <p:cond delay="0"/>
                                          </p:stCondLst>
                                        </p:cTn>
                                        <p:tgtEl>
                                          <p:spTgt spid="70663">
                                            <p:txEl>
                                              <p:pRg st="0" end="0"/>
                                            </p:txEl>
                                          </p:spTgt>
                                        </p:tgtEl>
                                        <p:attrNameLst>
                                          <p:attrName>style.visibility</p:attrName>
                                        </p:attrNameLst>
                                      </p:cBhvr>
                                      <p:to>
                                        <p:strVal val="visible"/>
                                      </p:to>
                                    </p:set>
                                    <p:anim calcmode="lin" valueType="num">
                                      <p:cBhvr additive="base">
                                        <p:cTn id="23" dur="300" fill="hold"/>
                                        <p:tgtEl>
                                          <p:spTgt spid="70663">
                                            <p:txEl>
                                              <p:pRg st="0" end="0"/>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7066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P spid="70661" grpId="0" autoUpdateAnimBg="0"/>
      <p:bldP spid="70662" grpId="0" autoUpdateAnimBg="0"/>
      <p:bldP spid="7066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905000" y="1524000"/>
            <a:ext cx="6019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sz="4800"/>
              <a:t>Kenés (lubrikáció)</a:t>
            </a:r>
            <a:endParaRPr lang="en-US" altLang="hu-HU" sz="4800"/>
          </a:p>
        </p:txBody>
      </p:sp>
    </p:spTree>
    <p:extLst>
      <p:ext uri="{BB962C8B-B14F-4D97-AF65-F5344CB8AC3E}">
        <p14:creationId xmlns:p14="http://schemas.microsoft.com/office/powerpoint/2010/main" val="1230209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4800" y="2362200"/>
            <a:ext cx="4267200" cy="585788"/>
          </a:xfrm>
          <a:prstGeom prst="rect">
            <a:avLst/>
          </a:prstGeom>
          <a:ln/>
        </p:spPr>
        <p:style>
          <a:lnRef idx="2">
            <a:schemeClr val="accent1"/>
          </a:lnRef>
          <a:fillRef idx="1">
            <a:schemeClr val="lt1"/>
          </a:fillRef>
          <a:effectRef idx="0">
            <a:schemeClr val="accent1"/>
          </a:effectRef>
          <a:fontRef idx="minor">
            <a:schemeClr val="dk1"/>
          </a:fontRef>
        </p:style>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sz="3200" dirty="0"/>
              <a:t>Határvonal kenés</a:t>
            </a:r>
            <a:endParaRPr lang="en-US" altLang="hu-HU" sz="3200" dirty="0"/>
          </a:p>
        </p:txBody>
      </p:sp>
      <p:sp>
        <p:nvSpPr>
          <p:cNvPr id="47107" name="Rectangle 3"/>
          <p:cNvSpPr>
            <a:spLocks noChangeArrowheads="1"/>
          </p:cNvSpPr>
          <p:nvPr/>
        </p:nvSpPr>
        <p:spPr bwMode="auto">
          <a:xfrm>
            <a:off x="4801503" y="2327837"/>
            <a:ext cx="3975100" cy="5857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2075" tIns="46038" rIns="92075" bIns="46038">
            <a:spAutoFit/>
          </a:bodyPr>
          <a:lstStyle/>
          <a:p>
            <a:pPr algn="ctr">
              <a:spcBef>
                <a:spcPct val="50000"/>
              </a:spcBef>
              <a:defRPr/>
            </a:pPr>
            <a:r>
              <a:rPr lang="en-US" sz="3200" b="1" dirty="0"/>
              <a:t> </a:t>
            </a:r>
            <a:r>
              <a:rPr lang="hu-HU" sz="3200" b="1" dirty="0"/>
              <a:t>Folyadékfilm kenés</a:t>
            </a:r>
            <a:endParaRPr lang="en-US" sz="3200" b="1" dirty="0"/>
          </a:p>
        </p:txBody>
      </p:sp>
      <p:sp>
        <p:nvSpPr>
          <p:cNvPr id="26628" name="Text Box 4"/>
          <p:cNvSpPr txBox="1">
            <a:spLocks noChangeArrowheads="1"/>
          </p:cNvSpPr>
          <p:nvPr/>
        </p:nvSpPr>
        <p:spPr bwMode="auto">
          <a:xfrm>
            <a:off x="1835696" y="548680"/>
            <a:ext cx="5486400" cy="579438"/>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sz="3200" dirty="0"/>
              <a:t>A kenés típusai</a:t>
            </a:r>
            <a:endParaRPr lang="en-US" altLang="hu-HU" sz="3200" dirty="0"/>
          </a:p>
        </p:txBody>
      </p:sp>
      <p:cxnSp>
        <p:nvCxnSpPr>
          <p:cNvPr id="3" name="Szögletes összekötő 2"/>
          <p:cNvCxnSpPr>
            <a:stCxn id="26628" idx="2"/>
            <a:endCxn id="47106" idx="0"/>
          </p:cNvCxnSpPr>
          <p:nvPr/>
        </p:nvCxnSpPr>
        <p:spPr>
          <a:xfrm rot="5400000">
            <a:off x="2891607" y="674911"/>
            <a:ext cx="1234082" cy="2140496"/>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zögletes összekötő 4"/>
          <p:cNvCxnSpPr>
            <a:stCxn id="26628" idx="2"/>
            <a:endCxn id="47107" idx="0"/>
          </p:cNvCxnSpPr>
          <p:nvPr/>
        </p:nvCxnSpPr>
        <p:spPr>
          <a:xfrm rot="16200000" flipH="1">
            <a:off x="5084115" y="622898"/>
            <a:ext cx="1199719" cy="221015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7095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calcmode="lin" valueType="num">
                                      <p:cBhvr additive="base">
                                        <p:cTn id="7" dur="500" fill="hold"/>
                                        <p:tgtEl>
                                          <p:spTgt spid="471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additive="base">
                                        <p:cTn id="13" dur="500" fill="hold"/>
                                        <p:tgtEl>
                                          <p:spTgt spid="4710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71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autoUpdateAnimBg="0"/>
      <p:bldP spid="4710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350" y="914400"/>
            <a:ext cx="7110413"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1027"/>
          <p:cNvSpPr txBox="1">
            <a:spLocks noChangeArrowheads="1"/>
          </p:cNvSpPr>
          <p:nvPr/>
        </p:nvSpPr>
        <p:spPr bwMode="auto">
          <a:xfrm>
            <a:off x="533400" y="914400"/>
            <a:ext cx="2362200" cy="1200329"/>
          </a:xfrm>
          <a:prstGeom prst="rect">
            <a:avLst/>
          </a:prstGeom>
          <a:noFill/>
          <a:ln w="12700">
            <a:noFill/>
            <a:miter lim="800000"/>
            <a:headEnd type="none" w="sm" len="sm"/>
            <a:tailEnd type="none" w="sm" len="sm"/>
          </a:ln>
          <a:effectLst>
            <a:outerShdw dist="35921" dir="2700000" algn="ctr" rotWithShape="0">
              <a:schemeClr val="bg2"/>
            </a:outerShdw>
          </a:effectLst>
        </p:spPr>
        <p:txBody>
          <a:bodyPr>
            <a:spAutoFit/>
          </a:bodyPr>
          <a:lstStyle/>
          <a:p>
            <a:pPr algn="ctr">
              <a:spcBef>
                <a:spcPct val="50000"/>
              </a:spcBef>
              <a:defRPr/>
            </a:pPr>
            <a:r>
              <a:rPr lang="hu-HU" sz="2400" dirty="0"/>
              <a:t>Határvonalon abszorbeált kenőanyag</a:t>
            </a:r>
            <a:endParaRPr lang="en-US" sz="2400" dirty="0"/>
          </a:p>
        </p:txBody>
      </p:sp>
    </p:spTree>
    <p:extLst>
      <p:ext uri="{BB962C8B-B14F-4D97-AF65-F5344CB8AC3E}">
        <p14:creationId xmlns:p14="http://schemas.microsoft.com/office/powerpoint/2010/main" val="1733661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75048"/>
            <a:ext cx="2178106" cy="192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0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264496"/>
            <a:ext cx="18669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0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908" y="1699235"/>
            <a:ext cx="18478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1728036" y="126384"/>
            <a:ext cx="4882303" cy="523220"/>
          </a:xfrm>
          <a:prstGeom prst="rect">
            <a:avLst/>
          </a:prstGeom>
          <a:noFill/>
        </p:spPr>
        <p:txBody>
          <a:bodyPr wrap="square" rtlCol="0">
            <a:spAutoFit/>
          </a:bodyPr>
          <a:lstStyle/>
          <a:p>
            <a:pPr algn="ctr"/>
            <a:r>
              <a:rPr lang="hu-HU" sz="2800" b="1" dirty="0" smtClean="0"/>
              <a:t>A porcszövetek típusai</a:t>
            </a:r>
            <a:endParaRPr lang="hu-HU" sz="2800" b="1" dirty="0"/>
          </a:p>
        </p:txBody>
      </p:sp>
      <p:sp>
        <p:nvSpPr>
          <p:cNvPr id="3" name="Szövegdoboz 2"/>
          <p:cNvSpPr txBox="1"/>
          <p:nvPr/>
        </p:nvSpPr>
        <p:spPr>
          <a:xfrm>
            <a:off x="467544" y="726804"/>
            <a:ext cx="2254226"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2000" b="1" dirty="0"/>
              <a:t>üvegporc vagy </a:t>
            </a:r>
            <a:r>
              <a:rPr lang="hu-HU" sz="2000" b="1" dirty="0" err="1"/>
              <a:t>hyalinporc</a:t>
            </a:r>
            <a:endParaRPr lang="hu-HU" sz="2000" b="1" dirty="0"/>
          </a:p>
        </p:txBody>
      </p:sp>
      <p:sp>
        <p:nvSpPr>
          <p:cNvPr id="4" name="Szövegdoboz 3"/>
          <p:cNvSpPr txBox="1"/>
          <p:nvPr/>
        </p:nvSpPr>
        <p:spPr>
          <a:xfrm>
            <a:off x="3923929" y="764704"/>
            <a:ext cx="2736303"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2000" b="1" dirty="0" smtClean="0"/>
              <a:t>Kollagén rostos </a:t>
            </a:r>
            <a:r>
              <a:rPr lang="hu-HU" sz="2000" b="1" dirty="0"/>
              <a:t>porc vagy </a:t>
            </a:r>
            <a:r>
              <a:rPr lang="hu-HU" sz="2000" b="1" dirty="0" smtClean="0"/>
              <a:t>rostos porc</a:t>
            </a:r>
            <a:endParaRPr lang="hu-HU" sz="2000" b="1" dirty="0"/>
          </a:p>
        </p:txBody>
      </p:sp>
      <p:sp>
        <p:nvSpPr>
          <p:cNvPr id="5" name="Szövegdoboz 4"/>
          <p:cNvSpPr txBox="1"/>
          <p:nvPr/>
        </p:nvSpPr>
        <p:spPr>
          <a:xfrm>
            <a:off x="135556" y="4629629"/>
            <a:ext cx="2996284"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hu-HU" sz="2000" b="1" i="1" dirty="0"/>
              <a:t>rugalmas porc, elasztikus porc vagy recésporc</a:t>
            </a:r>
          </a:p>
        </p:txBody>
      </p:sp>
      <p:sp>
        <p:nvSpPr>
          <p:cNvPr id="6" name="Szövegdoboz 5"/>
          <p:cNvSpPr txBox="1"/>
          <p:nvPr/>
        </p:nvSpPr>
        <p:spPr>
          <a:xfrm>
            <a:off x="2960753" y="2032248"/>
            <a:ext cx="1323215" cy="461665"/>
          </a:xfrm>
          <a:prstGeom prst="rect">
            <a:avLst/>
          </a:prstGeom>
          <a:noFill/>
        </p:spPr>
        <p:txBody>
          <a:bodyPr wrap="square" rtlCol="0">
            <a:spAutoFit/>
          </a:bodyPr>
          <a:lstStyle/>
          <a:p>
            <a:pPr algn="ctr"/>
            <a:r>
              <a:rPr lang="hu-HU" sz="2400" dirty="0" smtClean="0"/>
              <a:t>porcsejt</a:t>
            </a:r>
            <a:endParaRPr lang="hu-HU" sz="2400" dirty="0"/>
          </a:p>
        </p:txBody>
      </p:sp>
      <p:cxnSp>
        <p:nvCxnSpPr>
          <p:cNvPr id="8" name="Egyenes összekötő nyíllal 7"/>
          <p:cNvCxnSpPr>
            <a:stCxn id="6" idx="1"/>
          </p:cNvCxnSpPr>
          <p:nvPr/>
        </p:nvCxnSpPr>
        <p:spPr>
          <a:xfrm flipH="1" flipV="1">
            <a:off x="2339752" y="2032248"/>
            <a:ext cx="621001" cy="23083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Egyenes összekötő nyíllal 9"/>
          <p:cNvCxnSpPr>
            <a:stCxn id="6" idx="3"/>
          </p:cNvCxnSpPr>
          <p:nvPr/>
        </p:nvCxnSpPr>
        <p:spPr>
          <a:xfrm flipV="1">
            <a:off x="4283968" y="2147664"/>
            <a:ext cx="1008112" cy="1154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Szövegdoboz 10"/>
          <p:cNvSpPr txBox="1"/>
          <p:nvPr/>
        </p:nvSpPr>
        <p:spPr>
          <a:xfrm>
            <a:off x="6588224" y="2824336"/>
            <a:ext cx="2160240" cy="461665"/>
          </a:xfrm>
          <a:prstGeom prst="rect">
            <a:avLst/>
          </a:prstGeom>
          <a:noFill/>
        </p:spPr>
        <p:txBody>
          <a:bodyPr wrap="square" rtlCol="0">
            <a:spAutoFit/>
          </a:bodyPr>
          <a:lstStyle/>
          <a:p>
            <a:pPr algn="ctr"/>
            <a:r>
              <a:rPr lang="hu-HU" sz="2400" dirty="0" err="1" smtClean="0"/>
              <a:t>Kollagénrostok</a:t>
            </a:r>
            <a:endParaRPr lang="hu-HU" sz="2400" dirty="0"/>
          </a:p>
        </p:txBody>
      </p:sp>
      <p:cxnSp>
        <p:nvCxnSpPr>
          <p:cNvPr id="13" name="Egyenes összekötő nyíllal 12"/>
          <p:cNvCxnSpPr>
            <a:stCxn id="11" idx="1"/>
          </p:cNvCxnSpPr>
          <p:nvPr/>
        </p:nvCxnSpPr>
        <p:spPr>
          <a:xfrm flipH="1" flipV="1">
            <a:off x="5440833" y="2205372"/>
            <a:ext cx="1147391" cy="8497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a:stCxn id="11" idx="1"/>
          </p:cNvCxnSpPr>
          <p:nvPr/>
        </p:nvCxnSpPr>
        <p:spPr>
          <a:xfrm flipH="1" flipV="1">
            <a:off x="5797041" y="2824336"/>
            <a:ext cx="791183" cy="23083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Szövegdoboz 15"/>
          <p:cNvSpPr txBox="1"/>
          <p:nvPr/>
        </p:nvSpPr>
        <p:spPr>
          <a:xfrm>
            <a:off x="6014528" y="4480520"/>
            <a:ext cx="2229880" cy="461665"/>
          </a:xfrm>
          <a:prstGeom prst="rect">
            <a:avLst/>
          </a:prstGeom>
          <a:noFill/>
        </p:spPr>
        <p:txBody>
          <a:bodyPr wrap="square" rtlCol="0">
            <a:spAutoFit/>
          </a:bodyPr>
          <a:lstStyle/>
          <a:p>
            <a:pPr algn="ctr"/>
            <a:r>
              <a:rPr lang="hu-HU" sz="2400" dirty="0" smtClean="0"/>
              <a:t>Elasztikus rostok</a:t>
            </a:r>
            <a:endParaRPr lang="hu-HU" sz="2400" dirty="0"/>
          </a:p>
        </p:txBody>
      </p:sp>
      <p:sp>
        <p:nvSpPr>
          <p:cNvPr id="21" name="Szövegdoboz 20"/>
          <p:cNvSpPr txBox="1"/>
          <p:nvPr/>
        </p:nvSpPr>
        <p:spPr>
          <a:xfrm>
            <a:off x="6012160" y="5026967"/>
            <a:ext cx="2229880" cy="830997"/>
          </a:xfrm>
          <a:prstGeom prst="rect">
            <a:avLst/>
          </a:prstGeom>
          <a:noFill/>
        </p:spPr>
        <p:txBody>
          <a:bodyPr wrap="square" rtlCol="0">
            <a:spAutoFit/>
          </a:bodyPr>
          <a:lstStyle/>
          <a:p>
            <a:pPr algn="ctr"/>
            <a:r>
              <a:rPr lang="hu-HU" sz="2400" dirty="0" smtClean="0"/>
              <a:t>Zselés alapanyag</a:t>
            </a:r>
            <a:endParaRPr lang="hu-HU" sz="2400" dirty="0"/>
          </a:p>
        </p:txBody>
      </p:sp>
      <p:cxnSp>
        <p:nvCxnSpPr>
          <p:cNvPr id="18" name="Egyenes összekötő nyíllal 17"/>
          <p:cNvCxnSpPr>
            <a:stCxn id="16" idx="1"/>
          </p:cNvCxnSpPr>
          <p:nvPr/>
        </p:nvCxnSpPr>
        <p:spPr>
          <a:xfrm flipH="1" flipV="1">
            <a:off x="4572000" y="4711352"/>
            <a:ext cx="1442528"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a:stCxn id="21" idx="1"/>
          </p:cNvCxnSpPr>
          <p:nvPr/>
        </p:nvCxnSpPr>
        <p:spPr>
          <a:xfrm flipH="1" flipV="1">
            <a:off x="4572000" y="5442465"/>
            <a:ext cx="144016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gyenes összekötő nyíllal 22"/>
          <p:cNvCxnSpPr>
            <a:stCxn id="6" idx="2"/>
          </p:cNvCxnSpPr>
          <p:nvPr/>
        </p:nvCxnSpPr>
        <p:spPr>
          <a:xfrm>
            <a:off x="3622361" y="2493913"/>
            <a:ext cx="1093655" cy="20586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zövegdoboz 23"/>
          <p:cNvSpPr txBox="1"/>
          <p:nvPr/>
        </p:nvSpPr>
        <p:spPr>
          <a:xfrm>
            <a:off x="827584" y="3547085"/>
            <a:ext cx="1656184" cy="369332"/>
          </a:xfrm>
          <a:prstGeom prst="rect">
            <a:avLst/>
          </a:prstGeom>
          <a:noFill/>
        </p:spPr>
        <p:txBody>
          <a:bodyPr wrap="square" rtlCol="0">
            <a:spAutoFit/>
          </a:bodyPr>
          <a:lstStyle/>
          <a:p>
            <a:r>
              <a:rPr lang="hu-HU" dirty="0" smtClean="0"/>
              <a:t>Ízületi felszínek</a:t>
            </a:r>
            <a:endParaRPr lang="hu-HU" dirty="0"/>
          </a:p>
        </p:txBody>
      </p:sp>
      <p:sp>
        <p:nvSpPr>
          <p:cNvPr id="25" name="Szövegdoboz 24"/>
          <p:cNvSpPr txBox="1"/>
          <p:nvPr/>
        </p:nvSpPr>
        <p:spPr>
          <a:xfrm>
            <a:off x="4716016" y="3731751"/>
            <a:ext cx="2664296" cy="369332"/>
          </a:xfrm>
          <a:prstGeom prst="rect">
            <a:avLst/>
          </a:prstGeom>
          <a:noFill/>
        </p:spPr>
        <p:txBody>
          <a:bodyPr wrap="square" rtlCol="0">
            <a:spAutoFit/>
          </a:bodyPr>
          <a:lstStyle/>
          <a:p>
            <a:r>
              <a:rPr lang="hu-HU" dirty="0" smtClean="0"/>
              <a:t>Porckorong rostos </a:t>
            </a:r>
            <a:r>
              <a:rPr lang="hu-HU" dirty="0" err="1" smtClean="0"/>
              <a:t>gyűrük</a:t>
            </a:r>
            <a:endParaRPr lang="hu-HU" dirty="0"/>
          </a:p>
        </p:txBody>
      </p:sp>
      <p:sp>
        <p:nvSpPr>
          <p:cNvPr id="26" name="Szövegdoboz 25"/>
          <p:cNvSpPr txBox="1"/>
          <p:nvPr/>
        </p:nvSpPr>
        <p:spPr>
          <a:xfrm>
            <a:off x="1043608" y="5661248"/>
            <a:ext cx="1602042" cy="369332"/>
          </a:xfrm>
          <a:prstGeom prst="rect">
            <a:avLst/>
          </a:prstGeom>
          <a:noFill/>
        </p:spPr>
        <p:txBody>
          <a:bodyPr wrap="square" rtlCol="0">
            <a:spAutoFit/>
          </a:bodyPr>
          <a:lstStyle/>
          <a:p>
            <a:pPr algn="ctr"/>
            <a:r>
              <a:rPr lang="hu-HU" dirty="0" smtClean="0"/>
              <a:t>Fülcimpa</a:t>
            </a:r>
            <a:endParaRPr lang="hu-HU" dirty="0"/>
          </a:p>
        </p:txBody>
      </p:sp>
    </p:spTree>
    <p:extLst>
      <p:ext uri="{BB962C8B-B14F-4D97-AF65-F5344CB8AC3E}">
        <p14:creationId xmlns:p14="http://schemas.microsoft.com/office/powerpoint/2010/main" val="3556104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362200" y="501650"/>
            <a:ext cx="4514056" cy="523875"/>
          </a:xfrm>
          <a:prstGeom prst="rect">
            <a:avLst/>
          </a:prstGeom>
          <a:ln/>
        </p:spPr>
        <p:style>
          <a:lnRef idx="1">
            <a:schemeClr val="dk1"/>
          </a:lnRef>
          <a:fillRef idx="2">
            <a:schemeClr val="dk1"/>
          </a:fillRef>
          <a:effectRef idx="1">
            <a:schemeClr val="dk1"/>
          </a:effectRef>
          <a:fontRef idx="minor">
            <a:schemeClr val="dk1"/>
          </a:fontRef>
        </p:style>
        <p:txBody>
          <a:bodyPr wrap="square"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r>
              <a:rPr lang="hu-HU" altLang="hu-HU" dirty="0"/>
              <a:t>Határvonal kenés</a:t>
            </a:r>
            <a:endParaRPr lang="en-US" altLang="hu-HU" dirty="0"/>
          </a:p>
        </p:txBody>
      </p:sp>
      <p:sp>
        <p:nvSpPr>
          <p:cNvPr id="28676" name="Rectangle 4"/>
          <p:cNvSpPr>
            <a:spLocks noChangeArrowheads="1"/>
          </p:cNvSpPr>
          <p:nvPr/>
        </p:nvSpPr>
        <p:spPr bwMode="auto">
          <a:xfrm>
            <a:off x="1828800" y="1143000"/>
            <a:ext cx="63246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dirty="0"/>
              <a:t>Független a kenőanyag fizikai tulajdonságaitól (pl. viszkozitástól) és a terhet viselő anyagtól (merevségétől), de csaknem teljes mértékben a kenőanyag kémiai </a:t>
            </a:r>
            <a:r>
              <a:rPr lang="hu-HU" altLang="hu-HU" dirty="0" smtClean="0"/>
              <a:t>tulajdonságaitól függ.</a:t>
            </a:r>
            <a:endParaRPr lang="en-US" altLang="hu-HU" dirty="0"/>
          </a:p>
        </p:txBody>
      </p:sp>
      <p:sp>
        <p:nvSpPr>
          <p:cNvPr id="28677" name="Rectangle 5"/>
          <p:cNvSpPr>
            <a:spLocks noChangeArrowheads="1"/>
          </p:cNvSpPr>
          <p:nvPr/>
        </p:nvSpPr>
        <p:spPr bwMode="auto">
          <a:xfrm>
            <a:off x="2362200" y="3716338"/>
            <a:ext cx="5105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altLang="hu-HU" dirty="0"/>
              <a:t>glycoprotein, </a:t>
            </a:r>
            <a:r>
              <a:rPr lang="en-US" altLang="hu-HU" dirty="0" err="1"/>
              <a:t>lubricin</a:t>
            </a:r>
            <a:endParaRPr lang="en-US" altLang="hu-HU" dirty="0"/>
          </a:p>
        </p:txBody>
      </p:sp>
      <p:sp>
        <p:nvSpPr>
          <p:cNvPr id="23558" name="Rectangle 6"/>
          <p:cNvSpPr>
            <a:spLocks noChangeArrowheads="1"/>
          </p:cNvSpPr>
          <p:nvPr/>
        </p:nvSpPr>
        <p:spPr bwMode="auto">
          <a:xfrm>
            <a:off x="1600200" y="4916488"/>
            <a:ext cx="7315200" cy="461962"/>
          </a:xfrm>
          <a:prstGeom prst="rect">
            <a:avLst/>
          </a:prstGeom>
          <a:noFill/>
          <a:ln w="9525">
            <a:noFill/>
            <a:miter lim="800000"/>
            <a:headEnd/>
            <a:tailEnd/>
          </a:ln>
          <a:effectLst/>
        </p:spPr>
        <p:txBody>
          <a:bodyPr lIns="92075" tIns="46038" rIns="92075" bIns="46038">
            <a:spAutoFit/>
          </a:bodyPr>
          <a:lstStyle/>
          <a:p>
            <a:pPr algn="l">
              <a:spcBef>
                <a:spcPct val="50000"/>
              </a:spcBef>
              <a:defRPr/>
            </a:pPr>
            <a:r>
              <a:rPr lang="hu-HU" sz="2400" dirty="0">
                <a:effectLst>
                  <a:outerShdw blurRad="38100" dist="38100" dir="2700000" algn="tl">
                    <a:srgbClr val="000000"/>
                  </a:outerShdw>
                </a:effectLst>
              </a:rPr>
              <a:t>A </a:t>
            </a:r>
            <a:r>
              <a:rPr lang="hu-HU" sz="2400" dirty="0" err="1">
                <a:effectLst>
                  <a:outerShdw blurRad="38100" dist="38100" dir="2700000" algn="tl">
                    <a:srgbClr val="000000"/>
                  </a:outerShdw>
                </a:effectLst>
              </a:rPr>
              <a:t>lubricin</a:t>
            </a:r>
            <a:r>
              <a:rPr lang="hu-HU" sz="2400" dirty="0">
                <a:effectLst>
                  <a:outerShdw blurRad="38100" dist="38100" dir="2700000" algn="tl">
                    <a:srgbClr val="000000"/>
                  </a:outerShdw>
                </a:effectLst>
              </a:rPr>
              <a:t> </a:t>
            </a:r>
            <a:r>
              <a:rPr lang="hu-HU" sz="2400" dirty="0" err="1">
                <a:effectLst>
                  <a:outerShdw blurRad="38100" dist="38100" dir="2700000" algn="tl">
                    <a:srgbClr val="000000"/>
                  </a:outerShdw>
                </a:effectLst>
              </a:rPr>
              <a:t>a</a:t>
            </a:r>
            <a:r>
              <a:rPr lang="hu-HU" sz="2400" dirty="0">
                <a:effectLst>
                  <a:outerShdw blurRad="38100" dist="38100" dir="2700000" algn="tl">
                    <a:srgbClr val="000000"/>
                  </a:outerShdw>
                </a:effectLst>
              </a:rPr>
              <a:t> felületen abszorbeálódott makromolekula</a:t>
            </a:r>
            <a:endParaRPr lang="en-US" sz="2400" dirty="0">
              <a:effectLst>
                <a:outerShdw blurRad="38100" dist="38100" dir="2700000" algn="tl">
                  <a:srgbClr val="000000"/>
                </a:outerShdw>
              </a:effectLst>
            </a:endParaRPr>
          </a:p>
        </p:txBody>
      </p:sp>
    </p:spTree>
    <p:extLst>
      <p:ext uri="{BB962C8B-B14F-4D97-AF65-F5344CB8AC3E}">
        <p14:creationId xmlns:p14="http://schemas.microsoft.com/office/powerpoint/2010/main" val="1707256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447800" y="914400"/>
            <a:ext cx="6248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en-US" altLang="hu-HU" sz="3200" dirty="0"/>
              <a:t> F</a:t>
            </a:r>
            <a:r>
              <a:rPr lang="hu-HU" altLang="hu-HU" sz="3200" dirty="0" err="1"/>
              <a:t>olyadékfilm</a:t>
            </a:r>
            <a:r>
              <a:rPr lang="hu-HU" altLang="hu-HU" sz="3200" dirty="0"/>
              <a:t> kenés</a:t>
            </a:r>
            <a:endParaRPr lang="en-US" altLang="hu-HU" sz="3200" dirty="0"/>
          </a:p>
        </p:txBody>
      </p:sp>
      <p:sp>
        <p:nvSpPr>
          <p:cNvPr id="46083" name="Rectangle 3"/>
          <p:cNvSpPr>
            <a:spLocks noChangeArrowheads="1"/>
          </p:cNvSpPr>
          <p:nvPr/>
        </p:nvSpPr>
        <p:spPr bwMode="auto">
          <a:xfrm>
            <a:off x="4572000" y="2895600"/>
            <a:ext cx="3733800" cy="462307"/>
          </a:xfrm>
          <a:prstGeom prst="rect">
            <a:avLst/>
          </a:prstGeom>
          <a:noFill/>
          <a:ln w="9525">
            <a:noFill/>
            <a:miter lim="800000"/>
            <a:headEnd/>
            <a:tailEnd/>
          </a:ln>
          <a:effectLst>
            <a:outerShdw dist="35921" dir="2700000" algn="ctr" rotWithShape="0">
              <a:schemeClr val="bg2"/>
            </a:outerShdw>
          </a:effectLst>
        </p:spPr>
        <p:txBody>
          <a:bodyPr lIns="92075" tIns="46038" rIns="92075" bIns="46038">
            <a:spAutoFit/>
          </a:bodyPr>
          <a:lstStyle/>
          <a:p>
            <a:pPr algn="ctr">
              <a:spcBef>
                <a:spcPct val="50000"/>
              </a:spcBef>
              <a:defRPr/>
            </a:pPr>
            <a:r>
              <a:rPr lang="en-US" sz="2400" b="1" dirty="0"/>
              <a:t> </a:t>
            </a:r>
            <a:r>
              <a:rPr lang="hu-HU" sz="2400" b="1" dirty="0"/>
              <a:t>Kipréselt film kenés</a:t>
            </a:r>
            <a:endParaRPr lang="en-US" sz="2400" b="1" dirty="0"/>
          </a:p>
        </p:txBody>
      </p:sp>
      <p:sp>
        <p:nvSpPr>
          <p:cNvPr id="46084" name="Rectangle 4"/>
          <p:cNvSpPr>
            <a:spLocks noChangeArrowheads="1"/>
          </p:cNvSpPr>
          <p:nvPr/>
        </p:nvSpPr>
        <p:spPr bwMode="auto">
          <a:xfrm>
            <a:off x="609600" y="2895600"/>
            <a:ext cx="3962400" cy="462307"/>
          </a:xfrm>
          <a:prstGeom prst="rect">
            <a:avLst/>
          </a:prstGeom>
          <a:noFill/>
          <a:ln w="9525">
            <a:noFill/>
            <a:miter lim="800000"/>
            <a:headEnd/>
            <a:tailEnd/>
          </a:ln>
          <a:effectLst>
            <a:outerShdw dist="35921" dir="2700000" algn="ctr" rotWithShape="0">
              <a:schemeClr val="bg2"/>
            </a:outerShdw>
          </a:effectLst>
        </p:spPr>
        <p:txBody>
          <a:bodyPr lIns="92075" tIns="46038" rIns="92075" bIns="46038">
            <a:spAutoFit/>
          </a:bodyPr>
          <a:lstStyle/>
          <a:p>
            <a:pPr algn="ctr">
              <a:spcBef>
                <a:spcPct val="50000"/>
              </a:spcBef>
              <a:defRPr/>
            </a:pPr>
            <a:r>
              <a:rPr lang="en-US" sz="2400" b="1" dirty="0"/>
              <a:t> H</a:t>
            </a:r>
            <a:r>
              <a:rPr lang="hu-HU" sz="2400" b="1" dirty="0" err="1"/>
              <a:t>idrodinamikai</a:t>
            </a:r>
            <a:r>
              <a:rPr lang="hu-HU" sz="2400" b="1" dirty="0"/>
              <a:t> kenés</a:t>
            </a:r>
            <a:endParaRPr lang="en-US" sz="2400" b="1" dirty="0"/>
          </a:p>
        </p:txBody>
      </p:sp>
      <p:sp>
        <p:nvSpPr>
          <p:cNvPr id="29701" name="AutoShape 5"/>
          <p:cNvSpPr>
            <a:spLocks noChangeArrowheads="1"/>
          </p:cNvSpPr>
          <p:nvPr/>
        </p:nvSpPr>
        <p:spPr bwMode="auto">
          <a:xfrm>
            <a:off x="2209800" y="1752600"/>
            <a:ext cx="457200" cy="914400"/>
          </a:xfrm>
          <a:prstGeom prst="downArrow">
            <a:avLst>
              <a:gd name="adj1" fmla="val 50000"/>
              <a:gd name="adj2" fmla="val 50000"/>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endParaRPr lang="hu-HU" altLang="hu-HU"/>
          </a:p>
        </p:txBody>
      </p:sp>
      <p:sp>
        <p:nvSpPr>
          <p:cNvPr id="29702" name="AutoShape 6"/>
          <p:cNvSpPr>
            <a:spLocks noChangeArrowheads="1"/>
          </p:cNvSpPr>
          <p:nvPr/>
        </p:nvSpPr>
        <p:spPr bwMode="auto">
          <a:xfrm>
            <a:off x="6172200" y="1752600"/>
            <a:ext cx="457200" cy="914400"/>
          </a:xfrm>
          <a:prstGeom prst="downArrow">
            <a:avLst>
              <a:gd name="adj1" fmla="val 50000"/>
              <a:gd name="adj2" fmla="val 50000"/>
            </a:avLst>
          </a:prstGeom>
          <a:solidFill>
            <a:schemeClr val="accent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endParaRPr lang="hu-HU" altLang="hu-HU"/>
          </a:p>
        </p:txBody>
      </p:sp>
    </p:spTree>
    <p:extLst>
      <p:ext uri="{BB962C8B-B14F-4D97-AF65-F5344CB8AC3E}">
        <p14:creationId xmlns:p14="http://schemas.microsoft.com/office/powerpoint/2010/main" val="1842286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1143000" y="1676400"/>
            <a:ext cx="716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sz="2400"/>
              <a:t>A kenőanyag nagyobb felület szeparációt tesz lehetővé</a:t>
            </a:r>
            <a:endParaRPr lang="en-US" altLang="hu-HU" sz="2400"/>
          </a:p>
        </p:txBody>
      </p:sp>
      <p:grpSp>
        <p:nvGrpSpPr>
          <p:cNvPr id="2" name="Group 8"/>
          <p:cNvGrpSpPr>
            <a:grpSpLocks/>
          </p:cNvGrpSpPr>
          <p:nvPr/>
        </p:nvGrpSpPr>
        <p:grpSpPr bwMode="auto">
          <a:xfrm>
            <a:off x="2362200" y="3429000"/>
            <a:ext cx="3810000" cy="685800"/>
            <a:chOff x="1488" y="2160"/>
            <a:chExt cx="2400" cy="432"/>
          </a:xfrm>
        </p:grpSpPr>
        <p:sp>
          <p:nvSpPr>
            <p:cNvPr id="30727" name="Line 4"/>
            <p:cNvSpPr>
              <a:spLocks noChangeShapeType="1"/>
            </p:cNvSpPr>
            <p:nvPr/>
          </p:nvSpPr>
          <p:spPr bwMode="auto">
            <a:xfrm>
              <a:off x="1488" y="2160"/>
              <a:ext cx="24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hu-HU"/>
            </a:p>
          </p:txBody>
        </p:sp>
        <p:sp>
          <p:nvSpPr>
            <p:cNvPr id="30728" name="Line 5"/>
            <p:cNvSpPr>
              <a:spLocks noChangeShapeType="1"/>
            </p:cNvSpPr>
            <p:nvPr/>
          </p:nvSpPr>
          <p:spPr bwMode="auto">
            <a:xfrm>
              <a:off x="1488" y="2592"/>
              <a:ext cx="2400" cy="0"/>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hu-HU"/>
            </a:p>
          </p:txBody>
        </p:sp>
      </p:grpSp>
      <p:sp>
        <p:nvSpPr>
          <p:cNvPr id="49158" name="Text Box 6"/>
          <p:cNvSpPr txBox="1">
            <a:spLocks noChangeArrowheads="1"/>
          </p:cNvSpPr>
          <p:nvPr/>
        </p:nvSpPr>
        <p:spPr bwMode="auto">
          <a:xfrm>
            <a:off x="6553200" y="3429000"/>
            <a:ext cx="1752600" cy="461665"/>
          </a:xfrm>
          <a:prstGeom prst="rect">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a:spcBef>
                <a:spcPct val="50000"/>
              </a:spcBef>
              <a:defRPr/>
            </a:pPr>
            <a:r>
              <a:rPr lang="en-US" sz="2400" b="1" dirty="0">
                <a:solidFill>
                  <a:srgbClr val="FFFF00"/>
                </a:solidFill>
              </a:rPr>
              <a:t>&gt; 20 µm</a:t>
            </a:r>
          </a:p>
        </p:txBody>
      </p:sp>
      <p:sp>
        <p:nvSpPr>
          <p:cNvPr id="49159" name="Line 7"/>
          <p:cNvSpPr>
            <a:spLocks noChangeShapeType="1"/>
          </p:cNvSpPr>
          <p:nvPr/>
        </p:nvSpPr>
        <p:spPr bwMode="auto">
          <a:xfrm>
            <a:off x="5257800" y="3429000"/>
            <a:ext cx="0" cy="68580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726" name="Rectangle 2"/>
          <p:cNvSpPr>
            <a:spLocks noChangeArrowheads="1"/>
          </p:cNvSpPr>
          <p:nvPr/>
        </p:nvSpPr>
        <p:spPr bwMode="auto">
          <a:xfrm>
            <a:off x="1447800" y="914400"/>
            <a:ext cx="6248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altLang="hu-HU" sz="3200"/>
              <a:t> F</a:t>
            </a:r>
            <a:r>
              <a:rPr lang="hu-HU" altLang="hu-HU" sz="3200"/>
              <a:t>olyadékfilm kenés</a:t>
            </a:r>
            <a:endParaRPr lang="en-US" altLang="hu-HU" sz="3200"/>
          </a:p>
        </p:txBody>
      </p:sp>
    </p:spTree>
    <p:extLst>
      <p:ext uri="{BB962C8B-B14F-4D97-AF65-F5344CB8AC3E}">
        <p14:creationId xmlns:p14="http://schemas.microsoft.com/office/powerpoint/2010/main" val="18061588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9159"/>
                                        </p:tgtEl>
                                        <p:attrNameLst>
                                          <p:attrName>style.visibility</p:attrName>
                                        </p:attrNameLst>
                                      </p:cBhvr>
                                      <p:to>
                                        <p:strVal val="visible"/>
                                      </p:to>
                                    </p:set>
                                    <p:anim calcmode="lin" valueType="num">
                                      <p:cBhvr additive="base">
                                        <p:cTn id="12" dur="500" fill="hold"/>
                                        <p:tgtEl>
                                          <p:spTgt spid="49159"/>
                                        </p:tgtEl>
                                        <p:attrNameLst>
                                          <p:attrName>ppt_x</p:attrName>
                                        </p:attrNameLst>
                                      </p:cBhvr>
                                      <p:tavLst>
                                        <p:tav tm="0">
                                          <p:val>
                                            <p:strVal val="0-#ppt_w/2"/>
                                          </p:val>
                                        </p:tav>
                                        <p:tav tm="100000">
                                          <p:val>
                                            <p:strVal val="#ppt_x"/>
                                          </p:val>
                                        </p:tav>
                                      </p:tavLst>
                                    </p:anim>
                                    <p:anim calcmode="lin" valueType="num">
                                      <p:cBhvr additive="base">
                                        <p:cTn id="13" dur="500" fill="hold"/>
                                        <p:tgtEl>
                                          <p:spTgt spid="491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iterate type="lt">
                                    <p:tmPct val="100000"/>
                                  </p:iterate>
                                  <p:childTnLst>
                                    <p:set>
                                      <p:cBhvr>
                                        <p:cTn id="17" dur="1" fill="hold">
                                          <p:stCondLst>
                                            <p:cond delay="0"/>
                                          </p:stCondLst>
                                        </p:cTn>
                                        <p:tgtEl>
                                          <p:spTgt spid="49158">
                                            <p:txEl>
                                              <p:pRg st="0" end="0"/>
                                            </p:txEl>
                                          </p:spTgt>
                                        </p:tgtEl>
                                        <p:attrNameLst>
                                          <p:attrName>style.visibility</p:attrName>
                                        </p:attrNameLst>
                                      </p:cBhvr>
                                      <p:to>
                                        <p:strVal val="visible"/>
                                      </p:to>
                                    </p:set>
                                    <p:animEffect transition="in" filter="wipe(up)">
                                      <p:cBhvr>
                                        <p:cTn id="18" dur="75"/>
                                        <p:tgtEl>
                                          <p:spTgt spid="49158">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p" autoUpdateAnimBg="0"/>
      <p:bldP spid="4915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11188" y="981075"/>
            <a:ext cx="7543800" cy="58541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2075" tIns="46038" rIns="92075" bIns="46038">
            <a:spAutoFit/>
          </a:bodyPr>
          <a:lstStyle/>
          <a:p>
            <a:pPr algn="ctr">
              <a:spcBef>
                <a:spcPct val="50000"/>
              </a:spcBef>
              <a:defRPr/>
            </a:pPr>
            <a:r>
              <a:rPr lang="en-US" sz="3200" b="1" i="1" dirty="0">
                <a:solidFill>
                  <a:schemeClr val="tx1"/>
                </a:solidFill>
              </a:rPr>
              <a:t> </a:t>
            </a:r>
            <a:r>
              <a:rPr lang="hu-HU" sz="3200" b="1" i="1" dirty="0">
                <a:solidFill>
                  <a:schemeClr val="tx1"/>
                </a:solidFill>
              </a:rPr>
              <a:t>Hidrodinamikai kenés</a:t>
            </a:r>
            <a:endParaRPr lang="en-US" sz="3200" b="1" i="1" dirty="0">
              <a:solidFill>
                <a:schemeClr val="tx1"/>
              </a:solidFill>
            </a:endParaRPr>
          </a:p>
        </p:txBody>
      </p:sp>
      <p:sp>
        <p:nvSpPr>
          <p:cNvPr id="31747" name="Text Box 3"/>
          <p:cNvSpPr txBox="1">
            <a:spLocks noChangeArrowheads="1"/>
          </p:cNvSpPr>
          <p:nvPr/>
        </p:nvSpPr>
        <p:spPr bwMode="auto">
          <a:xfrm>
            <a:off x="1042988" y="2565400"/>
            <a:ext cx="7543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dirty="0"/>
              <a:t>Akkor történik, amikor a merev felszínek nem párhuzamosak egymással és a folyadék tangenciális irányban halad, azaz a felszínek elcsúsznak egymáson ék alakban.  </a:t>
            </a:r>
            <a:endParaRPr lang="en-US" altLang="hu-HU" dirty="0"/>
          </a:p>
        </p:txBody>
      </p:sp>
    </p:spTree>
    <p:extLst>
      <p:ext uri="{BB962C8B-B14F-4D97-AF65-F5344CB8AC3E}">
        <p14:creationId xmlns:p14="http://schemas.microsoft.com/office/powerpoint/2010/main" val="42419344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2565400"/>
            <a:ext cx="23431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2771" name="Text Box 4"/>
          <p:cNvSpPr txBox="1">
            <a:spLocks noChangeArrowheads="1"/>
          </p:cNvSpPr>
          <p:nvPr/>
        </p:nvSpPr>
        <p:spPr bwMode="auto">
          <a:xfrm>
            <a:off x="971550" y="333375"/>
            <a:ext cx="7391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a:t>Emelő nyomás keletkezik az ékben a folyadék viszkozitása által, amint a talapzat mozgása behúzza a folyadékot a felszínek közötti résbe. </a:t>
            </a:r>
            <a:endParaRPr lang="en-US" altLang="hu-HU"/>
          </a:p>
        </p:txBody>
      </p:sp>
    </p:spTree>
    <p:extLst>
      <p:ext uri="{BB962C8B-B14F-4D97-AF65-F5344CB8AC3E}">
        <p14:creationId xmlns:p14="http://schemas.microsoft.com/office/powerpoint/2010/main" val="2090075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447800" y="304800"/>
            <a:ext cx="5638800" cy="585418"/>
          </a:xfrm>
          <a:prstGeom prst="rect">
            <a:avLst/>
          </a:prstGeom>
          <a:noFill/>
          <a:ln w="9525">
            <a:noFill/>
            <a:miter lim="800000"/>
            <a:headEnd/>
            <a:tailEnd/>
          </a:ln>
          <a:effectLst>
            <a:outerShdw dist="35921" dir="2700000" algn="ctr" rotWithShape="0">
              <a:schemeClr val="bg2"/>
            </a:outerShdw>
          </a:effectLst>
        </p:spPr>
        <p:txBody>
          <a:bodyPr lIns="92075" tIns="46038" rIns="92075" bIns="46038">
            <a:spAutoFit/>
          </a:bodyPr>
          <a:lstStyle/>
          <a:p>
            <a:pPr algn="ctr">
              <a:spcBef>
                <a:spcPct val="50000"/>
              </a:spcBef>
              <a:defRPr/>
            </a:pPr>
            <a:r>
              <a:rPr lang="en-US" sz="3200" b="1" i="1" dirty="0"/>
              <a:t> </a:t>
            </a:r>
            <a:r>
              <a:rPr lang="hu-HU" sz="3200" b="1" i="1" dirty="0"/>
              <a:t>Kipréselt film kenés</a:t>
            </a:r>
            <a:endParaRPr lang="en-US" sz="3200" b="1" i="1" dirty="0"/>
          </a:p>
        </p:txBody>
      </p:sp>
      <p:sp>
        <p:nvSpPr>
          <p:cNvPr id="33795" name="Text Box 4"/>
          <p:cNvSpPr txBox="1">
            <a:spLocks noChangeArrowheads="1"/>
          </p:cNvSpPr>
          <p:nvPr/>
        </p:nvSpPr>
        <p:spPr bwMode="auto">
          <a:xfrm>
            <a:off x="914400" y="1143000"/>
            <a:ext cx="7696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sz="2400"/>
              <a:t>Akkor történik, amikor a merev, terhelést viselő talapzatok merőlegesen mozognak egymás felé. </a:t>
            </a:r>
          </a:p>
          <a:p>
            <a:pPr>
              <a:spcBef>
                <a:spcPct val="50000"/>
              </a:spcBef>
            </a:pPr>
            <a:r>
              <a:rPr lang="hu-HU" altLang="hu-HU" sz="2400"/>
              <a:t>A két ízületi felszín közötti résben a folyadék viszkozitás nyomást hoz létre, amely a folyékony kenőanyagot kipréseli.</a:t>
            </a:r>
          </a:p>
        </p:txBody>
      </p:sp>
      <p:sp>
        <p:nvSpPr>
          <p:cNvPr id="33796" name="Text Box 5"/>
          <p:cNvSpPr txBox="1">
            <a:spLocks noChangeArrowheads="1"/>
          </p:cNvSpPr>
          <p:nvPr/>
        </p:nvSpPr>
        <p:spPr bwMode="auto">
          <a:xfrm>
            <a:off x="1143000" y="3254375"/>
            <a:ext cx="8001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sz="2400"/>
              <a:t>Ez a mechanizmus elégséges a rövid idejű nagy erők elviselésére. </a:t>
            </a:r>
            <a:endParaRPr lang="en-US" altLang="hu-HU" sz="2400"/>
          </a:p>
        </p:txBody>
      </p:sp>
      <p:pic>
        <p:nvPicPr>
          <p:cNvPr id="33797" name="Picture 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076700"/>
            <a:ext cx="3448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 name="Szövegdoboz 1"/>
          <p:cNvSpPr txBox="1"/>
          <p:nvPr/>
        </p:nvSpPr>
        <p:spPr>
          <a:xfrm>
            <a:off x="6948264" y="5334000"/>
            <a:ext cx="1662336" cy="369332"/>
          </a:xfrm>
          <a:prstGeom prst="rect">
            <a:avLst/>
          </a:prstGeom>
          <a:noFill/>
        </p:spPr>
        <p:txBody>
          <a:bodyPr wrap="square" rtlCol="0">
            <a:spAutoFit/>
          </a:bodyPr>
          <a:lstStyle/>
          <a:p>
            <a:r>
              <a:rPr lang="hu-HU" dirty="0" smtClean="0"/>
              <a:t>2017.05.13.</a:t>
            </a:r>
            <a:endParaRPr lang="hu-HU" dirty="0"/>
          </a:p>
        </p:txBody>
      </p:sp>
    </p:spTree>
    <p:extLst>
      <p:ext uri="{BB962C8B-B14F-4D97-AF65-F5344CB8AC3E}">
        <p14:creationId xmlns:p14="http://schemas.microsoft.com/office/powerpoint/2010/main" val="31680892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304800"/>
            <a:ext cx="8072438"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6638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052513"/>
            <a:ext cx="6910387" cy="55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371600" y="246063"/>
            <a:ext cx="6096000" cy="523220"/>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spcBef>
                <a:spcPct val="50000"/>
              </a:spcBef>
              <a:defRPr/>
            </a:pPr>
            <a:r>
              <a:rPr lang="en-US" sz="2800" dirty="0" err="1" smtClean="0">
                <a:solidFill>
                  <a:schemeClr val="tx1"/>
                </a:solidFill>
              </a:rPr>
              <a:t>Elas</a:t>
            </a:r>
            <a:r>
              <a:rPr lang="hu-HU" sz="2800" dirty="0" smtClean="0">
                <a:solidFill>
                  <a:schemeClr val="tx1"/>
                </a:solidFill>
              </a:rPr>
              <a:t>z</a:t>
            </a:r>
            <a:r>
              <a:rPr lang="en-US" sz="2800" dirty="0" err="1" smtClean="0">
                <a:solidFill>
                  <a:schemeClr val="tx1"/>
                </a:solidFill>
              </a:rPr>
              <a:t>tod</a:t>
            </a:r>
            <a:r>
              <a:rPr lang="hu-HU" sz="2800" dirty="0" err="1">
                <a:solidFill>
                  <a:schemeClr val="tx1"/>
                </a:solidFill>
              </a:rPr>
              <a:t>inamikai</a:t>
            </a:r>
            <a:r>
              <a:rPr lang="hu-HU" sz="2800" dirty="0">
                <a:solidFill>
                  <a:schemeClr val="tx1"/>
                </a:solidFill>
              </a:rPr>
              <a:t> kenés</a:t>
            </a:r>
            <a:endParaRPr lang="en-US" sz="2800" dirty="0">
              <a:solidFill>
                <a:schemeClr val="tx1"/>
              </a:solidFill>
            </a:endParaRPr>
          </a:p>
        </p:txBody>
      </p:sp>
    </p:spTree>
    <p:extLst>
      <p:ext uri="{BB962C8B-B14F-4D97-AF65-F5344CB8AC3E}">
        <p14:creationId xmlns:p14="http://schemas.microsoft.com/office/powerpoint/2010/main" val="3230568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990600"/>
            <a:ext cx="7129463"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1371600" y="457200"/>
            <a:ext cx="670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sz="2400"/>
              <a:t>A felszínt alkotó anyag nem sima</a:t>
            </a:r>
            <a:endParaRPr lang="en-US" altLang="hu-HU" sz="2400"/>
          </a:p>
        </p:txBody>
      </p:sp>
      <p:sp>
        <p:nvSpPr>
          <p:cNvPr id="4" name="Szövegdoboz 3"/>
          <p:cNvSpPr txBox="1"/>
          <p:nvPr/>
        </p:nvSpPr>
        <p:spPr>
          <a:xfrm>
            <a:off x="4643438" y="3357563"/>
            <a:ext cx="1800225"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hu-HU" sz="2400" dirty="0"/>
              <a:t>Határvonal érdesség találkozása</a:t>
            </a:r>
            <a:endParaRPr lang="en-US" sz="2400" dirty="0"/>
          </a:p>
        </p:txBody>
      </p:sp>
      <p:sp>
        <p:nvSpPr>
          <p:cNvPr id="5" name="Szövegdoboz 4"/>
          <p:cNvSpPr txBox="1"/>
          <p:nvPr/>
        </p:nvSpPr>
        <p:spPr>
          <a:xfrm>
            <a:off x="3132138" y="981075"/>
            <a:ext cx="1800225"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hu-HU" sz="2400" dirty="0"/>
              <a:t>Nyomás alatti folyadék</a:t>
            </a:r>
            <a:endParaRPr lang="en-US" sz="2400" dirty="0"/>
          </a:p>
        </p:txBody>
      </p:sp>
    </p:spTree>
    <p:extLst>
      <p:ext uri="{BB962C8B-B14F-4D97-AF65-F5344CB8AC3E}">
        <p14:creationId xmlns:p14="http://schemas.microsoft.com/office/powerpoint/2010/main" val="641560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762000"/>
            <a:ext cx="6794500"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1981200" y="228600"/>
            <a:ext cx="6477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a:t>Önkenés</a:t>
            </a:r>
            <a:endParaRPr lang="en-US" altLang="hu-HU"/>
          </a:p>
        </p:txBody>
      </p:sp>
    </p:spTree>
    <p:extLst>
      <p:ext uri="{BB962C8B-B14F-4D97-AF65-F5344CB8AC3E}">
        <p14:creationId xmlns:p14="http://schemas.microsoft.com/office/powerpoint/2010/main" val="74178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nvGraphicFramePr>
        <p:xfrm>
          <a:off x="1981200" y="876300"/>
          <a:ext cx="4776788" cy="5105400"/>
        </p:xfrm>
        <a:graphic>
          <a:graphicData uri="http://schemas.openxmlformats.org/presentationml/2006/ole">
            <mc:AlternateContent xmlns:mc="http://schemas.openxmlformats.org/markup-compatibility/2006">
              <mc:Choice xmlns:v="urn:schemas-microsoft-com:vml" Requires="v">
                <p:oleObj spid="_x0000_s92186" name="Bitkép alakzat" r:id="rId4" imgW="2986667" imgH="3193057" progId="Paint.Picture">
                  <p:embed/>
                </p:oleObj>
              </mc:Choice>
              <mc:Fallback>
                <p:oleObj name="Bitkép alakzat" r:id="rId4" imgW="2986667" imgH="319305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876300"/>
                        <a:ext cx="477678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7" name="Object 3"/>
          <p:cNvGraphicFramePr>
            <a:graphicFrameLocks noChangeAspect="1"/>
          </p:cNvGraphicFramePr>
          <p:nvPr/>
        </p:nvGraphicFramePr>
        <p:xfrm>
          <a:off x="4572000" y="915988"/>
          <a:ext cx="4343400" cy="4133850"/>
        </p:xfrm>
        <a:graphic>
          <a:graphicData uri="http://schemas.openxmlformats.org/presentationml/2006/ole">
            <mc:AlternateContent xmlns:mc="http://schemas.openxmlformats.org/markup-compatibility/2006">
              <mc:Choice xmlns:v="urn:schemas-microsoft-com:vml" Requires="v">
                <p:oleObj spid="_x0000_s92187" name="Bitkép alakzat" r:id="rId6" imgW="1592718" imgH="1516190" progId="Paint.Picture">
                  <p:embed/>
                </p:oleObj>
              </mc:Choice>
              <mc:Fallback>
                <p:oleObj name="Bitkép alakzat" r:id="rId6" imgW="1592718" imgH="1516190"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915988"/>
                        <a:ext cx="43434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708" name="Object 4"/>
          <p:cNvGraphicFramePr>
            <a:graphicFrameLocks noChangeAspect="1"/>
          </p:cNvGraphicFramePr>
          <p:nvPr/>
        </p:nvGraphicFramePr>
        <p:xfrm>
          <a:off x="0" y="914400"/>
          <a:ext cx="4572000" cy="4160838"/>
        </p:xfrm>
        <a:graphic>
          <a:graphicData uri="http://schemas.openxmlformats.org/presentationml/2006/ole">
            <mc:AlternateContent xmlns:mc="http://schemas.openxmlformats.org/markup-compatibility/2006">
              <mc:Choice xmlns:v="urn:schemas-microsoft-com:vml" Requires="v">
                <p:oleObj spid="_x0000_s92188" name="Bitkép alakzat" r:id="rId8" imgW="1943268" imgH="1767993" progId="Paint.Picture">
                  <p:embed/>
                </p:oleObj>
              </mc:Choice>
              <mc:Fallback>
                <p:oleObj name="Bitkép alakzat" r:id="rId8" imgW="1943268" imgH="1767993"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914400"/>
                        <a:ext cx="4572000" cy="41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zövegdoboz 1"/>
          <p:cNvSpPr txBox="1"/>
          <p:nvPr/>
        </p:nvSpPr>
        <p:spPr>
          <a:xfrm>
            <a:off x="971600" y="260648"/>
            <a:ext cx="6120680" cy="461665"/>
          </a:xfrm>
          <a:prstGeom prst="rect">
            <a:avLst/>
          </a:prstGeom>
          <a:noFill/>
        </p:spPr>
        <p:txBody>
          <a:bodyPr wrap="square" rtlCol="0">
            <a:spAutoFit/>
          </a:bodyPr>
          <a:lstStyle/>
          <a:p>
            <a:pPr algn="ctr"/>
            <a:r>
              <a:rPr lang="hu-HU" sz="2400" dirty="0" smtClean="0"/>
              <a:t>A </a:t>
            </a:r>
            <a:r>
              <a:rPr lang="hu-HU" sz="2400" dirty="0" err="1" smtClean="0"/>
              <a:t>femur</a:t>
            </a:r>
            <a:r>
              <a:rPr lang="hu-HU" sz="2400" dirty="0" smtClean="0"/>
              <a:t> és </a:t>
            </a:r>
            <a:r>
              <a:rPr lang="hu-HU" sz="2400" dirty="0" err="1" smtClean="0"/>
              <a:t>tibia</a:t>
            </a:r>
            <a:r>
              <a:rPr lang="hu-HU" sz="2400" dirty="0" smtClean="0"/>
              <a:t> </a:t>
            </a:r>
            <a:r>
              <a:rPr lang="hu-HU" sz="2400" dirty="0" err="1" smtClean="0"/>
              <a:t>kondiluszait</a:t>
            </a:r>
            <a:r>
              <a:rPr lang="hu-HU" sz="2400" dirty="0" smtClean="0"/>
              <a:t> borító üvegporc</a:t>
            </a:r>
            <a:endParaRPr lang="hu-HU" sz="2400" dirty="0"/>
          </a:p>
        </p:txBody>
      </p:sp>
    </p:spTree>
    <p:extLst>
      <p:ext uri="{BB962C8B-B14F-4D97-AF65-F5344CB8AC3E}">
        <p14:creationId xmlns:p14="http://schemas.microsoft.com/office/powerpoint/2010/main" val="2147162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ox(out)">
                                      <p:cBhvr>
                                        <p:cTn id="7" dur="500"/>
                                        <p:tgtEl>
                                          <p:spTgt spid="72706"/>
                                        </p:tgtEl>
                                      </p:cBhvr>
                                    </p:animEffect>
                                  </p:childTnLst>
                                  <p:subTnLst>
                                    <p:set>
                                      <p:cBhvr override="childStyle">
                                        <p:cTn dur="1" fill="hold" display="0" masterRel="nextClick" afterEffect="1"/>
                                        <p:tgtEl>
                                          <p:spTgt spid="72706"/>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2708"/>
                                        </p:tgtEl>
                                        <p:attrNameLst>
                                          <p:attrName>style.visibility</p:attrName>
                                        </p:attrNameLst>
                                      </p:cBhvr>
                                      <p:to>
                                        <p:strVal val="visible"/>
                                      </p:to>
                                    </p:set>
                                    <p:animEffect transition="in" filter="box(out)">
                                      <p:cBhvr>
                                        <p:cTn id="12" dur="500"/>
                                        <p:tgtEl>
                                          <p:spTgt spid="72708"/>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2707"/>
                                        </p:tgtEl>
                                        <p:attrNameLst>
                                          <p:attrName>style.visibility</p:attrName>
                                        </p:attrNameLst>
                                      </p:cBhvr>
                                      <p:to>
                                        <p:strVal val="visible"/>
                                      </p:to>
                                    </p:set>
                                    <p:animEffect transition="in" filter="box(out)">
                                      <p:cBhvr>
                                        <p:cTn id="17" dur="500"/>
                                        <p:tgtEl>
                                          <p:spTgt spid="72707"/>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zövegdoboz 1"/>
          <p:cNvSpPr txBox="1">
            <a:spLocks noChangeArrowheads="1"/>
          </p:cNvSpPr>
          <p:nvPr/>
        </p:nvSpPr>
        <p:spPr bwMode="auto">
          <a:xfrm>
            <a:off x="1692275" y="1125538"/>
            <a:ext cx="611981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r>
              <a:rPr lang="hu-HU" altLang="hu-HU"/>
              <a:t>Mivel a porcnak nincs vérellátása a folyadék kipréselés által szerzi be a szükséges tápanyagokat, amelyeket a visszaáramlás során visz be a porcba. Ezért fontos, hogy fizikai aktivitással fokozzuk ezt a folyamatot. Hosszantartó immobolitás után a porcok terhelésének fokozatosnak kell lenni, hogy össze ne töredezzen a porc finom szerkezete.</a:t>
            </a:r>
            <a:endParaRPr lang="en-US" altLang="hu-HU"/>
          </a:p>
        </p:txBody>
      </p:sp>
    </p:spTree>
    <p:extLst>
      <p:ext uri="{BB962C8B-B14F-4D97-AF65-F5344CB8AC3E}">
        <p14:creationId xmlns:p14="http://schemas.microsoft.com/office/powerpoint/2010/main" val="15932089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1476375" y="620713"/>
            <a:ext cx="69342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sz="2400"/>
              <a:t>A kenés hatékonysága az alkalmazott terheléstől és a felszínek sebességének nagyságától és irányától függ. </a:t>
            </a:r>
            <a:endParaRPr lang="en-US" altLang="hu-HU" sz="2400"/>
          </a:p>
        </p:txBody>
      </p:sp>
      <p:sp>
        <p:nvSpPr>
          <p:cNvPr id="39939" name="Rectangle 4"/>
          <p:cNvSpPr>
            <a:spLocks noChangeArrowheads="1"/>
          </p:cNvSpPr>
          <p:nvPr/>
        </p:nvSpPr>
        <p:spPr bwMode="auto">
          <a:xfrm>
            <a:off x="1143000" y="21336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hu-HU" altLang="hu-HU" sz="2400" u="sng">
                <a:solidFill>
                  <a:schemeClr val="tx2"/>
                </a:solidFill>
              </a:rPr>
              <a:t>Határvonal kenés</a:t>
            </a:r>
            <a:r>
              <a:rPr lang="en-US" altLang="hu-HU" sz="2400"/>
              <a:t>: </a:t>
            </a:r>
            <a:r>
              <a:rPr lang="hu-HU" altLang="hu-HU" sz="2400"/>
              <a:t>nagy terhelés, lassú sebesség, hosszú idő. </a:t>
            </a:r>
            <a:endParaRPr lang="en-US" altLang="hu-HU" sz="2400"/>
          </a:p>
        </p:txBody>
      </p:sp>
      <p:sp>
        <p:nvSpPr>
          <p:cNvPr id="39940" name="Rectangle 5"/>
          <p:cNvSpPr>
            <a:spLocks noChangeArrowheads="1"/>
          </p:cNvSpPr>
          <p:nvPr/>
        </p:nvSpPr>
        <p:spPr bwMode="auto">
          <a:xfrm>
            <a:off x="1143000" y="3048000"/>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l">
              <a:spcBef>
                <a:spcPct val="50000"/>
              </a:spcBef>
            </a:pPr>
            <a:r>
              <a:rPr lang="en-US" altLang="hu-HU" sz="2400" u="sng" dirty="0"/>
              <a:t>F</a:t>
            </a:r>
            <a:r>
              <a:rPr lang="hu-HU" altLang="hu-HU" sz="2400" u="sng" dirty="0" err="1"/>
              <a:t>olyadék</a:t>
            </a:r>
            <a:r>
              <a:rPr lang="en-US" altLang="hu-HU" sz="2400" u="sng" dirty="0"/>
              <a:t> film </a:t>
            </a:r>
            <a:r>
              <a:rPr lang="hu-HU" altLang="hu-HU" sz="2400" u="sng" dirty="0"/>
              <a:t>kenés</a:t>
            </a:r>
            <a:r>
              <a:rPr lang="en-US" altLang="hu-HU" sz="2400" dirty="0"/>
              <a:t>: </a:t>
            </a:r>
            <a:r>
              <a:rPr lang="hu-HU" altLang="hu-HU" sz="2400" dirty="0"/>
              <a:t>kis teher, nagy sebesség</a:t>
            </a:r>
            <a:endParaRPr lang="en-US" altLang="hu-HU" sz="2400" dirty="0"/>
          </a:p>
        </p:txBody>
      </p:sp>
      <p:sp>
        <p:nvSpPr>
          <p:cNvPr id="39941" name="Rectangle 8"/>
          <p:cNvSpPr>
            <a:spLocks noChangeArrowheads="1"/>
          </p:cNvSpPr>
          <p:nvPr/>
        </p:nvSpPr>
        <p:spPr bwMode="auto">
          <a:xfrm>
            <a:off x="1143000" y="3657600"/>
            <a:ext cx="68580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spcBef>
                <a:spcPct val="50000"/>
              </a:spcBef>
            </a:pPr>
            <a:r>
              <a:rPr lang="en-US" altLang="hu-HU" sz="2400" u="sng" dirty="0" err="1"/>
              <a:t>Elas</a:t>
            </a:r>
            <a:r>
              <a:rPr lang="hu-HU" altLang="hu-HU" sz="2400" u="sng" dirty="0"/>
              <a:t>z</a:t>
            </a:r>
            <a:r>
              <a:rPr lang="en-US" altLang="hu-HU" sz="2400" u="sng" dirty="0" err="1"/>
              <a:t>toh</a:t>
            </a:r>
            <a:r>
              <a:rPr lang="hu-HU" altLang="hu-HU" sz="2400" u="sng" dirty="0" err="1"/>
              <a:t>idrodinamikus</a:t>
            </a:r>
            <a:r>
              <a:rPr lang="hu-HU" altLang="hu-HU" sz="2400" u="sng" dirty="0"/>
              <a:t> kenés</a:t>
            </a:r>
            <a:r>
              <a:rPr lang="en-US" altLang="hu-HU" sz="2400" dirty="0"/>
              <a:t>: </a:t>
            </a:r>
            <a:endParaRPr lang="hu-HU" altLang="hu-HU" sz="2400" dirty="0"/>
          </a:p>
          <a:p>
            <a:pPr>
              <a:spcBef>
                <a:spcPct val="50000"/>
              </a:spcBef>
            </a:pPr>
            <a:r>
              <a:rPr lang="hu-HU" altLang="hu-HU" sz="2400" dirty="0"/>
              <a:t>a nyomás alatti folyadék film alapvetően deformálja az ízületi felszínt. </a:t>
            </a:r>
          </a:p>
        </p:txBody>
      </p:sp>
    </p:spTree>
    <p:extLst>
      <p:ext uri="{BB962C8B-B14F-4D97-AF65-F5344CB8AC3E}">
        <p14:creationId xmlns:p14="http://schemas.microsoft.com/office/powerpoint/2010/main" val="1581590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7" name="Group 9"/>
          <p:cNvGrpSpPr>
            <a:grpSpLocks/>
          </p:cNvGrpSpPr>
          <p:nvPr/>
        </p:nvGrpSpPr>
        <p:grpSpPr bwMode="auto">
          <a:xfrm>
            <a:off x="0" y="0"/>
            <a:ext cx="9144000" cy="6858000"/>
            <a:chOff x="0" y="0"/>
            <a:chExt cx="5760" cy="4320"/>
          </a:xfrm>
        </p:grpSpPr>
        <p:sp>
          <p:nvSpPr>
            <p:cNvPr id="2052" name="Rectangle 4"/>
            <p:cNvSpPr>
              <a:spLocks noChangeArrowheads="1"/>
            </p:cNvSpPr>
            <p:nvPr/>
          </p:nvSpPr>
          <p:spPr bwMode="auto">
            <a:xfrm>
              <a:off x="0" y="3744"/>
              <a:ext cx="5760" cy="576"/>
            </a:xfrm>
            <a:prstGeom prst="rect">
              <a:avLst/>
            </a:prstGeom>
            <a:gradFill rotWithShape="1">
              <a:gsLst>
                <a:gs pos="0">
                  <a:schemeClr val="bg1"/>
                </a:gs>
                <a:gs pos="100000">
                  <a:srgbClr val="BD8F88"/>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2053" name="Rectangle 5"/>
            <p:cNvSpPr>
              <a:spLocks noChangeArrowheads="1"/>
            </p:cNvSpPr>
            <p:nvPr/>
          </p:nvSpPr>
          <p:spPr bwMode="auto">
            <a:xfrm>
              <a:off x="0" y="0"/>
              <a:ext cx="5760" cy="576"/>
            </a:xfrm>
            <a:prstGeom prst="rect">
              <a:avLst/>
            </a:prstGeom>
            <a:gradFill rotWithShape="1">
              <a:gsLst>
                <a:gs pos="0">
                  <a:srgbClr val="BD8F88"/>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pic>
          <p:nvPicPr>
            <p:cNvPr id="2055" name="Picture 7" descr="nrrh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 y="3732"/>
              <a:ext cx="1698" cy="302"/>
            </a:xfrm>
            <a:prstGeom prst="rect">
              <a:avLst/>
            </a:prstGeom>
            <a:noFill/>
            <a:extLst>
              <a:ext uri="{909E8E84-426E-40DD-AFC4-6F175D3DCCD1}">
                <a14:hiddenFill xmlns:a14="http://schemas.microsoft.com/office/drawing/2010/main">
                  <a:solidFill>
                    <a:srgbClr val="FFFFFF"/>
                  </a:solidFill>
                </a14:hiddenFill>
              </a:ext>
            </a:extLst>
          </p:spPr>
        </p:pic>
      </p:grpSp>
      <p:sp>
        <p:nvSpPr>
          <p:cNvPr id="2058" name="Text Box 10"/>
          <p:cNvSpPr txBox="1">
            <a:spLocks noChangeArrowheads="1"/>
          </p:cNvSpPr>
          <p:nvPr/>
        </p:nvSpPr>
        <p:spPr bwMode="auto">
          <a:xfrm>
            <a:off x="533400" y="409575"/>
            <a:ext cx="815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b="1"/>
              <a:t>Figure 2</a:t>
            </a:r>
            <a:r>
              <a:rPr lang="en-US" altLang="hu-HU"/>
              <a:t> </a:t>
            </a:r>
            <a:r>
              <a:rPr lang="en-US" altLang="hu-HU">
                <a:solidFill>
                  <a:srgbClr val="221E1F"/>
                </a:solidFill>
              </a:rPr>
              <a:t>Mechanisms of cartilage superficial zone disruption</a:t>
            </a:r>
          </a:p>
        </p:txBody>
      </p:sp>
      <p:sp>
        <p:nvSpPr>
          <p:cNvPr id="2059" name="Text Box 11"/>
          <p:cNvSpPr txBox="1">
            <a:spLocks noChangeArrowheads="1"/>
          </p:cNvSpPr>
          <p:nvPr/>
        </p:nvSpPr>
        <p:spPr bwMode="auto">
          <a:xfrm>
            <a:off x="1143000" y="5257800"/>
            <a:ext cx="6858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u-HU" sz="1200">
                <a:solidFill>
                  <a:srgbClr val="221E1F"/>
                </a:solidFill>
              </a:rPr>
              <a:t>Lotz, M. K. &amp; Caramés, B. </a:t>
            </a:r>
            <a:r>
              <a:rPr lang="en-GB" altLang="hu-HU" sz="1200"/>
              <a:t>(2011) </a:t>
            </a:r>
            <a:r>
              <a:rPr lang="en-US" altLang="hu-HU" sz="1200">
                <a:solidFill>
                  <a:srgbClr val="221E1F"/>
                </a:solidFill>
              </a:rPr>
              <a:t>Autophagy and cartilage homeostasis mechanisms</a:t>
            </a:r>
          </a:p>
          <a:p>
            <a:r>
              <a:rPr lang="en-US" altLang="hu-HU" sz="1200">
                <a:solidFill>
                  <a:srgbClr val="221E1F"/>
                </a:solidFill>
              </a:rPr>
              <a:t>in joint health, aging and OA</a:t>
            </a:r>
          </a:p>
          <a:p>
            <a:r>
              <a:rPr lang="en-US" altLang="hu-HU" sz="1200" i="1"/>
              <a:t>Nat. Rev. Rheumatol.</a:t>
            </a:r>
            <a:r>
              <a:rPr lang="en-US" altLang="hu-HU" sz="1200"/>
              <a:t> doi:10.1038/nrrheum.2011.109</a:t>
            </a:r>
          </a:p>
        </p:txBody>
      </p:sp>
      <p:pic>
        <p:nvPicPr>
          <p:cNvPr id="2108" name="Picture 60" descr="nrrhe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931863"/>
            <a:ext cx="5921375" cy="418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18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Képtalálat a következőre: biomechanics of carti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836712"/>
            <a:ext cx="57150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522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Képtalálat a következőre: biomechanics of cartil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908720"/>
            <a:ext cx="390525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704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extLst>
              <p:ext uri="{D42A27DB-BD31-4B8C-83A1-F6EECF244321}">
                <p14:modId xmlns:p14="http://schemas.microsoft.com/office/powerpoint/2010/main" val="2732455204"/>
              </p:ext>
            </p:extLst>
          </p:nvPr>
        </p:nvGraphicFramePr>
        <p:xfrm>
          <a:off x="539552" y="1196752"/>
          <a:ext cx="7992888" cy="4525963"/>
        </p:xfrm>
        <a:graphic>
          <a:graphicData uri="http://schemas.openxmlformats.org/drawingml/2006/table">
            <a:tbl>
              <a:tblPr/>
              <a:tblGrid>
                <a:gridCol w="1191722"/>
                <a:gridCol w="1715472"/>
                <a:gridCol w="1558239"/>
                <a:gridCol w="1403175"/>
                <a:gridCol w="2124280"/>
              </a:tblGrid>
              <a:tr h="966217">
                <a:tc>
                  <a:txBody>
                    <a:bodyPr/>
                    <a:lstStyle/>
                    <a:p>
                      <a:pPr algn="ctr"/>
                      <a:endParaRPr lang="hu-HU" sz="2000" dirty="0"/>
                    </a:p>
                  </a:txBody>
                  <a:tcPr marL="50854" marR="50854" marT="25427" marB="25427" anchor="ctr">
                    <a:lnL>
                      <a:noFill/>
                    </a:lnL>
                    <a:lnR>
                      <a:noFill/>
                    </a:lnR>
                    <a:lnT>
                      <a:noFill/>
                    </a:lnT>
                    <a:lnB>
                      <a:noFill/>
                    </a:lnB>
                  </a:tcPr>
                </a:tc>
                <a:tc>
                  <a:txBody>
                    <a:bodyPr/>
                    <a:lstStyle/>
                    <a:p>
                      <a:pPr algn="ctr"/>
                      <a:r>
                        <a:rPr lang="hu-HU" sz="2000"/>
                        <a:t>Collagen</a:t>
                      </a:r>
                      <a:br>
                        <a:rPr lang="hu-HU" sz="2000"/>
                      </a:br>
                      <a:r>
                        <a:rPr lang="hu-HU" sz="2000"/>
                        <a:t>(wet weight)</a:t>
                      </a:r>
                    </a:p>
                  </a:txBody>
                  <a:tcPr marL="50854" marR="50854" marT="25427" marB="25427" anchor="ctr">
                    <a:lnL>
                      <a:noFill/>
                    </a:lnL>
                    <a:lnR>
                      <a:noFill/>
                    </a:lnR>
                    <a:lnT>
                      <a:noFill/>
                    </a:lnT>
                    <a:lnB>
                      <a:noFill/>
                    </a:lnB>
                  </a:tcPr>
                </a:tc>
                <a:tc>
                  <a:txBody>
                    <a:bodyPr/>
                    <a:lstStyle/>
                    <a:p>
                      <a:pPr algn="ctr"/>
                      <a:r>
                        <a:rPr lang="hu-HU" sz="2000"/>
                        <a:t>Proteoglycan (wet weight)</a:t>
                      </a:r>
                    </a:p>
                  </a:txBody>
                  <a:tcPr marL="50854" marR="50854" marT="25427" marB="25427" anchor="ctr">
                    <a:lnL>
                      <a:noFill/>
                    </a:lnL>
                    <a:lnR>
                      <a:noFill/>
                    </a:lnR>
                    <a:lnT>
                      <a:noFill/>
                    </a:lnT>
                    <a:lnB>
                      <a:noFill/>
                    </a:lnB>
                  </a:tcPr>
                </a:tc>
                <a:tc>
                  <a:txBody>
                    <a:bodyPr/>
                    <a:lstStyle/>
                    <a:p>
                      <a:pPr algn="ctr"/>
                      <a:r>
                        <a:rPr lang="hu-HU" sz="2000"/>
                        <a:t>Fluid</a:t>
                      </a:r>
                      <a:br>
                        <a:rPr lang="hu-HU" sz="2000"/>
                      </a:br>
                      <a:r>
                        <a:rPr lang="hu-HU" sz="2000"/>
                        <a:t>(wet weight)</a:t>
                      </a:r>
                    </a:p>
                  </a:txBody>
                  <a:tcPr marL="50854" marR="50854" marT="25427" marB="25427" anchor="ctr">
                    <a:lnL>
                      <a:noFill/>
                    </a:lnL>
                    <a:lnR>
                      <a:noFill/>
                    </a:lnR>
                    <a:lnT>
                      <a:noFill/>
                    </a:lnT>
                    <a:lnB>
                      <a:noFill/>
                    </a:lnB>
                  </a:tcPr>
                </a:tc>
                <a:tc>
                  <a:txBody>
                    <a:bodyPr/>
                    <a:lstStyle/>
                    <a:p>
                      <a:pPr algn="ctr"/>
                      <a:r>
                        <a:rPr lang="hu-HU" sz="2000"/>
                        <a:t>Young’s modulus</a:t>
                      </a:r>
                    </a:p>
                  </a:txBody>
                  <a:tcPr marL="50854" marR="50854" marT="25427" marB="25427" anchor="ctr">
                    <a:lnL>
                      <a:noFill/>
                    </a:lnL>
                    <a:lnR>
                      <a:noFill/>
                    </a:lnR>
                    <a:lnT>
                      <a:noFill/>
                    </a:lnT>
                    <a:lnB>
                      <a:noFill/>
                    </a:lnB>
                  </a:tcPr>
                </a:tc>
              </a:tr>
              <a:tr h="966217">
                <a:tc>
                  <a:txBody>
                    <a:bodyPr/>
                    <a:lstStyle/>
                    <a:p>
                      <a:pPr algn="ctr"/>
                      <a:r>
                        <a:rPr lang="hu-HU" sz="2000"/>
                        <a:t>Articular cartilage</a:t>
                      </a:r>
                    </a:p>
                  </a:txBody>
                  <a:tcPr marL="50854" marR="50854" marT="25427" marB="25427" anchor="ctr">
                    <a:lnL>
                      <a:noFill/>
                    </a:lnL>
                    <a:lnR>
                      <a:noFill/>
                    </a:lnR>
                    <a:lnT>
                      <a:noFill/>
                    </a:lnT>
                    <a:lnB>
                      <a:noFill/>
                    </a:lnB>
                  </a:tcPr>
                </a:tc>
                <a:tc>
                  <a:txBody>
                    <a:bodyPr/>
                    <a:lstStyle/>
                    <a:p>
                      <a:pPr algn="ctr"/>
                      <a:r>
                        <a:rPr lang="hu-HU" sz="2000"/>
                        <a:t>10-20% (type II)</a:t>
                      </a:r>
                    </a:p>
                  </a:txBody>
                  <a:tcPr marL="50854" marR="50854" marT="25427" marB="25427" anchor="ctr">
                    <a:lnL>
                      <a:noFill/>
                    </a:lnL>
                    <a:lnR>
                      <a:noFill/>
                    </a:lnR>
                    <a:lnT>
                      <a:noFill/>
                    </a:lnT>
                    <a:lnB>
                      <a:noFill/>
                    </a:lnB>
                  </a:tcPr>
                </a:tc>
                <a:tc>
                  <a:txBody>
                    <a:bodyPr/>
                    <a:lstStyle/>
                    <a:p>
                      <a:pPr algn="ctr"/>
                      <a:r>
                        <a:rPr lang="hu-HU" sz="2000" dirty="0"/>
                        <a:t>5-10%</a:t>
                      </a:r>
                    </a:p>
                  </a:txBody>
                  <a:tcPr marL="50854" marR="50854" marT="25427" marB="25427" anchor="ctr">
                    <a:lnL>
                      <a:noFill/>
                    </a:lnL>
                    <a:lnR>
                      <a:noFill/>
                    </a:lnR>
                    <a:lnT>
                      <a:noFill/>
                    </a:lnT>
                    <a:lnB>
                      <a:noFill/>
                    </a:lnB>
                  </a:tcPr>
                </a:tc>
                <a:tc>
                  <a:txBody>
                    <a:bodyPr/>
                    <a:lstStyle/>
                    <a:p>
                      <a:pPr algn="ctr"/>
                      <a:r>
                        <a:rPr lang="hu-HU" sz="2000"/>
                        <a:t>68-85%</a:t>
                      </a:r>
                    </a:p>
                  </a:txBody>
                  <a:tcPr marL="50854" marR="50854" marT="25427" marB="25427" anchor="ctr">
                    <a:lnL>
                      <a:noFill/>
                    </a:lnL>
                    <a:lnR>
                      <a:noFill/>
                    </a:lnR>
                    <a:lnT>
                      <a:noFill/>
                    </a:lnT>
                    <a:lnB>
                      <a:noFill/>
                    </a:lnB>
                  </a:tcPr>
                </a:tc>
                <a:tc>
                  <a:txBody>
                    <a:bodyPr/>
                    <a:lstStyle/>
                    <a:p>
                      <a:pPr algn="ctr"/>
                      <a:r>
                        <a:rPr lang="hu-HU" sz="2000"/>
                        <a:t>~0.5 MPa (compression)</a:t>
                      </a:r>
                    </a:p>
                  </a:txBody>
                  <a:tcPr marL="50854" marR="50854" marT="25427" marB="25427" anchor="ctr">
                    <a:lnL>
                      <a:noFill/>
                    </a:lnL>
                    <a:lnR>
                      <a:noFill/>
                    </a:lnR>
                    <a:lnT>
                      <a:noFill/>
                    </a:lnT>
                    <a:lnB>
                      <a:noFill/>
                    </a:lnB>
                  </a:tcPr>
                </a:tc>
              </a:tr>
              <a:tr h="661096">
                <a:tc>
                  <a:txBody>
                    <a:bodyPr/>
                    <a:lstStyle/>
                    <a:p>
                      <a:pPr algn="ctr"/>
                      <a:r>
                        <a:rPr lang="hu-HU" sz="2000"/>
                        <a:t>Meniscus</a:t>
                      </a:r>
                    </a:p>
                  </a:txBody>
                  <a:tcPr marL="50854" marR="50854" marT="25427" marB="25427" anchor="ctr">
                    <a:lnL>
                      <a:noFill/>
                    </a:lnL>
                    <a:lnR>
                      <a:noFill/>
                    </a:lnR>
                    <a:lnT>
                      <a:noFill/>
                    </a:lnT>
                    <a:lnB>
                      <a:noFill/>
                    </a:lnB>
                  </a:tcPr>
                </a:tc>
                <a:tc>
                  <a:txBody>
                    <a:bodyPr/>
                    <a:lstStyle/>
                    <a:p>
                      <a:pPr algn="ctr"/>
                      <a:r>
                        <a:rPr lang="hu-HU" sz="2000"/>
                        <a:t>15-25% (type I)</a:t>
                      </a:r>
                    </a:p>
                  </a:txBody>
                  <a:tcPr marL="50854" marR="50854" marT="25427" marB="25427" anchor="ctr">
                    <a:lnL>
                      <a:noFill/>
                    </a:lnL>
                    <a:lnR>
                      <a:noFill/>
                    </a:lnR>
                    <a:lnT>
                      <a:noFill/>
                    </a:lnT>
                    <a:lnB>
                      <a:noFill/>
                    </a:lnB>
                  </a:tcPr>
                </a:tc>
                <a:tc>
                  <a:txBody>
                    <a:bodyPr/>
                    <a:lstStyle/>
                    <a:p>
                      <a:pPr algn="ctr"/>
                      <a:r>
                        <a:rPr lang="hu-HU" sz="2000"/>
                        <a:t>1-2%</a:t>
                      </a:r>
                    </a:p>
                  </a:txBody>
                  <a:tcPr marL="50854" marR="50854" marT="25427" marB="25427" anchor="ctr">
                    <a:lnL>
                      <a:noFill/>
                    </a:lnL>
                    <a:lnR>
                      <a:noFill/>
                    </a:lnR>
                    <a:lnT>
                      <a:noFill/>
                    </a:lnT>
                    <a:lnB>
                      <a:noFill/>
                    </a:lnB>
                  </a:tcPr>
                </a:tc>
                <a:tc>
                  <a:txBody>
                    <a:bodyPr/>
                    <a:lstStyle/>
                    <a:p>
                      <a:pPr algn="ctr"/>
                      <a:r>
                        <a:rPr lang="hu-HU" sz="2000"/>
                        <a:t>60-70%</a:t>
                      </a:r>
                    </a:p>
                  </a:txBody>
                  <a:tcPr marL="50854" marR="50854" marT="25427" marB="25427" anchor="ctr">
                    <a:lnL>
                      <a:noFill/>
                    </a:lnL>
                    <a:lnR>
                      <a:noFill/>
                    </a:lnR>
                    <a:lnT>
                      <a:noFill/>
                    </a:lnT>
                    <a:lnB>
                      <a:noFill/>
                    </a:lnB>
                  </a:tcPr>
                </a:tc>
                <a:tc>
                  <a:txBody>
                    <a:bodyPr/>
                    <a:lstStyle/>
                    <a:p>
                      <a:pPr algn="ctr"/>
                      <a:r>
                        <a:rPr lang="hu-HU" sz="2000"/>
                        <a:t>~0.1 MPa (compression)</a:t>
                      </a:r>
                    </a:p>
                  </a:txBody>
                  <a:tcPr marL="50854" marR="50854" marT="25427" marB="25427" anchor="ctr">
                    <a:lnL>
                      <a:noFill/>
                    </a:lnL>
                    <a:lnR>
                      <a:noFill/>
                    </a:lnR>
                    <a:lnT>
                      <a:noFill/>
                    </a:lnT>
                    <a:lnB>
                      <a:noFill/>
                    </a:lnB>
                  </a:tcPr>
                </a:tc>
              </a:tr>
              <a:tr h="813656">
                <a:tc>
                  <a:txBody>
                    <a:bodyPr/>
                    <a:lstStyle/>
                    <a:p>
                      <a:pPr algn="ctr"/>
                      <a:r>
                        <a:rPr lang="hu-HU" sz="2000"/>
                        <a:t>Ligament</a:t>
                      </a:r>
                    </a:p>
                  </a:txBody>
                  <a:tcPr marL="50854" marR="50854" marT="25427" marB="25427" anchor="ctr">
                    <a:lnL>
                      <a:noFill/>
                    </a:lnL>
                    <a:lnR>
                      <a:noFill/>
                    </a:lnR>
                    <a:lnT>
                      <a:noFill/>
                    </a:lnT>
                    <a:lnB>
                      <a:noFill/>
                    </a:lnB>
                  </a:tcPr>
                </a:tc>
                <a:tc>
                  <a:txBody>
                    <a:bodyPr/>
                    <a:lstStyle/>
                    <a:p>
                      <a:pPr algn="ctr"/>
                      <a:r>
                        <a:rPr lang="hu-HU" sz="2000"/>
                        <a:t>20-30% (type I)</a:t>
                      </a:r>
                    </a:p>
                  </a:txBody>
                  <a:tcPr marL="50854" marR="50854" marT="25427" marB="25427" anchor="ctr">
                    <a:lnL>
                      <a:noFill/>
                    </a:lnL>
                    <a:lnR>
                      <a:noFill/>
                    </a:lnR>
                    <a:lnT>
                      <a:noFill/>
                    </a:lnT>
                    <a:lnB>
                      <a:noFill/>
                    </a:lnB>
                  </a:tcPr>
                </a:tc>
                <a:tc>
                  <a:txBody>
                    <a:bodyPr/>
                    <a:lstStyle/>
                    <a:p>
                      <a:pPr algn="ctr"/>
                      <a:r>
                        <a:rPr lang="hu-HU" sz="2000"/>
                        <a:t>less than in cartilage</a:t>
                      </a:r>
                    </a:p>
                  </a:txBody>
                  <a:tcPr marL="50854" marR="50854" marT="25427" marB="25427" anchor="ctr">
                    <a:lnL>
                      <a:noFill/>
                    </a:lnL>
                    <a:lnR>
                      <a:noFill/>
                    </a:lnR>
                    <a:lnT>
                      <a:noFill/>
                    </a:lnT>
                    <a:lnB>
                      <a:noFill/>
                    </a:lnB>
                  </a:tcPr>
                </a:tc>
                <a:tc>
                  <a:txBody>
                    <a:bodyPr/>
                    <a:lstStyle/>
                    <a:p>
                      <a:pPr algn="ctr"/>
                      <a:r>
                        <a:rPr lang="hu-HU" sz="2000"/>
                        <a:t>60-70%</a:t>
                      </a:r>
                    </a:p>
                  </a:txBody>
                  <a:tcPr marL="50854" marR="50854" marT="25427" marB="25427" anchor="ctr">
                    <a:lnL>
                      <a:noFill/>
                    </a:lnL>
                    <a:lnR>
                      <a:noFill/>
                    </a:lnR>
                    <a:lnT>
                      <a:noFill/>
                    </a:lnT>
                    <a:lnB>
                      <a:noFill/>
                    </a:lnB>
                  </a:tcPr>
                </a:tc>
                <a:tc>
                  <a:txBody>
                    <a:bodyPr/>
                    <a:lstStyle/>
                    <a:p>
                      <a:pPr algn="ctr"/>
                      <a:r>
                        <a:rPr lang="hu-HU" sz="2000"/>
                        <a:t>"/&gt;100 MPa</a:t>
                      </a:r>
                      <a:br>
                        <a:rPr lang="hu-HU" sz="2000"/>
                      </a:br>
                      <a:r>
                        <a:rPr lang="hu-HU" sz="2000"/>
                        <a:t>(tension)</a:t>
                      </a:r>
                    </a:p>
                  </a:txBody>
                  <a:tcPr marL="50854" marR="50854" marT="25427" marB="25427" anchor="ctr">
                    <a:lnL>
                      <a:noFill/>
                    </a:lnL>
                    <a:lnR>
                      <a:noFill/>
                    </a:lnR>
                    <a:lnT>
                      <a:noFill/>
                    </a:lnT>
                    <a:lnB>
                      <a:noFill/>
                    </a:lnB>
                  </a:tcPr>
                </a:tc>
              </a:tr>
              <a:tr h="1118777">
                <a:tc>
                  <a:txBody>
                    <a:bodyPr/>
                    <a:lstStyle/>
                    <a:p>
                      <a:pPr algn="ctr"/>
                      <a:r>
                        <a:rPr lang="hu-HU" sz="2000"/>
                        <a:t>Tendon</a:t>
                      </a:r>
                    </a:p>
                  </a:txBody>
                  <a:tcPr marL="50854" marR="50854" marT="25427" marB="25427" anchor="ctr">
                    <a:lnL>
                      <a:noFill/>
                    </a:lnL>
                    <a:lnR>
                      <a:noFill/>
                    </a:lnR>
                    <a:lnT>
                      <a:noFill/>
                    </a:lnT>
                    <a:lnB>
                      <a:noFill/>
                    </a:lnB>
                  </a:tcPr>
                </a:tc>
                <a:tc>
                  <a:txBody>
                    <a:bodyPr/>
                    <a:lstStyle/>
                    <a:p>
                      <a:pPr algn="ctr"/>
                      <a:r>
                        <a:rPr lang="en-US" sz="2000"/>
                        <a:t>more than in ligament (type I)</a:t>
                      </a:r>
                    </a:p>
                  </a:txBody>
                  <a:tcPr marL="50854" marR="50854" marT="25427" marB="25427" anchor="ctr">
                    <a:lnL>
                      <a:noFill/>
                    </a:lnL>
                    <a:lnR>
                      <a:noFill/>
                    </a:lnR>
                    <a:lnT>
                      <a:noFill/>
                    </a:lnT>
                    <a:lnB>
                      <a:noFill/>
                    </a:lnB>
                  </a:tcPr>
                </a:tc>
                <a:tc>
                  <a:txBody>
                    <a:bodyPr/>
                    <a:lstStyle/>
                    <a:p>
                      <a:pPr algn="ctr"/>
                      <a:r>
                        <a:rPr lang="hu-HU" sz="2000"/>
                        <a:t>less than in ligament</a:t>
                      </a:r>
                    </a:p>
                  </a:txBody>
                  <a:tcPr marL="50854" marR="50854" marT="25427" marB="25427" anchor="ctr">
                    <a:lnL>
                      <a:noFill/>
                    </a:lnL>
                    <a:lnR>
                      <a:noFill/>
                    </a:lnR>
                    <a:lnT>
                      <a:noFill/>
                    </a:lnT>
                    <a:lnB>
                      <a:noFill/>
                    </a:lnB>
                  </a:tcPr>
                </a:tc>
                <a:tc>
                  <a:txBody>
                    <a:bodyPr/>
                    <a:lstStyle/>
                    <a:p>
                      <a:pPr algn="ctr"/>
                      <a:r>
                        <a:rPr lang="hu-HU" sz="2000"/>
                        <a:t>60-70%</a:t>
                      </a:r>
                    </a:p>
                  </a:txBody>
                  <a:tcPr marL="50854" marR="50854" marT="25427" marB="25427" anchor="ctr">
                    <a:lnL>
                      <a:noFill/>
                    </a:lnL>
                    <a:lnR>
                      <a:noFill/>
                    </a:lnR>
                    <a:lnT>
                      <a:noFill/>
                    </a:lnT>
                    <a:lnB>
                      <a:noFill/>
                    </a:lnB>
                  </a:tcPr>
                </a:tc>
                <a:tc>
                  <a:txBody>
                    <a:bodyPr/>
                    <a:lstStyle/>
                    <a:p>
                      <a:pPr algn="ctr"/>
                      <a:r>
                        <a:rPr lang="hu-HU" sz="2000" dirty="0"/>
                        <a:t>"/&gt;1000 </a:t>
                      </a:r>
                      <a:r>
                        <a:rPr lang="hu-HU" sz="2000" dirty="0" err="1"/>
                        <a:t>MPa</a:t>
                      </a:r>
                      <a:r>
                        <a:rPr lang="hu-HU" sz="2000" dirty="0"/>
                        <a:t/>
                      </a:r>
                      <a:br>
                        <a:rPr lang="hu-HU" sz="2000" dirty="0"/>
                      </a:br>
                      <a:r>
                        <a:rPr lang="hu-HU" sz="2000" dirty="0"/>
                        <a:t>(</a:t>
                      </a:r>
                      <a:r>
                        <a:rPr lang="hu-HU" sz="2000" dirty="0" err="1"/>
                        <a:t>tension</a:t>
                      </a:r>
                      <a:endParaRPr lang="hu-HU" sz="2000" dirty="0"/>
                    </a:p>
                  </a:txBody>
                  <a:tcPr marL="50854" marR="50854" marT="25427" marB="25427" anchor="ctr">
                    <a:lnL>
                      <a:noFill/>
                    </a:lnL>
                    <a:lnR>
                      <a:noFill/>
                    </a:lnR>
                    <a:lnT>
                      <a:noFill/>
                    </a:lnT>
                    <a:lnB>
                      <a:noFill/>
                    </a:lnB>
                  </a:tcPr>
                </a:tc>
              </a:tr>
            </a:tbl>
          </a:graphicData>
        </a:graphic>
      </p:graphicFrame>
    </p:spTree>
    <p:extLst>
      <p:ext uri="{BB962C8B-B14F-4D97-AF65-F5344CB8AC3E}">
        <p14:creationId xmlns:p14="http://schemas.microsoft.com/office/powerpoint/2010/main" val="18226404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s-media-cache-ak0.pinimg.com/736x/c8/eb/ae/c8ebaed77001a35182c81e6f30befc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6248400" cy="471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662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Képtalálat a következőre: structure of carti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48680"/>
            <a:ext cx="6191250" cy="559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90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447800" y="228600"/>
            <a:ext cx="708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dirty="0" smtClean="0"/>
              <a:t>AZ </a:t>
            </a:r>
            <a:r>
              <a:rPr lang="hu-HU" altLang="hu-HU" dirty="0"/>
              <a:t>ÍZÜLETI PORCOK ÖSSZETÉTELE ÉS SZERKEZETE</a:t>
            </a:r>
            <a:endParaRPr lang="en-US" altLang="hu-HU" dirty="0"/>
          </a:p>
        </p:txBody>
      </p:sp>
      <p:sp>
        <p:nvSpPr>
          <p:cNvPr id="5123" name="Rectangle 3"/>
          <p:cNvSpPr>
            <a:spLocks noChangeArrowheads="1"/>
          </p:cNvSpPr>
          <p:nvPr/>
        </p:nvSpPr>
        <p:spPr bwMode="auto">
          <a:xfrm>
            <a:off x="3493912" y="1689747"/>
            <a:ext cx="5328592" cy="3601628"/>
          </a:xfrm>
          <a:prstGeom prst="rect">
            <a:avLst/>
          </a:prstGeom>
          <a:noFill/>
          <a:ln w="9525">
            <a:noFill/>
            <a:miter lim="800000"/>
            <a:headEnd/>
            <a:tailEnd/>
          </a:ln>
          <a:effectLst/>
        </p:spPr>
        <p:txBody>
          <a:bodyPr wrap="square" lIns="92075" tIns="46038" rIns="92075" bIns="46038">
            <a:spAutoFit/>
          </a:bodyPr>
          <a:lstStyle/>
          <a:p>
            <a:pPr marL="457200" indent="-457200">
              <a:spcBef>
                <a:spcPct val="50000"/>
              </a:spcBef>
              <a:buAutoNum type="arabicPeriod"/>
              <a:defRPr/>
            </a:pPr>
            <a:r>
              <a:rPr lang="hu-HU" altLang="hu-HU" sz="2400" b="1" dirty="0" smtClean="0">
                <a:effectLst>
                  <a:outerShdw blurRad="38100" dist="38100" dir="2700000" algn="tl">
                    <a:srgbClr val="000000">
                      <a:alpha val="43137"/>
                    </a:srgbClr>
                  </a:outerShdw>
                </a:effectLst>
              </a:rPr>
              <a:t>Porcsejtek</a:t>
            </a:r>
            <a:r>
              <a:rPr lang="en-US" altLang="hu-HU" sz="2400" b="1" dirty="0">
                <a:effectLst>
                  <a:outerShdw blurRad="38100" dist="38100" dir="2700000" algn="tl">
                    <a:srgbClr val="000000">
                      <a:alpha val="43137"/>
                    </a:srgbClr>
                  </a:outerShdw>
                </a:effectLst>
              </a:rPr>
              <a:t>, 10 </a:t>
            </a:r>
            <a:r>
              <a:rPr lang="en-US" altLang="hu-HU" sz="2400" b="1" dirty="0" smtClean="0">
                <a:effectLst>
                  <a:outerShdw blurRad="38100" dist="38100" dir="2700000" algn="tl">
                    <a:srgbClr val="000000">
                      <a:alpha val="43137"/>
                    </a:srgbClr>
                  </a:outerShdw>
                </a:effectLst>
              </a:rPr>
              <a:t>%</a:t>
            </a:r>
            <a:endParaRPr lang="hu-HU" sz="2400" b="1" dirty="0" smtClean="0">
              <a:effectLst>
                <a:outerShdw blurRad="38100" dist="38100" dir="2700000" algn="tl">
                  <a:srgbClr val="000000">
                    <a:alpha val="43137"/>
                  </a:srgbClr>
                </a:outerShdw>
              </a:effectLst>
            </a:endParaRPr>
          </a:p>
          <a:p>
            <a:pPr algn="l">
              <a:spcBef>
                <a:spcPct val="50000"/>
              </a:spcBef>
              <a:defRPr/>
            </a:pPr>
            <a:r>
              <a:rPr lang="en-US" sz="2400" b="1" dirty="0" smtClean="0">
                <a:effectLst>
                  <a:outerShdw blurRad="38100" dist="38100" dir="2700000" algn="tl">
                    <a:srgbClr val="000000">
                      <a:alpha val="43137"/>
                    </a:srgbClr>
                  </a:outerShdw>
                </a:effectLst>
              </a:rPr>
              <a:t>2</a:t>
            </a:r>
            <a:r>
              <a:rPr lang="en-US" sz="2400" b="1" dirty="0">
                <a:effectLst>
                  <a:outerShdw blurRad="38100" dist="38100" dir="2700000" algn="tl">
                    <a:srgbClr val="000000">
                      <a:alpha val="43137"/>
                    </a:srgbClr>
                  </a:outerShdw>
                </a:effectLst>
              </a:rPr>
              <a:t>. </a:t>
            </a:r>
            <a:r>
              <a:rPr lang="hu-HU" sz="2400" b="1" dirty="0" smtClean="0">
                <a:effectLst>
                  <a:outerShdw blurRad="38100" dist="38100" dir="2700000" algn="tl">
                    <a:srgbClr val="000000">
                      <a:alpha val="43137"/>
                    </a:srgbClr>
                  </a:outerShdw>
                </a:effectLst>
              </a:rPr>
              <a:t>Kollagén</a:t>
            </a:r>
            <a:r>
              <a:rPr lang="en-US" sz="2400" b="1" dirty="0" smtClean="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a:t>
            </a:r>
            <a:r>
              <a:rPr lang="hu-HU" sz="2400" b="1" dirty="0">
                <a:effectLst>
                  <a:outerShdw blurRad="38100" dist="38100" dir="2700000" algn="tl">
                    <a:srgbClr val="000000">
                      <a:alpha val="43137"/>
                    </a:srgbClr>
                  </a:outerShdw>
                </a:effectLst>
              </a:rPr>
              <a:t>rostos ultraszerkezet, </a:t>
            </a:r>
            <a:r>
              <a:rPr lang="hu-HU" sz="2400" b="1" dirty="0" err="1">
                <a:effectLst>
                  <a:outerShdw blurRad="38100" dist="38100" dir="2700000" algn="tl">
                    <a:srgbClr val="000000">
                      <a:alpha val="43137"/>
                    </a:srgbClr>
                  </a:outerShdw>
                </a:effectLst>
              </a:rPr>
              <a:t>prokollagén</a:t>
            </a:r>
            <a:r>
              <a:rPr lang="hu-HU" sz="2400" b="1" dirty="0">
                <a:effectLst>
                  <a:outerShdw blurRad="38100" dist="38100" dir="2700000" algn="tl">
                    <a:srgbClr val="000000">
                      <a:alpha val="43137"/>
                    </a:srgbClr>
                  </a:outerShdw>
                </a:effectLst>
              </a:rPr>
              <a:t> </a:t>
            </a:r>
            <a:r>
              <a:rPr lang="hu-HU" sz="2400" b="1" dirty="0" err="1">
                <a:effectLst>
                  <a:outerShdw blurRad="38100" dist="38100" dir="2700000" algn="tl">
                    <a:srgbClr val="000000">
                      <a:alpha val="43137"/>
                    </a:srgbClr>
                  </a:outerShdw>
                </a:effectLst>
              </a:rPr>
              <a:t>polipeptid</a:t>
            </a:r>
            <a:r>
              <a:rPr lang="hu-HU" sz="2400" b="1" dirty="0">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10-30 </a:t>
            </a:r>
          </a:p>
          <a:p>
            <a:pPr algn="l">
              <a:spcBef>
                <a:spcPct val="50000"/>
              </a:spcBef>
              <a:defRPr/>
            </a:pPr>
            <a:r>
              <a:rPr lang="en-US" sz="2400" b="1" dirty="0">
                <a:effectLst>
                  <a:outerShdw blurRad="38100" dist="38100" dir="2700000" algn="tl">
                    <a:srgbClr val="000000">
                      <a:alpha val="43137"/>
                    </a:srgbClr>
                  </a:outerShdw>
                </a:effectLst>
              </a:rPr>
              <a:t>3. PROTEOGLYCAN ( PG ) </a:t>
            </a:r>
            <a:r>
              <a:rPr lang="hu-HU" sz="2400" b="1" dirty="0">
                <a:effectLst>
                  <a:outerShdw blurRad="38100" dist="38100" dir="2700000" algn="tl">
                    <a:srgbClr val="000000">
                      <a:alpha val="43137"/>
                    </a:srgbClr>
                  </a:outerShdw>
                </a:effectLst>
              </a:rPr>
              <a:t>nagy</a:t>
            </a:r>
            <a:r>
              <a:rPr lang="en-US" sz="2400" b="1" dirty="0">
                <a:effectLst>
                  <a:outerShdw blurRad="38100" dist="38100" dir="2700000" algn="tl">
                    <a:srgbClr val="000000">
                      <a:alpha val="43137"/>
                    </a:srgbClr>
                  </a:outerShdw>
                </a:effectLst>
              </a:rPr>
              <a:t> p</a:t>
            </a:r>
            <a:r>
              <a:rPr lang="hu-HU" sz="2400" b="1" dirty="0" err="1">
                <a:effectLst>
                  <a:outerShdw blurRad="38100" dist="38100" dir="2700000" algn="tl">
                    <a:srgbClr val="000000">
                      <a:alpha val="43137"/>
                    </a:srgbClr>
                  </a:outerShdw>
                </a:effectLst>
              </a:rPr>
              <a:t>oliszaharid</a:t>
            </a:r>
            <a:r>
              <a:rPr lang="hu-HU" sz="2400" b="1" dirty="0">
                <a:effectLst>
                  <a:outerShdw blurRad="38100" dist="38100" dir="2700000" algn="tl">
                    <a:srgbClr val="000000">
                      <a:alpha val="43137"/>
                    </a:srgbClr>
                  </a:outerShdw>
                </a:effectLst>
              </a:rPr>
              <a:t> molekulák</a:t>
            </a:r>
            <a:r>
              <a:rPr lang="en-US" sz="2400" b="1" dirty="0">
                <a:effectLst>
                  <a:outerShdw blurRad="38100" dist="38100" dir="2700000" algn="tl">
                    <a:srgbClr val="000000">
                      <a:alpha val="43137"/>
                    </a:srgbClr>
                  </a:outerShdw>
                </a:effectLst>
              </a:rPr>
              <a:t> ( </a:t>
            </a:r>
            <a:r>
              <a:rPr lang="hu-HU" sz="2400" b="1" dirty="0" err="1">
                <a:effectLst>
                  <a:outerShdw blurRad="38100" dist="38100" dir="2700000" algn="tl">
                    <a:srgbClr val="000000">
                      <a:alpha val="43137"/>
                    </a:srgbClr>
                  </a:outerShdw>
                </a:effectLst>
              </a:rPr>
              <a:t>monomérek</a:t>
            </a:r>
            <a:r>
              <a:rPr lang="hu-HU" sz="2400" b="1" dirty="0">
                <a:effectLst>
                  <a:outerShdw blurRad="38100" dist="38100" dir="2700000" algn="tl">
                    <a:srgbClr val="000000">
                      <a:alpha val="43137"/>
                    </a:srgbClr>
                  </a:outerShdw>
                </a:effectLst>
              </a:rPr>
              <a:t> és adalékanyagok formájában</a:t>
            </a:r>
            <a:r>
              <a:rPr lang="en-US" sz="2400" b="1" dirty="0">
                <a:effectLst>
                  <a:outerShdw blurRad="38100" dist="38100" dir="2700000" algn="tl">
                    <a:srgbClr val="000000">
                      <a:alpha val="43137"/>
                    </a:srgbClr>
                  </a:outerShdw>
                </a:effectLst>
              </a:rPr>
              <a:t>) 3-10 %</a:t>
            </a:r>
          </a:p>
          <a:p>
            <a:pPr algn="l">
              <a:spcBef>
                <a:spcPct val="50000"/>
              </a:spcBef>
              <a:defRPr/>
            </a:pPr>
            <a:r>
              <a:rPr lang="en-US" sz="2400" b="1" dirty="0">
                <a:effectLst>
                  <a:outerShdw blurRad="38100" dist="38100" dir="2700000" algn="tl">
                    <a:srgbClr val="000000">
                      <a:alpha val="43137"/>
                    </a:srgbClr>
                  </a:outerShdw>
                </a:effectLst>
              </a:rPr>
              <a:t>4. </a:t>
            </a:r>
            <a:r>
              <a:rPr lang="hu-HU" sz="2400" b="1" dirty="0">
                <a:effectLst>
                  <a:outerShdw blurRad="38100" dist="38100" dir="2700000" algn="tl">
                    <a:srgbClr val="000000">
                      <a:alpha val="43137"/>
                    </a:srgbClr>
                  </a:outerShdw>
                </a:effectLst>
              </a:rPr>
              <a:t>Víz</a:t>
            </a:r>
            <a:r>
              <a:rPr lang="en-US" sz="2400" b="1" dirty="0">
                <a:effectLst>
                  <a:outerShdw blurRad="38100" dist="38100" dir="2700000" algn="tl">
                    <a:srgbClr val="000000">
                      <a:alpha val="43137"/>
                    </a:srgbClr>
                  </a:outerShdw>
                </a:effectLst>
              </a:rPr>
              <a:t> + </a:t>
            </a:r>
            <a:r>
              <a:rPr lang="hu-HU" sz="2400" b="1" dirty="0">
                <a:effectLst>
                  <a:outerShdw blurRad="38100" dist="38100" dir="2700000" algn="tl">
                    <a:srgbClr val="000000">
                      <a:alpha val="43137"/>
                    </a:srgbClr>
                  </a:outerShdw>
                </a:effectLst>
              </a:rPr>
              <a:t>szervetlen sók</a:t>
            </a:r>
            <a:r>
              <a:rPr lang="en-US" sz="2400" b="1" dirty="0">
                <a:effectLst>
                  <a:outerShdw blurRad="38100" dist="38100" dir="2700000" algn="tl">
                    <a:srgbClr val="000000">
                      <a:alpha val="43137"/>
                    </a:srgbClr>
                  </a:outerShdw>
                </a:effectLst>
              </a:rPr>
              <a:t>, </a:t>
            </a:r>
            <a:r>
              <a:rPr lang="en-US" sz="2400" b="1" dirty="0" err="1">
                <a:effectLst>
                  <a:outerShdw blurRad="38100" dist="38100" dir="2700000" algn="tl">
                    <a:srgbClr val="000000">
                      <a:alpha val="43137"/>
                    </a:srgbClr>
                  </a:outerShdw>
                </a:effectLst>
              </a:rPr>
              <a:t>glycopr</a:t>
            </a:r>
            <a:r>
              <a:rPr lang="hu-HU" sz="2400" b="1" dirty="0">
                <a:effectLst>
                  <a:outerShdw blurRad="38100" dist="38100" dir="2700000" algn="tl">
                    <a:srgbClr val="000000">
                      <a:alpha val="43137"/>
                    </a:srgbClr>
                  </a:outerShdw>
                </a:effectLst>
              </a:rPr>
              <a:t>o</a:t>
            </a:r>
            <a:r>
              <a:rPr lang="en-US" sz="2400" b="1" dirty="0" err="1">
                <a:effectLst>
                  <a:outerShdw blurRad="38100" dist="38100" dir="2700000" algn="tl">
                    <a:srgbClr val="000000">
                      <a:alpha val="43137"/>
                    </a:srgbClr>
                  </a:outerShdw>
                </a:effectLst>
              </a:rPr>
              <a:t>teins</a:t>
            </a:r>
            <a:r>
              <a:rPr lang="en-US" sz="2400" b="1" dirty="0">
                <a:effectLst>
                  <a:outerShdw blurRad="38100" dist="38100" dir="2700000" algn="tl">
                    <a:srgbClr val="000000">
                      <a:alpha val="43137"/>
                    </a:srgbClr>
                  </a:outerShdw>
                </a:effectLst>
              </a:rPr>
              <a:t>, lipids, 60-87 %</a:t>
            </a:r>
          </a:p>
        </p:txBody>
      </p:sp>
      <p:sp>
        <p:nvSpPr>
          <p:cNvPr id="2" name="Szövegdoboz 6"/>
          <p:cNvSpPr txBox="1">
            <a:spLocks noChangeArrowheads="1"/>
          </p:cNvSpPr>
          <p:nvPr/>
        </p:nvSpPr>
        <p:spPr bwMode="auto">
          <a:xfrm>
            <a:off x="1116013" y="1412875"/>
            <a:ext cx="4464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r>
              <a:rPr lang="hu-HU" altLang="hu-HU"/>
              <a:t>Anyagok</a:t>
            </a:r>
            <a:endParaRPr lang="en-US" altLang="hu-HU"/>
          </a:p>
        </p:txBody>
      </p:sp>
      <p:graphicFrame>
        <p:nvGraphicFramePr>
          <p:cNvPr id="6" name="Diagram 5"/>
          <p:cNvGraphicFramePr>
            <a:graphicFrameLocks/>
          </p:cNvGraphicFramePr>
          <p:nvPr>
            <p:extLst>
              <p:ext uri="{D42A27DB-BD31-4B8C-83A1-F6EECF244321}">
                <p14:modId xmlns:p14="http://schemas.microsoft.com/office/powerpoint/2010/main" val="1773695685"/>
              </p:ext>
            </p:extLst>
          </p:nvPr>
        </p:nvGraphicFramePr>
        <p:xfrm>
          <a:off x="541040" y="1182688"/>
          <a:ext cx="2890838" cy="4622576"/>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Egyenes összekötő nyíllal 6"/>
          <p:cNvCxnSpPr>
            <a:stCxn id="5123" idx="1"/>
          </p:cNvCxnSpPr>
          <p:nvPr/>
        </p:nvCxnSpPr>
        <p:spPr>
          <a:xfrm flipH="1" flipV="1">
            <a:off x="2483768" y="3068960"/>
            <a:ext cx="1010144" cy="4216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flipH="1">
            <a:off x="2483768" y="2492896"/>
            <a:ext cx="864270"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H="1">
            <a:off x="2483768" y="1936750"/>
            <a:ext cx="1010144" cy="2681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1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wipe(up)">
                                      <p:cBhvr>
                                        <p:cTn id="7" dur="75"/>
                                        <p:tgtEl>
                                          <p:spTgt spid="512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wipe(up)">
                                      <p:cBhvr>
                                        <p:cTn id="12" dur="75"/>
                                        <p:tgtEl>
                                          <p:spTgt spid="5123">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TYP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wipe(up)">
                                      <p:cBhvr>
                                        <p:cTn id="17" dur="75"/>
                                        <p:tgtEl>
                                          <p:spTgt spid="5123">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TYP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wipe(up)">
                                      <p:cBhvr>
                                        <p:cTn id="22" dur="75"/>
                                        <p:tgtEl>
                                          <p:spTgt spid="5123">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725" y="736600"/>
            <a:ext cx="6443663"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zövegdoboz 2"/>
          <p:cNvSpPr txBox="1">
            <a:spLocks noChangeArrowheads="1"/>
          </p:cNvSpPr>
          <p:nvPr/>
        </p:nvSpPr>
        <p:spPr bwMode="auto">
          <a:xfrm>
            <a:off x="2771775" y="188913"/>
            <a:ext cx="4248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r>
              <a:rPr lang="hu-HU" altLang="hu-HU"/>
              <a:t>Kollagén</a:t>
            </a:r>
            <a:endParaRPr lang="en-US" altLang="hu-HU"/>
          </a:p>
        </p:txBody>
      </p:sp>
    </p:spTree>
    <p:extLst>
      <p:ext uri="{BB962C8B-B14F-4D97-AF65-F5344CB8AC3E}">
        <p14:creationId xmlns:p14="http://schemas.microsoft.com/office/powerpoint/2010/main" val="2842400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150" y="1347788"/>
            <a:ext cx="7262813"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ChangeArrowheads="1"/>
          </p:cNvSpPr>
          <p:nvPr/>
        </p:nvSpPr>
        <p:spPr bwMode="auto">
          <a:xfrm>
            <a:off x="1600200" y="304800"/>
            <a:ext cx="6934200" cy="831850"/>
          </a:xfrm>
          <a:prstGeom prst="rect">
            <a:avLst/>
          </a:prstGeom>
          <a:ln/>
        </p:spPr>
        <p:style>
          <a:lnRef idx="1">
            <a:schemeClr val="accent1"/>
          </a:lnRef>
          <a:fillRef idx="2">
            <a:schemeClr val="accent1"/>
          </a:fillRef>
          <a:effectRef idx="1">
            <a:schemeClr val="accent1"/>
          </a:effectRef>
          <a:fontRef idx="minor">
            <a:schemeClr val="dk1"/>
          </a:fontRef>
        </p:style>
        <p:txBody>
          <a:bodyPr lIns="92075" tIns="46038" rIns="92075" bIns="46038">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pPr algn="ctr">
              <a:spcBef>
                <a:spcPct val="50000"/>
              </a:spcBef>
            </a:pPr>
            <a:r>
              <a:rPr lang="hu-HU" altLang="hu-HU" sz="2400">
                <a:solidFill>
                  <a:srgbClr val="CC0000"/>
                </a:solidFill>
              </a:rPr>
              <a:t>A kollagén rostok elhelyezkedése és orientációja a porc szövet mélységében</a:t>
            </a:r>
            <a:endParaRPr lang="en-GB" altLang="hu-HU" sz="2400">
              <a:solidFill>
                <a:srgbClr val="CC0000"/>
              </a:solidFill>
            </a:endParaRPr>
          </a:p>
        </p:txBody>
      </p:sp>
      <p:pic>
        <p:nvPicPr>
          <p:cNvPr id="139266" name="Picture 2" descr="Képtalálat a következőre: biomechanics of cartil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551980"/>
            <a:ext cx="4718205" cy="330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80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Képtalálat a következőre: biomechanics of cartil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4207941" cy="3295651"/>
          </a:xfrm>
          <a:prstGeom prst="rect">
            <a:avLst/>
          </a:prstGeom>
          <a:noFill/>
          <a:extLst>
            <a:ext uri="{909E8E84-426E-40DD-AFC4-6F175D3DCCD1}">
              <a14:hiddenFill xmlns:a14="http://schemas.microsoft.com/office/drawing/2010/main">
                <a:solidFill>
                  <a:srgbClr val="FFFFFF"/>
                </a:solidFill>
              </a14:hiddenFill>
            </a:ext>
          </a:extLst>
        </p:spPr>
      </p:pic>
      <p:pic>
        <p:nvPicPr>
          <p:cNvPr id="147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708873"/>
            <a:ext cx="298132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zövegdoboz 1"/>
          <p:cNvSpPr txBox="1"/>
          <p:nvPr/>
        </p:nvSpPr>
        <p:spPr>
          <a:xfrm>
            <a:off x="1403648" y="476672"/>
            <a:ext cx="5616624" cy="830997"/>
          </a:xfrm>
          <a:prstGeom prst="rect">
            <a:avLst/>
          </a:prstGeom>
          <a:noFill/>
        </p:spPr>
        <p:txBody>
          <a:bodyPr wrap="square" rtlCol="0">
            <a:spAutoFit/>
          </a:bodyPr>
          <a:lstStyle/>
          <a:p>
            <a:pPr algn="ctr"/>
            <a:r>
              <a:rPr lang="hu-HU" sz="2400" dirty="0" smtClean="0"/>
              <a:t>A porcsejtek és </a:t>
            </a:r>
            <a:r>
              <a:rPr lang="hu-HU" sz="2400" dirty="0" err="1" smtClean="0"/>
              <a:t>kollagénrostok</a:t>
            </a:r>
            <a:r>
              <a:rPr lang="hu-HU" sz="2400" dirty="0" smtClean="0"/>
              <a:t> elhelyezkedése</a:t>
            </a:r>
            <a:endParaRPr lang="hu-HU" sz="2400" dirty="0"/>
          </a:p>
        </p:txBody>
      </p:sp>
    </p:spTree>
    <p:extLst>
      <p:ext uri="{BB962C8B-B14F-4D97-AF65-F5344CB8AC3E}">
        <p14:creationId xmlns:p14="http://schemas.microsoft.com/office/powerpoint/2010/main" val="2010973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350" y="1719263"/>
            <a:ext cx="7110413"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File:Hypertrophic Zone of Epiphyseal Plate.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92150"/>
            <a:ext cx="38862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zövegdoboz 3"/>
          <p:cNvSpPr txBox="1">
            <a:spLocks noChangeArrowheads="1"/>
          </p:cNvSpPr>
          <p:nvPr/>
        </p:nvSpPr>
        <p:spPr bwMode="auto">
          <a:xfrm>
            <a:off x="2627313" y="188913"/>
            <a:ext cx="35290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r>
              <a:rPr lang="hu-HU" altLang="hu-HU"/>
              <a:t>Condrocyta</a:t>
            </a:r>
            <a:endParaRPr lang="en-US" altLang="hu-HU"/>
          </a:p>
        </p:txBody>
      </p:sp>
      <p:sp>
        <p:nvSpPr>
          <p:cNvPr id="8197" name="Szövegdoboz 4"/>
          <p:cNvSpPr txBox="1">
            <a:spLocks noChangeArrowheads="1"/>
          </p:cNvSpPr>
          <p:nvPr/>
        </p:nvSpPr>
        <p:spPr bwMode="auto">
          <a:xfrm>
            <a:off x="4284663" y="5445125"/>
            <a:ext cx="4175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Times New Roman" pitchFamily="18" charset="0"/>
              </a:defRPr>
            </a:lvl1pPr>
            <a:lvl2pPr marL="742950" indent="-285750">
              <a:defRPr sz="2800" b="1">
                <a:solidFill>
                  <a:schemeClr val="tx1"/>
                </a:solidFill>
                <a:latin typeface="Times New Roman" pitchFamily="18" charset="0"/>
              </a:defRPr>
            </a:lvl2pPr>
            <a:lvl3pPr marL="1143000" indent="-228600">
              <a:defRPr sz="2800" b="1">
                <a:solidFill>
                  <a:schemeClr val="tx1"/>
                </a:solidFill>
                <a:latin typeface="Times New Roman" pitchFamily="18" charset="0"/>
              </a:defRPr>
            </a:lvl3pPr>
            <a:lvl4pPr marL="1600200" indent="-228600">
              <a:defRPr sz="2800" b="1">
                <a:solidFill>
                  <a:schemeClr val="tx1"/>
                </a:solidFill>
                <a:latin typeface="Times New Roman" pitchFamily="18" charset="0"/>
              </a:defRPr>
            </a:lvl4pPr>
            <a:lvl5pPr marL="2057400" indent="-228600">
              <a:defRPr sz="2800" b="1">
                <a:solidFill>
                  <a:schemeClr val="tx1"/>
                </a:solidFill>
                <a:latin typeface="Times New Roman" pitchFamily="18" charset="0"/>
              </a:defRPr>
            </a:lvl5pPr>
            <a:lvl6pPr marL="2514600" indent="-228600" algn="ctr" eaLnBrk="0" fontAlgn="base" hangingPunct="0">
              <a:spcBef>
                <a:spcPct val="0"/>
              </a:spcBef>
              <a:spcAft>
                <a:spcPct val="0"/>
              </a:spcAft>
              <a:defRPr sz="2800" b="1">
                <a:solidFill>
                  <a:schemeClr val="tx1"/>
                </a:solidFill>
                <a:latin typeface="Times New Roman" pitchFamily="18" charset="0"/>
              </a:defRPr>
            </a:lvl6pPr>
            <a:lvl7pPr marL="2971800" indent="-228600" algn="ctr" eaLnBrk="0" fontAlgn="base" hangingPunct="0">
              <a:spcBef>
                <a:spcPct val="0"/>
              </a:spcBef>
              <a:spcAft>
                <a:spcPct val="0"/>
              </a:spcAft>
              <a:defRPr sz="2800" b="1">
                <a:solidFill>
                  <a:schemeClr val="tx1"/>
                </a:solidFill>
                <a:latin typeface="Times New Roman" pitchFamily="18" charset="0"/>
              </a:defRPr>
            </a:lvl7pPr>
            <a:lvl8pPr marL="3429000" indent="-228600" algn="ctr" eaLnBrk="0" fontAlgn="base" hangingPunct="0">
              <a:spcBef>
                <a:spcPct val="0"/>
              </a:spcBef>
              <a:spcAft>
                <a:spcPct val="0"/>
              </a:spcAft>
              <a:defRPr sz="2800" b="1">
                <a:solidFill>
                  <a:schemeClr val="tx1"/>
                </a:solidFill>
                <a:latin typeface="Times New Roman" pitchFamily="18" charset="0"/>
              </a:defRPr>
            </a:lvl8pPr>
            <a:lvl9pPr marL="3886200" indent="-228600" algn="ctr" eaLnBrk="0" fontAlgn="base" hangingPunct="0">
              <a:spcBef>
                <a:spcPct val="0"/>
              </a:spcBef>
              <a:spcAft>
                <a:spcPct val="0"/>
              </a:spcAft>
              <a:defRPr sz="2800" b="1">
                <a:solidFill>
                  <a:schemeClr val="tx1"/>
                </a:solidFill>
                <a:latin typeface="Times New Roman" pitchFamily="18" charset="0"/>
              </a:defRPr>
            </a:lvl9pPr>
          </a:lstStyle>
          <a:p>
            <a:r>
              <a:rPr lang="hu-HU" altLang="hu-HU" dirty="0"/>
              <a:t>Kötőszöveti sejt, </a:t>
            </a:r>
            <a:r>
              <a:rPr lang="hu-HU" altLang="hu-HU" dirty="0" smtClean="0"/>
              <a:t>porcsejt</a:t>
            </a:r>
            <a:endParaRPr lang="en-US" altLang="hu-HU" dirty="0"/>
          </a:p>
        </p:txBody>
      </p:sp>
    </p:spTree>
    <p:extLst>
      <p:ext uri="{BB962C8B-B14F-4D97-AF65-F5344CB8AC3E}">
        <p14:creationId xmlns:p14="http://schemas.microsoft.com/office/powerpoint/2010/main" val="41217900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64067</TotalTime>
  <Words>1800</Words>
  <Application>Microsoft Office PowerPoint</Application>
  <PresentationFormat>Diavetítés a képernyőre (4:3 oldalarány)</PresentationFormat>
  <Paragraphs>157</Paragraphs>
  <Slides>47</Slides>
  <Notes>20</Notes>
  <HiddenSlides>0</HiddenSlides>
  <MMClips>0</MMClips>
  <ScaleCrop>false</ScaleCrop>
  <HeadingPairs>
    <vt:vector size="6" baseType="variant">
      <vt:variant>
        <vt:lpstr>Téma</vt:lpstr>
      </vt:variant>
      <vt:variant>
        <vt:i4>1</vt:i4>
      </vt:variant>
      <vt:variant>
        <vt:lpstr>Beágyazott OLE kiszolgálók</vt:lpstr>
      </vt:variant>
      <vt:variant>
        <vt:i4>2</vt:i4>
      </vt:variant>
      <vt:variant>
        <vt:lpstr>Diacímek</vt:lpstr>
      </vt:variant>
      <vt:variant>
        <vt:i4>47</vt:i4>
      </vt:variant>
    </vt:vector>
  </HeadingPairs>
  <TitlesOfParts>
    <vt:vector size="50" baseType="lpstr">
      <vt:lpstr>Office-téma</vt:lpstr>
      <vt:lpstr>Bitkép alakzat</vt:lpstr>
      <vt:lpstr>Equation</vt:lpstr>
      <vt:lpstr>Biomechanikai I</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Tantárgy neve</dc:title>
  <dc:creator>Biomechanika</dc:creator>
  <cp:lastModifiedBy>Tihanyi József</cp:lastModifiedBy>
  <cp:revision>84</cp:revision>
  <dcterms:created xsi:type="dcterms:W3CDTF">2015-08-18T11:06:56Z</dcterms:created>
  <dcterms:modified xsi:type="dcterms:W3CDTF">2017-05-21T11:18:38Z</dcterms:modified>
</cp:coreProperties>
</file>