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7.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423" r:id="rId3"/>
    <p:sldId id="480" r:id="rId4"/>
    <p:sldId id="424" r:id="rId5"/>
    <p:sldId id="474" r:id="rId6"/>
    <p:sldId id="426" r:id="rId7"/>
    <p:sldId id="427" r:id="rId8"/>
    <p:sldId id="433" r:id="rId9"/>
    <p:sldId id="475" r:id="rId10"/>
    <p:sldId id="434" r:id="rId11"/>
    <p:sldId id="425" r:id="rId12"/>
    <p:sldId id="429" r:id="rId13"/>
    <p:sldId id="473" r:id="rId14"/>
    <p:sldId id="432" r:id="rId15"/>
    <p:sldId id="430" r:id="rId16"/>
    <p:sldId id="431" r:id="rId17"/>
    <p:sldId id="435" r:id="rId18"/>
    <p:sldId id="428" r:id="rId19"/>
    <p:sldId id="479" r:id="rId20"/>
    <p:sldId id="436" r:id="rId21"/>
    <p:sldId id="437" r:id="rId22"/>
    <p:sldId id="438" r:id="rId23"/>
    <p:sldId id="439" r:id="rId24"/>
    <p:sldId id="440" r:id="rId25"/>
    <p:sldId id="441" r:id="rId26"/>
    <p:sldId id="442" r:id="rId27"/>
    <p:sldId id="443" r:id="rId28"/>
    <p:sldId id="444" r:id="rId29"/>
    <p:sldId id="445" r:id="rId30"/>
    <p:sldId id="446" r:id="rId31"/>
    <p:sldId id="476" r:id="rId32"/>
    <p:sldId id="477" r:id="rId33"/>
    <p:sldId id="478" r:id="rId34"/>
    <p:sldId id="447" r:id="rId35"/>
    <p:sldId id="448" r:id="rId36"/>
    <p:sldId id="449" r:id="rId37"/>
    <p:sldId id="450" r:id="rId38"/>
    <p:sldId id="451" r:id="rId39"/>
    <p:sldId id="452" r:id="rId40"/>
    <p:sldId id="453" r:id="rId41"/>
    <p:sldId id="454" r:id="rId42"/>
    <p:sldId id="455" r:id="rId43"/>
    <p:sldId id="456" r:id="rId44"/>
    <p:sldId id="457" r:id="rId45"/>
    <p:sldId id="458" r:id="rId46"/>
    <p:sldId id="459" r:id="rId47"/>
    <p:sldId id="460" r:id="rId48"/>
    <p:sldId id="461" r:id="rId49"/>
    <p:sldId id="462" r:id="rId50"/>
    <p:sldId id="463" r:id="rId51"/>
    <p:sldId id="471" r:id="rId52"/>
    <p:sldId id="464" r:id="rId53"/>
    <p:sldId id="465" r:id="rId54"/>
    <p:sldId id="472" r:id="rId55"/>
    <p:sldId id="467" r:id="rId56"/>
    <p:sldId id="468" r:id="rId57"/>
    <p:sldId id="469" r:id="rId58"/>
    <p:sldId id="470" r:id="rId59"/>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67" autoAdjust="0"/>
  </p:normalViewPr>
  <p:slideViewPr>
    <p:cSldViewPr>
      <p:cViewPr varScale="1">
        <p:scale>
          <a:sx n="62" d="100"/>
          <a:sy n="62" d="100"/>
        </p:scale>
        <p:origin x="-97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barChart>
        <c:barDir val="col"/>
        <c:grouping val="clustered"/>
        <c:varyColors val="0"/>
        <c:dLbls>
          <c:showLegendKey val="0"/>
          <c:showVal val="0"/>
          <c:showCatName val="0"/>
          <c:showSerName val="0"/>
          <c:showPercent val="0"/>
          <c:showBubbleSize val="0"/>
        </c:dLbls>
        <c:gapWidth val="150"/>
        <c:axId val="190613376"/>
        <c:axId val="190614912"/>
      </c:barChart>
      <c:catAx>
        <c:axId val="190613376"/>
        <c:scaling>
          <c:orientation val="minMax"/>
        </c:scaling>
        <c:delete val="0"/>
        <c:axPos val="b"/>
        <c:majorTickMark val="out"/>
        <c:minorTickMark val="none"/>
        <c:tickLblPos val="nextTo"/>
        <c:crossAx val="190614912"/>
        <c:crosses val="autoZero"/>
        <c:auto val="1"/>
        <c:lblAlgn val="ctr"/>
        <c:lblOffset val="100"/>
        <c:noMultiLvlLbl val="0"/>
      </c:catAx>
      <c:valAx>
        <c:axId val="190614912"/>
        <c:scaling>
          <c:orientation val="minMax"/>
        </c:scaling>
        <c:delete val="0"/>
        <c:axPos val="l"/>
        <c:title>
          <c:tx>
            <c:rich>
              <a:bodyPr rot="-5400000" vert="horz"/>
              <a:lstStyle/>
              <a:p>
                <a:pPr>
                  <a:defRPr/>
                </a:pPr>
                <a:r>
                  <a:rPr lang="en-US"/>
                  <a:t>%</a:t>
                </a:r>
              </a:p>
            </c:rich>
          </c:tx>
          <c:layout/>
          <c:overlay val="0"/>
        </c:title>
        <c:numFmt formatCode="General" sourceLinked="1"/>
        <c:majorTickMark val="out"/>
        <c:minorTickMark val="none"/>
        <c:tickLblPos val="nextTo"/>
        <c:crossAx val="19061337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barChart>
        <c:barDir val="col"/>
        <c:grouping val="clustered"/>
        <c:varyColors val="0"/>
        <c:ser>
          <c:idx val="0"/>
          <c:order val="0"/>
          <c:invertIfNegative val="0"/>
          <c:dLbls>
            <c:txPr>
              <a:bodyPr/>
              <a:lstStyle/>
              <a:p>
                <a:pPr>
                  <a:defRPr sz="1800" b="1">
                    <a:solidFill>
                      <a:srgbClr val="FFFF00"/>
                    </a:solidFill>
                  </a:defRPr>
                </a:pPr>
                <a:endParaRPr lang="hu-HU"/>
              </a:p>
            </c:txPr>
            <c:dLblPos val="ctr"/>
            <c:showLegendKey val="0"/>
            <c:showVal val="1"/>
            <c:showCatName val="0"/>
            <c:showSerName val="0"/>
            <c:showPercent val="0"/>
            <c:showBubbleSize val="0"/>
            <c:showLeaderLines val="0"/>
          </c:dLbls>
          <c:cat>
            <c:strRef>
              <c:f>víztartalom!$B$3:$E$3</c:f>
              <c:strCache>
                <c:ptCount val="4"/>
                <c:pt idx="0">
                  <c:v>csont</c:v>
                </c:pt>
                <c:pt idx="1">
                  <c:v>porc </c:v>
                </c:pt>
                <c:pt idx="2">
                  <c:v>ín</c:v>
                </c:pt>
                <c:pt idx="3">
                  <c:v>izom</c:v>
                </c:pt>
              </c:strCache>
            </c:strRef>
          </c:cat>
          <c:val>
            <c:numRef>
              <c:f>víztartalom!$B$4:$E$4</c:f>
              <c:numCache>
                <c:formatCode>General</c:formatCode>
                <c:ptCount val="4"/>
                <c:pt idx="0">
                  <c:v>22</c:v>
                </c:pt>
                <c:pt idx="1">
                  <c:v>50</c:v>
                </c:pt>
                <c:pt idx="2">
                  <c:v>60</c:v>
                </c:pt>
                <c:pt idx="3">
                  <c:v>70</c:v>
                </c:pt>
              </c:numCache>
            </c:numRef>
          </c:val>
        </c:ser>
        <c:dLbls>
          <c:dLblPos val="ctr"/>
          <c:showLegendKey val="0"/>
          <c:showVal val="1"/>
          <c:showCatName val="0"/>
          <c:showSerName val="0"/>
          <c:showPercent val="0"/>
          <c:showBubbleSize val="0"/>
        </c:dLbls>
        <c:gapWidth val="150"/>
        <c:axId val="190638336"/>
        <c:axId val="191014016"/>
      </c:barChart>
      <c:catAx>
        <c:axId val="190638336"/>
        <c:scaling>
          <c:orientation val="minMax"/>
        </c:scaling>
        <c:delete val="0"/>
        <c:axPos val="b"/>
        <c:majorTickMark val="out"/>
        <c:minorTickMark val="none"/>
        <c:tickLblPos val="nextTo"/>
        <c:txPr>
          <a:bodyPr/>
          <a:lstStyle/>
          <a:p>
            <a:pPr>
              <a:defRPr sz="1600" b="1"/>
            </a:pPr>
            <a:endParaRPr lang="hu-HU"/>
          </a:p>
        </c:txPr>
        <c:crossAx val="191014016"/>
        <c:crosses val="autoZero"/>
        <c:auto val="1"/>
        <c:lblAlgn val="ctr"/>
        <c:lblOffset val="100"/>
        <c:noMultiLvlLbl val="0"/>
      </c:catAx>
      <c:valAx>
        <c:axId val="191014016"/>
        <c:scaling>
          <c:orientation val="minMax"/>
        </c:scaling>
        <c:delete val="0"/>
        <c:axPos val="l"/>
        <c:title>
          <c:tx>
            <c:rich>
              <a:bodyPr rot="-5400000" vert="horz"/>
              <a:lstStyle/>
              <a:p>
                <a:pPr>
                  <a:defRPr sz="1600"/>
                </a:pPr>
                <a:r>
                  <a:rPr lang="en-US" sz="1600"/>
                  <a:t>%</a:t>
                </a:r>
              </a:p>
            </c:rich>
          </c:tx>
          <c:layout/>
          <c:overlay val="0"/>
        </c:title>
        <c:numFmt formatCode="General" sourceLinked="1"/>
        <c:majorTickMark val="out"/>
        <c:minorTickMark val="none"/>
        <c:tickLblPos val="nextTo"/>
        <c:txPr>
          <a:bodyPr/>
          <a:lstStyle/>
          <a:p>
            <a:pPr>
              <a:defRPr sz="1400"/>
            </a:pPr>
            <a:endParaRPr lang="hu-HU"/>
          </a:p>
        </c:txPr>
        <c:crossAx val="190638336"/>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43"/>
    </mc:Choice>
    <mc:Fallback>
      <c:style val="43"/>
    </mc:Fallback>
  </mc:AlternateContent>
  <c:chart>
    <c:autoTitleDeleted val="0"/>
    <c:plotArea>
      <c:layout/>
      <c:barChart>
        <c:barDir val="col"/>
        <c:grouping val="clustered"/>
        <c:varyColors val="0"/>
        <c:ser>
          <c:idx val="0"/>
          <c:order val="0"/>
          <c:invertIfNegative val="0"/>
          <c:dLbls>
            <c:txPr>
              <a:bodyPr/>
              <a:lstStyle/>
              <a:p>
                <a:pPr>
                  <a:defRPr sz="1800" b="1" i="1"/>
                </a:pPr>
                <a:endParaRPr lang="hu-HU"/>
              </a:p>
            </c:txPr>
            <c:dLblPos val="ctr"/>
            <c:showLegendKey val="0"/>
            <c:showVal val="1"/>
            <c:showCatName val="0"/>
            <c:showSerName val="0"/>
            <c:showPercent val="0"/>
            <c:showBubbleSize val="0"/>
            <c:showLeaderLines val="0"/>
          </c:dLbls>
          <c:cat>
            <c:strRef>
              <c:f>Munka3!$C$3:$E$3</c:f>
              <c:strCache>
                <c:ptCount val="3"/>
                <c:pt idx="0">
                  <c:v>Nyomó</c:v>
                </c:pt>
                <c:pt idx="1">
                  <c:v>Nyújtó</c:v>
                </c:pt>
                <c:pt idx="2">
                  <c:v>Nyíró</c:v>
                </c:pt>
              </c:strCache>
            </c:strRef>
          </c:cat>
          <c:val>
            <c:numRef>
              <c:f>Munka3!$C$4:$E$4</c:f>
              <c:numCache>
                <c:formatCode>General</c:formatCode>
                <c:ptCount val="3"/>
                <c:pt idx="0">
                  <c:v>200</c:v>
                </c:pt>
                <c:pt idx="1">
                  <c:v>130</c:v>
                </c:pt>
                <c:pt idx="2">
                  <c:v>70</c:v>
                </c:pt>
              </c:numCache>
            </c:numRef>
          </c:val>
        </c:ser>
        <c:dLbls>
          <c:dLblPos val="ctr"/>
          <c:showLegendKey val="0"/>
          <c:showVal val="1"/>
          <c:showCatName val="0"/>
          <c:showSerName val="0"/>
          <c:showPercent val="0"/>
          <c:showBubbleSize val="0"/>
        </c:dLbls>
        <c:gapWidth val="150"/>
        <c:axId val="228324096"/>
        <c:axId val="228326016"/>
      </c:barChart>
      <c:catAx>
        <c:axId val="228324096"/>
        <c:scaling>
          <c:orientation val="minMax"/>
        </c:scaling>
        <c:delete val="0"/>
        <c:axPos val="b"/>
        <c:majorTickMark val="out"/>
        <c:minorTickMark val="none"/>
        <c:tickLblPos val="nextTo"/>
        <c:txPr>
          <a:bodyPr/>
          <a:lstStyle/>
          <a:p>
            <a:pPr>
              <a:defRPr sz="1600" b="1"/>
            </a:pPr>
            <a:endParaRPr lang="hu-HU"/>
          </a:p>
        </c:txPr>
        <c:crossAx val="228326016"/>
        <c:crosses val="autoZero"/>
        <c:auto val="1"/>
        <c:lblAlgn val="ctr"/>
        <c:lblOffset val="100"/>
        <c:noMultiLvlLbl val="0"/>
      </c:catAx>
      <c:valAx>
        <c:axId val="228326016"/>
        <c:scaling>
          <c:orientation val="minMax"/>
        </c:scaling>
        <c:delete val="0"/>
        <c:axPos val="l"/>
        <c:title>
          <c:tx>
            <c:rich>
              <a:bodyPr rot="-5400000" vert="horz"/>
              <a:lstStyle/>
              <a:p>
                <a:pPr>
                  <a:defRPr sz="1600" b="1"/>
                </a:pPr>
                <a:r>
                  <a:rPr lang="en-US" sz="1600" b="1"/>
                  <a:t>Stress (Mpa)</a:t>
                </a:r>
              </a:p>
            </c:rich>
          </c:tx>
          <c:layout/>
          <c:overlay val="0"/>
        </c:title>
        <c:numFmt formatCode="General" sourceLinked="1"/>
        <c:majorTickMark val="out"/>
        <c:minorTickMark val="none"/>
        <c:tickLblPos val="nextTo"/>
        <c:txPr>
          <a:bodyPr/>
          <a:lstStyle/>
          <a:p>
            <a:pPr>
              <a:defRPr sz="1600"/>
            </a:pPr>
            <a:endParaRPr lang="hu-HU"/>
          </a:p>
        </c:txPr>
        <c:crossAx val="228324096"/>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Munka4!$A$9</c:f>
              <c:strCache>
                <c:ptCount val="1"/>
                <c:pt idx="0">
                  <c:v>21 éves</c:v>
                </c:pt>
              </c:strCache>
            </c:strRef>
          </c:tx>
          <c:invertIfNegative val="0"/>
          <c:cat>
            <c:multiLvlStrRef>
              <c:f>Munka4!$B$7:$C$8</c:f>
              <c:multiLvlStrCache>
                <c:ptCount val="2"/>
                <c:lvl>
                  <c:pt idx="0">
                    <c:v>átmenet</c:v>
                  </c:pt>
                  <c:pt idx="1">
                    <c:v>törés</c:v>
                  </c:pt>
                </c:lvl>
                <c:lvl>
                  <c:pt idx="0">
                    <c:v>Strain</c:v>
                  </c:pt>
                </c:lvl>
              </c:multiLvlStrCache>
            </c:multiLvlStrRef>
          </c:cat>
          <c:val>
            <c:numRef>
              <c:f>Munka4!$B$9:$C$9</c:f>
              <c:numCache>
                <c:formatCode>General</c:formatCode>
                <c:ptCount val="2"/>
                <c:pt idx="0">
                  <c:v>4.5</c:v>
                </c:pt>
                <c:pt idx="1">
                  <c:v>10.5</c:v>
                </c:pt>
              </c:numCache>
            </c:numRef>
          </c:val>
        </c:ser>
        <c:ser>
          <c:idx val="1"/>
          <c:order val="1"/>
          <c:tx>
            <c:strRef>
              <c:f>Munka4!$A$10</c:f>
              <c:strCache>
                <c:ptCount val="1"/>
                <c:pt idx="0">
                  <c:v>65 OA</c:v>
                </c:pt>
              </c:strCache>
            </c:strRef>
          </c:tx>
          <c:invertIfNegative val="0"/>
          <c:cat>
            <c:multiLvlStrRef>
              <c:f>Munka4!$B$7:$C$8</c:f>
              <c:multiLvlStrCache>
                <c:ptCount val="2"/>
                <c:lvl>
                  <c:pt idx="0">
                    <c:v>átmenet</c:v>
                  </c:pt>
                  <c:pt idx="1">
                    <c:v>törés</c:v>
                  </c:pt>
                </c:lvl>
                <c:lvl>
                  <c:pt idx="0">
                    <c:v>Strain</c:v>
                  </c:pt>
                </c:lvl>
              </c:multiLvlStrCache>
            </c:multiLvlStrRef>
          </c:cat>
          <c:val>
            <c:numRef>
              <c:f>Munka4!$B$10:$C$10</c:f>
              <c:numCache>
                <c:formatCode>General</c:formatCode>
                <c:ptCount val="2"/>
                <c:pt idx="0">
                  <c:v>2.8</c:v>
                </c:pt>
                <c:pt idx="1">
                  <c:v>6.9</c:v>
                </c:pt>
              </c:numCache>
            </c:numRef>
          </c:val>
        </c:ser>
        <c:ser>
          <c:idx val="2"/>
          <c:order val="2"/>
          <c:tx>
            <c:strRef>
              <c:f>Munka4!$A$11</c:f>
              <c:strCache>
                <c:ptCount val="1"/>
                <c:pt idx="0">
                  <c:v>80 OP</c:v>
                </c:pt>
              </c:strCache>
            </c:strRef>
          </c:tx>
          <c:invertIfNegative val="0"/>
          <c:cat>
            <c:multiLvlStrRef>
              <c:f>Munka4!$B$7:$C$8</c:f>
              <c:multiLvlStrCache>
                <c:ptCount val="2"/>
                <c:lvl>
                  <c:pt idx="0">
                    <c:v>átmenet</c:v>
                  </c:pt>
                  <c:pt idx="1">
                    <c:v>törés</c:v>
                  </c:pt>
                </c:lvl>
                <c:lvl>
                  <c:pt idx="0">
                    <c:v>Strain</c:v>
                  </c:pt>
                </c:lvl>
              </c:multiLvlStrCache>
            </c:multiLvlStrRef>
          </c:cat>
          <c:val>
            <c:numRef>
              <c:f>Munka4!$B$11:$C$11</c:f>
              <c:numCache>
                <c:formatCode>General</c:formatCode>
                <c:ptCount val="2"/>
                <c:pt idx="0">
                  <c:v>1.3</c:v>
                </c:pt>
                <c:pt idx="1">
                  <c:v>4.5999999999999996</c:v>
                </c:pt>
              </c:numCache>
            </c:numRef>
          </c:val>
        </c:ser>
        <c:dLbls>
          <c:dLblPos val="outEnd"/>
          <c:showLegendKey val="0"/>
          <c:showVal val="1"/>
          <c:showCatName val="0"/>
          <c:showSerName val="0"/>
          <c:showPercent val="0"/>
          <c:showBubbleSize val="0"/>
        </c:dLbls>
        <c:gapWidth val="150"/>
        <c:axId val="320621184"/>
        <c:axId val="320631168"/>
      </c:barChart>
      <c:catAx>
        <c:axId val="320621184"/>
        <c:scaling>
          <c:orientation val="minMax"/>
        </c:scaling>
        <c:delete val="0"/>
        <c:axPos val="b"/>
        <c:majorTickMark val="out"/>
        <c:minorTickMark val="none"/>
        <c:tickLblPos val="nextTo"/>
        <c:crossAx val="320631168"/>
        <c:crosses val="autoZero"/>
        <c:auto val="1"/>
        <c:lblAlgn val="ctr"/>
        <c:lblOffset val="100"/>
        <c:noMultiLvlLbl val="0"/>
      </c:catAx>
      <c:valAx>
        <c:axId val="320631168"/>
        <c:scaling>
          <c:orientation val="minMax"/>
        </c:scaling>
        <c:delete val="0"/>
        <c:axPos val="l"/>
        <c:majorGridlines/>
        <c:title>
          <c:tx>
            <c:rich>
              <a:bodyPr rot="-5400000" vert="horz"/>
              <a:lstStyle/>
              <a:p>
                <a:pPr>
                  <a:defRPr/>
                </a:pPr>
                <a:r>
                  <a:rPr lang="en-US"/>
                  <a:t>%</a:t>
                </a:r>
              </a:p>
            </c:rich>
          </c:tx>
          <c:layout/>
          <c:overlay val="0"/>
        </c:title>
        <c:numFmt formatCode="General" sourceLinked="1"/>
        <c:majorTickMark val="out"/>
        <c:minorTickMark val="none"/>
        <c:tickLblPos val="nextTo"/>
        <c:crossAx val="32062118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Munka4!$D$9</c:f>
              <c:strCache>
                <c:ptCount val="1"/>
                <c:pt idx="0">
                  <c:v>21 éves</c:v>
                </c:pt>
              </c:strCache>
            </c:strRef>
          </c:tx>
          <c:invertIfNegative val="0"/>
          <c:cat>
            <c:multiLvlStrRef>
              <c:f>Munka4!$E$7:$F$8</c:f>
              <c:multiLvlStrCache>
                <c:ptCount val="2"/>
                <c:lvl>
                  <c:pt idx="0">
                    <c:v>átmenet</c:v>
                  </c:pt>
                  <c:pt idx="1">
                    <c:v>törés</c:v>
                  </c:pt>
                </c:lvl>
                <c:lvl>
                  <c:pt idx="0">
                    <c:v>Stress</c:v>
                  </c:pt>
                </c:lvl>
              </c:multiLvlStrCache>
            </c:multiLvlStrRef>
          </c:cat>
          <c:val>
            <c:numRef>
              <c:f>Munka4!$E$9:$F$9</c:f>
              <c:numCache>
                <c:formatCode>General</c:formatCode>
                <c:ptCount val="2"/>
                <c:pt idx="0">
                  <c:v>2.6</c:v>
                </c:pt>
                <c:pt idx="1">
                  <c:v>4</c:v>
                </c:pt>
              </c:numCache>
            </c:numRef>
          </c:val>
        </c:ser>
        <c:ser>
          <c:idx val="1"/>
          <c:order val="1"/>
          <c:tx>
            <c:strRef>
              <c:f>Munka4!$D$10</c:f>
              <c:strCache>
                <c:ptCount val="1"/>
                <c:pt idx="0">
                  <c:v>65 OA</c:v>
                </c:pt>
              </c:strCache>
            </c:strRef>
          </c:tx>
          <c:invertIfNegative val="0"/>
          <c:cat>
            <c:multiLvlStrRef>
              <c:f>Munka4!$E$7:$F$8</c:f>
              <c:multiLvlStrCache>
                <c:ptCount val="2"/>
                <c:lvl>
                  <c:pt idx="0">
                    <c:v>átmenet</c:v>
                  </c:pt>
                  <c:pt idx="1">
                    <c:v>törés</c:v>
                  </c:pt>
                </c:lvl>
                <c:lvl>
                  <c:pt idx="0">
                    <c:v>Stress</c:v>
                  </c:pt>
                </c:lvl>
              </c:multiLvlStrCache>
            </c:multiLvlStrRef>
          </c:cat>
          <c:val>
            <c:numRef>
              <c:f>Munka4!$E$10:$F$10</c:f>
              <c:numCache>
                <c:formatCode>General</c:formatCode>
                <c:ptCount val="2"/>
                <c:pt idx="0">
                  <c:v>1</c:v>
                </c:pt>
                <c:pt idx="1">
                  <c:v>1.6</c:v>
                </c:pt>
              </c:numCache>
            </c:numRef>
          </c:val>
        </c:ser>
        <c:ser>
          <c:idx val="2"/>
          <c:order val="2"/>
          <c:tx>
            <c:strRef>
              <c:f>Munka4!$D$11</c:f>
              <c:strCache>
                <c:ptCount val="1"/>
                <c:pt idx="0">
                  <c:v>80 OP</c:v>
                </c:pt>
              </c:strCache>
            </c:strRef>
          </c:tx>
          <c:invertIfNegative val="0"/>
          <c:cat>
            <c:multiLvlStrRef>
              <c:f>Munka4!$E$7:$F$8</c:f>
              <c:multiLvlStrCache>
                <c:ptCount val="2"/>
                <c:lvl>
                  <c:pt idx="0">
                    <c:v>átmenet</c:v>
                  </c:pt>
                  <c:pt idx="1">
                    <c:v>törés</c:v>
                  </c:pt>
                </c:lvl>
                <c:lvl>
                  <c:pt idx="0">
                    <c:v>Stress</c:v>
                  </c:pt>
                </c:lvl>
              </c:multiLvlStrCache>
            </c:multiLvlStrRef>
          </c:cat>
          <c:val>
            <c:numRef>
              <c:f>Munka4!$E$11:$F$11</c:f>
              <c:numCache>
                <c:formatCode>General</c:formatCode>
                <c:ptCount val="2"/>
                <c:pt idx="0">
                  <c:v>0.5</c:v>
                </c:pt>
                <c:pt idx="1">
                  <c:v>0.8</c:v>
                </c:pt>
              </c:numCache>
            </c:numRef>
          </c:val>
        </c:ser>
        <c:dLbls>
          <c:dLblPos val="outEnd"/>
          <c:showLegendKey val="0"/>
          <c:showVal val="1"/>
          <c:showCatName val="0"/>
          <c:showSerName val="0"/>
          <c:showPercent val="0"/>
          <c:showBubbleSize val="0"/>
        </c:dLbls>
        <c:gapWidth val="150"/>
        <c:axId val="319743488"/>
        <c:axId val="319745024"/>
      </c:barChart>
      <c:catAx>
        <c:axId val="319743488"/>
        <c:scaling>
          <c:orientation val="minMax"/>
        </c:scaling>
        <c:delete val="0"/>
        <c:axPos val="b"/>
        <c:majorTickMark val="out"/>
        <c:minorTickMark val="none"/>
        <c:tickLblPos val="nextTo"/>
        <c:crossAx val="319745024"/>
        <c:crosses val="autoZero"/>
        <c:auto val="1"/>
        <c:lblAlgn val="ctr"/>
        <c:lblOffset val="100"/>
        <c:noMultiLvlLbl val="0"/>
      </c:catAx>
      <c:valAx>
        <c:axId val="319745024"/>
        <c:scaling>
          <c:orientation val="minMax"/>
        </c:scaling>
        <c:delete val="0"/>
        <c:axPos val="l"/>
        <c:majorGridlines/>
        <c:title>
          <c:tx>
            <c:rich>
              <a:bodyPr rot="-5400000" vert="horz"/>
              <a:lstStyle/>
              <a:p>
                <a:pPr>
                  <a:defRPr/>
                </a:pPr>
                <a:r>
                  <a:rPr lang="en-US"/>
                  <a:t>Stress (Mpa)</a:t>
                </a:r>
              </a:p>
            </c:rich>
          </c:tx>
          <c:layout/>
          <c:overlay val="0"/>
        </c:title>
        <c:numFmt formatCode="General" sourceLinked="1"/>
        <c:majorTickMark val="out"/>
        <c:minorTickMark val="none"/>
        <c:tickLblPos val="nextTo"/>
        <c:crossAx val="31974348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Munka4!$G$9</c:f>
              <c:strCache>
                <c:ptCount val="1"/>
                <c:pt idx="0">
                  <c:v>21 éves</c:v>
                </c:pt>
              </c:strCache>
            </c:strRef>
          </c:tx>
          <c:invertIfNegative val="0"/>
          <c:cat>
            <c:strRef>
              <c:f>Munka4!$H$8:$I$8</c:f>
              <c:strCache>
                <c:ptCount val="2"/>
                <c:pt idx="0">
                  <c:v>Young</c:v>
                </c:pt>
                <c:pt idx="1">
                  <c:v>Energy</c:v>
                </c:pt>
              </c:strCache>
            </c:strRef>
          </c:cat>
          <c:val>
            <c:numRef>
              <c:f>Munka4!$H$9:$I$9</c:f>
              <c:numCache>
                <c:formatCode>General</c:formatCode>
                <c:ptCount val="2"/>
                <c:pt idx="0">
                  <c:v>60</c:v>
                </c:pt>
                <c:pt idx="1">
                  <c:v>28.4</c:v>
                </c:pt>
              </c:numCache>
            </c:numRef>
          </c:val>
        </c:ser>
        <c:ser>
          <c:idx val="1"/>
          <c:order val="1"/>
          <c:tx>
            <c:strRef>
              <c:f>Munka4!$G$10</c:f>
              <c:strCache>
                <c:ptCount val="1"/>
                <c:pt idx="0">
                  <c:v>65 OA</c:v>
                </c:pt>
              </c:strCache>
            </c:strRef>
          </c:tx>
          <c:invertIfNegative val="0"/>
          <c:cat>
            <c:strRef>
              <c:f>Munka4!$H$8:$I$8</c:f>
              <c:strCache>
                <c:ptCount val="2"/>
                <c:pt idx="0">
                  <c:v>Young</c:v>
                </c:pt>
                <c:pt idx="1">
                  <c:v>Energy</c:v>
                </c:pt>
              </c:strCache>
            </c:strRef>
          </c:cat>
          <c:val>
            <c:numRef>
              <c:f>Munka4!$H$10:$I$10</c:f>
              <c:numCache>
                <c:formatCode>General</c:formatCode>
                <c:ptCount val="2"/>
                <c:pt idx="0">
                  <c:v>37.700000000000003</c:v>
                </c:pt>
                <c:pt idx="1">
                  <c:v>6.8</c:v>
                </c:pt>
              </c:numCache>
            </c:numRef>
          </c:val>
        </c:ser>
        <c:ser>
          <c:idx val="2"/>
          <c:order val="2"/>
          <c:tx>
            <c:strRef>
              <c:f>Munka4!$G$11</c:f>
              <c:strCache>
                <c:ptCount val="1"/>
                <c:pt idx="0">
                  <c:v>80 OP</c:v>
                </c:pt>
              </c:strCache>
            </c:strRef>
          </c:tx>
          <c:invertIfNegative val="0"/>
          <c:cat>
            <c:strRef>
              <c:f>Munka4!$H$8:$I$8</c:f>
              <c:strCache>
                <c:ptCount val="2"/>
                <c:pt idx="0">
                  <c:v>Young</c:v>
                </c:pt>
                <c:pt idx="1">
                  <c:v>Energy</c:v>
                </c:pt>
              </c:strCache>
            </c:strRef>
          </c:cat>
          <c:val>
            <c:numRef>
              <c:f>Munka4!$H$11:$I$11</c:f>
              <c:numCache>
                <c:formatCode>General</c:formatCode>
                <c:ptCount val="2"/>
                <c:pt idx="0">
                  <c:v>46.2</c:v>
                </c:pt>
                <c:pt idx="1">
                  <c:v>2.7</c:v>
                </c:pt>
              </c:numCache>
            </c:numRef>
          </c:val>
        </c:ser>
        <c:dLbls>
          <c:dLblPos val="outEnd"/>
          <c:showLegendKey val="0"/>
          <c:showVal val="1"/>
          <c:showCatName val="0"/>
          <c:showSerName val="0"/>
          <c:showPercent val="0"/>
          <c:showBubbleSize val="0"/>
        </c:dLbls>
        <c:gapWidth val="150"/>
        <c:axId val="319660416"/>
        <c:axId val="319661952"/>
      </c:barChart>
      <c:catAx>
        <c:axId val="319660416"/>
        <c:scaling>
          <c:orientation val="minMax"/>
        </c:scaling>
        <c:delete val="0"/>
        <c:axPos val="b"/>
        <c:majorTickMark val="out"/>
        <c:minorTickMark val="none"/>
        <c:tickLblPos val="nextTo"/>
        <c:crossAx val="319661952"/>
        <c:crosses val="autoZero"/>
        <c:auto val="1"/>
        <c:lblAlgn val="ctr"/>
        <c:lblOffset val="100"/>
        <c:noMultiLvlLbl val="0"/>
      </c:catAx>
      <c:valAx>
        <c:axId val="319661952"/>
        <c:scaling>
          <c:orientation val="minMax"/>
        </c:scaling>
        <c:delete val="0"/>
        <c:axPos val="l"/>
        <c:majorGridlines/>
        <c:title>
          <c:tx>
            <c:rich>
              <a:bodyPr/>
              <a:lstStyle/>
              <a:p>
                <a:pPr>
                  <a:defRPr/>
                </a:pPr>
                <a:r>
                  <a:rPr lang="en-US"/>
                  <a:t>Mpa és J</a:t>
                </a:r>
              </a:p>
            </c:rich>
          </c:tx>
          <c:layout/>
          <c:overlay val="0"/>
        </c:title>
        <c:numFmt formatCode="General" sourceLinked="1"/>
        <c:majorTickMark val="out"/>
        <c:minorTickMark val="none"/>
        <c:tickLblPos val="nextTo"/>
        <c:crossAx val="31966041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csont!$C$3</c:f>
              <c:strCache>
                <c:ptCount val="1"/>
                <c:pt idx="0">
                  <c:v>ugrók</c:v>
                </c:pt>
              </c:strCache>
            </c:strRef>
          </c:tx>
          <c:spPr>
            <a:solidFill>
              <a:schemeClr val="tx1">
                <a:lumMod val="75000"/>
                <a:lumOff val="25000"/>
              </a:schemeClr>
            </a:solidFill>
          </c:spPr>
          <c:invertIfNegative val="0"/>
          <c:dLbls>
            <c:dLbl>
              <c:idx val="0"/>
              <c:spPr/>
              <c:txPr>
                <a:bodyPr/>
                <a:lstStyle/>
                <a:p>
                  <a:pPr>
                    <a:defRPr sz="1400" b="1">
                      <a:solidFill>
                        <a:schemeClr val="bg1"/>
                      </a:solidFill>
                    </a:defRPr>
                  </a:pPr>
                  <a:endParaRPr lang="hu-HU"/>
                </a:p>
              </c:txPr>
              <c:dLblPos val="ctr"/>
              <c:showLegendKey val="0"/>
              <c:showVal val="1"/>
              <c:showCatName val="0"/>
              <c:showSerName val="0"/>
              <c:showPercent val="0"/>
              <c:showBubbleSize val="0"/>
            </c:dLbl>
            <c:dLbl>
              <c:idx val="1"/>
              <c:spPr/>
              <c:txPr>
                <a:bodyPr/>
                <a:lstStyle/>
                <a:p>
                  <a:pPr>
                    <a:defRPr sz="1400" b="1">
                      <a:solidFill>
                        <a:schemeClr val="bg1"/>
                      </a:solidFill>
                    </a:defRPr>
                  </a:pPr>
                  <a:endParaRPr lang="hu-HU"/>
                </a:p>
              </c:txPr>
              <c:dLblPos val="ctr"/>
              <c:showLegendKey val="0"/>
              <c:showVal val="1"/>
              <c:showCatName val="0"/>
              <c:showSerName val="0"/>
              <c:showPercent val="0"/>
              <c:showBubbleSize val="0"/>
            </c:dLbl>
            <c:dLbl>
              <c:idx val="2"/>
              <c:spPr/>
              <c:txPr>
                <a:bodyPr/>
                <a:lstStyle/>
                <a:p>
                  <a:pPr>
                    <a:defRPr sz="1400" b="1">
                      <a:solidFill>
                        <a:schemeClr val="bg1"/>
                      </a:solidFill>
                    </a:defRPr>
                  </a:pPr>
                  <a:endParaRPr lang="hu-HU"/>
                </a:p>
              </c:txPr>
              <c:dLblPos val="ctr"/>
              <c:showLegendKey val="0"/>
              <c:showVal val="1"/>
              <c:showCatName val="0"/>
              <c:showSerName val="0"/>
              <c:showPercent val="0"/>
              <c:showBubbleSize val="0"/>
            </c:dLbl>
            <c:txPr>
              <a:bodyPr/>
              <a:lstStyle/>
              <a:p>
                <a:pPr>
                  <a:defRPr sz="1400" b="1"/>
                </a:pPr>
                <a:endParaRPr lang="hu-HU"/>
              </a:p>
            </c:txPr>
            <c:dLblPos val="ctr"/>
            <c:showLegendKey val="0"/>
            <c:showVal val="1"/>
            <c:showCatName val="0"/>
            <c:showSerName val="0"/>
            <c:showPercent val="0"/>
            <c:showBubbleSize val="0"/>
            <c:showLeaderLines val="0"/>
          </c:dLbls>
          <c:cat>
            <c:strRef>
              <c:f>csont!$B$4:$B$6</c:f>
              <c:strCache>
                <c:ptCount val="3"/>
                <c:pt idx="0">
                  <c:v>L2-L3-L4</c:v>
                </c:pt>
                <c:pt idx="1">
                  <c:v>Femur nyak</c:v>
                </c:pt>
                <c:pt idx="2">
                  <c:v>Radius</c:v>
                </c:pt>
              </c:strCache>
            </c:strRef>
          </c:cat>
          <c:val>
            <c:numRef>
              <c:f>csont!$C$4:$C$6</c:f>
              <c:numCache>
                <c:formatCode>General</c:formatCode>
                <c:ptCount val="3"/>
                <c:pt idx="0">
                  <c:v>1.35</c:v>
                </c:pt>
                <c:pt idx="1">
                  <c:v>1.18</c:v>
                </c:pt>
                <c:pt idx="2">
                  <c:v>0.77</c:v>
                </c:pt>
              </c:numCache>
            </c:numRef>
          </c:val>
        </c:ser>
        <c:ser>
          <c:idx val="1"/>
          <c:order val="1"/>
          <c:tx>
            <c:strRef>
              <c:f>csont!$D$3</c:f>
              <c:strCache>
                <c:ptCount val="1"/>
                <c:pt idx="0">
                  <c:v>normál</c:v>
                </c:pt>
              </c:strCache>
            </c:strRef>
          </c:tx>
          <c:spPr>
            <a:solidFill>
              <a:schemeClr val="bg2">
                <a:lumMod val="75000"/>
              </a:schemeClr>
            </a:solidFill>
          </c:spPr>
          <c:invertIfNegative val="0"/>
          <c:dLbls>
            <c:txPr>
              <a:bodyPr/>
              <a:lstStyle/>
              <a:p>
                <a:pPr>
                  <a:defRPr sz="1600" b="1"/>
                </a:pPr>
                <a:endParaRPr lang="hu-HU"/>
              </a:p>
            </c:txPr>
            <c:dLblPos val="ctr"/>
            <c:showLegendKey val="0"/>
            <c:showVal val="1"/>
            <c:showCatName val="0"/>
            <c:showSerName val="0"/>
            <c:showPercent val="0"/>
            <c:showBubbleSize val="0"/>
            <c:showLeaderLines val="0"/>
          </c:dLbls>
          <c:cat>
            <c:strRef>
              <c:f>csont!$B$4:$B$6</c:f>
              <c:strCache>
                <c:ptCount val="3"/>
                <c:pt idx="0">
                  <c:v>L2-L3-L4</c:v>
                </c:pt>
                <c:pt idx="1">
                  <c:v>Femur nyak</c:v>
                </c:pt>
                <c:pt idx="2">
                  <c:v>Radius</c:v>
                </c:pt>
              </c:strCache>
            </c:strRef>
          </c:cat>
          <c:val>
            <c:numRef>
              <c:f>csont!$D$4:$D$6</c:f>
              <c:numCache>
                <c:formatCode>General</c:formatCode>
                <c:ptCount val="3"/>
                <c:pt idx="0">
                  <c:v>1.22</c:v>
                </c:pt>
                <c:pt idx="1">
                  <c:v>1.02</c:v>
                </c:pt>
                <c:pt idx="2">
                  <c:v>0.77</c:v>
                </c:pt>
              </c:numCache>
            </c:numRef>
          </c:val>
        </c:ser>
        <c:dLbls>
          <c:dLblPos val="ctr"/>
          <c:showLegendKey val="0"/>
          <c:showVal val="1"/>
          <c:showCatName val="0"/>
          <c:showSerName val="0"/>
          <c:showPercent val="0"/>
          <c:showBubbleSize val="0"/>
        </c:dLbls>
        <c:gapWidth val="150"/>
        <c:axId val="320653568"/>
        <c:axId val="128004096"/>
      </c:barChart>
      <c:catAx>
        <c:axId val="320653568"/>
        <c:scaling>
          <c:orientation val="minMax"/>
        </c:scaling>
        <c:delete val="0"/>
        <c:axPos val="b"/>
        <c:majorTickMark val="out"/>
        <c:minorTickMark val="none"/>
        <c:tickLblPos val="nextTo"/>
        <c:txPr>
          <a:bodyPr/>
          <a:lstStyle/>
          <a:p>
            <a:pPr>
              <a:defRPr sz="1600" b="1"/>
            </a:pPr>
            <a:endParaRPr lang="hu-HU"/>
          </a:p>
        </c:txPr>
        <c:crossAx val="128004096"/>
        <c:crosses val="autoZero"/>
        <c:auto val="1"/>
        <c:lblAlgn val="ctr"/>
        <c:lblOffset val="100"/>
        <c:noMultiLvlLbl val="0"/>
      </c:catAx>
      <c:valAx>
        <c:axId val="128004096"/>
        <c:scaling>
          <c:orientation val="minMax"/>
        </c:scaling>
        <c:delete val="0"/>
        <c:axPos val="l"/>
        <c:title>
          <c:tx>
            <c:rich>
              <a:bodyPr rot="-5400000" vert="horz"/>
              <a:lstStyle/>
              <a:p>
                <a:pPr>
                  <a:defRPr sz="1600"/>
                </a:pPr>
                <a:r>
                  <a:rPr lang="hu-HU" sz="1600"/>
                  <a:t>Csontsűrűség (g/cm</a:t>
                </a:r>
                <a:r>
                  <a:rPr lang="hu-HU" sz="1600" baseline="30000"/>
                  <a:t>3</a:t>
                </a:r>
                <a:r>
                  <a:rPr lang="hu-HU" sz="1600"/>
                  <a:t>)</a:t>
                </a:r>
              </a:p>
            </c:rich>
          </c:tx>
          <c:layout/>
          <c:overlay val="0"/>
        </c:title>
        <c:numFmt formatCode="General" sourceLinked="1"/>
        <c:majorTickMark val="out"/>
        <c:minorTickMark val="none"/>
        <c:tickLblPos val="nextTo"/>
        <c:crossAx val="320653568"/>
        <c:crosses val="autoZero"/>
        <c:crossBetween val="between"/>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image" Target="../media/image5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8F4237-2442-4B9F-825D-357B1AD3D193}" type="datetimeFigureOut">
              <a:rPr lang="hu-HU" smtClean="0"/>
              <a:pPr/>
              <a:t>2017. 05. 24.</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61498F-876A-49FE-B74B-E07AD65F5AA5}" type="slidenum">
              <a:rPr lang="hu-HU" smtClean="0"/>
              <a:pPr/>
              <a:t>‹#›</a:t>
            </a:fld>
            <a:endParaRPr lang="hu-HU"/>
          </a:p>
        </p:txBody>
      </p:sp>
    </p:spTree>
    <p:extLst>
      <p:ext uri="{BB962C8B-B14F-4D97-AF65-F5344CB8AC3E}">
        <p14:creationId xmlns:p14="http://schemas.microsoft.com/office/powerpoint/2010/main" val="3917869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GB" altLang="hu-H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Diakép helye 1"/>
          <p:cNvSpPr>
            <a:spLocks noGrp="1" noRot="1" noChangeAspect="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72707" name="Jegyzetek helye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dirty="0" err="1" smtClean="0"/>
              <a:t>Bone</a:t>
            </a:r>
            <a:r>
              <a:rPr lang="hu-HU" altLang="hu-HU" dirty="0" smtClean="0"/>
              <a:t> </a:t>
            </a:r>
            <a:r>
              <a:rPr lang="hu-HU" altLang="hu-HU" dirty="0" err="1" smtClean="0"/>
              <a:t>can</a:t>
            </a:r>
            <a:r>
              <a:rPr lang="hu-HU" altLang="hu-HU" dirty="0" smtClean="0"/>
              <a:t> </a:t>
            </a:r>
            <a:r>
              <a:rPr lang="hu-HU" altLang="hu-HU" dirty="0" err="1" smtClean="0"/>
              <a:t>withstand</a:t>
            </a:r>
            <a:r>
              <a:rPr lang="hu-HU" altLang="hu-HU" dirty="0" smtClean="0"/>
              <a:t> </a:t>
            </a:r>
            <a:r>
              <a:rPr lang="hu-HU" altLang="hu-HU" dirty="0" err="1" smtClean="0"/>
              <a:t>the</a:t>
            </a:r>
            <a:r>
              <a:rPr lang="hu-HU" altLang="hu-HU" dirty="0" smtClean="0"/>
              <a:t> </a:t>
            </a:r>
            <a:r>
              <a:rPr lang="hu-HU" altLang="hu-HU" dirty="0" err="1" smtClean="0"/>
              <a:t>best</a:t>
            </a:r>
            <a:r>
              <a:rPr lang="hu-HU" altLang="hu-HU" dirty="0" smtClean="0"/>
              <a:t> </a:t>
            </a:r>
            <a:r>
              <a:rPr lang="hu-HU" altLang="hu-HU" dirty="0" err="1" smtClean="0"/>
              <a:t>to</a:t>
            </a:r>
            <a:r>
              <a:rPr lang="hu-HU" altLang="hu-HU" dirty="0" smtClean="0"/>
              <a:t> </a:t>
            </a:r>
            <a:r>
              <a:rPr lang="hu-HU" altLang="hu-HU" dirty="0" err="1" smtClean="0"/>
              <a:t>comressive</a:t>
            </a:r>
            <a:r>
              <a:rPr lang="hu-HU" altLang="hu-HU" dirty="0" smtClean="0"/>
              <a:t> </a:t>
            </a:r>
            <a:r>
              <a:rPr lang="hu-HU" altLang="hu-HU" dirty="0" err="1" smtClean="0"/>
              <a:t>force</a:t>
            </a:r>
            <a:r>
              <a:rPr lang="hu-HU" altLang="hu-HU" dirty="0" smtClean="0"/>
              <a:t>, The </a:t>
            </a:r>
            <a:r>
              <a:rPr lang="hu-HU" altLang="hu-HU" dirty="0" err="1" smtClean="0"/>
              <a:t>ultimate</a:t>
            </a:r>
            <a:r>
              <a:rPr lang="hu-HU" altLang="hu-HU" dirty="0" smtClean="0"/>
              <a:t> </a:t>
            </a:r>
            <a:r>
              <a:rPr lang="hu-HU" altLang="hu-HU" dirty="0" err="1" smtClean="0"/>
              <a:t>failure</a:t>
            </a:r>
            <a:r>
              <a:rPr lang="hu-HU" altLang="hu-HU" dirty="0" smtClean="0"/>
              <a:t> is </a:t>
            </a:r>
            <a:r>
              <a:rPr lang="hu-HU" altLang="hu-HU" dirty="0" err="1" smtClean="0"/>
              <a:t>appr</a:t>
            </a:r>
            <a:r>
              <a:rPr lang="hu-HU" altLang="hu-HU" dirty="0" smtClean="0"/>
              <a:t>, 200 </a:t>
            </a:r>
            <a:r>
              <a:rPr lang="hu-HU" altLang="hu-HU" dirty="0" err="1" smtClean="0"/>
              <a:t>MPa</a:t>
            </a:r>
            <a:r>
              <a:rPr lang="hu-HU" altLang="hu-HU" dirty="0" smtClean="0"/>
              <a:t> </a:t>
            </a:r>
            <a:r>
              <a:rPr lang="hu-HU" altLang="hu-HU" dirty="0" err="1" smtClean="0"/>
              <a:t>due</a:t>
            </a:r>
            <a:r>
              <a:rPr lang="hu-HU" altLang="hu-HU" dirty="0" smtClean="0"/>
              <a:t> </a:t>
            </a:r>
            <a:r>
              <a:rPr lang="hu-HU" altLang="hu-HU" dirty="0" err="1" smtClean="0"/>
              <a:t>to</a:t>
            </a:r>
            <a:r>
              <a:rPr lang="hu-HU" altLang="hu-HU" dirty="0" smtClean="0"/>
              <a:t> </a:t>
            </a:r>
            <a:r>
              <a:rPr lang="hu-HU" altLang="hu-HU" dirty="0" err="1" smtClean="0"/>
              <a:t>compressive</a:t>
            </a:r>
            <a:r>
              <a:rPr lang="hu-HU" altLang="hu-HU" dirty="0" smtClean="0"/>
              <a:t> </a:t>
            </a:r>
            <a:r>
              <a:rPr lang="hu-HU" altLang="hu-HU" dirty="0" err="1" smtClean="0"/>
              <a:t>force</a:t>
            </a:r>
            <a:r>
              <a:rPr lang="hu-HU" altLang="hu-HU" dirty="0" smtClean="0"/>
              <a:t>, 130 </a:t>
            </a:r>
            <a:r>
              <a:rPr lang="hu-HU" altLang="hu-HU" dirty="0" err="1" smtClean="0"/>
              <a:t>MPa</a:t>
            </a:r>
            <a:r>
              <a:rPr lang="hu-HU" altLang="hu-HU" dirty="0" smtClean="0"/>
              <a:t> </a:t>
            </a:r>
            <a:r>
              <a:rPr lang="hu-HU" altLang="hu-HU" dirty="0" err="1" smtClean="0"/>
              <a:t>tension</a:t>
            </a:r>
            <a:r>
              <a:rPr lang="hu-HU" altLang="hu-HU" dirty="0" smtClean="0"/>
              <a:t> and 70 </a:t>
            </a:r>
            <a:r>
              <a:rPr lang="hu-HU" altLang="hu-HU" dirty="0" err="1" smtClean="0"/>
              <a:t>MPa</a:t>
            </a:r>
            <a:r>
              <a:rPr lang="hu-HU" altLang="hu-HU" dirty="0" smtClean="0"/>
              <a:t> </a:t>
            </a:r>
            <a:r>
              <a:rPr lang="hu-HU" altLang="hu-HU" dirty="0" err="1" smtClean="0"/>
              <a:t>shear</a:t>
            </a:r>
            <a:r>
              <a:rPr lang="hu-HU" altLang="hu-HU" dirty="0" smtClean="0"/>
              <a:t> </a:t>
            </a:r>
            <a:r>
              <a:rPr lang="hu-HU" altLang="hu-HU" dirty="0" err="1" smtClean="0"/>
              <a:t>force</a:t>
            </a:r>
            <a:r>
              <a:rPr lang="hu-HU" altLang="hu-HU" dirty="0" smtClean="0"/>
              <a:t> </a:t>
            </a:r>
            <a:r>
              <a:rPr lang="hu-HU" altLang="hu-HU" dirty="0" err="1" smtClean="0"/>
              <a:t>cause</a:t>
            </a:r>
            <a:r>
              <a:rPr lang="hu-HU" altLang="hu-HU" dirty="0" smtClean="0"/>
              <a:t> </a:t>
            </a:r>
            <a:r>
              <a:rPr lang="hu-HU" altLang="hu-HU" dirty="0" err="1" smtClean="0"/>
              <a:t>failure</a:t>
            </a:r>
            <a:r>
              <a:rPr lang="hu-HU" altLang="hu-HU" dirty="0" smtClean="0"/>
              <a:t> of </a:t>
            </a:r>
            <a:r>
              <a:rPr lang="hu-HU" altLang="hu-HU" dirty="0" err="1" smtClean="0"/>
              <a:t>the</a:t>
            </a:r>
            <a:r>
              <a:rPr lang="hu-HU" altLang="hu-HU" dirty="0" smtClean="0"/>
              <a:t> </a:t>
            </a:r>
            <a:r>
              <a:rPr lang="hu-HU" altLang="hu-HU" dirty="0" err="1" smtClean="0"/>
              <a:t>bone</a:t>
            </a:r>
            <a:r>
              <a:rPr lang="hu-HU" altLang="hu-HU" dirty="0" smtClean="0"/>
              <a:t>, </a:t>
            </a:r>
            <a:endParaRPr lang="en-GB" altLang="hu-HU" dirty="0" smtClean="0"/>
          </a:p>
        </p:txBody>
      </p:sp>
      <p:sp>
        <p:nvSpPr>
          <p:cNvPr id="72708" name="Dia számának helye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fld id="{A3FDA28C-DB72-41D8-8E73-C6D2C0EE9942}" type="slidenum">
              <a:rPr lang="en-GB" altLang="hu-HU"/>
              <a:pPr/>
              <a:t>27</a:t>
            </a:fld>
            <a:endParaRPr lang="en-GB" altLang="hu-H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Diakép helye 1"/>
          <p:cNvSpPr>
            <a:spLocks noGrp="1" noRot="1" noChangeAspect="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 name="Jegyzetek helye 2"/>
          <p:cNvSpPr>
            <a:spLocks noGrp="1"/>
          </p:cNvSpPr>
          <p:nvPr>
            <p:ph type="body" idx="1"/>
          </p:nvPr>
        </p:nvSpPr>
        <p:spPr>
          <a:xfrm>
            <a:off x="685800" y="4343400"/>
            <a:ext cx="5486400" cy="4114800"/>
          </a:xfrm>
          <a:prstGeom prst="rect">
            <a:avLst/>
          </a:prstGeom>
        </p:spPr>
        <p:txBody>
          <a:bodyPr>
            <a:normAutofit/>
          </a:bodyPr>
          <a:lstStyle/>
          <a:p>
            <a:pPr>
              <a:defRPr/>
            </a:pPr>
            <a:r>
              <a:rPr lang="hu-HU" dirty="0" err="1" smtClean="0">
                <a:latin typeface="+mn-lt"/>
              </a:rPr>
              <a:t>Mechanical</a:t>
            </a:r>
            <a:r>
              <a:rPr lang="hu-HU" dirty="0" smtClean="0">
                <a:latin typeface="+mn-lt"/>
              </a:rPr>
              <a:t> </a:t>
            </a:r>
            <a:r>
              <a:rPr lang="hu-HU" dirty="0" err="1" smtClean="0">
                <a:latin typeface="+mn-lt"/>
              </a:rPr>
              <a:t>properties</a:t>
            </a:r>
            <a:r>
              <a:rPr lang="hu-HU" dirty="0" smtClean="0">
                <a:latin typeface="+mn-lt"/>
              </a:rPr>
              <a:t> of </a:t>
            </a:r>
            <a:r>
              <a:rPr lang="hu-HU" dirty="0" err="1" smtClean="0">
                <a:latin typeface="+mn-lt"/>
              </a:rPr>
              <a:t>biological</a:t>
            </a:r>
            <a:r>
              <a:rPr lang="hu-HU" dirty="0" smtClean="0">
                <a:latin typeface="+mn-lt"/>
              </a:rPr>
              <a:t> </a:t>
            </a:r>
            <a:r>
              <a:rPr lang="hu-HU" dirty="0" err="1" smtClean="0">
                <a:latin typeface="+mn-lt"/>
              </a:rPr>
              <a:t>tissue</a:t>
            </a:r>
            <a:r>
              <a:rPr lang="hu-HU" dirty="0" smtClean="0">
                <a:latin typeface="+mn-lt"/>
              </a:rPr>
              <a:t> </a:t>
            </a:r>
            <a:r>
              <a:rPr lang="hu-HU" dirty="0" err="1" smtClean="0">
                <a:latin typeface="+mn-lt"/>
              </a:rPr>
              <a:t>can</a:t>
            </a:r>
            <a:r>
              <a:rPr lang="hu-HU" dirty="0" smtClean="0">
                <a:latin typeface="+mn-lt"/>
              </a:rPr>
              <a:t> be </a:t>
            </a:r>
            <a:r>
              <a:rPr lang="hu-HU" dirty="0" err="1" smtClean="0">
                <a:latin typeface="+mn-lt"/>
              </a:rPr>
              <a:t>described</a:t>
            </a:r>
            <a:r>
              <a:rPr lang="hu-HU" dirty="0" smtClean="0">
                <a:latin typeface="+mn-lt"/>
              </a:rPr>
              <a:t> </a:t>
            </a:r>
            <a:r>
              <a:rPr lang="hu-HU" dirty="0" err="1" smtClean="0">
                <a:latin typeface="+mn-lt"/>
              </a:rPr>
              <a:t>using</a:t>
            </a:r>
            <a:r>
              <a:rPr lang="hu-HU" dirty="0" smtClean="0">
                <a:latin typeface="+mn-lt"/>
              </a:rPr>
              <a:t> </a:t>
            </a:r>
            <a:r>
              <a:rPr lang="hu-HU" dirty="0" err="1" smtClean="0">
                <a:latin typeface="+mn-lt"/>
              </a:rPr>
              <a:t>strength</a:t>
            </a:r>
            <a:r>
              <a:rPr lang="hu-HU" dirty="0" smtClean="0">
                <a:latin typeface="+mn-lt"/>
              </a:rPr>
              <a:t> and </a:t>
            </a:r>
            <a:r>
              <a:rPr lang="hu-HU" dirty="0" err="1" smtClean="0">
                <a:latin typeface="+mn-lt"/>
              </a:rPr>
              <a:t>stiffness</a:t>
            </a:r>
            <a:r>
              <a:rPr lang="hu-HU" dirty="0" smtClean="0">
                <a:latin typeface="+mn-lt"/>
              </a:rPr>
              <a:t>,</a:t>
            </a:r>
          </a:p>
          <a:p>
            <a:pPr>
              <a:defRPr/>
            </a:pPr>
            <a:r>
              <a:rPr lang="hu-HU" dirty="0" err="1" smtClean="0">
                <a:latin typeface="+mn-lt"/>
              </a:rPr>
              <a:t>These</a:t>
            </a:r>
            <a:r>
              <a:rPr lang="hu-HU" dirty="0" smtClean="0">
                <a:latin typeface="+mn-lt"/>
              </a:rPr>
              <a:t> </a:t>
            </a:r>
            <a:r>
              <a:rPr lang="hu-HU" dirty="0" err="1" smtClean="0">
                <a:latin typeface="+mn-lt"/>
              </a:rPr>
              <a:t>two</a:t>
            </a:r>
            <a:r>
              <a:rPr lang="hu-HU" dirty="0" smtClean="0">
                <a:latin typeface="+mn-lt"/>
              </a:rPr>
              <a:t> </a:t>
            </a:r>
            <a:r>
              <a:rPr lang="hu-HU" dirty="0" err="1" smtClean="0">
                <a:latin typeface="+mn-lt"/>
              </a:rPr>
              <a:t>properties</a:t>
            </a:r>
            <a:r>
              <a:rPr lang="hu-HU" dirty="0" smtClean="0">
                <a:latin typeface="+mn-lt"/>
              </a:rPr>
              <a:t> </a:t>
            </a:r>
            <a:r>
              <a:rPr lang="hu-HU" dirty="0" err="1" smtClean="0">
                <a:latin typeface="+mn-lt"/>
              </a:rPr>
              <a:t>are</a:t>
            </a:r>
            <a:r>
              <a:rPr lang="hu-HU" dirty="0" smtClean="0">
                <a:latin typeface="+mn-lt"/>
              </a:rPr>
              <a:t> </a:t>
            </a:r>
            <a:r>
              <a:rPr lang="hu-HU" dirty="0" err="1" smtClean="0">
                <a:latin typeface="+mn-lt"/>
              </a:rPr>
              <a:t>shown</a:t>
            </a:r>
            <a:r>
              <a:rPr lang="hu-HU" dirty="0" smtClean="0">
                <a:latin typeface="+mn-lt"/>
              </a:rPr>
              <a:t> </a:t>
            </a:r>
            <a:r>
              <a:rPr lang="hu-HU" dirty="0" err="1" smtClean="0">
                <a:latin typeface="+mn-lt"/>
              </a:rPr>
              <a:t>graphically</a:t>
            </a:r>
            <a:r>
              <a:rPr lang="hu-HU" dirty="0" smtClean="0">
                <a:latin typeface="+mn-lt"/>
              </a:rPr>
              <a:t> </a:t>
            </a:r>
            <a:r>
              <a:rPr lang="hu-HU" dirty="0" err="1" smtClean="0">
                <a:latin typeface="+mn-lt"/>
              </a:rPr>
              <a:t>in</a:t>
            </a:r>
            <a:r>
              <a:rPr lang="hu-HU" dirty="0" smtClean="0">
                <a:latin typeface="+mn-lt"/>
              </a:rPr>
              <a:t> </a:t>
            </a:r>
            <a:r>
              <a:rPr lang="hu-HU" dirty="0" err="1" smtClean="0">
                <a:latin typeface="+mn-lt"/>
              </a:rPr>
              <a:t>this</a:t>
            </a:r>
            <a:r>
              <a:rPr lang="hu-HU" dirty="0" smtClean="0">
                <a:latin typeface="+mn-lt"/>
              </a:rPr>
              <a:t> </a:t>
            </a:r>
            <a:r>
              <a:rPr lang="hu-HU" dirty="0" err="1" smtClean="0">
                <a:latin typeface="+mn-lt"/>
              </a:rPr>
              <a:t>load</a:t>
            </a:r>
            <a:r>
              <a:rPr lang="hu-HU" dirty="0" smtClean="0">
                <a:latin typeface="+mn-lt"/>
              </a:rPr>
              <a:t> × </a:t>
            </a:r>
            <a:r>
              <a:rPr lang="hu-HU" dirty="0" err="1" smtClean="0">
                <a:latin typeface="+mn-lt"/>
              </a:rPr>
              <a:t>deformation</a:t>
            </a:r>
            <a:r>
              <a:rPr lang="hu-HU" dirty="0" smtClean="0">
                <a:latin typeface="+mn-lt"/>
              </a:rPr>
              <a:t> </a:t>
            </a:r>
            <a:r>
              <a:rPr lang="hu-HU" dirty="0" err="1" smtClean="0">
                <a:latin typeface="+mn-lt"/>
              </a:rPr>
              <a:t>curve</a:t>
            </a:r>
            <a:r>
              <a:rPr lang="hu-HU" dirty="0" smtClean="0">
                <a:latin typeface="+mn-lt"/>
              </a:rPr>
              <a:t>,</a:t>
            </a:r>
          </a:p>
          <a:p>
            <a:pPr>
              <a:defRPr/>
            </a:pPr>
            <a:r>
              <a:rPr lang="en-US" dirty="0" smtClean="0">
                <a:latin typeface="+mn-lt"/>
              </a:rPr>
              <a:t>The elastic region of the</a:t>
            </a:r>
            <a:r>
              <a:rPr lang="hu-HU" dirty="0" smtClean="0">
                <a:latin typeface="+mn-lt"/>
              </a:rPr>
              <a:t> </a:t>
            </a:r>
            <a:r>
              <a:rPr lang="en-GB" dirty="0" smtClean="0">
                <a:latin typeface="+mn-lt"/>
              </a:rPr>
              <a:t>curve is between points</a:t>
            </a:r>
            <a:r>
              <a:rPr lang="hu-HU" dirty="0" smtClean="0">
                <a:latin typeface="+mn-lt"/>
              </a:rPr>
              <a:t> </a:t>
            </a:r>
            <a:r>
              <a:rPr lang="en-GB" dirty="0" smtClean="0">
                <a:latin typeface="+mn-lt"/>
              </a:rPr>
              <a:t>A and B</a:t>
            </a:r>
            <a:r>
              <a:rPr lang="hu-HU" dirty="0" smtClean="0">
                <a:latin typeface="+mn-lt"/>
              </a:rPr>
              <a:t>, </a:t>
            </a:r>
            <a:r>
              <a:rPr lang="en-GB" dirty="0" smtClean="0">
                <a:latin typeface="+mn-lt"/>
              </a:rPr>
              <a:t>With initial loading bone</a:t>
            </a:r>
            <a:r>
              <a:rPr lang="hu-HU" dirty="0" smtClean="0">
                <a:latin typeface="+mn-lt"/>
              </a:rPr>
              <a:t> </a:t>
            </a:r>
            <a:r>
              <a:rPr lang="en-GB" dirty="0" smtClean="0">
                <a:latin typeface="+mn-lt"/>
              </a:rPr>
              <a:t>can change shape (up</a:t>
            </a:r>
            <a:r>
              <a:rPr lang="hu-HU" dirty="0" smtClean="0">
                <a:latin typeface="+mn-lt"/>
              </a:rPr>
              <a:t> </a:t>
            </a:r>
            <a:r>
              <a:rPr lang="en-GB" dirty="0" smtClean="0">
                <a:latin typeface="+mn-lt"/>
              </a:rPr>
              <a:t>to ~3% deformation)</a:t>
            </a:r>
            <a:r>
              <a:rPr lang="hu-HU" dirty="0" smtClean="0">
                <a:latin typeface="+mn-lt"/>
              </a:rPr>
              <a:t>, </a:t>
            </a:r>
            <a:r>
              <a:rPr lang="en-GB" dirty="0" smtClean="0">
                <a:latin typeface="+mn-lt"/>
              </a:rPr>
              <a:t>When deformation is</a:t>
            </a:r>
            <a:r>
              <a:rPr lang="hu-HU" dirty="0" smtClean="0">
                <a:latin typeface="+mn-lt"/>
              </a:rPr>
              <a:t> </a:t>
            </a:r>
            <a:r>
              <a:rPr lang="en-GB" dirty="0" smtClean="0">
                <a:latin typeface="+mn-lt"/>
              </a:rPr>
              <a:t>&lt; 3%, bone is more</a:t>
            </a:r>
            <a:r>
              <a:rPr lang="hu-HU" dirty="0" smtClean="0">
                <a:latin typeface="+mn-lt"/>
              </a:rPr>
              <a:t> </a:t>
            </a:r>
            <a:r>
              <a:rPr lang="en-GB" dirty="0" smtClean="0">
                <a:latin typeface="+mn-lt"/>
              </a:rPr>
              <a:t>original shape after the</a:t>
            </a:r>
            <a:r>
              <a:rPr lang="hu-HU" dirty="0" smtClean="0">
                <a:latin typeface="+mn-lt"/>
              </a:rPr>
              <a:t> </a:t>
            </a:r>
            <a:r>
              <a:rPr lang="en-GB" dirty="0" smtClean="0">
                <a:latin typeface="+mn-lt"/>
              </a:rPr>
              <a:t>load is removed (elastic</a:t>
            </a:r>
            <a:r>
              <a:rPr lang="hu-HU" dirty="0" smtClean="0">
                <a:latin typeface="+mn-lt"/>
              </a:rPr>
              <a:t> </a:t>
            </a:r>
            <a:r>
              <a:rPr lang="en-GB" dirty="0" smtClean="0">
                <a:latin typeface="+mn-lt"/>
              </a:rPr>
              <a:t>deformation)</a:t>
            </a:r>
            <a:r>
              <a:rPr lang="hu-HU" dirty="0" smtClean="0">
                <a:latin typeface="+mn-lt"/>
              </a:rPr>
              <a:t>,</a:t>
            </a:r>
          </a:p>
          <a:p>
            <a:pPr eaLnBrk="1" fontAlgn="auto" hangingPunct="1">
              <a:spcBef>
                <a:spcPts val="0"/>
              </a:spcBef>
              <a:spcAft>
                <a:spcPts val="0"/>
              </a:spcAft>
              <a:defRPr/>
            </a:pPr>
            <a:r>
              <a:rPr lang="hu-HU" dirty="0" smtClean="0">
                <a:latin typeface="+mn-lt"/>
              </a:rPr>
              <a:t>The </a:t>
            </a:r>
            <a:r>
              <a:rPr lang="hu-HU" dirty="0" err="1" smtClean="0">
                <a:latin typeface="+mn-lt"/>
              </a:rPr>
              <a:t>plastic</a:t>
            </a:r>
            <a:r>
              <a:rPr lang="hu-HU" dirty="0" smtClean="0">
                <a:latin typeface="+mn-lt"/>
              </a:rPr>
              <a:t> </a:t>
            </a:r>
            <a:r>
              <a:rPr lang="hu-HU" dirty="0" err="1" smtClean="0">
                <a:latin typeface="+mn-lt"/>
              </a:rPr>
              <a:t>region</a:t>
            </a:r>
            <a:r>
              <a:rPr lang="hu-HU" dirty="0" smtClean="0">
                <a:latin typeface="+mn-lt"/>
              </a:rPr>
              <a:t> of </a:t>
            </a:r>
            <a:r>
              <a:rPr lang="hu-HU" dirty="0" err="1" smtClean="0">
                <a:latin typeface="+mn-lt"/>
              </a:rPr>
              <a:t>the</a:t>
            </a:r>
            <a:r>
              <a:rPr lang="hu-HU" dirty="0" smtClean="0">
                <a:latin typeface="+mn-lt"/>
              </a:rPr>
              <a:t> </a:t>
            </a:r>
            <a:r>
              <a:rPr lang="hu-HU" dirty="0" err="1" smtClean="0">
                <a:latin typeface="+mn-lt"/>
              </a:rPr>
              <a:t>curve</a:t>
            </a:r>
            <a:r>
              <a:rPr lang="hu-HU" dirty="0" smtClean="0">
                <a:latin typeface="+mn-lt"/>
              </a:rPr>
              <a:t> is </a:t>
            </a:r>
            <a:r>
              <a:rPr lang="hu-HU" dirty="0" err="1" smtClean="0">
                <a:latin typeface="+mn-lt"/>
              </a:rPr>
              <a:t>between</a:t>
            </a:r>
            <a:r>
              <a:rPr lang="hu-HU" dirty="0" smtClean="0">
                <a:latin typeface="+mn-lt"/>
              </a:rPr>
              <a:t> </a:t>
            </a:r>
            <a:r>
              <a:rPr lang="hu-HU" dirty="0" err="1" smtClean="0">
                <a:latin typeface="+mn-lt"/>
              </a:rPr>
              <a:t>points</a:t>
            </a:r>
            <a:r>
              <a:rPr lang="hu-HU" dirty="0" smtClean="0">
                <a:latin typeface="+mn-lt"/>
              </a:rPr>
              <a:t> B and C </a:t>
            </a:r>
            <a:r>
              <a:rPr lang="hu-HU" dirty="0" err="1" smtClean="0">
                <a:latin typeface="+mn-lt"/>
              </a:rPr>
              <a:t>If</a:t>
            </a:r>
            <a:r>
              <a:rPr lang="hu-HU" dirty="0" smtClean="0">
                <a:latin typeface="+mn-lt"/>
              </a:rPr>
              <a:t> </a:t>
            </a:r>
            <a:r>
              <a:rPr lang="hu-HU" dirty="0" err="1" smtClean="0">
                <a:latin typeface="+mn-lt"/>
              </a:rPr>
              <a:t>loading</a:t>
            </a:r>
            <a:r>
              <a:rPr lang="hu-HU" dirty="0" smtClean="0">
                <a:latin typeface="+mn-lt"/>
              </a:rPr>
              <a:t> </a:t>
            </a:r>
            <a:r>
              <a:rPr lang="hu-HU" dirty="0" err="1" smtClean="0">
                <a:latin typeface="+mn-lt"/>
              </a:rPr>
              <a:t>continues</a:t>
            </a:r>
            <a:r>
              <a:rPr lang="hu-HU" dirty="0" smtClean="0">
                <a:latin typeface="+mn-lt"/>
              </a:rPr>
              <a:t> </a:t>
            </a:r>
            <a:r>
              <a:rPr lang="hu-HU" dirty="0" err="1" smtClean="0">
                <a:latin typeface="+mn-lt"/>
              </a:rPr>
              <a:t>beyond</a:t>
            </a:r>
            <a:r>
              <a:rPr lang="hu-HU" dirty="0" smtClean="0">
                <a:latin typeface="+mn-lt"/>
              </a:rPr>
              <a:t> </a:t>
            </a:r>
            <a:r>
              <a:rPr lang="hu-HU" dirty="0" err="1" smtClean="0">
                <a:latin typeface="+mn-lt"/>
              </a:rPr>
              <a:t>the</a:t>
            </a:r>
            <a:r>
              <a:rPr lang="hu-HU" dirty="0" smtClean="0">
                <a:latin typeface="+mn-lt"/>
              </a:rPr>
              <a:t> </a:t>
            </a:r>
            <a:r>
              <a:rPr lang="hu-HU" dirty="0" err="1" smtClean="0">
                <a:latin typeface="+mn-lt"/>
              </a:rPr>
              <a:t>yield</a:t>
            </a:r>
            <a:r>
              <a:rPr lang="hu-HU" dirty="0" smtClean="0">
                <a:latin typeface="+mn-lt"/>
              </a:rPr>
              <a:t> </a:t>
            </a:r>
            <a:r>
              <a:rPr lang="hu-HU" dirty="0" err="1" smtClean="0">
                <a:latin typeface="+mn-lt"/>
              </a:rPr>
              <a:t>point</a:t>
            </a:r>
            <a:r>
              <a:rPr lang="hu-HU" dirty="0" smtClean="0">
                <a:latin typeface="+mn-lt"/>
              </a:rPr>
              <a:t>, </a:t>
            </a:r>
            <a:r>
              <a:rPr lang="hu-HU" dirty="0" err="1" smtClean="0">
                <a:latin typeface="+mn-lt"/>
              </a:rPr>
              <a:t>plastic</a:t>
            </a:r>
            <a:r>
              <a:rPr lang="hu-HU" dirty="0" smtClean="0">
                <a:latin typeface="+mn-lt"/>
              </a:rPr>
              <a:t> </a:t>
            </a:r>
            <a:r>
              <a:rPr lang="hu-HU" dirty="0" err="1" smtClean="0">
                <a:latin typeface="+mn-lt"/>
              </a:rPr>
              <a:t>deformation</a:t>
            </a:r>
            <a:r>
              <a:rPr lang="hu-HU" dirty="0" smtClean="0">
                <a:latin typeface="+mn-lt"/>
              </a:rPr>
              <a:t> is </a:t>
            </a:r>
            <a:r>
              <a:rPr lang="hu-HU" dirty="0" err="1" smtClean="0">
                <a:latin typeface="+mn-lt"/>
              </a:rPr>
              <a:t>likely</a:t>
            </a:r>
            <a:r>
              <a:rPr lang="hu-HU" dirty="0" smtClean="0">
                <a:latin typeface="+mn-lt"/>
              </a:rPr>
              <a:t> </a:t>
            </a:r>
            <a:r>
              <a:rPr lang="hu-HU" dirty="0" err="1" smtClean="0">
                <a:latin typeface="+mn-lt"/>
              </a:rPr>
              <a:t>to</a:t>
            </a:r>
            <a:r>
              <a:rPr lang="hu-HU" dirty="0" smtClean="0">
                <a:latin typeface="+mn-lt"/>
              </a:rPr>
              <a:t> </a:t>
            </a:r>
            <a:r>
              <a:rPr lang="hu-HU" dirty="0" err="1" smtClean="0">
                <a:latin typeface="+mn-lt"/>
              </a:rPr>
              <a:t>occur</a:t>
            </a:r>
            <a:r>
              <a:rPr lang="hu-HU" dirty="0" smtClean="0">
                <a:latin typeface="+mn-lt"/>
              </a:rPr>
              <a:t>, The </a:t>
            </a:r>
            <a:r>
              <a:rPr lang="hu-HU" dirty="0" err="1" smtClean="0">
                <a:latin typeface="+mn-lt"/>
              </a:rPr>
              <a:t>transition</a:t>
            </a:r>
            <a:r>
              <a:rPr lang="hu-HU" dirty="0" smtClean="0">
                <a:latin typeface="+mn-lt"/>
              </a:rPr>
              <a:t> </a:t>
            </a:r>
            <a:r>
              <a:rPr lang="hu-HU" dirty="0" err="1" smtClean="0">
                <a:latin typeface="+mn-lt"/>
              </a:rPr>
              <a:t>from</a:t>
            </a:r>
            <a:r>
              <a:rPr lang="hu-HU" dirty="0" smtClean="0">
                <a:latin typeface="+mn-lt"/>
              </a:rPr>
              <a:t> </a:t>
            </a:r>
            <a:r>
              <a:rPr lang="hu-HU" dirty="0" err="1" smtClean="0">
                <a:latin typeface="+mn-lt"/>
              </a:rPr>
              <a:t>the</a:t>
            </a:r>
            <a:r>
              <a:rPr lang="hu-HU" dirty="0" smtClean="0">
                <a:latin typeface="+mn-lt"/>
              </a:rPr>
              <a:t> </a:t>
            </a:r>
            <a:r>
              <a:rPr lang="hu-HU" dirty="0" err="1" smtClean="0">
                <a:latin typeface="+mn-lt"/>
              </a:rPr>
              <a:t>elastic</a:t>
            </a:r>
            <a:r>
              <a:rPr lang="hu-HU" dirty="0" smtClean="0">
                <a:latin typeface="+mn-lt"/>
              </a:rPr>
              <a:t> </a:t>
            </a:r>
            <a:r>
              <a:rPr lang="hu-HU" dirty="0" err="1" smtClean="0">
                <a:latin typeface="+mn-lt"/>
              </a:rPr>
              <a:t>to</a:t>
            </a:r>
            <a:r>
              <a:rPr lang="hu-HU" dirty="0" smtClean="0">
                <a:latin typeface="+mn-lt"/>
              </a:rPr>
              <a:t> </a:t>
            </a:r>
            <a:r>
              <a:rPr lang="hu-HU" dirty="0" err="1" smtClean="0">
                <a:latin typeface="+mn-lt"/>
              </a:rPr>
              <a:t>the</a:t>
            </a:r>
            <a:r>
              <a:rPr lang="hu-HU" dirty="0" smtClean="0">
                <a:latin typeface="+mn-lt"/>
              </a:rPr>
              <a:t> </a:t>
            </a:r>
            <a:r>
              <a:rPr lang="hu-HU" dirty="0" err="1" smtClean="0">
                <a:latin typeface="+mn-lt"/>
              </a:rPr>
              <a:t>plastic</a:t>
            </a:r>
            <a:r>
              <a:rPr lang="hu-HU" dirty="0" smtClean="0">
                <a:latin typeface="+mn-lt"/>
              </a:rPr>
              <a:t> </a:t>
            </a:r>
            <a:r>
              <a:rPr lang="hu-HU" dirty="0" err="1" smtClean="0">
                <a:latin typeface="+mn-lt"/>
              </a:rPr>
              <a:t>region</a:t>
            </a:r>
            <a:r>
              <a:rPr lang="hu-HU" dirty="0" smtClean="0">
                <a:latin typeface="+mn-lt"/>
              </a:rPr>
              <a:t> is </a:t>
            </a:r>
            <a:r>
              <a:rPr lang="hu-HU" dirty="0" err="1" smtClean="0">
                <a:latin typeface="+mn-lt"/>
              </a:rPr>
              <a:t>called</a:t>
            </a:r>
            <a:r>
              <a:rPr lang="hu-HU" dirty="0" smtClean="0">
                <a:latin typeface="+mn-lt"/>
              </a:rPr>
              <a:t> </a:t>
            </a:r>
            <a:r>
              <a:rPr lang="hu-HU" dirty="0" err="1" smtClean="0">
                <a:latin typeface="+mn-lt"/>
              </a:rPr>
              <a:t>the</a:t>
            </a:r>
            <a:r>
              <a:rPr lang="hu-HU" dirty="0" smtClean="0">
                <a:latin typeface="+mn-lt"/>
              </a:rPr>
              <a:t> </a:t>
            </a:r>
            <a:r>
              <a:rPr lang="hu-HU" dirty="0" err="1" smtClean="0">
                <a:latin typeface="+mn-lt"/>
              </a:rPr>
              <a:t>yield</a:t>
            </a:r>
            <a:r>
              <a:rPr lang="hu-HU" dirty="0" smtClean="0">
                <a:latin typeface="+mn-lt"/>
              </a:rPr>
              <a:t> </a:t>
            </a:r>
            <a:r>
              <a:rPr lang="hu-HU" dirty="0" err="1" smtClean="0">
                <a:latin typeface="+mn-lt"/>
              </a:rPr>
              <a:t>point</a:t>
            </a:r>
            <a:endParaRPr lang="hu-HU" dirty="0" smtClean="0">
              <a:latin typeface="+mn-lt"/>
            </a:endParaRPr>
          </a:p>
          <a:p>
            <a:pPr>
              <a:defRPr/>
            </a:pPr>
            <a:endParaRPr lang="en-GB" dirty="0"/>
          </a:p>
        </p:txBody>
      </p:sp>
      <p:sp>
        <p:nvSpPr>
          <p:cNvPr id="73732" name="Dia számának helye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fld id="{CFAEA614-37DA-491D-80F2-84D6CB246A65}" type="slidenum">
              <a:rPr lang="en-GB" altLang="hu-HU"/>
              <a:pPr/>
              <a:t>29</a:t>
            </a:fld>
            <a:endParaRPr lang="en-GB" altLang="hu-H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GB" altLang="hu-H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GB" altLang="hu-H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GB" altLang="hu-H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r>
              <a:rPr lang="hu-HU" altLang="hu-HU" dirty="0" smtClean="0"/>
              <a:t>Az élő szervezetek, így az emberi szervezetben található csontok is túl vannak méretezve a mindennapos mozgásokat, erőhatárokat illetően. Jól látható az ábrán, hogy a járás, ülés, stb., során fellépő terhelés igen kis százaléka a lehetséges maximumnak </a:t>
            </a:r>
            <a:endParaRPr lang="en-GB" altLang="hu-HU"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r>
              <a:rPr lang="hu-HU" altLang="hu-HU" dirty="0" smtClean="0"/>
              <a:t>A kétpontos terhelés kisebb forgatónyomatékot eredményez és ezért nagyobb terhelés elviselésére képes a csont,</a:t>
            </a:r>
            <a:endParaRPr lang="en-GB" altLang="hu-HU"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r>
              <a:rPr lang="hu-HU" altLang="hu-HU" dirty="0" smtClean="0"/>
              <a:t>Minél nagyobb a hányados annál nagyobb a TTNY, azaz annál nagyobb terhelés elviselésére képes a csont. Ezért található hosszú csontok a végtagokban.  </a:t>
            </a:r>
            <a:endParaRPr lang="en-GB" altLang="hu-HU"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Diakép helye 1"/>
          <p:cNvSpPr>
            <a:spLocks noGrp="1" noRot="1" noChangeAspect="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 name="Jegyzetek helye 2"/>
          <p:cNvSpPr>
            <a:spLocks noGrp="1"/>
          </p:cNvSpPr>
          <p:nvPr>
            <p:ph type="body" idx="1"/>
          </p:nvPr>
        </p:nvSpPr>
        <p:spPr>
          <a:xfrm>
            <a:off x="685800" y="4343400"/>
            <a:ext cx="5486400" cy="4114800"/>
          </a:xfrm>
          <a:prstGeom prst="rect">
            <a:avLst/>
          </a:prstGeom>
        </p:spPr>
        <p:txBody>
          <a:bodyPr>
            <a:normAutofit/>
          </a:bodyPr>
          <a:lstStyle/>
          <a:p>
            <a:pPr>
              <a:defRPr/>
            </a:pPr>
            <a:r>
              <a:rPr lang="hu-HU" dirty="0" smtClean="0">
                <a:latin typeface="+mn-lt"/>
              </a:rPr>
              <a:t>A csonttörés után néha fém implantációt  kell alkalmazni, amelyet csavarral rögzítenek a</a:t>
            </a:r>
            <a:r>
              <a:rPr lang="hu-HU" baseline="0" dirty="0" smtClean="0">
                <a:latin typeface="+mn-lt"/>
              </a:rPr>
              <a:t> csonthoz a nyitott szekcióban, amely megváltoztatja a csont normális </a:t>
            </a:r>
            <a:r>
              <a:rPr lang="hu-HU" baseline="0" dirty="0" err="1" smtClean="0">
                <a:latin typeface="+mn-lt"/>
              </a:rPr>
              <a:t>biomechanikáját</a:t>
            </a:r>
            <a:r>
              <a:rPr lang="hu-HU" baseline="0" dirty="0" smtClean="0">
                <a:latin typeface="+mn-lt"/>
              </a:rPr>
              <a:t>. Az operációt követően nyolc hétre van szükség arra, hogy a csont visszanyerhesse a maximális terhelhetőségét.</a:t>
            </a:r>
            <a:endParaRPr lang="hu-HU" dirty="0" smtClean="0">
              <a:latin typeface="+mn-lt"/>
            </a:endParaRPr>
          </a:p>
          <a:p>
            <a:pPr>
              <a:defRPr/>
            </a:pPr>
            <a:r>
              <a:rPr lang="en-US" dirty="0" smtClean="0">
                <a:latin typeface="+mn-lt"/>
              </a:rPr>
              <a:t>Artificial Defects</a:t>
            </a:r>
          </a:p>
          <a:p>
            <a:pPr>
              <a:defRPr/>
            </a:pPr>
            <a:r>
              <a:rPr lang="en-US" dirty="0" smtClean="0">
                <a:latin typeface="+mn-lt"/>
              </a:rPr>
              <a:t>stress raiser： defect length &lt; bone diameter</a:t>
            </a:r>
          </a:p>
          <a:p>
            <a:pPr lvl="1">
              <a:defRPr/>
            </a:pPr>
            <a:r>
              <a:rPr lang="en-US" dirty="0" smtClean="0">
                <a:latin typeface="+mn-lt"/>
              </a:rPr>
              <a:t>the stresses concentrate around the defect</a:t>
            </a:r>
          </a:p>
          <a:p>
            <a:pPr lvl="1">
              <a:defRPr/>
            </a:pPr>
            <a:r>
              <a:rPr lang="en-US" dirty="0" smtClean="0">
                <a:latin typeface="+mn-lt"/>
              </a:rPr>
              <a:t>the weakening effect is marked under torsion loading (60% of decrease)</a:t>
            </a:r>
          </a:p>
          <a:p>
            <a:pPr lvl="1">
              <a:defRPr/>
            </a:pPr>
            <a:r>
              <a:rPr lang="en-US" dirty="0" smtClean="0">
                <a:latin typeface="+mn-lt"/>
              </a:rPr>
              <a:t>example： compression hip screw</a:t>
            </a:r>
          </a:p>
          <a:p>
            <a:pPr>
              <a:defRPr/>
            </a:pPr>
            <a:r>
              <a:rPr lang="en-US" dirty="0" smtClean="0">
                <a:latin typeface="+mn-lt"/>
              </a:rPr>
              <a:t>open section defect：  defect length &gt; bone diameter</a:t>
            </a:r>
          </a:p>
          <a:p>
            <a:pPr lvl="1">
              <a:defRPr/>
            </a:pPr>
            <a:r>
              <a:rPr lang="en-US" dirty="0" smtClean="0">
                <a:latin typeface="+mn-lt"/>
              </a:rPr>
              <a:t>only the shear stresses at the periphery of the bone resist the torsion</a:t>
            </a:r>
          </a:p>
          <a:p>
            <a:pPr lvl="1">
              <a:defRPr/>
            </a:pPr>
            <a:r>
              <a:rPr lang="en-US" dirty="0" smtClean="0">
                <a:latin typeface="+mn-lt"/>
              </a:rPr>
              <a:t>the shear stresses at the interior of the bone run in the same direction of the torsion,</a:t>
            </a:r>
          </a:p>
          <a:p>
            <a:pPr lvl="1">
              <a:defRPr/>
            </a:pPr>
            <a:r>
              <a:rPr lang="en-US" dirty="0" smtClean="0">
                <a:latin typeface="+mn-lt"/>
              </a:rPr>
              <a:t>example： bone graft</a:t>
            </a:r>
          </a:p>
          <a:p>
            <a:pPr>
              <a:defRPr/>
            </a:pPr>
            <a:endParaRPr lang="en-GB" dirty="0"/>
          </a:p>
        </p:txBody>
      </p:sp>
      <p:sp>
        <p:nvSpPr>
          <p:cNvPr id="80900" name="Dia számának helye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fld id="{1FE83A72-AE53-43E2-8441-23469260FFB7}" type="slidenum">
              <a:rPr lang="en-GB" altLang="hu-HU"/>
              <a:pPr/>
              <a:t>40</a:t>
            </a:fld>
            <a:endParaRPr lang="en-GB" altLang="hu-H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GB" altLang="hu-H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Diakép helye 1"/>
          <p:cNvSpPr>
            <a:spLocks noGrp="1" noRot="1" noChangeAspect="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66563" name="Jegyzetek helye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Compact bone is dense bone tissue found on the outside of a bone, Compact bone is enclosed, except where it's covered by articular cartilage, and is covered by the periosteum, The periosteum is a thick fibrous membrane covering the entire surface of a bone and serving as an attachment for muscles and tendons, Vessels pass from the periosteum through pores into the compact bone and run through canals found throughout the tissue,</a:t>
            </a:r>
            <a:endParaRPr lang="hu-HU" altLang="hu-HU" dirty="0" smtClean="0"/>
          </a:p>
          <a:p>
            <a:r>
              <a:rPr lang="en-US" altLang="hu-HU" dirty="0" smtClean="0"/>
              <a:t>Spongy bone is on the interior of a bone and consists of slender fibers and lamellae—layers of bony tissue—that join to form a reticular structure, Spongy bone is supplied by fewer and larger vessels than compact bone, These vessels perforate the outer compact layer and are distributed into the spongy portion of bone, which is filled with marrow, Bone marrow is tissue found in long bones, like the femur, that contains stem cells,</a:t>
            </a:r>
            <a:endParaRPr lang="en-GB" altLang="hu-HU" dirty="0" smtClean="0"/>
          </a:p>
        </p:txBody>
      </p:sp>
      <p:sp>
        <p:nvSpPr>
          <p:cNvPr id="66564" name="Dia számának helye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fld id="{C2518729-3ACE-48C6-ACDD-2BEC8ACBD7E9}" type="slidenum">
              <a:rPr lang="en-GB" altLang="hu-HU"/>
              <a:pPr/>
              <a:t>6</a:t>
            </a:fld>
            <a:endParaRPr lang="en-GB" altLang="hu-H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r>
              <a:rPr lang="hu-HU" altLang="hu-HU" dirty="0" smtClean="0"/>
              <a:t>Immobilizáció hatására a csontok erőhatással szembeni </a:t>
            </a:r>
            <a:r>
              <a:rPr lang="hu-HU" altLang="hu-HU" dirty="0" err="1" smtClean="0"/>
              <a:t>ellenállóképessége</a:t>
            </a:r>
            <a:r>
              <a:rPr lang="hu-HU" altLang="hu-HU" dirty="0" smtClean="0"/>
              <a:t> csaknem egyharmadára csökken, viszont a deformálhatósága nem változik,</a:t>
            </a:r>
            <a:endParaRPr lang="en-GB" altLang="hu-HU"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r>
              <a:rPr lang="hu-HU" altLang="hu-HU" dirty="0" smtClean="0"/>
              <a:t>Fiatal és idős ember csigolyatestének szivacsos állománya, Az idős emberek csontjában az ásványi anyag csökkenése miatt ritkább a szivacsos csontállomány,  a gerendázat is ritkult, Következésképpen kisebb erőt tudnak elviselni,</a:t>
            </a:r>
            <a:endParaRPr lang="en-GB" altLang="hu-HU"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r>
              <a:rPr lang="hu-HU" altLang="hu-HU" dirty="0" smtClean="0"/>
              <a:t>Az időskori csontok </a:t>
            </a:r>
            <a:r>
              <a:rPr lang="hu-HU" altLang="hu-HU" dirty="0" err="1" smtClean="0"/>
              <a:t>stiffnesse</a:t>
            </a:r>
            <a:r>
              <a:rPr lang="hu-HU" altLang="hu-HU" dirty="0" smtClean="0"/>
              <a:t> hasonló a fiatal csontokéhoz, Ugyanakkor kisebb erőhatásnak, illetve kisebb deformációnak tudnak ellenállni, AZ idős csontok  megközelítőleg 40 </a:t>
            </a:r>
            <a:r>
              <a:rPr lang="hu-HU" altLang="hu-HU" dirty="0" err="1" smtClean="0"/>
              <a:t>%-al</a:t>
            </a:r>
            <a:r>
              <a:rPr lang="hu-HU" altLang="hu-HU" dirty="0" smtClean="0"/>
              <a:t> kisebb deformációnak és 10-15 </a:t>
            </a:r>
            <a:r>
              <a:rPr lang="hu-HU" altLang="hu-HU" dirty="0" err="1" smtClean="0"/>
              <a:t>%-al</a:t>
            </a:r>
            <a:r>
              <a:rPr lang="hu-HU" altLang="hu-HU" dirty="0" smtClean="0"/>
              <a:t> kisebb erőhatásnak tudnak ellenállni,</a:t>
            </a:r>
            <a:endParaRPr lang="en-GB" altLang="hu-HU"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 csont tömege különböző életkorokban. </a:t>
            </a:r>
            <a:endParaRPr lang="hu-HU" dirty="0"/>
          </a:p>
        </p:txBody>
      </p:sp>
      <p:sp>
        <p:nvSpPr>
          <p:cNvPr id="4" name="Dia számának helye 3"/>
          <p:cNvSpPr>
            <a:spLocks noGrp="1"/>
          </p:cNvSpPr>
          <p:nvPr>
            <p:ph type="sldNum" sz="quarter" idx="10"/>
          </p:nvPr>
        </p:nvSpPr>
        <p:spPr/>
        <p:txBody>
          <a:bodyPr/>
          <a:lstStyle/>
          <a:p>
            <a:fld id="{E261498F-876A-49FE-B74B-E07AD65F5AA5}" type="slidenum">
              <a:rPr lang="hu-HU" smtClean="0"/>
              <a:pPr/>
              <a:t>46</a:t>
            </a:fld>
            <a:endParaRPr lang="hu-HU"/>
          </a:p>
        </p:txBody>
      </p:sp>
    </p:spTree>
    <p:extLst>
      <p:ext uri="{BB962C8B-B14F-4D97-AF65-F5344CB8AC3E}">
        <p14:creationId xmlns:p14="http://schemas.microsoft.com/office/powerpoint/2010/main" val="31693338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 </a:t>
            </a:r>
            <a:r>
              <a:rPr lang="hu-HU" dirty="0" err="1" smtClean="0"/>
              <a:t>femurnyak</a:t>
            </a:r>
            <a:r>
              <a:rPr lang="hu-HU" dirty="0" smtClean="0"/>
              <a:t> csontsűrűségének csökkenése okozza idős korban a combnyaktörést, amely hosszabb</a:t>
            </a:r>
            <a:r>
              <a:rPr lang="hu-HU" baseline="0" dirty="0" smtClean="0"/>
              <a:t> idejű fekvést igényel, amelynek a következménye tüdőgyulladás lehet. Ez nagy százalékban hálált okoz. </a:t>
            </a:r>
            <a:endParaRPr lang="hu-HU" dirty="0"/>
          </a:p>
        </p:txBody>
      </p:sp>
      <p:sp>
        <p:nvSpPr>
          <p:cNvPr id="4" name="Dia számának helye 3"/>
          <p:cNvSpPr>
            <a:spLocks noGrp="1"/>
          </p:cNvSpPr>
          <p:nvPr>
            <p:ph type="sldNum" sz="quarter" idx="10"/>
          </p:nvPr>
        </p:nvSpPr>
        <p:spPr/>
        <p:txBody>
          <a:bodyPr/>
          <a:lstStyle/>
          <a:p>
            <a:fld id="{E261498F-876A-49FE-B74B-E07AD65F5AA5}" type="slidenum">
              <a:rPr lang="hu-HU" smtClean="0"/>
              <a:pPr/>
              <a:t>50</a:t>
            </a:fld>
            <a:endParaRPr lang="hu-HU"/>
          </a:p>
        </p:txBody>
      </p:sp>
    </p:spTree>
    <p:extLst>
      <p:ext uri="{BB962C8B-B14F-4D97-AF65-F5344CB8AC3E}">
        <p14:creationId xmlns:p14="http://schemas.microsoft.com/office/powerpoint/2010/main" val="3844772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 csontsűrűség csökkenés képi jellegzetessége.</a:t>
            </a:r>
            <a:endParaRPr lang="hu-HU" dirty="0"/>
          </a:p>
        </p:txBody>
      </p:sp>
      <p:sp>
        <p:nvSpPr>
          <p:cNvPr id="4" name="Dia számának helye 3"/>
          <p:cNvSpPr>
            <a:spLocks noGrp="1"/>
          </p:cNvSpPr>
          <p:nvPr>
            <p:ph type="sldNum" sz="quarter" idx="10"/>
          </p:nvPr>
        </p:nvSpPr>
        <p:spPr/>
        <p:txBody>
          <a:bodyPr/>
          <a:lstStyle/>
          <a:p>
            <a:fld id="{E261498F-876A-49FE-B74B-E07AD65F5AA5}" type="slidenum">
              <a:rPr lang="hu-HU" smtClean="0"/>
              <a:pPr/>
              <a:t>51</a:t>
            </a:fld>
            <a:endParaRPr lang="hu-HU"/>
          </a:p>
        </p:txBody>
      </p:sp>
    </p:spTree>
    <p:extLst>
      <p:ext uri="{BB962C8B-B14F-4D97-AF65-F5344CB8AC3E}">
        <p14:creationId xmlns:p14="http://schemas.microsoft.com/office/powerpoint/2010/main" val="28947757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Az idős emberek csontmennyisége csökken, a csontok sűrűsége csökken,</a:t>
            </a:r>
            <a:r>
              <a:rPr lang="hu-HU" baseline="0" dirty="0" smtClean="0"/>
              <a:t> amelyeknek elsősorban az az oka, hogy szivacsos csontállomány csökkel. A képeken jól látható, hogy az idős emberek csigolya testének bordázat, gerendázata csökkent, illetve hiányos a csontszövet, és az ásványi anyag vesztés következtében. Kóros esetekben kisebb, szokatlan erőhatásra a csigolyatest összeomlik.</a:t>
            </a:r>
            <a:endParaRPr lang="hu-HU" dirty="0"/>
          </a:p>
        </p:txBody>
      </p:sp>
      <p:sp>
        <p:nvSpPr>
          <p:cNvPr id="4" name="Dia számának helye 3"/>
          <p:cNvSpPr>
            <a:spLocks noGrp="1"/>
          </p:cNvSpPr>
          <p:nvPr>
            <p:ph type="sldNum" sz="quarter" idx="10"/>
          </p:nvPr>
        </p:nvSpPr>
        <p:spPr/>
        <p:txBody>
          <a:bodyPr/>
          <a:lstStyle/>
          <a:p>
            <a:fld id="{E261498F-876A-49FE-B74B-E07AD65F5AA5}" type="slidenum">
              <a:rPr lang="hu-HU" smtClean="0"/>
              <a:pPr/>
              <a:t>52</a:t>
            </a:fld>
            <a:endParaRPr lang="hu-HU"/>
          </a:p>
        </p:txBody>
      </p:sp>
    </p:spTree>
    <p:extLst>
      <p:ext uri="{BB962C8B-B14F-4D97-AF65-F5344CB8AC3E}">
        <p14:creationId xmlns:p14="http://schemas.microsoft.com/office/powerpoint/2010/main" val="233287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Az ugróatléták</a:t>
            </a:r>
            <a:r>
              <a:rPr lang="hu-HU" baseline="0" dirty="0" smtClean="0"/>
              <a:t> nagy mennyiségű erőfejlesztő munkát végeznek és a felugrás során nagy ütközési erő (8-10 </a:t>
            </a:r>
            <a:r>
              <a:rPr lang="hu-HU" baseline="0" dirty="0" err="1" smtClean="0"/>
              <a:t>kN</a:t>
            </a:r>
            <a:r>
              <a:rPr lang="hu-HU" baseline="0" dirty="0" smtClean="0"/>
              <a:t>) éri az alsó végtagot. Mindkét hatás a csontsűrűség növekedést szolgálja. A </a:t>
            </a:r>
            <a:r>
              <a:rPr lang="hu-HU" baseline="0" dirty="0" err="1" smtClean="0"/>
              <a:t>femurnyakban</a:t>
            </a:r>
            <a:r>
              <a:rPr lang="hu-HU" baseline="0" dirty="0" smtClean="0"/>
              <a:t> az ugrók csontsűrűsége 20,3 </a:t>
            </a:r>
            <a:r>
              <a:rPr lang="hu-HU" baseline="0" dirty="0" err="1" smtClean="0"/>
              <a:t>%-al</a:t>
            </a:r>
            <a:r>
              <a:rPr lang="hu-HU" baseline="0" dirty="0" smtClean="0"/>
              <a:t> nagyobb, mint a normál egyénekében. A </a:t>
            </a:r>
            <a:r>
              <a:rPr lang="hu-HU" baseline="0" dirty="0" err="1" smtClean="0"/>
              <a:t>radius</a:t>
            </a:r>
            <a:r>
              <a:rPr lang="hu-HU" baseline="0" dirty="0" smtClean="0"/>
              <a:t> a kontroll csont, mert hasonló erőhatások nem érik, mint a combcsontot és az ágyéki csigolyákat. Éppen ezért az ugrók és a korosztályos normál egyének csontsűrűsége azonos a </a:t>
            </a:r>
            <a:r>
              <a:rPr lang="hu-HU" baseline="0" dirty="0" err="1" smtClean="0"/>
              <a:t>radiusban</a:t>
            </a:r>
            <a:r>
              <a:rPr lang="hu-HU" baseline="0" dirty="0" smtClean="0"/>
              <a:t>.</a:t>
            </a:r>
            <a:endParaRPr lang="hu-HU" dirty="0"/>
          </a:p>
        </p:txBody>
      </p:sp>
      <p:sp>
        <p:nvSpPr>
          <p:cNvPr id="4" name="Dia számának helye 3"/>
          <p:cNvSpPr>
            <a:spLocks noGrp="1"/>
          </p:cNvSpPr>
          <p:nvPr>
            <p:ph type="sldNum" sz="quarter" idx="10"/>
          </p:nvPr>
        </p:nvSpPr>
        <p:spPr/>
        <p:txBody>
          <a:bodyPr/>
          <a:lstStyle/>
          <a:p>
            <a:fld id="{E261498F-876A-49FE-B74B-E07AD65F5AA5}" type="slidenum">
              <a:rPr lang="hu-HU" smtClean="0"/>
              <a:pPr/>
              <a:t>54</a:t>
            </a:fld>
            <a:endParaRPr lang="hu-HU"/>
          </a:p>
        </p:txBody>
      </p:sp>
    </p:spTree>
    <p:extLst>
      <p:ext uri="{BB962C8B-B14F-4D97-AF65-F5344CB8AC3E}">
        <p14:creationId xmlns:p14="http://schemas.microsoft.com/office/powerpoint/2010/main" val="11720559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r>
              <a:rPr lang="hu-HU" altLang="hu-HU" dirty="0" smtClean="0"/>
              <a:t>Az ábra a súlyemelők, visszavonult ugróatléták,</a:t>
            </a:r>
            <a:r>
              <a:rPr lang="hu-HU" altLang="hu-HU" baseline="0" dirty="0" smtClean="0"/>
              <a:t> valamint a menopauza utáni éveikben élő edzett és edzetlen nők csontsűrűségének százalékos eltérését mutatja a korosztályos átlaghoz viszonyítva. Tíz százalék fölötti különbség már jelentősnek tekinthető. A súlyemelők combcsont nyakában 34, az ágyéki csigolyákban 13 százalékkal növekedett meg a csont sűrűsége. Úgy tűnik, hogy a fiatalon végzett erőedzés, a gyakori ütközések a talajjal és a fizikailag aktív élet a versenyzés befejezése után  jótékony hatással van a csontsűrűségre, hiszen közel 30 </a:t>
            </a:r>
            <a:r>
              <a:rPr lang="hu-HU" altLang="hu-HU" baseline="0" dirty="0" err="1" smtClean="0"/>
              <a:t>%-al</a:t>
            </a:r>
            <a:r>
              <a:rPr lang="hu-HU" altLang="hu-HU" baseline="0" dirty="0" smtClean="0"/>
              <a:t> sűrűbb a csontja az ugróknak, mint a normál korosztályos átlag. A menopauzát követően a csont sűrűsége drasztikusan csökken, de csökkenés mértékét lehet mérsékelni olyan gyakorlatokkal, amelyek során ütközés van a talajjal, ami un. Piezoelektromos rezgéseket kelt a csontokban, amely a csontfelépítést támogatja.  </a:t>
            </a:r>
            <a:endParaRPr lang="en-GB" altLang="hu-HU"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Diakép helye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Jegyzetek helye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dirty="0" smtClean="0"/>
              <a:t>Feltehetően az úszók csontsűrűsége nem az úszás miatt kisebb, mint a korosztályos átlagé, hanem azért, mert sikeres úszó csak az lehet, akinek a csontsűrűsége (és ezért a tömege is) kisebb az átlagnál, </a:t>
            </a:r>
            <a:r>
              <a:rPr lang="hu-HU" altLang="hu-HU" dirty="0" err="1" smtClean="0"/>
              <a:t>Nevzetesen</a:t>
            </a:r>
            <a:r>
              <a:rPr lang="hu-HU" altLang="hu-HU" dirty="0" smtClean="0"/>
              <a:t>, a csontsűrűség egy kiválasztási tényező lehet,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r>
              <a:rPr lang="hu-HU" sz="1200" b="0" i="0" kern="1200" dirty="0" smtClean="0">
                <a:solidFill>
                  <a:schemeClr val="tx1"/>
                </a:solidFill>
                <a:effectLst/>
                <a:latin typeface="+mn-lt"/>
                <a:ea typeface="+mn-ea"/>
                <a:cs typeface="+mn-cs"/>
              </a:rPr>
              <a:t>A csontváz minden csontjának olyan az alakja, hogy megfeleljen a feladatának, A csont élő szövet ezért a csontváznak saját vérellátása és idegei vannak, A csontok öt százalékát hetente megújítják a csontsejtek, A csontsejtek elmeszesedett sejt közötti állományában élnek, és apró erek körül mikroszkopikus csőrendszerbe rendeződnek,</a:t>
            </a:r>
            <a:r>
              <a:rPr lang="hu-HU" dirty="0" smtClean="0"/>
              <a:t/>
            </a:r>
            <a:br>
              <a:rPr lang="hu-HU" dirty="0" smtClean="0"/>
            </a:br>
            <a:r>
              <a:rPr lang="hu-HU" sz="1200" b="1" i="0" kern="1200" dirty="0" smtClean="0">
                <a:solidFill>
                  <a:schemeClr val="tx1"/>
                </a:solidFill>
                <a:effectLst/>
                <a:latin typeface="+mn-lt"/>
                <a:ea typeface="+mn-ea"/>
                <a:cs typeface="+mn-cs"/>
              </a:rPr>
              <a:t>A csont szerkezete:</a:t>
            </a:r>
            <a:r>
              <a:rPr lang="hu-HU" sz="1200" b="0" i="0" kern="1200" dirty="0" smtClean="0">
                <a:solidFill>
                  <a:schemeClr val="tx1"/>
                </a:solidFill>
                <a:effectLst/>
                <a:latin typeface="+mn-lt"/>
                <a:ea typeface="+mn-ea"/>
                <a:cs typeface="+mn-cs"/>
              </a:rPr>
              <a:t> A csontszövet a szervezet legkeményebb szövete, A csont sűrűségét és szilárdságát a benne lévő ásványi sók adják, a kalcium és a foszfor, Az egyes csontok szabad szemmel is megfigyelhetően külső tömör és belső szivacsos részből állnak, A szivacsos rész </a:t>
            </a:r>
            <a:r>
              <a:rPr lang="hu-HU" sz="1200" b="0" i="0" kern="1200" dirty="0" err="1" smtClean="0">
                <a:solidFill>
                  <a:schemeClr val="tx1"/>
                </a:solidFill>
                <a:effectLst/>
                <a:latin typeface="+mn-lt"/>
                <a:ea typeface="+mn-ea"/>
                <a:cs typeface="+mn-cs"/>
              </a:rPr>
              <a:t>csontlemezkékből</a:t>
            </a:r>
            <a:r>
              <a:rPr lang="hu-HU" sz="1200" b="0" i="0" kern="1200" dirty="0" smtClean="0">
                <a:solidFill>
                  <a:schemeClr val="tx1"/>
                </a:solidFill>
                <a:effectLst/>
                <a:latin typeface="+mn-lt"/>
                <a:ea typeface="+mn-ea"/>
                <a:cs typeface="+mn-cs"/>
              </a:rPr>
              <a:t> épül fel, és a csontot érő erőhatásoknak megfelelően statikus ívekben, </a:t>
            </a:r>
            <a:r>
              <a:rPr lang="hu-HU" sz="1200" b="0" i="0" kern="1200" dirty="0" err="1" smtClean="0">
                <a:solidFill>
                  <a:schemeClr val="tx1"/>
                </a:solidFill>
                <a:effectLst/>
                <a:latin typeface="+mn-lt"/>
                <a:ea typeface="+mn-ea"/>
                <a:cs typeface="+mn-cs"/>
              </a:rPr>
              <a:t>ún</a:t>
            </a:r>
            <a:r>
              <a:rPr lang="hu-HU" sz="1200" b="0" i="0" kern="1200" dirty="0" smtClean="0">
                <a:solidFill>
                  <a:schemeClr val="tx1"/>
                </a:solidFill>
                <a:effectLst/>
                <a:latin typeface="+mn-lt"/>
                <a:ea typeface="+mn-ea"/>
                <a:cs typeface="+mn-cs"/>
              </a:rPr>
              <a:t>, erővonalakban rendeződik, Ez elősegíti a csont teherbírását, A csontok erős rostokból állnak, melyek közé lerakódik a kalcium, ezáltal a csont olyanná válik, mint a legtökéletesebb vasbeton, A csontok rugalmasságát a különböző szerves anyagok biztosítják,</a:t>
            </a:r>
            <a:endParaRPr lang="en-GB" altLang="hu-HU"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Diakép helye 1"/>
          <p:cNvSpPr>
            <a:spLocks noGrp="1" noRot="1" noChangeAspect="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69635" name="Jegyzetek helye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u-HU" altLang="hu-HU" dirty="0" err="1" smtClean="0"/>
              <a:t>Collagen</a:t>
            </a:r>
            <a:r>
              <a:rPr lang="hu-HU" altLang="hu-HU" dirty="0" smtClean="0"/>
              <a:t> </a:t>
            </a:r>
            <a:r>
              <a:rPr lang="hu-HU" altLang="hu-HU" dirty="0" err="1" smtClean="0"/>
              <a:t>provides</a:t>
            </a:r>
            <a:r>
              <a:rPr lang="hu-HU" altLang="hu-HU" dirty="0" smtClean="0"/>
              <a:t> </a:t>
            </a:r>
            <a:r>
              <a:rPr lang="hu-HU" altLang="hu-HU" dirty="0" err="1" smtClean="0"/>
              <a:t>flexibility</a:t>
            </a:r>
            <a:r>
              <a:rPr lang="hu-HU" altLang="hu-HU" dirty="0" smtClean="0"/>
              <a:t>, </a:t>
            </a:r>
            <a:r>
              <a:rPr lang="hu-HU" altLang="hu-HU" dirty="0" err="1" smtClean="0"/>
              <a:t>minerals</a:t>
            </a:r>
            <a:r>
              <a:rPr lang="hu-HU" altLang="hu-HU" dirty="0" smtClean="0"/>
              <a:t> </a:t>
            </a:r>
            <a:r>
              <a:rPr lang="hu-HU" altLang="hu-HU" dirty="0" err="1" smtClean="0"/>
              <a:t>provide</a:t>
            </a:r>
            <a:r>
              <a:rPr lang="hu-HU" altLang="hu-HU" dirty="0" smtClean="0"/>
              <a:t> </a:t>
            </a:r>
            <a:r>
              <a:rPr lang="hu-HU" altLang="hu-HU" dirty="0" err="1" smtClean="0"/>
              <a:t>stiffness</a:t>
            </a:r>
            <a:r>
              <a:rPr lang="hu-HU" altLang="hu-HU" dirty="0" smtClean="0"/>
              <a:t> </a:t>
            </a:r>
            <a:r>
              <a:rPr lang="hu-HU" altLang="hu-HU" dirty="0" err="1" smtClean="0"/>
              <a:t>to</a:t>
            </a:r>
            <a:r>
              <a:rPr lang="hu-HU" altLang="hu-HU" dirty="0" smtClean="0"/>
              <a:t> </a:t>
            </a:r>
            <a:r>
              <a:rPr lang="hu-HU" altLang="hu-HU" dirty="0" err="1" smtClean="0"/>
              <a:t>bones</a:t>
            </a:r>
            <a:r>
              <a:rPr lang="hu-HU" altLang="hu-HU" dirty="0" smtClean="0"/>
              <a:t>, </a:t>
            </a:r>
            <a:r>
              <a:rPr lang="en-US" altLang="hu-HU" dirty="0" smtClean="0">
                <a:solidFill>
                  <a:srgbClr val="FF3300"/>
                </a:solidFill>
                <a:latin typeface="Times New Roman" pitchFamily="18" charset="0"/>
              </a:rPr>
              <a:t>The mechanical properties of the bone expresses the equilibrium between collagen and mineral content,</a:t>
            </a:r>
            <a:endParaRPr lang="en-US" altLang="hu-HU" dirty="0" smtClean="0">
              <a:solidFill>
                <a:srgbClr val="FF3300"/>
              </a:solidFill>
            </a:endParaRPr>
          </a:p>
          <a:p>
            <a:endParaRPr lang="en-GB" altLang="hu-HU" dirty="0" smtClean="0"/>
          </a:p>
        </p:txBody>
      </p:sp>
      <p:sp>
        <p:nvSpPr>
          <p:cNvPr id="69636" name="Dia számának helye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fld id="{4773387C-6825-4F35-83BC-83F896AC172F}" type="slidenum">
              <a:rPr lang="en-GB" altLang="hu-HU"/>
              <a:pPr/>
              <a:t>8</a:t>
            </a:fld>
            <a:endParaRPr lang="en-GB" altLang="hu-H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GB" altLang="hu-H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r>
              <a:rPr lang="hu-HU" altLang="hu-HU" dirty="0" smtClean="0"/>
              <a:t>A csontok külső részét a tömör csontállomány képezi, amelyet a csonthártya borít, A tömör csont alatt található a szivacsos csontállomány, amely jellegzetes vázat alkot, amelynek a szerkezete a csontra ható erők irányától függ, A hosszú, üreges csontok közepén nem található csontállomány, a csontvelő üregét képezi,</a:t>
            </a:r>
            <a:endParaRPr lang="en-GB" altLang="hu-HU"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Diakép helye 1"/>
          <p:cNvSpPr>
            <a:spLocks noGrp="1" noRot="1" noChangeAspect="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68611" name="Jegyzetek helye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Most bones are organized such that they have a rigid, </a:t>
            </a:r>
            <a:r>
              <a:rPr lang="en-US" altLang="hu-HU" i="1" dirty="0" smtClean="0"/>
              <a:t>outer cortical shell</a:t>
            </a:r>
            <a:r>
              <a:rPr lang="en-US" altLang="hu-HU" dirty="0" smtClean="0"/>
              <a:t> of compact bone and an </a:t>
            </a:r>
            <a:r>
              <a:rPr lang="en-US" altLang="hu-HU" i="1" dirty="0" smtClean="0"/>
              <a:t>inner cancellous zone,</a:t>
            </a:r>
            <a:r>
              <a:rPr lang="en-US" altLang="hu-HU" dirty="0" smtClean="0"/>
              <a:t> the strength of which is provided by its connecting meshwork of trabeculae (L, </a:t>
            </a:r>
            <a:r>
              <a:rPr lang="en-US" altLang="hu-HU" dirty="0" err="1" smtClean="0"/>
              <a:t>trabs</a:t>
            </a:r>
            <a:r>
              <a:rPr lang="en-US" altLang="hu-HU" dirty="0" smtClean="0"/>
              <a:t>- beam), The spaces between trabeculae and the</a:t>
            </a:r>
            <a:r>
              <a:rPr lang="en-US" altLang="hu-HU" i="1" dirty="0" smtClean="0"/>
              <a:t> central medullary cavity</a:t>
            </a:r>
            <a:r>
              <a:rPr lang="en-US" altLang="hu-HU" dirty="0" smtClean="0"/>
              <a:t> are filled with bone marrow where </a:t>
            </a:r>
            <a:r>
              <a:rPr lang="en-US" altLang="hu-HU" dirty="0" err="1" smtClean="0"/>
              <a:t>haematopoiesis</a:t>
            </a:r>
            <a:r>
              <a:rPr lang="en-US" altLang="hu-HU" dirty="0" smtClean="0"/>
              <a:t> (blood cell formation) occurs (red bone marrow) or adipocytes are found (yellow bone marrow), </a:t>
            </a:r>
            <a:endParaRPr lang="en-GB" altLang="hu-HU" dirty="0" smtClean="0"/>
          </a:p>
        </p:txBody>
      </p:sp>
      <p:sp>
        <p:nvSpPr>
          <p:cNvPr id="68612" name="Dia számának helye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fld id="{16771192-428C-4CCB-AC97-70D66AE869E4}" type="slidenum">
              <a:rPr lang="en-GB" altLang="hu-HU"/>
              <a:pPr/>
              <a:t>12</a:t>
            </a:fld>
            <a:endParaRPr lang="en-GB" altLang="hu-H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GB" altLang="hu-H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Általában a különböző</a:t>
            </a:r>
            <a:r>
              <a:rPr lang="hu-HU" baseline="0" dirty="0" smtClean="0"/>
              <a:t> erők erők nem elszigetelten terhelik a csontokat, A nyomó, a nyíró és csavaró erők gyakran terhelik a csontokat, mint például a </a:t>
            </a:r>
            <a:r>
              <a:rPr lang="hu-HU" baseline="0" dirty="0" err="1" smtClean="0"/>
              <a:t>fordula</a:t>
            </a:r>
            <a:endParaRPr lang="hu-HU" dirty="0"/>
          </a:p>
        </p:txBody>
      </p:sp>
      <p:sp>
        <p:nvSpPr>
          <p:cNvPr id="4" name="Dia számának helye 3"/>
          <p:cNvSpPr>
            <a:spLocks noGrp="1"/>
          </p:cNvSpPr>
          <p:nvPr>
            <p:ph type="sldNum" sz="quarter" idx="10"/>
          </p:nvPr>
        </p:nvSpPr>
        <p:spPr/>
        <p:txBody>
          <a:bodyPr/>
          <a:lstStyle/>
          <a:p>
            <a:fld id="{E261498F-876A-49FE-B74B-E07AD65F5AA5}" type="slidenum">
              <a:rPr lang="hu-HU" smtClean="0"/>
              <a:pPr/>
              <a:t>26</a:t>
            </a:fld>
            <a:endParaRPr lang="hu-HU"/>
          </a:p>
        </p:txBody>
      </p:sp>
    </p:spTree>
    <p:extLst>
      <p:ext uri="{BB962C8B-B14F-4D97-AF65-F5344CB8AC3E}">
        <p14:creationId xmlns:p14="http://schemas.microsoft.com/office/powerpoint/2010/main" val="2824894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47B4751B-12F5-43F2-8FA0-BC0689434EA8}" type="datetimeFigureOut">
              <a:rPr lang="hu-HU" smtClean="0"/>
              <a:pPr/>
              <a:t>2017. 05. 24.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4BC3BE0-BEFC-44EC-8F6C-C51AD0952C9C}" type="slidenum">
              <a:rPr lang="hu-HU" smtClean="0"/>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7B4751B-12F5-43F2-8FA0-BC0689434EA8}" type="datetimeFigureOut">
              <a:rPr lang="hu-HU" smtClean="0"/>
              <a:pPr/>
              <a:t>2017. 05. 24.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4BC3BE0-BEFC-44EC-8F6C-C51AD0952C9C}"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7B4751B-12F5-43F2-8FA0-BC0689434EA8}" type="datetimeFigureOut">
              <a:rPr lang="hu-HU" smtClean="0"/>
              <a:pPr/>
              <a:t>2017. 05. 24.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4BC3BE0-BEFC-44EC-8F6C-C51AD0952C9C}" type="slidenum">
              <a:rPr lang="hu-HU" smtClean="0"/>
              <a:pPr/>
              <a:t>‹#›</a:t>
            </a:fld>
            <a:endParaRPr lang="hu-H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Cím és 4 tartalomrész">
    <p:spTree>
      <p:nvGrpSpPr>
        <p:cNvPr id="1" name=""/>
        <p:cNvGrpSpPr/>
        <p:nvPr/>
      </p:nvGrpSpPr>
      <p:grpSpPr>
        <a:xfrm>
          <a:off x="0" y="0"/>
          <a:ext cx="0" cy="0"/>
          <a:chOff x="0" y="0"/>
          <a:chExt cx="0" cy="0"/>
        </a:xfrm>
      </p:grpSpPr>
      <p:sp>
        <p:nvSpPr>
          <p:cNvPr id="2" name="Cím 1"/>
          <p:cNvSpPr>
            <a:spLocks noGrp="1"/>
          </p:cNvSpPr>
          <p:nvPr>
            <p:ph type="title" sz="quarter"/>
          </p:nvPr>
        </p:nvSpPr>
        <p:spPr>
          <a:xfrm>
            <a:off x="457200" y="274638"/>
            <a:ext cx="8229600" cy="1143000"/>
          </a:xfrm>
        </p:spPr>
        <p:txBody>
          <a:bodyPr/>
          <a:lstStyle/>
          <a:p>
            <a:r>
              <a:rPr lang="hu-HU" smtClean="0"/>
              <a:t>Mintacím szerkesztése</a:t>
            </a:r>
            <a:endParaRPr lang="en-US"/>
          </a:p>
        </p:txBody>
      </p:sp>
      <p:sp>
        <p:nvSpPr>
          <p:cNvPr id="3" name="Tartalom helye 2"/>
          <p:cNvSpPr>
            <a:spLocks noGrp="1"/>
          </p:cNvSpPr>
          <p:nvPr>
            <p:ph sz="quarter" idx="1"/>
          </p:nvPr>
        </p:nvSpPr>
        <p:spPr>
          <a:xfrm>
            <a:off x="457200" y="1600200"/>
            <a:ext cx="40386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Tartalom helye 3"/>
          <p:cNvSpPr>
            <a:spLocks noGrp="1"/>
          </p:cNvSpPr>
          <p:nvPr>
            <p:ph sz="quarter" idx="2"/>
          </p:nvPr>
        </p:nvSpPr>
        <p:spPr>
          <a:xfrm>
            <a:off x="4648200" y="1600200"/>
            <a:ext cx="40386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Tartalom helye 4"/>
          <p:cNvSpPr>
            <a:spLocks noGrp="1"/>
          </p:cNvSpPr>
          <p:nvPr>
            <p:ph sz="quarter" idx="3"/>
          </p:nvPr>
        </p:nvSpPr>
        <p:spPr>
          <a:xfrm>
            <a:off x="457200" y="3938588"/>
            <a:ext cx="40386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6" name="Tartalom helye 5"/>
          <p:cNvSpPr>
            <a:spLocks noGrp="1"/>
          </p:cNvSpPr>
          <p:nvPr>
            <p:ph sz="quarter" idx="4"/>
          </p:nvPr>
        </p:nvSpPr>
        <p:spPr>
          <a:xfrm>
            <a:off x="4648200" y="3938588"/>
            <a:ext cx="40386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7" name="Dátum helye 6"/>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8" name="Élőláb helye 7"/>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9" name="Dia számának helye 8"/>
          <p:cNvSpPr>
            <a:spLocks noGrp="1"/>
          </p:cNvSpPr>
          <p:nvPr>
            <p:ph type="sldNum" sz="quarter" idx="12"/>
          </p:nvPr>
        </p:nvSpPr>
        <p:spPr>
          <a:xfrm>
            <a:off x="6553200" y="6245225"/>
            <a:ext cx="2133600" cy="476250"/>
          </a:xfrm>
        </p:spPr>
        <p:txBody>
          <a:bodyPr/>
          <a:lstStyle>
            <a:lvl1pPr>
              <a:defRPr/>
            </a:lvl1pPr>
          </a:lstStyle>
          <a:p>
            <a:pPr>
              <a:defRPr/>
            </a:pPr>
            <a:fld id="{ECFA4D2E-121A-4857-A3DA-4DF12725300A}" type="slidenum">
              <a:rPr lang="en-US"/>
              <a:pPr>
                <a:defRPr/>
              </a:pPr>
              <a:t>‹#›</a:t>
            </a:fld>
            <a:endParaRPr lang="en-US"/>
          </a:p>
        </p:txBody>
      </p:sp>
    </p:spTree>
    <p:extLst>
      <p:ext uri="{BB962C8B-B14F-4D97-AF65-F5344CB8AC3E}">
        <p14:creationId xmlns:p14="http://schemas.microsoft.com/office/powerpoint/2010/main" val="1436021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Tartalom">
    <p:spTree>
      <p:nvGrpSpPr>
        <p:cNvPr id="1" name=""/>
        <p:cNvGrpSpPr/>
        <p:nvPr/>
      </p:nvGrpSpPr>
      <p:grpSpPr>
        <a:xfrm>
          <a:off x="0" y="0"/>
          <a:ext cx="0" cy="0"/>
          <a:chOff x="0" y="0"/>
          <a:chExt cx="0" cy="0"/>
        </a:xfrm>
      </p:grpSpPr>
      <p:sp>
        <p:nvSpPr>
          <p:cNvPr id="2" name="Tartalom helye 1"/>
          <p:cNvSpPr>
            <a:spLocks noGrp="1"/>
          </p:cNvSpPr>
          <p:nvPr>
            <p:ph/>
          </p:nvPr>
        </p:nvSpPr>
        <p:spPr>
          <a:xfrm>
            <a:off x="457200" y="274638"/>
            <a:ext cx="8229600" cy="585152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3" name="Dátum helye 2"/>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Élőláb helye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Dia számának helye 4"/>
          <p:cNvSpPr>
            <a:spLocks noGrp="1"/>
          </p:cNvSpPr>
          <p:nvPr>
            <p:ph type="sldNum" sz="quarter" idx="12"/>
          </p:nvPr>
        </p:nvSpPr>
        <p:spPr>
          <a:xfrm>
            <a:off x="6553200" y="6245225"/>
            <a:ext cx="2133600" cy="476250"/>
          </a:xfrm>
        </p:spPr>
        <p:txBody>
          <a:bodyPr/>
          <a:lstStyle>
            <a:lvl1pPr>
              <a:defRPr/>
            </a:lvl1pPr>
          </a:lstStyle>
          <a:p>
            <a:pPr>
              <a:defRPr/>
            </a:pPr>
            <a:fld id="{8020C552-516A-4385-BA35-AD7FD9F1DE16}" type="slidenum">
              <a:rPr lang="en-US"/>
              <a:pPr>
                <a:defRPr/>
              </a:pPr>
              <a:t>‹#›</a:t>
            </a:fld>
            <a:endParaRPr lang="en-US"/>
          </a:p>
        </p:txBody>
      </p:sp>
    </p:spTree>
    <p:extLst>
      <p:ext uri="{BB962C8B-B14F-4D97-AF65-F5344CB8AC3E}">
        <p14:creationId xmlns:p14="http://schemas.microsoft.com/office/powerpoint/2010/main" val="1099739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7B4751B-12F5-43F2-8FA0-BC0689434EA8}" type="datetimeFigureOut">
              <a:rPr lang="hu-HU" smtClean="0"/>
              <a:pPr/>
              <a:t>2017. 05. 24.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4BC3BE0-BEFC-44EC-8F6C-C51AD0952C9C}"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47B4751B-12F5-43F2-8FA0-BC0689434EA8}" type="datetimeFigureOut">
              <a:rPr lang="hu-HU" smtClean="0"/>
              <a:pPr/>
              <a:t>2017. 05. 24.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4BC3BE0-BEFC-44EC-8F6C-C51AD0952C9C}"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47B4751B-12F5-43F2-8FA0-BC0689434EA8}" type="datetimeFigureOut">
              <a:rPr lang="hu-HU" smtClean="0"/>
              <a:pPr/>
              <a:t>2017. 05. 24.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4BC3BE0-BEFC-44EC-8F6C-C51AD0952C9C}"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47B4751B-12F5-43F2-8FA0-BC0689434EA8}" type="datetimeFigureOut">
              <a:rPr lang="hu-HU" smtClean="0"/>
              <a:pPr/>
              <a:t>2017. 05. 24.</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74BC3BE0-BEFC-44EC-8F6C-C51AD0952C9C}"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47B4751B-12F5-43F2-8FA0-BC0689434EA8}" type="datetimeFigureOut">
              <a:rPr lang="hu-HU" smtClean="0"/>
              <a:pPr/>
              <a:t>2017. 05. 24.</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74BC3BE0-BEFC-44EC-8F6C-C51AD0952C9C}"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47B4751B-12F5-43F2-8FA0-BC0689434EA8}" type="datetimeFigureOut">
              <a:rPr lang="hu-HU" smtClean="0"/>
              <a:pPr/>
              <a:t>2017. 05. 24.</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74BC3BE0-BEFC-44EC-8F6C-C51AD0952C9C}"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47B4751B-12F5-43F2-8FA0-BC0689434EA8}" type="datetimeFigureOut">
              <a:rPr lang="hu-HU" smtClean="0"/>
              <a:pPr/>
              <a:t>2017. 05. 24.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4BC3BE0-BEFC-44EC-8F6C-C51AD0952C9C}"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47B4751B-12F5-43F2-8FA0-BC0689434EA8}" type="datetimeFigureOut">
              <a:rPr lang="hu-HU" smtClean="0"/>
              <a:pPr/>
              <a:t>2017. 05. 24.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4BC3BE0-BEFC-44EC-8F6C-C51AD0952C9C}"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B4751B-12F5-43F2-8FA0-BC0689434EA8}" type="datetimeFigureOut">
              <a:rPr lang="hu-HU" smtClean="0"/>
              <a:pPr/>
              <a:t>2017. 05. 24.</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BC3BE0-BEFC-44EC-8F6C-C51AD0952C9C}"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wmf"/><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3.jpeg"/><Relationship Id="rId5" Type="http://schemas.openxmlformats.org/officeDocument/2006/relationships/oleObject" Target="../embeddings/oleObject2.bin"/><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25.png"/><Relationship Id="rId5" Type="http://schemas.openxmlformats.org/officeDocument/2006/relationships/oleObject" Target="../embeddings/oleObject4.bin"/><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28.jpe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audio" Target="../media/audio7.wav"/><Relationship Id="rId5" Type="http://schemas.openxmlformats.org/officeDocument/2006/relationships/audio" Target="../media/audio6.wav"/><Relationship Id="rId4" Type="http://schemas.openxmlformats.org/officeDocument/2006/relationships/audio" Target="../media/audio5.wav"/></Relationships>
</file>

<file path=ppt/slides/_rels/slide3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7.wmf"/><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7.wmf"/></Relationships>
</file>

<file path=ppt/slides/_rels/slide42.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8.wmf"/></Relationships>
</file>

<file path=ppt/slides/_rels/slide43.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9.wmf"/></Relationships>
</file>

<file path=ppt/slides/_rels/slide44.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en.wikipedia.org/wiki/File:Blausen_0095_BoneDensitometryScan.png"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54.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53.png"/><Relationship Id="rId4" Type="http://schemas.openxmlformats.org/officeDocument/2006/relationships/oleObject" Target="../embeddings/oleObject7.bin"/></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4499992" y="3933056"/>
            <a:ext cx="4244008" cy="360041"/>
          </a:xfrm>
        </p:spPr>
        <p:txBody>
          <a:bodyPr>
            <a:noAutofit/>
          </a:bodyPr>
          <a:lstStyle/>
          <a:p>
            <a:r>
              <a:rPr lang="hu-HU" sz="2400" b="1" dirty="0" smtClean="0">
                <a:solidFill>
                  <a:schemeClr val="tx2">
                    <a:lumMod val="75000"/>
                  </a:schemeClr>
                </a:solidFill>
                <a:latin typeface="Arial" pitchFamily="34" charset="0"/>
                <a:cs typeface="Arial" pitchFamily="34" charset="0"/>
              </a:rPr>
              <a:t>Biomechanika I,</a:t>
            </a:r>
            <a:endParaRPr lang="hu-HU" sz="2400" b="1" dirty="0">
              <a:solidFill>
                <a:schemeClr val="tx2">
                  <a:lumMod val="75000"/>
                </a:schemeClr>
              </a:solidFill>
              <a:latin typeface="Arial" pitchFamily="34" charset="0"/>
              <a:cs typeface="Arial" pitchFamily="34" charset="0"/>
            </a:endParaRPr>
          </a:p>
        </p:txBody>
      </p:sp>
      <p:sp>
        <p:nvSpPr>
          <p:cNvPr id="3" name="Alcím 2"/>
          <p:cNvSpPr>
            <a:spLocks noGrp="1"/>
          </p:cNvSpPr>
          <p:nvPr>
            <p:ph type="subTitle" idx="1"/>
          </p:nvPr>
        </p:nvSpPr>
        <p:spPr>
          <a:xfrm>
            <a:off x="4499992" y="4365104"/>
            <a:ext cx="4240560" cy="792088"/>
          </a:xfrm>
        </p:spPr>
        <p:txBody>
          <a:bodyPr>
            <a:noAutofit/>
          </a:bodyPr>
          <a:lstStyle/>
          <a:p>
            <a:r>
              <a:rPr lang="hu-HU" sz="1050" b="1" dirty="0" smtClean="0">
                <a:solidFill>
                  <a:schemeClr val="tx2">
                    <a:lumMod val="75000"/>
                  </a:schemeClr>
                </a:solidFill>
                <a:latin typeface="Arial" pitchFamily="34" charset="0"/>
                <a:cs typeface="Arial" pitchFamily="34" charset="0"/>
              </a:rPr>
              <a:t>Oktató: </a:t>
            </a:r>
            <a:r>
              <a:rPr lang="hu-HU" sz="1050" b="1" dirty="0" err="1" smtClean="0">
                <a:solidFill>
                  <a:schemeClr val="tx2">
                    <a:lumMod val="75000"/>
                  </a:schemeClr>
                </a:solidFill>
                <a:latin typeface="Arial" pitchFamily="34" charset="0"/>
                <a:cs typeface="Arial" pitchFamily="34" charset="0"/>
              </a:rPr>
              <a:t>dr</a:t>
            </a:r>
            <a:r>
              <a:rPr lang="hu-HU" sz="1050" b="1" dirty="0" smtClean="0">
                <a:solidFill>
                  <a:schemeClr val="tx2">
                    <a:lumMod val="75000"/>
                  </a:schemeClr>
                </a:solidFill>
                <a:latin typeface="Arial" pitchFamily="34" charset="0"/>
                <a:cs typeface="Arial" pitchFamily="34" charset="0"/>
              </a:rPr>
              <a:t>, Tihanyi József</a:t>
            </a:r>
          </a:p>
          <a:p>
            <a:r>
              <a:rPr lang="hu-HU" sz="1050" b="1" dirty="0" smtClean="0">
                <a:solidFill>
                  <a:schemeClr val="tx2">
                    <a:lumMod val="75000"/>
                  </a:schemeClr>
                </a:solidFill>
                <a:latin typeface="Arial" pitchFamily="34" charset="0"/>
                <a:cs typeface="Arial" pitchFamily="34" charset="0"/>
              </a:rPr>
              <a:t>Rektor emeritus</a:t>
            </a:r>
          </a:p>
          <a:p>
            <a:r>
              <a:rPr lang="hu-HU" sz="1050" b="1" dirty="0" err="1" smtClean="0">
                <a:solidFill>
                  <a:schemeClr val="tx2">
                    <a:lumMod val="75000"/>
                  </a:schemeClr>
                </a:solidFill>
                <a:latin typeface="Arial" pitchFamily="34" charset="0"/>
                <a:cs typeface="Arial" pitchFamily="34" charset="0"/>
              </a:rPr>
              <a:t>ny</a:t>
            </a:r>
            <a:r>
              <a:rPr lang="hu-HU" sz="1050" b="1" dirty="0" smtClean="0">
                <a:solidFill>
                  <a:schemeClr val="tx2">
                    <a:lumMod val="75000"/>
                  </a:schemeClr>
                </a:solidFill>
                <a:latin typeface="Arial" pitchFamily="34" charset="0"/>
                <a:cs typeface="Arial" pitchFamily="34" charset="0"/>
              </a:rPr>
              <a:t>, egyetemi tanár</a:t>
            </a:r>
            <a:endParaRPr lang="hu-HU" sz="1050" b="1" dirty="0">
              <a:solidFill>
                <a:schemeClr val="tx2">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ChangeArrowheads="1"/>
          </p:cNvSpPr>
          <p:nvPr/>
        </p:nvSpPr>
        <p:spPr bwMode="auto">
          <a:xfrm>
            <a:off x="457200" y="762000"/>
            <a:ext cx="8229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spcBef>
                <a:spcPct val="50000"/>
              </a:spcBef>
            </a:pPr>
            <a:r>
              <a:rPr lang="en-US" altLang="hu-HU" sz="2800" b="1">
                <a:latin typeface="Times New Roman" pitchFamily="18" charset="0"/>
              </a:rPr>
              <a:t>Ásványi anyag tartalom </a:t>
            </a:r>
            <a:r>
              <a:rPr lang="hu-HU" altLang="hu-HU" sz="2800" b="1">
                <a:latin typeface="Times New Roman" pitchFamily="18" charset="0"/>
              </a:rPr>
              <a:t> (a csont súlyának 50%) </a:t>
            </a:r>
            <a:r>
              <a:rPr lang="en-US" altLang="hu-HU" sz="2800" b="1">
                <a:latin typeface="Times New Roman" pitchFamily="18" charset="0"/>
              </a:rPr>
              <a:t>– keménység</a:t>
            </a:r>
            <a:r>
              <a:rPr lang="hu-HU" altLang="hu-HU" sz="2800" b="1">
                <a:latin typeface="Times New Roman" pitchFamily="18" charset="0"/>
              </a:rPr>
              <a:t>, nyomóerővel szembeni ellenállás</a:t>
            </a:r>
            <a:endParaRPr lang="en-US" altLang="hu-HU" sz="2800" b="1"/>
          </a:p>
        </p:txBody>
      </p:sp>
      <p:sp>
        <p:nvSpPr>
          <p:cNvPr id="30724" name="Rectangle 4"/>
          <p:cNvSpPr>
            <a:spLocks noChangeArrowheads="1"/>
          </p:cNvSpPr>
          <p:nvPr/>
        </p:nvSpPr>
        <p:spPr bwMode="auto">
          <a:xfrm>
            <a:off x="611188" y="2565400"/>
            <a:ext cx="82296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spcBef>
                <a:spcPct val="50000"/>
              </a:spcBef>
            </a:pPr>
            <a:r>
              <a:rPr lang="en-US" altLang="hu-HU" sz="2800" b="1">
                <a:latin typeface="Times New Roman" pitchFamily="18" charset="0"/>
              </a:rPr>
              <a:t>Kollagén </a:t>
            </a:r>
            <a:r>
              <a:rPr lang="hu-HU" altLang="hu-HU" sz="2800" b="1">
                <a:latin typeface="Times New Roman" pitchFamily="18" charset="0"/>
              </a:rPr>
              <a:t>(a csont súlyának 25%) </a:t>
            </a:r>
            <a:r>
              <a:rPr lang="en-US" altLang="hu-HU" sz="2800" b="1">
                <a:latin typeface="Times New Roman" pitchFamily="18" charset="0"/>
              </a:rPr>
              <a:t>– </a:t>
            </a:r>
            <a:endParaRPr lang="hu-HU" altLang="hu-HU" sz="2800" b="1">
              <a:latin typeface="Times New Roman" pitchFamily="18" charset="0"/>
            </a:endParaRPr>
          </a:p>
          <a:p>
            <a:pPr algn="ctr">
              <a:spcBef>
                <a:spcPct val="50000"/>
              </a:spcBef>
            </a:pPr>
            <a:r>
              <a:rPr lang="hu-HU" altLang="hu-HU" sz="2800" b="1">
                <a:latin typeface="Times New Roman" pitchFamily="18" charset="0"/>
              </a:rPr>
              <a:t>nyújtó</a:t>
            </a:r>
            <a:r>
              <a:rPr lang="en-US" altLang="hu-HU" sz="2800" b="1">
                <a:latin typeface="Times New Roman" pitchFamily="18" charset="0"/>
              </a:rPr>
              <a:t>erő</a:t>
            </a:r>
            <a:r>
              <a:rPr lang="hu-HU" altLang="hu-HU" sz="2800" b="1">
                <a:latin typeface="Times New Roman" pitchFamily="18" charset="0"/>
              </a:rPr>
              <a:t>vel szembeni ellenállás, rugalmasság</a:t>
            </a:r>
            <a:endParaRPr lang="en-US" altLang="hu-HU" sz="2800" b="1"/>
          </a:p>
        </p:txBody>
      </p:sp>
      <p:sp>
        <p:nvSpPr>
          <p:cNvPr id="30725" name="Rectangle 5"/>
          <p:cNvSpPr>
            <a:spLocks noChangeArrowheads="1"/>
          </p:cNvSpPr>
          <p:nvPr/>
        </p:nvSpPr>
        <p:spPr bwMode="auto">
          <a:xfrm>
            <a:off x="611188" y="4365625"/>
            <a:ext cx="8229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spcBef>
                <a:spcPct val="50000"/>
              </a:spcBef>
            </a:pPr>
            <a:r>
              <a:rPr lang="en-US" altLang="hu-HU" sz="2800" b="1" dirty="0">
                <a:solidFill>
                  <a:srgbClr val="FF3300"/>
                </a:solidFill>
                <a:latin typeface="Times New Roman" pitchFamily="18" charset="0"/>
              </a:rPr>
              <a:t>A </a:t>
            </a:r>
            <a:r>
              <a:rPr lang="en-US" altLang="hu-HU" sz="2800" b="1" dirty="0" err="1">
                <a:solidFill>
                  <a:srgbClr val="FF3300"/>
                </a:solidFill>
                <a:latin typeface="Times New Roman" pitchFamily="18" charset="0"/>
              </a:rPr>
              <a:t>csont</a:t>
            </a:r>
            <a:r>
              <a:rPr lang="en-US" altLang="hu-HU" sz="2800" b="1" dirty="0">
                <a:solidFill>
                  <a:srgbClr val="FF3300"/>
                </a:solidFill>
                <a:latin typeface="Times New Roman" pitchFamily="18" charset="0"/>
              </a:rPr>
              <a:t> </a:t>
            </a:r>
            <a:r>
              <a:rPr lang="en-US" altLang="hu-HU" sz="2800" b="1" dirty="0" err="1">
                <a:solidFill>
                  <a:srgbClr val="FF3300"/>
                </a:solidFill>
                <a:latin typeface="Times New Roman" pitchFamily="18" charset="0"/>
              </a:rPr>
              <a:t>mechanikai</a:t>
            </a:r>
            <a:r>
              <a:rPr lang="en-US" altLang="hu-HU" sz="2800" b="1" dirty="0">
                <a:solidFill>
                  <a:srgbClr val="FF3300"/>
                </a:solidFill>
                <a:latin typeface="Times New Roman" pitchFamily="18" charset="0"/>
              </a:rPr>
              <a:t> </a:t>
            </a:r>
            <a:r>
              <a:rPr lang="en-US" altLang="hu-HU" sz="2800" b="1" dirty="0" err="1">
                <a:solidFill>
                  <a:srgbClr val="FF3300"/>
                </a:solidFill>
                <a:latin typeface="Times New Roman" pitchFamily="18" charset="0"/>
              </a:rPr>
              <a:t>tulajdonságai</a:t>
            </a:r>
            <a:r>
              <a:rPr lang="en-US" altLang="hu-HU" sz="2800" b="1" dirty="0">
                <a:solidFill>
                  <a:srgbClr val="FF3300"/>
                </a:solidFill>
                <a:latin typeface="Times New Roman" pitchFamily="18" charset="0"/>
              </a:rPr>
              <a:t> a </a:t>
            </a:r>
            <a:r>
              <a:rPr lang="en-US" altLang="hu-HU" sz="2800" b="1" dirty="0" err="1">
                <a:solidFill>
                  <a:srgbClr val="FF3300"/>
                </a:solidFill>
                <a:latin typeface="Times New Roman" pitchFamily="18" charset="0"/>
              </a:rPr>
              <a:t>kollagén</a:t>
            </a:r>
            <a:r>
              <a:rPr lang="en-US" altLang="hu-HU" sz="2800" b="1" dirty="0">
                <a:solidFill>
                  <a:srgbClr val="FF3300"/>
                </a:solidFill>
                <a:latin typeface="Times New Roman" pitchFamily="18" charset="0"/>
              </a:rPr>
              <a:t> </a:t>
            </a:r>
            <a:r>
              <a:rPr lang="en-US" altLang="hu-HU" sz="2800" b="1" dirty="0" err="1">
                <a:solidFill>
                  <a:srgbClr val="FF3300"/>
                </a:solidFill>
                <a:latin typeface="Times New Roman" pitchFamily="18" charset="0"/>
              </a:rPr>
              <a:t>és</a:t>
            </a:r>
            <a:r>
              <a:rPr lang="en-US" altLang="hu-HU" sz="2800" b="1" dirty="0">
                <a:solidFill>
                  <a:srgbClr val="FF3300"/>
                </a:solidFill>
                <a:latin typeface="Times New Roman" pitchFamily="18" charset="0"/>
              </a:rPr>
              <a:t> </a:t>
            </a:r>
            <a:r>
              <a:rPr lang="en-US" altLang="hu-HU" sz="2800" b="1" dirty="0" err="1">
                <a:solidFill>
                  <a:srgbClr val="FF3300"/>
                </a:solidFill>
                <a:latin typeface="Times New Roman" pitchFamily="18" charset="0"/>
              </a:rPr>
              <a:t>ásványi</a:t>
            </a:r>
            <a:r>
              <a:rPr lang="en-US" altLang="hu-HU" sz="2800" b="1" dirty="0">
                <a:solidFill>
                  <a:srgbClr val="FF3300"/>
                </a:solidFill>
                <a:latin typeface="Times New Roman" pitchFamily="18" charset="0"/>
              </a:rPr>
              <a:t> </a:t>
            </a:r>
            <a:r>
              <a:rPr lang="en-US" altLang="hu-HU" sz="2800" b="1" dirty="0" err="1">
                <a:solidFill>
                  <a:srgbClr val="FF3300"/>
                </a:solidFill>
                <a:latin typeface="Times New Roman" pitchFamily="18" charset="0"/>
              </a:rPr>
              <a:t>anyag</a:t>
            </a:r>
            <a:r>
              <a:rPr lang="en-US" altLang="hu-HU" sz="2800" b="1" dirty="0">
                <a:solidFill>
                  <a:srgbClr val="FF3300"/>
                </a:solidFill>
                <a:latin typeface="Times New Roman" pitchFamily="18" charset="0"/>
              </a:rPr>
              <a:t> </a:t>
            </a:r>
            <a:r>
              <a:rPr lang="en-US" altLang="hu-HU" sz="2800" b="1" dirty="0" err="1">
                <a:solidFill>
                  <a:srgbClr val="FF3300"/>
                </a:solidFill>
                <a:latin typeface="Times New Roman" pitchFamily="18" charset="0"/>
              </a:rPr>
              <a:t>tartalom</a:t>
            </a:r>
            <a:r>
              <a:rPr lang="en-US" altLang="hu-HU" sz="2800" b="1" dirty="0">
                <a:solidFill>
                  <a:srgbClr val="FF3300"/>
                </a:solidFill>
                <a:latin typeface="Times New Roman" pitchFamily="18" charset="0"/>
              </a:rPr>
              <a:t> </a:t>
            </a:r>
            <a:r>
              <a:rPr lang="en-US" altLang="hu-HU" sz="2800" b="1" dirty="0" err="1">
                <a:solidFill>
                  <a:srgbClr val="FF3300"/>
                </a:solidFill>
                <a:latin typeface="Times New Roman" pitchFamily="18" charset="0"/>
              </a:rPr>
              <a:t>közötti</a:t>
            </a:r>
            <a:r>
              <a:rPr lang="en-US" altLang="hu-HU" sz="2800" b="1" dirty="0">
                <a:solidFill>
                  <a:srgbClr val="FF3300"/>
                </a:solidFill>
                <a:latin typeface="Times New Roman" pitchFamily="18" charset="0"/>
              </a:rPr>
              <a:t> </a:t>
            </a:r>
            <a:r>
              <a:rPr lang="en-US" altLang="hu-HU" sz="2800" b="1" dirty="0" err="1">
                <a:solidFill>
                  <a:srgbClr val="FF3300"/>
                </a:solidFill>
                <a:latin typeface="Times New Roman" pitchFamily="18" charset="0"/>
              </a:rPr>
              <a:t>egyensúlyt</a:t>
            </a:r>
            <a:r>
              <a:rPr lang="en-US" altLang="hu-HU" sz="2800" b="1" dirty="0">
                <a:solidFill>
                  <a:srgbClr val="FF3300"/>
                </a:solidFill>
                <a:latin typeface="Times New Roman" pitchFamily="18" charset="0"/>
              </a:rPr>
              <a:t> </a:t>
            </a:r>
            <a:r>
              <a:rPr lang="en-US" altLang="hu-HU" sz="2800" b="1" dirty="0" err="1">
                <a:solidFill>
                  <a:srgbClr val="FF3300"/>
                </a:solidFill>
                <a:latin typeface="Times New Roman" pitchFamily="18" charset="0"/>
              </a:rPr>
              <a:t>fejezik</a:t>
            </a:r>
            <a:r>
              <a:rPr lang="en-US" altLang="hu-HU" sz="2800" b="1" dirty="0">
                <a:solidFill>
                  <a:srgbClr val="FF3300"/>
                </a:solidFill>
                <a:latin typeface="Times New Roman" pitchFamily="18" charset="0"/>
              </a:rPr>
              <a:t> </a:t>
            </a:r>
            <a:r>
              <a:rPr lang="en-US" altLang="hu-HU" sz="2800" b="1" dirty="0" err="1" smtClean="0">
                <a:solidFill>
                  <a:srgbClr val="FF3300"/>
                </a:solidFill>
                <a:latin typeface="Times New Roman" pitchFamily="18" charset="0"/>
              </a:rPr>
              <a:t>ki</a:t>
            </a:r>
            <a:r>
              <a:rPr lang="en-US" altLang="hu-HU" sz="2800" b="1" dirty="0" smtClean="0">
                <a:solidFill>
                  <a:srgbClr val="FF3300"/>
                </a:solidFill>
                <a:latin typeface="Times New Roman" pitchFamily="18" charset="0"/>
              </a:rPr>
              <a:t>, </a:t>
            </a:r>
            <a:endParaRPr lang="en-US" altLang="hu-HU" sz="2800" b="1" dirty="0">
              <a:solidFill>
                <a:srgbClr val="FF3300"/>
              </a:solidFill>
            </a:endParaRPr>
          </a:p>
        </p:txBody>
      </p:sp>
    </p:spTree>
    <p:extLst>
      <p:ext uri="{BB962C8B-B14F-4D97-AF65-F5344CB8AC3E}">
        <p14:creationId xmlns:p14="http://schemas.microsoft.com/office/powerpoint/2010/main" val="2910909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685800" y="533400"/>
            <a:ext cx="7620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spcBef>
                <a:spcPct val="50000"/>
              </a:spcBef>
            </a:pPr>
            <a:r>
              <a:rPr lang="en-US" altLang="hu-HU" sz="3200" b="1">
                <a:latin typeface="Times New Roman" pitchFamily="18" charset="0"/>
              </a:rPr>
              <a:t>A CSONTOK SZERKEZETE</a:t>
            </a:r>
            <a:endParaRPr lang="en-US" altLang="hu-HU" sz="3200" b="1"/>
          </a:p>
        </p:txBody>
      </p:sp>
      <p:pic>
        <p:nvPicPr>
          <p:cNvPr id="21509" name="Picture 7" descr="Csöves csont szerkeze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018" y="1556792"/>
            <a:ext cx="404495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2" name="Picture 2" descr="Képtalálat a következőre: a csont felépíté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2888916"/>
            <a:ext cx="4686123"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652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Kép 2" descr="bone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276514"/>
            <a:ext cx="2098675"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Kép 3" descr="bone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3551658"/>
            <a:ext cx="2897187"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Szövegdoboz 9"/>
          <p:cNvSpPr txBox="1">
            <a:spLocks noChangeArrowheads="1"/>
          </p:cNvSpPr>
          <p:nvPr/>
        </p:nvSpPr>
        <p:spPr bwMode="auto">
          <a:xfrm>
            <a:off x="1606550" y="404664"/>
            <a:ext cx="649384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r>
              <a:rPr lang="hu-HU" altLang="hu-HU" sz="2000" b="1" dirty="0" smtClean="0">
                <a:latin typeface="Times New Roman" pitchFamily="18" charset="0"/>
                <a:cs typeface="Times New Roman" pitchFamily="18" charset="0"/>
              </a:rPr>
              <a:t>A csöves csontok felépítése</a:t>
            </a:r>
            <a:endParaRPr lang="en-GB" altLang="hu-HU" sz="2000" b="1" dirty="0">
              <a:latin typeface="Times New Roman" pitchFamily="18" charset="0"/>
              <a:cs typeface="Times New Roman" pitchFamily="18" charset="0"/>
            </a:endParaRPr>
          </a:p>
        </p:txBody>
      </p:sp>
      <p:pic>
        <p:nvPicPr>
          <p:cNvPr id="106498" name="Picture 2" descr="Képtalálat a következőre: a csont felépíté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887410"/>
            <a:ext cx="5429250" cy="3714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4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galvacell.files.wordpress.com/2010/03/m3_02path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700808"/>
            <a:ext cx="2562225"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zövegdoboz 9"/>
          <p:cNvSpPr txBox="1">
            <a:spLocks noChangeArrowheads="1"/>
          </p:cNvSpPr>
          <p:nvPr/>
        </p:nvSpPr>
        <p:spPr bwMode="auto">
          <a:xfrm>
            <a:off x="1606550" y="404664"/>
            <a:ext cx="649384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r>
              <a:rPr lang="hu-HU" altLang="hu-HU" sz="2000" b="1" dirty="0" smtClean="0">
                <a:latin typeface="Times New Roman" pitchFamily="18" charset="0"/>
                <a:cs typeface="Times New Roman" pitchFamily="18" charset="0"/>
              </a:rPr>
              <a:t>A csigolyatest felépítése</a:t>
            </a:r>
            <a:endParaRPr lang="en-GB" altLang="hu-HU"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1242230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638" y="1196975"/>
            <a:ext cx="4584700" cy="440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Szövegdoboz 2"/>
          <p:cNvSpPr txBox="1">
            <a:spLocks noChangeArrowheads="1"/>
          </p:cNvSpPr>
          <p:nvPr/>
        </p:nvSpPr>
        <p:spPr bwMode="auto">
          <a:xfrm>
            <a:off x="1476375" y="476250"/>
            <a:ext cx="6408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r>
              <a:rPr lang="hu-HU" altLang="hu-HU"/>
              <a:t>A tömörcsont felépítése</a:t>
            </a:r>
          </a:p>
        </p:txBody>
      </p:sp>
      <p:pic>
        <p:nvPicPr>
          <p:cNvPr id="28676" name="Picture 2" descr="http://upload.wikimedia.org/wikipedia/commons/thumb/3/34/Illu_compact_spongy_bone.jpg/500px-Illu_compact_spongy_bo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176" y="1196974"/>
            <a:ext cx="7848996" cy="489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4" name="Picture 2" descr="Képtalálat a következőre: a csont felépíté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1" y="1022033"/>
            <a:ext cx="6229350" cy="452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5711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zövegdoboz 2"/>
          <p:cNvSpPr txBox="1">
            <a:spLocks noChangeArrowheads="1"/>
          </p:cNvSpPr>
          <p:nvPr/>
        </p:nvSpPr>
        <p:spPr bwMode="auto">
          <a:xfrm>
            <a:off x="1547813" y="404813"/>
            <a:ext cx="5184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r>
              <a:rPr lang="hu-HU" altLang="hu-HU" b="1"/>
              <a:t>Szivacsos  állomány</a:t>
            </a:r>
            <a:endParaRPr lang="hu-HU" altLang="hu-HU"/>
          </a:p>
        </p:txBody>
      </p:sp>
      <p:sp>
        <p:nvSpPr>
          <p:cNvPr id="26627" name="Szövegdoboz 3"/>
          <p:cNvSpPr txBox="1">
            <a:spLocks noChangeArrowheads="1"/>
          </p:cNvSpPr>
          <p:nvPr/>
        </p:nvSpPr>
        <p:spPr bwMode="auto">
          <a:xfrm>
            <a:off x="539750" y="1052513"/>
            <a:ext cx="55800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r>
              <a:rPr lang="hu-HU" altLang="hu-HU" sz="1800" b="1" dirty="0"/>
              <a:t>csontszövetből felépülő, speciális elrendeződésű, finom kis </a:t>
            </a:r>
            <a:r>
              <a:rPr lang="hu-HU" altLang="hu-HU" sz="1800" b="1" dirty="0" err="1"/>
              <a:t>lemezkék</a:t>
            </a:r>
            <a:r>
              <a:rPr lang="hu-HU" altLang="hu-HU" sz="1800" b="1" dirty="0"/>
              <a:t>, gerendák szövedéke alkotja </a:t>
            </a:r>
            <a:endParaRPr lang="hu-HU" altLang="hu-HU" sz="1800" dirty="0"/>
          </a:p>
        </p:txBody>
      </p:sp>
      <p:sp>
        <p:nvSpPr>
          <p:cNvPr id="26628" name="Szövegdoboz 4"/>
          <p:cNvSpPr txBox="1">
            <a:spLocks noChangeArrowheads="1"/>
          </p:cNvSpPr>
          <p:nvPr/>
        </p:nvSpPr>
        <p:spPr bwMode="auto">
          <a:xfrm>
            <a:off x="539750" y="1844675"/>
            <a:ext cx="5580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r>
              <a:rPr lang="hu-HU" altLang="hu-HU" sz="1800" b="1" dirty="0"/>
              <a:t>ez teszi lehetővé, hogy a legkevesebb csontállomány a lehető legnagyobb ellenállást fejthesse ki</a:t>
            </a:r>
            <a:endParaRPr lang="hu-HU" altLang="hu-HU" sz="1800" dirty="0"/>
          </a:p>
        </p:txBody>
      </p:sp>
      <p:sp>
        <p:nvSpPr>
          <p:cNvPr id="26629" name="Szövegdoboz 5"/>
          <p:cNvSpPr txBox="1">
            <a:spLocks noChangeArrowheads="1"/>
          </p:cNvSpPr>
          <p:nvPr/>
        </p:nvSpPr>
        <p:spPr bwMode="auto">
          <a:xfrm>
            <a:off x="468313" y="2636838"/>
            <a:ext cx="5651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r>
              <a:rPr lang="hu-HU" altLang="hu-HU" sz="1800" b="1" dirty="0"/>
              <a:t>a csontgerendák lefutásának iránya a csont megterhelésekor keletkező statikai erővonalak irányában rendeződik el</a:t>
            </a:r>
            <a:endParaRPr lang="hu-HU" altLang="hu-HU" sz="1800" dirty="0"/>
          </a:p>
        </p:txBody>
      </p:sp>
      <p:sp>
        <p:nvSpPr>
          <p:cNvPr id="26630" name="Szövegdoboz 10"/>
          <p:cNvSpPr txBox="1">
            <a:spLocks noChangeArrowheads="1"/>
          </p:cNvSpPr>
          <p:nvPr/>
        </p:nvSpPr>
        <p:spPr bwMode="auto">
          <a:xfrm>
            <a:off x="827088" y="3716338"/>
            <a:ext cx="4968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r>
              <a:rPr lang="hu-HU" altLang="hu-HU" sz="1800" b="1" dirty="0"/>
              <a:t>a terhelés megváltozásakor a csontgerendák átrendeződnek</a:t>
            </a:r>
            <a:r>
              <a:rPr lang="hu-HU" altLang="hu-HU" sz="1800" dirty="0"/>
              <a:t> </a:t>
            </a:r>
          </a:p>
        </p:txBody>
      </p:sp>
      <p:sp>
        <p:nvSpPr>
          <p:cNvPr id="26631" name="Szövegdoboz 11"/>
          <p:cNvSpPr txBox="1">
            <a:spLocks noChangeArrowheads="1"/>
          </p:cNvSpPr>
          <p:nvPr/>
        </p:nvSpPr>
        <p:spPr bwMode="auto">
          <a:xfrm>
            <a:off x="900113" y="4724400"/>
            <a:ext cx="48244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r>
              <a:rPr lang="hu-HU" altLang="hu-HU" sz="1800" b="1" dirty="0"/>
              <a:t>a csontgerendák hézagait velőüregek hálózata alkotja, amelyet csontvelő tölt ki</a:t>
            </a:r>
            <a:endParaRPr lang="hu-HU" altLang="hu-HU" sz="1800" dirty="0"/>
          </a:p>
        </p:txBody>
      </p:sp>
      <p:pic>
        <p:nvPicPr>
          <p:cNvPr id="26632"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3098800"/>
            <a:ext cx="1792288"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Kép 13" descr="cson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92094" y="798613"/>
            <a:ext cx="2073275" cy="2092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56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 calcmode="lin" valueType="num">
                                      <p:cBhvr additive="base">
                                        <p:cTn id="7" dur="500" fill="hold"/>
                                        <p:tgtEl>
                                          <p:spTgt spid="26627"/>
                                        </p:tgtEl>
                                        <p:attrNameLst>
                                          <p:attrName>ppt_x</p:attrName>
                                        </p:attrNameLst>
                                      </p:cBhvr>
                                      <p:tavLst>
                                        <p:tav tm="0">
                                          <p:val>
                                            <p:strVal val="#ppt_x"/>
                                          </p:val>
                                        </p:tav>
                                        <p:tav tm="100000">
                                          <p:val>
                                            <p:strVal val="#ppt_x"/>
                                          </p:val>
                                        </p:tav>
                                      </p:tavLst>
                                    </p:anim>
                                    <p:anim calcmode="lin" valueType="num">
                                      <p:cBhvr additive="base">
                                        <p:cTn id="8" dur="500" fill="hold"/>
                                        <p:tgtEl>
                                          <p:spTgt spid="2662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6633"/>
                                        </p:tgtEl>
                                        <p:attrNameLst>
                                          <p:attrName>style.visibility</p:attrName>
                                        </p:attrNameLst>
                                      </p:cBhvr>
                                      <p:to>
                                        <p:strVal val="visible"/>
                                      </p:to>
                                    </p:set>
                                    <p:animEffect transition="in" filter="fade">
                                      <p:cBhvr>
                                        <p:cTn id="12" dur="500"/>
                                        <p:tgtEl>
                                          <p:spTgt spid="2663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6628"/>
                                        </p:tgtEl>
                                        <p:attrNameLst>
                                          <p:attrName>style.visibility</p:attrName>
                                        </p:attrNameLst>
                                      </p:cBhvr>
                                      <p:to>
                                        <p:strVal val="visible"/>
                                      </p:to>
                                    </p:set>
                                    <p:anim calcmode="lin" valueType="num">
                                      <p:cBhvr additive="base">
                                        <p:cTn id="17" dur="500" fill="hold"/>
                                        <p:tgtEl>
                                          <p:spTgt spid="26628"/>
                                        </p:tgtEl>
                                        <p:attrNameLst>
                                          <p:attrName>ppt_x</p:attrName>
                                        </p:attrNameLst>
                                      </p:cBhvr>
                                      <p:tavLst>
                                        <p:tav tm="0">
                                          <p:val>
                                            <p:strVal val="#ppt_x"/>
                                          </p:val>
                                        </p:tav>
                                        <p:tav tm="100000">
                                          <p:val>
                                            <p:strVal val="#ppt_x"/>
                                          </p:val>
                                        </p:tav>
                                      </p:tavLst>
                                    </p:anim>
                                    <p:anim calcmode="lin" valueType="num">
                                      <p:cBhvr additive="base">
                                        <p:cTn id="18" dur="500" fill="hold"/>
                                        <p:tgtEl>
                                          <p:spTgt spid="2662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6629"/>
                                        </p:tgtEl>
                                        <p:attrNameLst>
                                          <p:attrName>style.visibility</p:attrName>
                                        </p:attrNameLst>
                                      </p:cBhvr>
                                      <p:to>
                                        <p:strVal val="visible"/>
                                      </p:to>
                                    </p:set>
                                    <p:anim calcmode="lin" valueType="num">
                                      <p:cBhvr additive="base">
                                        <p:cTn id="23" dur="500" fill="hold"/>
                                        <p:tgtEl>
                                          <p:spTgt spid="26629"/>
                                        </p:tgtEl>
                                        <p:attrNameLst>
                                          <p:attrName>ppt_x</p:attrName>
                                        </p:attrNameLst>
                                      </p:cBhvr>
                                      <p:tavLst>
                                        <p:tav tm="0">
                                          <p:val>
                                            <p:strVal val="#ppt_x"/>
                                          </p:val>
                                        </p:tav>
                                        <p:tav tm="100000">
                                          <p:val>
                                            <p:strVal val="#ppt_x"/>
                                          </p:val>
                                        </p:tav>
                                      </p:tavLst>
                                    </p:anim>
                                    <p:anim calcmode="lin" valueType="num">
                                      <p:cBhvr additive="base">
                                        <p:cTn id="24" dur="500" fill="hold"/>
                                        <p:tgtEl>
                                          <p:spTgt spid="26629"/>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26632"/>
                                        </p:tgtEl>
                                        <p:attrNameLst>
                                          <p:attrName>style.visibility</p:attrName>
                                        </p:attrNameLst>
                                      </p:cBhvr>
                                      <p:to>
                                        <p:strVal val="visible"/>
                                      </p:to>
                                    </p:set>
                                    <p:animEffect transition="in" filter="fade">
                                      <p:cBhvr>
                                        <p:cTn id="28" dur="500"/>
                                        <p:tgtEl>
                                          <p:spTgt spid="2663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6630"/>
                                        </p:tgtEl>
                                        <p:attrNameLst>
                                          <p:attrName>style.visibility</p:attrName>
                                        </p:attrNameLst>
                                      </p:cBhvr>
                                      <p:to>
                                        <p:strVal val="visible"/>
                                      </p:to>
                                    </p:set>
                                    <p:animEffect transition="in" filter="barn(inVertical)">
                                      <p:cBhvr>
                                        <p:cTn id="33" dur="500"/>
                                        <p:tgtEl>
                                          <p:spTgt spid="2663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6631"/>
                                        </p:tgtEl>
                                        <p:attrNameLst>
                                          <p:attrName>style.visibility</p:attrName>
                                        </p:attrNameLst>
                                      </p:cBhvr>
                                      <p:to>
                                        <p:strVal val="visible"/>
                                      </p:to>
                                    </p:set>
                                    <p:animEffect transition="in" filter="barn(inVertical)">
                                      <p:cBhvr>
                                        <p:cTn id="38" dur="500"/>
                                        <p:tgtEl>
                                          <p:spTgt spid="26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28" grpId="0"/>
      <p:bldP spid="26629" grpId="0"/>
      <p:bldP spid="26630" grpId="0"/>
      <p:bldP spid="266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zövegdoboz 1"/>
          <p:cNvSpPr txBox="1">
            <a:spLocks noChangeArrowheads="1"/>
          </p:cNvSpPr>
          <p:nvPr/>
        </p:nvSpPr>
        <p:spPr bwMode="auto">
          <a:xfrm>
            <a:off x="1116013" y="981075"/>
            <a:ext cx="62642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r>
              <a:rPr lang="hu-HU" altLang="hu-HU" sz="2800" b="1"/>
              <a:t>A speciális elrendeződés előnye:</a:t>
            </a:r>
            <a:endParaRPr lang="hu-HU" altLang="hu-HU" sz="2800"/>
          </a:p>
        </p:txBody>
      </p:sp>
      <p:sp>
        <p:nvSpPr>
          <p:cNvPr id="27651" name="Szövegdoboz 3"/>
          <p:cNvSpPr txBox="1">
            <a:spLocks noChangeArrowheads="1"/>
          </p:cNvSpPr>
          <p:nvPr/>
        </p:nvSpPr>
        <p:spPr bwMode="auto">
          <a:xfrm>
            <a:off x="1349817" y="1772816"/>
            <a:ext cx="58324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endParaRPr lang="hu-HU" altLang="hu-HU" sz="2800" dirty="0"/>
          </a:p>
          <a:p>
            <a:pPr algn="ctr">
              <a:buFont typeface="Arial" pitchFamily="34" charset="0"/>
              <a:buChar char="•"/>
            </a:pPr>
            <a:r>
              <a:rPr lang="hu-HU" altLang="hu-HU" sz="2800" b="1" dirty="0"/>
              <a:t> növeli a szilárdságot</a:t>
            </a:r>
            <a:r>
              <a:rPr lang="hu-HU" altLang="hu-HU" sz="2800" dirty="0"/>
              <a:t> </a:t>
            </a:r>
          </a:p>
          <a:p>
            <a:pPr algn="ctr"/>
            <a:r>
              <a:rPr lang="hu-HU" altLang="hu-HU" sz="2800" dirty="0"/>
              <a:t> </a:t>
            </a:r>
          </a:p>
          <a:p>
            <a:pPr algn="ctr">
              <a:buFont typeface="Arial" pitchFamily="34" charset="0"/>
              <a:buChar char="•"/>
            </a:pPr>
            <a:r>
              <a:rPr lang="hu-HU" altLang="hu-HU" sz="2800" b="1" dirty="0"/>
              <a:t> anyagmegtakarítást eredményez</a:t>
            </a:r>
            <a:endParaRPr lang="hu-HU" altLang="hu-HU" sz="2800" dirty="0"/>
          </a:p>
        </p:txBody>
      </p:sp>
    </p:spTree>
    <p:extLst>
      <p:ext uri="{BB962C8B-B14F-4D97-AF65-F5344CB8AC3E}">
        <p14:creationId xmlns:p14="http://schemas.microsoft.com/office/powerpoint/2010/main" val="20360778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ChangeArrowheads="1"/>
          </p:cNvSpPr>
          <p:nvPr/>
        </p:nvSpPr>
        <p:spPr bwMode="auto">
          <a:xfrm>
            <a:off x="539750" y="2060575"/>
            <a:ext cx="82296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spcBef>
                <a:spcPct val="50000"/>
              </a:spcBef>
            </a:pPr>
            <a:r>
              <a:rPr lang="en-US" altLang="hu-HU" sz="2800" b="1">
                <a:latin typeface="Times New Roman" pitchFamily="18" charset="0"/>
              </a:rPr>
              <a:t>A csont ásványi anyag tartalom jelentősége:</a:t>
            </a:r>
          </a:p>
          <a:p>
            <a:pPr algn="ctr">
              <a:spcBef>
                <a:spcPct val="50000"/>
              </a:spcBef>
              <a:buFontTx/>
              <a:buChar char="•"/>
            </a:pPr>
            <a:r>
              <a:rPr lang="en-US" altLang="hu-HU" sz="2800" b="1">
                <a:latin typeface="Times New Roman" pitchFamily="18" charset="0"/>
              </a:rPr>
              <a:t> a testnek merev támaszt ad,</a:t>
            </a:r>
          </a:p>
          <a:p>
            <a:pPr algn="ctr">
              <a:spcBef>
                <a:spcPct val="50000"/>
              </a:spcBef>
              <a:buFontTx/>
              <a:buChar char="•"/>
            </a:pPr>
            <a:r>
              <a:rPr lang="en-US" altLang="hu-HU" sz="2800" b="1">
                <a:latin typeface="Times New Roman" pitchFamily="18" charset="0"/>
              </a:rPr>
              <a:t> a test ásványi anyag tartalmának homeosztázisát tartja fenn</a:t>
            </a:r>
            <a:endParaRPr lang="en-US" altLang="hu-HU" sz="2800" b="1"/>
          </a:p>
        </p:txBody>
      </p:sp>
    </p:spTree>
    <p:extLst>
      <p:ext uri="{BB962C8B-B14F-4D97-AF65-F5344CB8AC3E}">
        <p14:creationId xmlns:p14="http://schemas.microsoft.com/office/powerpoint/2010/main" val="4168686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762000" y="2209800"/>
            <a:ext cx="7162800" cy="193963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92075" tIns="46038" rIns="92075" bIns="46038">
            <a:spAutoFit/>
          </a:bodyPr>
          <a:lstStyle/>
          <a:p>
            <a:pPr algn="ctr">
              <a:spcBef>
                <a:spcPct val="50000"/>
              </a:spcBef>
              <a:defRPr/>
            </a:pPr>
            <a:r>
              <a:rPr lang="hu-HU" sz="2400" b="1" dirty="0"/>
              <a:t>Tömör csont</a:t>
            </a:r>
          </a:p>
          <a:p>
            <a:pPr algn="ctr">
              <a:spcBef>
                <a:spcPct val="50000"/>
              </a:spcBef>
              <a:defRPr/>
            </a:pPr>
            <a:r>
              <a:rPr lang="hu-HU" sz="2400" b="1" dirty="0"/>
              <a:t>Nagy erőnek tud ellenállni, de kicsi a megnyújthatósága</a:t>
            </a:r>
            <a:endParaRPr lang="en-US" sz="2400" b="1" dirty="0"/>
          </a:p>
          <a:p>
            <a:pPr algn="ctr">
              <a:spcBef>
                <a:spcPct val="50000"/>
              </a:spcBef>
              <a:defRPr/>
            </a:pPr>
            <a:r>
              <a:rPr lang="en-US" sz="2400" b="1" dirty="0"/>
              <a:t> 2%</a:t>
            </a:r>
            <a:r>
              <a:rPr lang="hu-HU" sz="2400" b="1" dirty="0" err="1"/>
              <a:t>-os</a:t>
            </a:r>
            <a:r>
              <a:rPr lang="hu-HU" sz="2400" b="1" dirty="0"/>
              <a:t> nyújtásnál</a:t>
            </a:r>
            <a:r>
              <a:rPr lang="en-US" sz="2400" b="1" dirty="0"/>
              <a:t> – </a:t>
            </a:r>
            <a:r>
              <a:rPr lang="hu-HU" sz="2400" b="1" dirty="0"/>
              <a:t>tartósan deformálódik (eltörik)</a:t>
            </a:r>
            <a:endParaRPr lang="en-US" sz="2400" b="1" dirty="0"/>
          </a:p>
        </p:txBody>
      </p:sp>
      <p:sp>
        <p:nvSpPr>
          <p:cNvPr id="24579" name="Rectangle 5"/>
          <p:cNvSpPr>
            <a:spLocks noChangeArrowheads="1"/>
          </p:cNvSpPr>
          <p:nvPr/>
        </p:nvSpPr>
        <p:spPr bwMode="auto">
          <a:xfrm>
            <a:off x="1187450" y="457200"/>
            <a:ext cx="58229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spcBef>
                <a:spcPct val="50000"/>
              </a:spcBef>
            </a:pPr>
            <a:r>
              <a:rPr lang="hu-HU" altLang="hu-HU" sz="3200" b="1">
                <a:latin typeface="Times New Roman" pitchFamily="18" charset="0"/>
              </a:rPr>
              <a:t>S</a:t>
            </a:r>
            <a:r>
              <a:rPr lang="en-US" altLang="hu-HU" sz="3200" b="1">
                <a:latin typeface="Times New Roman" pitchFamily="18" charset="0"/>
              </a:rPr>
              <a:t>tress - strain </a:t>
            </a:r>
            <a:r>
              <a:rPr lang="hu-HU" altLang="hu-HU" sz="3200" b="1">
                <a:latin typeface="Times New Roman" pitchFamily="18" charset="0"/>
              </a:rPr>
              <a:t>tulajdonságok</a:t>
            </a:r>
            <a:endParaRPr lang="en-US" altLang="hu-HU" sz="3200" b="1"/>
          </a:p>
        </p:txBody>
      </p:sp>
      <p:sp>
        <p:nvSpPr>
          <p:cNvPr id="4" name="Rectangle 6"/>
          <p:cNvSpPr>
            <a:spLocks noChangeArrowheads="1"/>
          </p:cNvSpPr>
          <p:nvPr/>
        </p:nvSpPr>
        <p:spPr bwMode="auto">
          <a:xfrm>
            <a:off x="1066800" y="1268760"/>
            <a:ext cx="6019800" cy="83163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92075" tIns="46038" rIns="92075" bIns="46038">
            <a:spAutoFit/>
          </a:bodyPr>
          <a:lstStyle/>
          <a:p>
            <a:pPr algn="ctr">
              <a:spcBef>
                <a:spcPct val="50000"/>
              </a:spcBef>
              <a:defRPr/>
            </a:pPr>
            <a:r>
              <a:rPr lang="hu-HU" sz="2400" b="1" dirty="0"/>
              <a:t>A tömör csont merevebb, mint a szivacsos csont</a:t>
            </a:r>
            <a:endParaRPr lang="en-US" sz="2400" b="1" dirty="0"/>
          </a:p>
        </p:txBody>
      </p:sp>
      <p:sp>
        <p:nvSpPr>
          <p:cNvPr id="5" name="Text Box 7"/>
          <p:cNvSpPr txBox="1">
            <a:spLocks noChangeArrowheads="1"/>
          </p:cNvSpPr>
          <p:nvPr/>
        </p:nvSpPr>
        <p:spPr bwMode="auto">
          <a:xfrm>
            <a:off x="762000" y="4267200"/>
            <a:ext cx="7239000" cy="1569660"/>
          </a:xfrm>
          <a:prstGeom prst="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a:spAutoFit/>
          </a:bodyPr>
          <a:lstStyle/>
          <a:p>
            <a:pPr algn="ctr">
              <a:spcBef>
                <a:spcPct val="50000"/>
              </a:spcBef>
              <a:defRPr/>
            </a:pPr>
            <a:r>
              <a:rPr lang="hu-HU" sz="2400" b="1" dirty="0">
                <a:solidFill>
                  <a:schemeClr val="tx1"/>
                </a:solidFill>
              </a:rPr>
              <a:t>Szivacsos csont</a:t>
            </a:r>
          </a:p>
          <a:p>
            <a:pPr algn="ctr">
              <a:spcBef>
                <a:spcPct val="50000"/>
              </a:spcBef>
              <a:defRPr/>
            </a:pPr>
            <a:r>
              <a:rPr lang="hu-HU" sz="2400" b="1" dirty="0">
                <a:solidFill>
                  <a:schemeClr val="tx1"/>
                </a:solidFill>
              </a:rPr>
              <a:t>Csak </a:t>
            </a:r>
            <a:r>
              <a:rPr lang="en-US" sz="2400" b="1" dirty="0">
                <a:solidFill>
                  <a:schemeClr val="tx1"/>
                </a:solidFill>
              </a:rPr>
              <a:t>75 %</a:t>
            </a:r>
            <a:r>
              <a:rPr lang="hu-HU" sz="2400" b="1" dirty="0" err="1">
                <a:solidFill>
                  <a:schemeClr val="tx1"/>
                </a:solidFill>
              </a:rPr>
              <a:t>-os</a:t>
            </a:r>
            <a:r>
              <a:rPr lang="hu-HU" sz="2400" b="1" dirty="0">
                <a:solidFill>
                  <a:schemeClr val="tx1"/>
                </a:solidFill>
              </a:rPr>
              <a:t> nyújtásnál törik, szakad el</a:t>
            </a:r>
            <a:endParaRPr lang="en-US" sz="2400" b="1" dirty="0">
              <a:solidFill>
                <a:schemeClr val="tx1"/>
              </a:solidFill>
            </a:endParaRPr>
          </a:p>
          <a:p>
            <a:pPr algn="ctr">
              <a:spcBef>
                <a:spcPct val="50000"/>
              </a:spcBef>
              <a:defRPr/>
            </a:pPr>
            <a:r>
              <a:rPr lang="hu-HU" sz="2400" b="1" dirty="0">
                <a:solidFill>
                  <a:schemeClr val="tx1"/>
                </a:solidFill>
              </a:rPr>
              <a:t>Nagy mennyiségű elasztikus energia tárolására képes</a:t>
            </a:r>
            <a:endParaRPr lang="en-GB" sz="2400" b="1" dirty="0">
              <a:solidFill>
                <a:schemeClr val="tx1"/>
              </a:solidFill>
            </a:endParaRPr>
          </a:p>
        </p:txBody>
      </p:sp>
    </p:spTree>
    <p:extLst>
      <p:ext uri="{BB962C8B-B14F-4D97-AF65-F5344CB8AC3E}">
        <p14:creationId xmlns:p14="http://schemas.microsoft.com/office/powerpoint/2010/main" val="27624811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out)">
                                      <p:cBhvr>
                                        <p:cTn id="7" dur="500"/>
                                        <p:tgtEl>
                                          <p:spTgt spid="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4"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980274"/>
            <a:ext cx="5472608" cy="3336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zövegdoboz 1"/>
          <p:cNvSpPr txBox="1"/>
          <p:nvPr/>
        </p:nvSpPr>
        <p:spPr>
          <a:xfrm>
            <a:off x="1043608" y="548680"/>
            <a:ext cx="7560840" cy="954107"/>
          </a:xfrm>
          <a:prstGeom prst="rect">
            <a:avLst/>
          </a:prstGeom>
          <a:noFill/>
        </p:spPr>
        <p:txBody>
          <a:bodyPr wrap="square" rtlCol="0">
            <a:spAutoFit/>
          </a:bodyPr>
          <a:lstStyle/>
          <a:p>
            <a:pPr algn="ctr"/>
            <a:r>
              <a:rPr lang="hu-HU" sz="2800" b="1" dirty="0" smtClean="0"/>
              <a:t>A tömör és szivacsos csont erő –deformációs görbéje</a:t>
            </a:r>
            <a:endParaRPr lang="hu-HU" sz="2800" b="1" dirty="0"/>
          </a:p>
        </p:txBody>
      </p:sp>
    </p:spTree>
    <p:extLst>
      <p:ext uri="{BB962C8B-B14F-4D97-AF65-F5344CB8AC3E}">
        <p14:creationId xmlns:p14="http://schemas.microsoft.com/office/powerpoint/2010/main" val="1796601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609600" y="457200"/>
            <a:ext cx="7924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spcBef>
                <a:spcPct val="50000"/>
              </a:spcBef>
            </a:pPr>
            <a:r>
              <a:rPr lang="en-US" altLang="hu-HU" sz="4000" b="1">
                <a:latin typeface="Times New Roman" pitchFamily="18" charset="0"/>
              </a:rPr>
              <a:t>A CSONTOK BIOMECHANIKÁJA</a:t>
            </a:r>
            <a:endParaRPr lang="en-US" altLang="hu-HU" sz="4000" b="1"/>
          </a:p>
        </p:txBody>
      </p:sp>
      <p:pic>
        <p:nvPicPr>
          <p:cNvPr id="19459"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875" y="2205038"/>
            <a:ext cx="344805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58797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1600200" y="457200"/>
            <a:ext cx="5943600" cy="579438"/>
          </a:xfrm>
          <a:prstGeom prst="rect">
            <a:avLst/>
          </a:prstGeom>
          <a:noFill/>
          <a:ln w="9525">
            <a:noFill/>
            <a:miter lim="800000"/>
            <a:headEnd/>
            <a:tailEnd/>
          </a:ln>
          <a:effectLst>
            <a:outerShdw dist="35921" dir="2700000" algn="ctr" rotWithShape="0">
              <a:srgbClr val="FF3300"/>
            </a:outerShdw>
          </a:effectLst>
        </p:spPr>
        <p:txBody>
          <a:bodyPr lIns="92075" tIns="46038" rIns="92075" bIns="46038">
            <a:spAutoFit/>
          </a:bodyPr>
          <a:lstStyle/>
          <a:p>
            <a:pPr algn="ctr">
              <a:spcBef>
                <a:spcPct val="50000"/>
              </a:spcBef>
              <a:defRPr/>
            </a:pPr>
            <a:r>
              <a:rPr lang="en-US" sz="3200" b="1">
                <a:solidFill>
                  <a:schemeClr val="accent2"/>
                </a:solidFill>
                <a:latin typeface="Times New Roman" pitchFamily="18" charset="0"/>
              </a:rPr>
              <a:t>A csontokra ható erők</a:t>
            </a:r>
            <a:endParaRPr lang="en-US" sz="3200" b="1">
              <a:solidFill>
                <a:schemeClr val="accent2"/>
              </a:solidFill>
            </a:endParaRPr>
          </a:p>
        </p:txBody>
      </p:sp>
      <p:sp>
        <p:nvSpPr>
          <p:cNvPr id="20484" name="Rectangle 4"/>
          <p:cNvSpPr>
            <a:spLocks noChangeArrowheads="1"/>
          </p:cNvSpPr>
          <p:nvPr/>
        </p:nvSpPr>
        <p:spPr bwMode="auto">
          <a:xfrm>
            <a:off x="2895600" y="1752600"/>
            <a:ext cx="3810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457200" indent="-457200">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spcBef>
                <a:spcPct val="50000"/>
              </a:spcBef>
              <a:buFontTx/>
              <a:buChar char="•"/>
            </a:pPr>
            <a:r>
              <a:rPr lang="en-US" altLang="hu-HU" b="1">
                <a:latin typeface="Times New Roman" pitchFamily="18" charset="0"/>
              </a:rPr>
              <a:t>Húzó</a:t>
            </a:r>
          </a:p>
          <a:p>
            <a:pPr>
              <a:spcBef>
                <a:spcPct val="50000"/>
              </a:spcBef>
              <a:buFontTx/>
              <a:buChar char="•"/>
            </a:pPr>
            <a:r>
              <a:rPr lang="en-US" altLang="hu-HU" b="1">
                <a:latin typeface="Times New Roman" pitchFamily="18" charset="0"/>
              </a:rPr>
              <a:t>Nyomó</a:t>
            </a:r>
          </a:p>
          <a:p>
            <a:pPr>
              <a:spcBef>
                <a:spcPct val="50000"/>
              </a:spcBef>
              <a:buFontTx/>
              <a:buChar char="•"/>
            </a:pPr>
            <a:r>
              <a:rPr lang="en-US" altLang="hu-HU" b="1">
                <a:latin typeface="Times New Roman" pitchFamily="18" charset="0"/>
              </a:rPr>
              <a:t>Hajlító</a:t>
            </a:r>
          </a:p>
          <a:p>
            <a:pPr>
              <a:spcBef>
                <a:spcPct val="50000"/>
              </a:spcBef>
              <a:buFontTx/>
              <a:buChar char="•"/>
            </a:pPr>
            <a:r>
              <a:rPr lang="en-US" altLang="hu-HU" b="1">
                <a:latin typeface="Times New Roman" pitchFamily="18" charset="0"/>
              </a:rPr>
              <a:t>Nyíró</a:t>
            </a:r>
          </a:p>
          <a:p>
            <a:pPr>
              <a:spcBef>
                <a:spcPct val="50000"/>
              </a:spcBef>
              <a:buFontTx/>
              <a:buChar char="•"/>
            </a:pPr>
            <a:r>
              <a:rPr lang="en-US" altLang="hu-HU" b="1">
                <a:latin typeface="Times New Roman" pitchFamily="18" charset="0"/>
              </a:rPr>
              <a:t>Csavaró</a:t>
            </a:r>
            <a:endParaRPr lang="en-US" altLang="hu-HU" b="1"/>
          </a:p>
        </p:txBody>
      </p:sp>
    </p:spTree>
    <p:extLst>
      <p:ext uri="{BB962C8B-B14F-4D97-AF65-F5344CB8AC3E}">
        <p14:creationId xmlns:p14="http://schemas.microsoft.com/office/powerpoint/2010/main" val="31711470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20484">
                                            <p:txEl>
                                              <p:pRg st="0" end="0"/>
                                            </p:txEl>
                                          </p:spTgt>
                                        </p:tgtEl>
                                        <p:attrNameLst>
                                          <p:attrName>style.visibility</p:attrName>
                                        </p:attrNameLst>
                                      </p:cBhvr>
                                      <p:to>
                                        <p:strVal val="visible"/>
                                      </p:to>
                                    </p:set>
                                    <p:animEffect transition="in" filter="wipe(up)">
                                      <p:cBhvr>
                                        <p:cTn id="7" dur="75"/>
                                        <p:tgtEl>
                                          <p:spTgt spid="2048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20484">
                                            <p:txEl>
                                              <p:pRg st="1" end="1"/>
                                            </p:txEl>
                                          </p:spTgt>
                                        </p:tgtEl>
                                        <p:attrNameLst>
                                          <p:attrName>style.visibility</p:attrName>
                                        </p:attrNameLst>
                                      </p:cBhvr>
                                      <p:to>
                                        <p:strVal val="visible"/>
                                      </p:to>
                                    </p:set>
                                    <p:animEffect transition="in" filter="wipe(up)">
                                      <p:cBhvr>
                                        <p:cTn id="12" dur="75"/>
                                        <p:tgtEl>
                                          <p:spTgt spid="20484">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type.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iterate type="lt">
                                    <p:tmPct val="100000"/>
                                  </p:iterate>
                                  <p:childTnLst>
                                    <p:set>
                                      <p:cBhvr>
                                        <p:cTn id="16" dur="1" fill="hold">
                                          <p:stCondLst>
                                            <p:cond delay="0"/>
                                          </p:stCondLst>
                                        </p:cTn>
                                        <p:tgtEl>
                                          <p:spTgt spid="20484">
                                            <p:txEl>
                                              <p:pRg st="2" end="2"/>
                                            </p:txEl>
                                          </p:spTgt>
                                        </p:tgtEl>
                                        <p:attrNameLst>
                                          <p:attrName>style.visibility</p:attrName>
                                        </p:attrNameLst>
                                      </p:cBhvr>
                                      <p:to>
                                        <p:strVal val="visible"/>
                                      </p:to>
                                    </p:set>
                                    <p:animEffect transition="in" filter="wipe(up)">
                                      <p:cBhvr>
                                        <p:cTn id="17" dur="75"/>
                                        <p:tgtEl>
                                          <p:spTgt spid="20484">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type.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iterate type="lt">
                                    <p:tmPct val="100000"/>
                                  </p:iterate>
                                  <p:childTnLst>
                                    <p:set>
                                      <p:cBhvr>
                                        <p:cTn id="21" dur="1" fill="hold">
                                          <p:stCondLst>
                                            <p:cond delay="0"/>
                                          </p:stCondLst>
                                        </p:cTn>
                                        <p:tgtEl>
                                          <p:spTgt spid="20484">
                                            <p:txEl>
                                              <p:pRg st="3" end="3"/>
                                            </p:txEl>
                                          </p:spTgt>
                                        </p:tgtEl>
                                        <p:attrNameLst>
                                          <p:attrName>style.visibility</p:attrName>
                                        </p:attrNameLst>
                                      </p:cBhvr>
                                      <p:to>
                                        <p:strVal val="visible"/>
                                      </p:to>
                                    </p:set>
                                    <p:animEffect transition="in" filter="wipe(up)">
                                      <p:cBhvr>
                                        <p:cTn id="22" dur="75"/>
                                        <p:tgtEl>
                                          <p:spTgt spid="20484">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type.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iterate type="lt">
                                    <p:tmPct val="100000"/>
                                  </p:iterate>
                                  <p:childTnLst>
                                    <p:set>
                                      <p:cBhvr>
                                        <p:cTn id="26" dur="1" fill="hold">
                                          <p:stCondLst>
                                            <p:cond delay="0"/>
                                          </p:stCondLst>
                                        </p:cTn>
                                        <p:tgtEl>
                                          <p:spTgt spid="20484">
                                            <p:txEl>
                                              <p:pRg st="4" end="4"/>
                                            </p:txEl>
                                          </p:spTgt>
                                        </p:tgtEl>
                                        <p:attrNameLst>
                                          <p:attrName>style.visibility</p:attrName>
                                        </p:attrNameLst>
                                      </p:cBhvr>
                                      <p:to>
                                        <p:strVal val="visible"/>
                                      </p:to>
                                    </p:set>
                                    <p:animEffect transition="in" filter="wipe(up)">
                                      <p:cBhvr>
                                        <p:cTn id="27" dur="75"/>
                                        <p:tgtEl>
                                          <p:spTgt spid="20484">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2102" name="Object 2"/>
          <p:cNvGraphicFramePr>
            <a:graphicFrameLocks noGrp="1" noChangeAspect="1"/>
          </p:cNvGraphicFramePr>
          <p:nvPr>
            <p:ph sz="half" idx="1"/>
            <p:extLst>
              <p:ext uri="{D42A27DB-BD31-4B8C-83A1-F6EECF244321}">
                <p14:modId xmlns:p14="http://schemas.microsoft.com/office/powerpoint/2010/main" val="3795454787"/>
              </p:ext>
            </p:extLst>
          </p:nvPr>
        </p:nvGraphicFramePr>
        <p:xfrm>
          <a:off x="1763713" y="1869803"/>
          <a:ext cx="1304925" cy="2362200"/>
        </p:xfrm>
        <a:graphic>
          <a:graphicData uri="http://schemas.openxmlformats.org/presentationml/2006/ole">
            <mc:AlternateContent xmlns:mc="http://schemas.openxmlformats.org/markup-compatibility/2006">
              <mc:Choice xmlns:v="urn:schemas-microsoft-com:vml" Requires="v">
                <p:oleObj spid="_x0000_s101410" name="Photo Editor fénykép" r:id="rId3" imgW="1305107" imgH="2362530" progId="">
                  <p:embed/>
                </p:oleObj>
              </mc:Choice>
              <mc:Fallback>
                <p:oleObj name="Photo Editor fénykép" r:id="rId3" imgW="1305107" imgH="2362530" progId="">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1869803"/>
                        <a:ext cx="130492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4" name="Object 3"/>
          <p:cNvGraphicFramePr>
            <a:graphicFrameLocks noGrp="1" noChangeAspect="1"/>
          </p:cNvGraphicFramePr>
          <p:nvPr>
            <p:ph sz="half" idx="2"/>
            <p:extLst>
              <p:ext uri="{D42A27DB-BD31-4B8C-83A1-F6EECF244321}">
                <p14:modId xmlns:p14="http://schemas.microsoft.com/office/powerpoint/2010/main" val="999444605"/>
              </p:ext>
            </p:extLst>
          </p:nvPr>
        </p:nvGraphicFramePr>
        <p:xfrm>
          <a:off x="1763713" y="1653903"/>
          <a:ext cx="1304925" cy="2865437"/>
        </p:xfrm>
        <a:graphic>
          <a:graphicData uri="http://schemas.openxmlformats.org/presentationml/2006/ole">
            <mc:AlternateContent xmlns:mc="http://schemas.openxmlformats.org/markup-compatibility/2006">
              <mc:Choice xmlns:v="urn:schemas-microsoft-com:vml" Requires="v">
                <p:oleObj spid="_x0000_s101411" name="Photo Editor fénykép" r:id="rId5" imgW="1305107" imgH="2362530" progId="">
                  <p:embed/>
                </p:oleObj>
              </mc:Choice>
              <mc:Fallback>
                <p:oleObj name="Photo Editor fénykép" r:id="rId5" imgW="1305107" imgH="2362530" progId="">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1653903"/>
                        <a:ext cx="1304925" cy="286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Rectangle 11"/>
          <p:cNvSpPr>
            <a:spLocks noChangeArrowheads="1"/>
          </p:cNvSpPr>
          <p:nvPr/>
        </p:nvSpPr>
        <p:spPr bwMode="auto">
          <a:xfrm>
            <a:off x="1331913" y="188640"/>
            <a:ext cx="2663825" cy="5238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r>
              <a:rPr lang="hu-HU" altLang="hu-HU" sz="2800" b="1">
                <a:latin typeface="Times New Roman" pitchFamily="18" charset="0"/>
                <a:cs typeface="Times New Roman" pitchFamily="18" charset="0"/>
              </a:rPr>
              <a:t>Húzóerő</a:t>
            </a:r>
            <a:endParaRPr lang="en-US" altLang="hu-HU" sz="2800" b="1">
              <a:latin typeface="Times New Roman" pitchFamily="18" charset="0"/>
              <a:cs typeface="Times New Roman" pitchFamily="18" charset="0"/>
            </a:endParaRPr>
          </a:p>
        </p:txBody>
      </p:sp>
      <p:sp>
        <p:nvSpPr>
          <p:cNvPr id="132108" name="Text Box 12"/>
          <p:cNvSpPr txBox="1">
            <a:spLocks noChangeArrowheads="1"/>
          </p:cNvSpPr>
          <p:nvPr/>
        </p:nvSpPr>
        <p:spPr bwMode="auto">
          <a:xfrm>
            <a:off x="4572000" y="645840"/>
            <a:ext cx="4248150" cy="344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spcBef>
                <a:spcPct val="50000"/>
              </a:spcBef>
            </a:pPr>
            <a:r>
              <a:rPr lang="hu-HU" altLang="hu-HU" sz="2800" b="1" i="1">
                <a:solidFill>
                  <a:srgbClr val="000099"/>
                </a:solidFill>
                <a:latin typeface="Times New Roman" pitchFamily="18" charset="0"/>
                <a:cs typeface="Times New Roman" pitchFamily="18" charset="0"/>
              </a:rPr>
              <a:t>A húzóerő</a:t>
            </a:r>
            <a:r>
              <a:rPr lang="hu-HU" altLang="hu-HU" b="1" i="1">
                <a:latin typeface="Times New Roman" pitchFamily="18" charset="0"/>
                <a:cs typeface="Times New Roman" pitchFamily="18" charset="0"/>
              </a:rPr>
              <a:t> </a:t>
            </a:r>
          </a:p>
          <a:p>
            <a:pPr algn="ctr">
              <a:spcBef>
                <a:spcPct val="50000"/>
              </a:spcBef>
            </a:pPr>
            <a:r>
              <a:rPr lang="hu-HU" altLang="hu-HU" b="1" i="1">
                <a:solidFill>
                  <a:srgbClr val="FF0000"/>
                </a:solidFill>
                <a:latin typeface="Times New Roman" pitchFamily="18" charset="0"/>
                <a:cs typeface="Times New Roman" pitchFamily="18" charset="0"/>
              </a:rPr>
              <a:t>két azonos nagyságú, </a:t>
            </a:r>
          </a:p>
          <a:p>
            <a:pPr algn="ctr">
              <a:spcBef>
                <a:spcPct val="50000"/>
              </a:spcBef>
            </a:pPr>
            <a:r>
              <a:rPr lang="hu-HU" altLang="hu-HU" b="1" i="1">
                <a:solidFill>
                  <a:srgbClr val="FF0000"/>
                </a:solidFill>
                <a:latin typeface="Times New Roman" pitchFamily="18" charset="0"/>
                <a:cs typeface="Times New Roman" pitchFamily="18" charset="0"/>
              </a:rPr>
              <a:t>egy vonalon ható, </a:t>
            </a:r>
          </a:p>
          <a:p>
            <a:pPr algn="ctr">
              <a:spcBef>
                <a:spcPct val="50000"/>
              </a:spcBef>
            </a:pPr>
            <a:r>
              <a:rPr lang="hu-HU" altLang="hu-HU" b="1" i="1">
                <a:solidFill>
                  <a:srgbClr val="FF0000"/>
                </a:solidFill>
                <a:latin typeface="Times New Roman" pitchFamily="18" charset="0"/>
                <a:cs typeface="Times New Roman" pitchFamily="18" charset="0"/>
              </a:rPr>
              <a:t>de ellentétes irányú erő</a:t>
            </a:r>
            <a:r>
              <a:rPr lang="hu-HU" altLang="hu-HU" b="1" i="1">
                <a:latin typeface="Times New Roman" pitchFamily="18" charset="0"/>
                <a:cs typeface="Times New Roman" pitchFamily="18" charset="0"/>
              </a:rPr>
              <a:t>, </a:t>
            </a:r>
          </a:p>
          <a:p>
            <a:pPr algn="ctr">
              <a:spcBef>
                <a:spcPct val="50000"/>
              </a:spcBef>
            </a:pPr>
            <a:r>
              <a:rPr lang="hu-HU" altLang="hu-HU" b="1" i="1">
                <a:latin typeface="Times New Roman" pitchFamily="18" charset="0"/>
                <a:cs typeface="Times New Roman" pitchFamily="18" charset="0"/>
              </a:rPr>
              <a:t>amely a test részecskéi, illetve a test végei közötti távolságot növeli</a:t>
            </a:r>
            <a:endParaRPr lang="en-US" altLang="hu-HU" b="1" i="1">
              <a:latin typeface="Times New Roman" pitchFamily="18" charset="0"/>
              <a:cs typeface="Times New Roman" pitchFamily="18" charset="0"/>
            </a:endParaRPr>
          </a:p>
        </p:txBody>
      </p:sp>
      <p:sp>
        <p:nvSpPr>
          <p:cNvPr id="132111" name="Text Box 15"/>
          <p:cNvSpPr txBox="1">
            <a:spLocks noChangeArrowheads="1"/>
          </p:cNvSpPr>
          <p:nvPr/>
        </p:nvSpPr>
        <p:spPr bwMode="auto">
          <a:xfrm>
            <a:off x="4752975" y="4115951"/>
            <a:ext cx="4321175" cy="15525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r>
              <a:rPr lang="hu-HU" altLang="hu-HU" i="1" dirty="0"/>
              <a:t>A húzóerő párhuzamos a test hosszúsági tengelyével és merőleges a test transzverzális síkjára</a:t>
            </a:r>
            <a:endParaRPr lang="en-US" altLang="hu-HU" dirty="0"/>
          </a:p>
        </p:txBody>
      </p:sp>
      <p:sp>
        <p:nvSpPr>
          <p:cNvPr id="132113" name="Line 17"/>
          <p:cNvSpPr>
            <a:spLocks noChangeShapeType="1"/>
          </p:cNvSpPr>
          <p:nvPr/>
        </p:nvSpPr>
        <p:spPr bwMode="auto">
          <a:xfrm>
            <a:off x="2452688" y="1293540"/>
            <a:ext cx="0" cy="338455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hu-HU"/>
          </a:p>
        </p:txBody>
      </p:sp>
      <p:sp>
        <p:nvSpPr>
          <p:cNvPr id="132114" name="Line 18"/>
          <p:cNvSpPr>
            <a:spLocks noChangeShapeType="1"/>
          </p:cNvSpPr>
          <p:nvPr/>
        </p:nvSpPr>
        <p:spPr bwMode="auto">
          <a:xfrm>
            <a:off x="1331913" y="3093765"/>
            <a:ext cx="2160587" cy="0"/>
          </a:xfrm>
          <a:prstGeom prst="line">
            <a:avLst/>
          </a:prstGeom>
          <a:noFill/>
          <a:ln w="9525">
            <a:solidFill>
              <a:srgbClr val="000099"/>
            </a:solidFill>
            <a:prstDash val="dash"/>
            <a:round/>
            <a:headEnd/>
            <a:tailEnd/>
          </a:ln>
          <a:extLst>
            <a:ext uri="{909E8E84-426E-40DD-AFC4-6F175D3DCCD1}">
              <a14:hiddenFill xmlns:a14="http://schemas.microsoft.com/office/drawing/2010/main">
                <a:noFill/>
              </a14:hiddenFill>
            </a:ext>
          </a:extLst>
        </p:spPr>
        <p:txBody>
          <a:bodyPr/>
          <a:lstStyle/>
          <a:p>
            <a:endParaRPr lang="hu-HU"/>
          </a:p>
        </p:txBody>
      </p:sp>
      <p:pic>
        <p:nvPicPr>
          <p:cNvPr id="10" name="Picture 6" descr="http://www.cdli.ca/courses/isys1205/unit03_org01_ilo01/images/u3s4l1-0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93578"/>
            <a:ext cx="475297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zövegdoboz 1"/>
          <p:cNvSpPr txBox="1">
            <a:spLocks noChangeArrowheads="1"/>
          </p:cNvSpPr>
          <p:nvPr/>
        </p:nvSpPr>
        <p:spPr bwMode="auto">
          <a:xfrm>
            <a:off x="166301" y="4725144"/>
            <a:ext cx="46212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r>
              <a:rPr lang="hu-HU" altLang="hu-HU" sz="2800" dirty="0"/>
              <a:t>Kétszer akkora keresztmetszet </a:t>
            </a:r>
            <a:endParaRPr lang="en-US" altLang="hu-HU" sz="2800" dirty="0"/>
          </a:p>
        </p:txBody>
      </p:sp>
      <p:sp>
        <p:nvSpPr>
          <p:cNvPr id="4" name="Szövegdoboz 3"/>
          <p:cNvSpPr txBox="1">
            <a:spLocks noChangeArrowheads="1"/>
          </p:cNvSpPr>
          <p:nvPr/>
        </p:nvSpPr>
        <p:spPr bwMode="auto">
          <a:xfrm>
            <a:off x="377825" y="5519142"/>
            <a:ext cx="4338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r>
              <a:rPr lang="hu-HU" altLang="hu-HU" sz="2800" dirty="0"/>
              <a:t>Kétszer akkora erő/ellenállás</a:t>
            </a:r>
            <a:endParaRPr lang="en-US" altLang="hu-HU" sz="2800" dirty="0"/>
          </a:p>
        </p:txBody>
      </p:sp>
      <p:sp>
        <p:nvSpPr>
          <p:cNvPr id="5" name="Lefelé nyíl 4"/>
          <p:cNvSpPr/>
          <p:nvPr/>
        </p:nvSpPr>
        <p:spPr>
          <a:xfrm>
            <a:off x="2216150" y="5157192"/>
            <a:ext cx="473075" cy="4079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Szövegdoboz 5"/>
          <p:cNvSpPr txBox="1">
            <a:spLocks noChangeArrowheads="1"/>
          </p:cNvSpPr>
          <p:nvPr/>
        </p:nvSpPr>
        <p:spPr bwMode="auto">
          <a:xfrm>
            <a:off x="1907704" y="4437112"/>
            <a:ext cx="966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r>
              <a:rPr lang="hu-HU" altLang="hu-HU" sz="2800" dirty="0"/>
              <a:t> F   ̴ A</a:t>
            </a:r>
            <a:endParaRPr lang="en-US" altLang="hu-HU" sz="2800" dirty="0"/>
          </a:p>
        </p:txBody>
      </p:sp>
    </p:spTree>
    <p:extLst>
      <p:ext uri="{BB962C8B-B14F-4D97-AF65-F5344CB8AC3E}">
        <p14:creationId xmlns:p14="http://schemas.microsoft.com/office/powerpoint/2010/main" val="61461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32102"/>
                                        </p:tgtEl>
                                        <p:attrNameLst>
                                          <p:attrName>style.visibility</p:attrName>
                                        </p:attrNameLst>
                                      </p:cBhvr>
                                      <p:to>
                                        <p:strVal val="visible"/>
                                      </p:to>
                                    </p:set>
                                    <p:anim calcmode="lin" valueType="num">
                                      <p:cBhvr>
                                        <p:cTn id="7" dur="1000" fill="hold"/>
                                        <p:tgtEl>
                                          <p:spTgt spid="132102"/>
                                        </p:tgtEl>
                                        <p:attrNameLst>
                                          <p:attrName>ppt_w</p:attrName>
                                        </p:attrNameLst>
                                      </p:cBhvr>
                                      <p:tavLst>
                                        <p:tav tm="0">
                                          <p:val>
                                            <p:strVal val="#ppt_w*0.70"/>
                                          </p:val>
                                        </p:tav>
                                        <p:tav tm="100000">
                                          <p:val>
                                            <p:strVal val="#ppt_w"/>
                                          </p:val>
                                        </p:tav>
                                      </p:tavLst>
                                    </p:anim>
                                    <p:anim calcmode="lin" valueType="num">
                                      <p:cBhvr>
                                        <p:cTn id="8" dur="1000" fill="hold"/>
                                        <p:tgtEl>
                                          <p:spTgt spid="132102"/>
                                        </p:tgtEl>
                                        <p:attrNameLst>
                                          <p:attrName>ppt_h</p:attrName>
                                        </p:attrNameLst>
                                      </p:cBhvr>
                                      <p:tavLst>
                                        <p:tav tm="0">
                                          <p:val>
                                            <p:strVal val="#ppt_h"/>
                                          </p:val>
                                        </p:tav>
                                        <p:tav tm="100000">
                                          <p:val>
                                            <p:strVal val="#ppt_h"/>
                                          </p:val>
                                        </p:tav>
                                      </p:tavLst>
                                    </p:anim>
                                    <p:animEffect transition="in" filter="fade">
                                      <p:cBhvr>
                                        <p:cTn id="9" dur="1000"/>
                                        <p:tgtEl>
                                          <p:spTgt spid="13210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132104"/>
                                        </p:tgtEl>
                                        <p:attrNameLst>
                                          <p:attrName>style.visibility</p:attrName>
                                        </p:attrNameLst>
                                      </p:cBhvr>
                                      <p:to>
                                        <p:strVal val="visible"/>
                                      </p:to>
                                    </p:set>
                                    <p:animEffect transition="in" filter="fade">
                                      <p:cBhvr>
                                        <p:cTn id="14" dur="2000"/>
                                        <p:tgtEl>
                                          <p:spTgt spid="13210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32108"/>
                                        </p:tgtEl>
                                        <p:attrNameLst>
                                          <p:attrName>style.visibility</p:attrName>
                                        </p:attrNameLst>
                                      </p:cBhvr>
                                      <p:to>
                                        <p:strVal val="visible"/>
                                      </p:to>
                                    </p:set>
                                    <p:anim calcmode="discrete" valueType="clr">
                                      <p:cBhvr override="childStyle">
                                        <p:cTn id="19" dur="80"/>
                                        <p:tgtEl>
                                          <p:spTgt spid="132108"/>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32108"/>
                                        </p:tgtEl>
                                        <p:attrNameLst>
                                          <p:attrName>fillcolor</p:attrName>
                                        </p:attrNameLst>
                                      </p:cBhvr>
                                      <p:tavLst>
                                        <p:tav tm="0">
                                          <p:val>
                                            <p:clrVal>
                                              <a:schemeClr val="accent2"/>
                                            </p:clrVal>
                                          </p:val>
                                        </p:tav>
                                        <p:tav tm="50000">
                                          <p:val>
                                            <p:clrVal>
                                              <a:schemeClr val="hlink"/>
                                            </p:clrVal>
                                          </p:val>
                                        </p:tav>
                                      </p:tavLst>
                                    </p:anim>
                                    <p:set>
                                      <p:cBhvr>
                                        <p:cTn id="21" dur="80"/>
                                        <p:tgtEl>
                                          <p:spTgt spid="132108"/>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32111"/>
                                        </p:tgtEl>
                                        <p:attrNameLst>
                                          <p:attrName>style.visibility</p:attrName>
                                        </p:attrNameLst>
                                      </p:cBhvr>
                                      <p:to>
                                        <p:strVal val="visible"/>
                                      </p:to>
                                    </p:set>
                                    <p:anim calcmode="lin" valueType="num">
                                      <p:cBhvr>
                                        <p:cTn id="26" dur="1000" fill="hold"/>
                                        <p:tgtEl>
                                          <p:spTgt spid="132111"/>
                                        </p:tgtEl>
                                        <p:attrNameLst>
                                          <p:attrName>ppt_x</p:attrName>
                                        </p:attrNameLst>
                                      </p:cBhvr>
                                      <p:tavLst>
                                        <p:tav tm="0">
                                          <p:val>
                                            <p:strVal val="#ppt_x-.2"/>
                                          </p:val>
                                        </p:tav>
                                        <p:tav tm="100000">
                                          <p:val>
                                            <p:strVal val="#ppt_x"/>
                                          </p:val>
                                        </p:tav>
                                      </p:tavLst>
                                    </p:anim>
                                    <p:anim calcmode="lin" valueType="num">
                                      <p:cBhvr>
                                        <p:cTn id="27" dur="1000" fill="hold"/>
                                        <p:tgtEl>
                                          <p:spTgt spid="132111"/>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32111"/>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132113"/>
                                        </p:tgtEl>
                                        <p:attrNameLst>
                                          <p:attrName>style.visibility</p:attrName>
                                        </p:attrNameLst>
                                      </p:cBhvr>
                                      <p:to>
                                        <p:strVal val="visible"/>
                                      </p:to>
                                    </p:set>
                                    <p:anim calcmode="lin" valueType="num">
                                      <p:cBhvr>
                                        <p:cTn id="31" dur="1000" fill="hold"/>
                                        <p:tgtEl>
                                          <p:spTgt spid="132113"/>
                                        </p:tgtEl>
                                        <p:attrNameLst>
                                          <p:attrName>ppt_w</p:attrName>
                                        </p:attrNameLst>
                                      </p:cBhvr>
                                      <p:tavLst>
                                        <p:tav tm="0">
                                          <p:val>
                                            <p:strVal val="#ppt_w*0.70"/>
                                          </p:val>
                                        </p:tav>
                                        <p:tav tm="100000">
                                          <p:val>
                                            <p:strVal val="#ppt_w"/>
                                          </p:val>
                                        </p:tav>
                                      </p:tavLst>
                                    </p:anim>
                                    <p:anim calcmode="lin" valueType="num">
                                      <p:cBhvr>
                                        <p:cTn id="32" dur="1000" fill="hold"/>
                                        <p:tgtEl>
                                          <p:spTgt spid="132113"/>
                                        </p:tgtEl>
                                        <p:attrNameLst>
                                          <p:attrName>ppt_h</p:attrName>
                                        </p:attrNameLst>
                                      </p:cBhvr>
                                      <p:tavLst>
                                        <p:tav tm="0">
                                          <p:val>
                                            <p:strVal val="#ppt_h"/>
                                          </p:val>
                                        </p:tav>
                                        <p:tav tm="100000">
                                          <p:val>
                                            <p:strVal val="#ppt_h"/>
                                          </p:val>
                                        </p:tav>
                                      </p:tavLst>
                                    </p:anim>
                                    <p:animEffect transition="in" filter="fade">
                                      <p:cBhvr>
                                        <p:cTn id="33" dur="1000"/>
                                        <p:tgtEl>
                                          <p:spTgt spid="132113"/>
                                        </p:tgtEl>
                                      </p:cBhvr>
                                    </p:animEffect>
                                  </p:childTnLst>
                                </p:cTn>
                              </p:par>
                            </p:childTnLst>
                          </p:cTn>
                        </p:par>
                        <p:par>
                          <p:cTn id="34" fill="hold" nodeType="afterGroup">
                            <p:stCondLst>
                              <p:cond delay="1000"/>
                            </p:stCondLst>
                            <p:childTnLst>
                              <p:par>
                                <p:cTn id="35" presetID="55" presetClass="entr" presetSubtype="0" fill="hold" grpId="0" nodeType="afterEffect">
                                  <p:stCondLst>
                                    <p:cond delay="0"/>
                                  </p:stCondLst>
                                  <p:childTnLst>
                                    <p:set>
                                      <p:cBhvr>
                                        <p:cTn id="36" dur="1" fill="hold">
                                          <p:stCondLst>
                                            <p:cond delay="0"/>
                                          </p:stCondLst>
                                        </p:cTn>
                                        <p:tgtEl>
                                          <p:spTgt spid="132114"/>
                                        </p:tgtEl>
                                        <p:attrNameLst>
                                          <p:attrName>style.visibility</p:attrName>
                                        </p:attrNameLst>
                                      </p:cBhvr>
                                      <p:to>
                                        <p:strVal val="visible"/>
                                      </p:to>
                                    </p:set>
                                    <p:anim calcmode="lin" valueType="num">
                                      <p:cBhvr>
                                        <p:cTn id="37" dur="1000" fill="hold"/>
                                        <p:tgtEl>
                                          <p:spTgt spid="132114"/>
                                        </p:tgtEl>
                                        <p:attrNameLst>
                                          <p:attrName>ppt_w</p:attrName>
                                        </p:attrNameLst>
                                      </p:cBhvr>
                                      <p:tavLst>
                                        <p:tav tm="0">
                                          <p:val>
                                            <p:strVal val="#ppt_w*0.70"/>
                                          </p:val>
                                        </p:tav>
                                        <p:tav tm="100000">
                                          <p:val>
                                            <p:strVal val="#ppt_w"/>
                                          </p:val>
                                        </p:tav>
                                      </p:tavLst>
                                    </p:anim>
                                    <p:anim calcmode="lin" valueType="num">
                                      <p:cBhvr>
                                        <p:cTn id="38" dur="1000" fill="hold"/>
                                        <p:tgtEl>
                                          <p:spTgt spid="132114"/>
                                        </p:tgtEl>
                                        <p:attrNameLst>
                                          <p:attrName>ppt_h</p:attrName>
                                        </p:attrNameLst>
                                      </p:cBhvr>
                                      <p:tavLst>
                                        <p:tav tm="0">
                                          <p:val>
                                            <p:strVal val="#ppt_h"/>
                                          </p:val>
                                        </p:tav>
                                        <p:tav tm="100000">
                                          <p:val>
                                            <p:strVal val="#ppt_h"/>
                                          </p:val>
                                        </p:tav>
                                      </p:tavLst>
                                    </p:anim>
                                    <p:animEffect transition="in" filter="fade">
                                      <p:cBhvr>
                                        <p:cTn id="39" dur="1000"/>
                                        <p:tgtEl>
                                          <p:spTgt spid="13211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2000"/>
                                        <p:tgtEl>
                                          <p:spTgt spid="1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1000"/>
                                        <p:tgtEl>
                                          <p:spTgt spid="2"/>
                                        </p:tgtEl>
                                      </p:cBhvr>
                                    </p:animEffect>
                                    <p:anim calcmode="lin" valueType="num">
                                      <p:cBhvr>
                                        <p:cTn id="57" dur="1000" fill="hold"/>
                                        <p:tgtEl>
                                          <p:spTgt spid="2"/>
                                        </p:tgtEl>
                                        <p:attrNameLst>
                                          <p:attrName>ppt_x</p:attrName>
                                        </p:attrNameLst>
                                      </p:cBhvr>
                                      <p:tavLst>
                                        <p:tav tm="0">
                                          <p:val>
                                            <p:strVal val="#ppt_x"/>
                                          </p:val>
                                        </p:tav>
                                        <p:tav tm="100000">
                                          <p:val>
                                            <p:strVal val="#ppt_x"/>
                                          </p:val>
                                        </p:tav>
                                      </p:tavLst>
                                    </p:anim>
                                    <p:anim calcmode="lin" valueType="num">
                                      <p:cBhvr>
                                        <p:cTn id="5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up)">
                                      <p:cBhvr>
                                        <p:cTn id="63" dur="500"/>
                                        <p:tgtEl>
                                          <p:spTgt spid="5"/>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1000"/>
                                        <p:tgtEl>
                                          <p:spTgt spid="4"/>
                                        </p:tgtEl>
                                      </p:cBhvr>
                                    </p:animEffect>
                                    <p:anim calcmode="lin" valueType="num">
                                      <p:cBhvr>
                                        <p:cTn id="69" dur="1000" fill="hold"/>
                                        <p:tgtEl>
                                          <p:spTgt spid="4"/>
                                        </p:tgtEl>
                                        <p:attrNameLst>
                                          <p:attrName>ppt_x</p:attrName>
                                        </p:attrNameLst>
                                      </p:cBhvr>
                                      <p:tavLst>
                                        <p:tav tm="0">
                                          <p:val>
                                            <p:strVal val="#ppt_x"/>
                                          </p:val>
                                        </p:tav>
                                        <p:tav tm="100000">
                                          <p:val>
                                            <p:strVal val="#ppt_x"/>
                                          </p:val>
                                        </p:tav>
                                      </p:tavLst>
                                    </p:anim>
                                    <p:anim calcmode="lin" valueType="num">
                                      <p:cBhvr>
                                        <p:cTn id="7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8" grpId="0"/>
      <p:bldP spid="132111" grpId="0" animBg="1"/>
      <p:bldP spid="132113" grpId="0" animBg="1"/>
      <p:bldP spid="132114" grpId="0" animBg="1"/>
      <p:bldP spid="2" grpId="0"/>
      <p:bldP spid="4" grpId="0"/>
      <p:bldP spid="5"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6196" name="Object 2"/>
          <p:cNvGraphicFramePr>
            <a:graphicFrameLocks noGrp="1" noChangeAspect="1"/>
          </p:cNvGraphicFramePr>
          <p:nvPr>
            <p:ph sz="quarter" idx="1"/>
          </p:nvPr>
        </p:nvGraphicFramePr>
        <p:xfrm>
          <a:off x="1989138" y="1844675"/>
          <a:ext cx="1214437" cy="2185988"/>
        </p:xfrm>
        <a:graphic>
          <a:graphicData uri="http://schemas.openxmlformats.org/presentationml/2006/ole">
            <mc:AlternateContent xmlns:mc="http://schemas.openxmlformats.org/markup-compatibility/2006">
              <mc:Choice xmlns:v="urn:schemas-microsoft-com:vml" Requires="v">
                <p:oleObj spid="_x0000_s102450" name="Photo Editor fénykép" r:id="rId3" imgW="1286055" imgH="2314286" progId="">
                  <p:embed/>
                </p:oleObj>
              </mc:Choice>
              <mc:Fallback>
                <p:oleObj name="Photo Editor fénykép" r:id="rId3" imgW="1286055" imgH="2314286" progId="">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9138" y="1844675"/>
                        <a:ext cx="1214437" cy="218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203" name="Object 3"/>
          <p:cNvGraphicFramePr>
            <a:graphicFrameLocks noGrp="1" noChangeAspect="1"/>
          </p:cNvGraphicFramePr>
          <p:nvPr>
            <p:ph sz="quarter" idx="3"/>
          </p:nvPr>
        </p:nvGraphicFramePr>
        <p:xfrm>
          <a:off x="1985963" y="4208463"/>
          <a:ext cx="981075" cy="1647825"/>
        </p:xfrm>
        <a:graphic>
          <a:graphicData uri="http://schemas.openxmlformats.org/presentationml/2006/ole">
            <mc:AlternateContent xmlns:mc="http://schemas.openxmlformats.org/markup-compatibility/2006">
              <mc:Choice xmlns:v="urn:schemas-microsoft-com:vml" Requires="v">
                <p:oleObj spid="_x0000_s102451" name="Photo Editor fénykép" r:id="rId5" imgW="980952" imgH="1647619" progId="">
                  <p:embed/>
                </p:oleObj>
              </mc:Choice>
              <mc:Fallback>
                <p:oleObj name="Photo Editor fénykép" r:id="rId5" imgW="980952" imgH="1647619" progId="">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5963" y="4208463"/>
                        <a:ext cx="981075"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3" name="Rectangle 9"/>
          <p:cNvSpPr>
            <a:spLocks noChangeArrowheads="1"/>
          </p:cNvSpPr>
          <p:nvPr/>
        </p:nvSpPr>
        <p:spPr bwMode="auto">
          <a:xfrm>
            <a:off x="1331913" y="523875"/>
            <a:ext cx="2663825" cy="5238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r>
              <a:rPr lang="hu-HU" altLang="hu-HU" sz="2800" b="1">
                <a:latin typeface="Times New Roman" pitchFamily="18" charset="0"/>
                <a:cs typeface="Times New Roman" pitchFamily="18" charset="0"/>
              </a:rPr>
              <a:t>Nyomóerő</a:t>
            </a:r>
            <a:endParaRPr lang="en-US" altLang="hu-HU" sz="2800" b="1">
              <a:latin typeface="Times New Roman" pitchFamily="18" charset="0"/>
              <a:cs typeface="Times New Roman" pitchFamily="18" charset="0"/>
            </a:endParaRPr>
          </a:p>
        </p:txBody>
      </p:sp>
      <p:sp>
        <p:nvSpPr>
          <p:cNvPr id="136202" name="Text Box 10"/>
          <p:cNvSpPr txBox="1">
            <a:spLocks noChangeArrowheads="1"/>
          </p:cNvSpPr>
          <p:nvPr/>
        </p:nvSpPr>
        <p:spPr bwMode="auto">
          <a:xfrm>
            <a:off x="4572000" y="765175"/>
            <a:ext cx="4248150" cy="344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spcBef>
                <a:spcPct val="50000"/>
              </a:spcBef>
            </a:pPr>
            <a:r>
              <a:rPr lang="hu-HU" altLang="hu-HU" sz="2800" b="1" i="1">
                <a:solidFill>
                  <a:srgbClr val="000099"/>
                </a:solidFill>
                <a:latin typeface="Times New Roman" pitchFamily="18" charset="0"/>
                <a:cs typeface="Times New Roman" pitchFamily="18" charset="0"/>
              </a:rPr>
              <a:t>A nyomóerő</a:t>
            </a:r>
            <a:r>
              <a:rPr lang="hu-HU" altLang="hu-HU" b="1" i="1">
                <a:latin typeface="Times New Roman" pitchFamily="18" charset="0"/>
                <a:cs typeface="Times New Roman" pitchFamily="18" charset="0"/>
              </a:rPr>
              <a:t> </a:t>
            </a:r>
          </a:p>
          <a:p>
            <a:pPr algn="ctr">
              <a:spcBef>
                <a:spcPct val="50000"/>
              </a:spcBef>
            </a:pPr>
            <a:r>
              <a:rPr lang="hu-HU" altLang="hu-HU" b="1" i="1">
                <a:solidFill>
                  <a:srgbClr val="FF0000"/>
                </a:solidFill>
                <a:latin typeface="Times New Roman" pitchFamily="18" charset="0"/>
                <a:cs typeface="Times New Roman" pitchFamily="18" charset="0"/>
              </a:rPr>
              <a:t>két azonos nagyságú, </a:t>
            </a:r>
          </a:p>
          <a:p>
            <a:pPr algn="ctr">
              <a:spcBef>
                <a:spcPct val="50000"/>
              </a:spcBef>
            </a:pPr>
            <a:r>
              <a:rPr lang="hu-HU" altLang="hu-HU" b="1" i="1">
                <a:solidFill>
                  <a:srgbClr val="FF0000"/>
                </a:solidFill>
                <a:latin typeface="Times New Roman" pitchFamily="18" charset="0"/>
                <a:cs typeface="Times New Roman" pitchFamily="18" charset="0"/>
              </a:rPr>
              <a:t>egy vonalon ható, </a:t>
            </a:r>
          </a:p>
          <a:p>
            <a:pPr algn="ctr">
              <a:spcBef>
                <a:spcPct val="50000"/>
              </a:spcBef>
            </a:pPr>
            <a:r>
              <a:rPr lang="hu-HU" altLang="hu-HU" b="1" i="1">
                <a:solidFill>
                  <a:srgbClr val="FF0000"/>
                </a:solidFill>
                <a:latin typeface="Times New Roman" pitchFamily="18" charset="0"/>
                <a:cs typeface="Times New Roman" pitchFamily="18" charset="0"/>
              </a:rPr>
              <a:t>egymás felé mutató erő</a:t>
            </a:r>
            <a:r>
              <a:rPr lang="hu-HU" altLang="hu-HU" b="1" i="1">
                <a:latin typeface="Times New Roman" pitchFamily="18" charset="0"/>
                <a:cs typeface="Times New Roman" pitchFamily="18" charset="0"/>
              </a:rPr>
              <a:t>, </a:t>
            </a:r>
          </a:p>
          <a:p>
            <a:pPr algn="ctr">
              <a:spcBef>
                <a:spcPct val="50000"/>
              </a:spcBef>
            </a:pPr>
            <a:r>
              <a:rPr lang="hu-HU" altLang="hu-HU" b="1" i="1">
                <a:latin typeface="Times New Roman" pitchFamily="18" charset="0"/>
                <a:cs typeface="Times New Roman" pitchFamily="18" charset="0"/>
              </a:rPr>
              <a:t>amely a test részecskéi, illetve a test végei közötti távolságot csökkenti</a:t>
            </a:r>
            <a:endParaRPr lang="en-US" altLang="hu-HU" b="1" i="1">
              <a:latin typeface="Times New Roman" pitchFamily="18" charset="0"/>
              <a:cs typeface="Times New Roman" pitchFamily="18" charset="0"/>
            </a:endParaRPr>
          </a:p>
        </p:txBody>
      </p:sp>
      <p:graphicFrame>
        <p:nvGraphicFramePr>
          <p:cNvPr id="136210" name="Object 4"/>
          <p:cNvGraphicFramePr>
            <a:graphicFrameLocks noGrp="1" noChangeAspect="1"/>
          </p:cNvGraphicFramePr>
          <p:nvPr>
            <p:ph sz="quarter" idx="4"/>
          </p:nvPr>
        </p:nvGraphicFramePr>
        <p:xfrm>
          <a:off x="1979613" y="2060575"/>
          <a:ext cx="1216025" cy="1722438"/>
        </p:xfrm>
        <a:graphic>
          <a:graphicData uri="http://schemas.openxmlformats.org/presentationml/2006/ole">
            <mc:AlternateContent xmlns:mc="http://schemas.openxmlformats.org/markup-compatibility/2006">
              <mc:Choice xmlns:v="urn:schemas-microsoft-com:vml" Requires="v">
                <p:oleObj spid="_x0000_s102452" name="Photo Editor fénykép" r:id="rId7" imgW="1286055" imgH="2314286" progId="">
                  <p:embed/>
                </p:oleObj>
              </mc:Choice>
              <mc:Fallback>
                <p:oleObj name="Photo Editor fénykép" r:id="rId7" imgW="1286055" imgH="2314286" progId="">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2060575"/>
                        <a:ext cx="1216025" cy="172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6214" name="Text Box 22"/>
          <p:cNvSpPr txBox="1">
            <a:spLocks noChangeArrowheads="1"/>
          </p:cNvSpPr>
          <p:nvPr/>
        </p:nvSpPr>
        <p:spPr bwMode="auto">
          <a:xfrm>
            <a:off x="4572000" y="4797425"/>
            <a:ext cx="4321175" cy="15525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spcBef>
                <a:spcPct val="50000"/>
              </a:spcBef>
            </a:pPr>
            <a:r>
              <a:rPr lang="hu-HU" altLang="hu-HU" i="1"/>
              <a:t>A nyomóerő párhuzamos a test hosszúsági tengelyével és merőleges a test transzverzális síkjára</a:t>
            </a:r>
            <a:endParaRPr lang="en-US" altLang="hu-HU" i="1"/>
          </a:p>
        </p:txBody>
      </p:sp>
      <p:pic>
        <p:nvPicPr>
          <p:cNvPr id="9" name="Picture 5" descr="http://www.cdli.ca/courses/isys1205/unit03_org01_ilo01/images/u3s4l1-0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214563"/>
            <a:ext cx="47529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57864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36196"/>
                                        </p:tgtEl>
                                        <p:attrNameLst>
                                          <p:attrName>style.visibility</p:attrName>
                                        </p:attrNameLst>
                                      </p:cBhvr>
                                      <p:to>
                                        <p:strVal val="visible"/>
                                      </p:to>
                                    </p:set>
                                    <p:anim calcmode="lin" valueType="num">
                                      <p:cBhvr>
                                        <p:cTn id="7" dur="1000" fill="hold"/>
                                        <p:tgtEl>
                                          <p:spTgt spid="136196"/>
                                        </p:tgtEl>
                                        <p:attrNameLst>
                                          <p:attrName>ppt_w</p:attrName>
                                        </p:attrNameLst>
                                      </p:cBhvr>
                                      <p:tavLst>
                                        <p:tav tm="0">
                                          <p:val>
                                            <p:strVal val="#ppt_w*0.70"/>
                                          </p:val>
                                        </p:tav>
                                        <p:tav tm="100000">
                                          <p:val>
                                            <p:strVal val="#ppt_w"/>
                                          </p:val>
                                        </p:tav>
                                      </p:tavLst>
                                    </p:anim>
                                    <p:anim calcmode="lin" valueType="num">
                                      <p:cBhvr>
                                        <p:cTn id="8" dur="1000" fill="hold"/>
                                        <p:tgtEl>
                                          <p:spTgt spid="136196"/>
                                        </p:tgtEl>
                                        <p:attrNameLst>
                                          <p:attrName>ppt_h</p:attrName>
                                        </p:attrNameLst>
                                      </p:cBhvr>
                                      <p:tavLst>
                                        <p:tav tm="0">
                                          <p:val>
                                            <p:strVal val="#ppt_h"/>
                                          </p:val>
                                        </p:tav>
                                        <p:tav tm="100000">
                                          <p:val>
                                            <p:strVal val="#ppt_h"/>
                                          </p:val>
                                        </p:tav>
                                      </p:tavLst>
                                    </p:anim>
                                    <p:animEffect transition="in" filter="fade">
                                      <p:cBhvr>
                                        <p:cTn id="9" dur="1000"/>
                                        <p:tgtEl>
                                          <p:spTgt spid="13619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136210"/>
                                        </p:tgtEl>
                                        <p:attrNameLst>
                                          <p:attrName>style.visibility</p:attrName>
                                        </p:attrNameLst>
                                      </p:cBhvr>
                                      <p:to>
                                        <p:strVal val="visible"/>
                                      </p:to>
                                    </p:set>
                                    <p:animEffect transition="in" filter="fade">
                                      <p:cBhvr>
                                        <p:cTn id="14" dur="2000"/>
                                        <p:tgtEl>
                                          <p:spTgt spid="13621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36202"/>
                                        </p:tgtEl>
                                        <p:attrNameLst>
                                          <p:attrName>style.visibility</p:attrName>
                                        </p:attrNameLst>
                                      </p:cBhvr>
                                      <p:to>
                                        <p:strVal val="visible"/>
                                      </p:to>
                                    </p:set>
                                    <p:anim calcmode="discrete" valueType="clr">
                                      <p:cBhvr override="childStyle">
                                        <p:cTn id="19" dur="80"/>
                                        <p:tgtEl>
                                          <p:spTgt spid="136202"/>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36202"/>
                                        </p:tgtEl>
                                        <p:attrNameLst>
                                          <p:attrName>fillcolor</p:attrName>
                                        </p:attrNameLst>
                                      </p:cBhvr>
                                      <p:tavLst>
                                        <p:tav tm="0">
                                          <p:val>
                                            <p:clrVal>
                                              <a:schemeClr val="accent2"/>
                                            </p:clrVal>
                                          </p:val>
                                        </p:tav>
                                        <p:tav tm="50000">
                                          <p:val>
                                            <p:clrVal>
                                              <a:schemeClr val="hlink"/>
                                            </p:clrVal>
                                          </p:val>
                                        </p:tav>
                                      </p:tavLst>
                                    </p:anim>
                                    <p:set>
                                      <p:cBhvr>
                                        <p:cTn id="21" dur="80"/>
                                        <p:tgtEl>
                                          <p:spTgt spid="136202"/>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136203"/>
                                        </p:tgtEl>
                                        <p:attrNameLst>
                                          <p:attrName>style.visibility</p:attrName>
                                        </p:attrNameLst>
                                      </p:cBhvr>
                                      <p:to>
                                        <p:strVal val="visible"/>
                                      </p:to>
                                    </p:set>
                                    <p:animEffect transition="in" filter="dissolve">
                                      <p:cBhvr>
                                        <p:cTn id="26" dur="500"/>
                                        <p:tgtEl>
                                          <p:spTgt spid="13620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136214"/>
                                        </p:tgtEl>
                                        <p:attrNameLst>
                                          <p:attrName>style.visibility</p:attrName>
                                        </p:attrNameLst>
                                      </p:cBhvr>
                                      <p:to>
                                        <p:strVal val="visible"/>
                                      </p:to>
                                    </p:set>
                                    <p:anim calcmode="lin" valueType="num">
                                      <p:cBhvr>
                                        <p:cTn id="31" dur="1000" fill="hold"/>
                                        <p:tgtEl>
                                          <p:spTgt spid="136214"/>
                                        </p:tgtEl>
                                        <p:attrNameLst>
                                          <p:attrName>ppt_x</p:attrName>
                                        </p:attrNameLst>
                                      </p:cBhvr>
                                      <p:tavLst>
                                        <p:tav tm="0">
                                          <p:val>
                                            <p:strVal val="#ppt_x-.2"/>
                                          </p:val>
                                        </p:tav>
                                        <p:tav tm="100000">
                                          <p:val>
                                            <p:strVal val="#ppt_x"/>
                                          </p:val>
                                        </p:tav>
                                      </p:tavLst>
                                    </p:anim>
                                    <p:anim calcmode="lin" valueType="num">
                                      <p:cBhvr>
                                        <p:cTn id="32" dur="1000" fill="hold"/>
                                        <p:tgtEl>
                                          <p:spTgt spid="136214"/>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3621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2" grpId="0"/>
      <p:bldP spid="1362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1909763" y="3068638"/>
            <a:ext cx="1511300" cy="1008062"/>
            <a:chOff x="1203" y="1933"/>
            <a:chExt cx="952" cy="635"/>
          </a:xfrm>
        </p:grpSpPr>
        <p:sp>
          <p:nvSpPr>
            <p:cNvPr id="3083" name="AutoShape 14"/>
            <p:cNvSpPr>
              <a:spLocks noChangeArrowheads="1"/>
            </p:cNvSpPr>
            <p:nvPr/>
          </p:nvSpPr>
          <p:spPr bwMode="auto">
            <a:xfrm>
              <a:off x="1203" y="1933"/>
              <a:ext cx="544" cy="635"/>
            </a:xfrm>
            <a:prstGeom prst="can">
              <a:avLst>
                <a:gd name="adj" fmla="val 43773"/>
              </a:avLst>
            </a:prstGeom>
            <a:solidFill>
              <a:schemeClr val="accent2"/>
            </a:solidFill>
            <a:ln w="9525">
              <a:solidFill>
                <a:schemeClr val="tx1"/>
              </a:solidFill>
              <a:round/>
              <a:headEnd/>
              <a:tailEnd/>
            </a:ln>
          </p:spPr>
          <p:txBody>
            <a:bodyPr wrap="none" anchor="ct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endParaRPr lang="hu-HU" altLang="hu-HU"/>
            </a:p>
          </p:txBody>
        </p:sp>
        <p:sp>
          <p:nvSpPr>
            <p:cNvPr id="3084" name="Line 16"/>
            <p:cNvSpPr>
              <a:spLocks noChangeShapeType="1"/>
            </p:cNvSpPr>
            <p:nvPr/>
          </p:nvSpPr>
          <p:spPr bwMode="auto">
            <a:xfrm flipH="1">
              <a:off x="1837" y="2341"/>
              <a:ext cx="318"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grpSp>
      <p:grpSp>
        <p:nvGrpSpPr>
          <p:cNvPr id="3" name="Group 18"/>
          <p:cNvGrpSpPr>
            <a:grpSpLocks/>
          </p:cNvGrpSpPr>
          <p:nvPr/>
        </p:nvGrpSpPr>
        <p:grpSpPr bwMode="auto">
          <a:xfrm>
            <a:off x="1258888" y="2420938"/>
            <a:ext cx="1512887" cy="1008062"/>
            <a:chOff x="793" y="1525"/>
            <a:chExt cx="953" cy="635"/>
          </a:xfrm>
        </p:grpSpPr>
        <p:sp>
          <p:nvSpPr>
            <p:cNvPr id="3081" name="AutoShape 13"/>
            <p:cNvSpPr>
              <a:spLocks noChangeArrowheads="1"/>
            </p:cNvSpPr>
            <p:nvPr/>
          </p:nvSpPr>
          <p:spPr bwMode="auto">
            <a:xfrm>
              <a:off x="1202" y="1525"/>
              <a:ext cx="544" cy="635"/>
            </a:xfrm>
            <a:prstGeom prst="can">
              <a:avLst>
                <a:gd name="adj" fmla="val 43773"/>
              </a:avLst>
            </a:prstGeom>
            <a:solidFill>
              <a:schemeClr val="accent1"/>
            </a:solidFill>
            <a:ln w="9525">
              <a:solidFill>
                <a:schemeClr val="tx1"/>
              </a:solidFill>
              <a:round/>
              <a:headEnd/>
              <a:tailEnd/>
            </a:ln>
          </p:spPr>
          <p:txBody>
            <a:bodyPr wrap="none" anchor="ct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endParaRPr lang="hu-HU" altLang="hu-HU"/>
            </a:p>
          </p:txBody>
        </p:sp>
        <p:sp>
          <p:nvSpPr>
            <p:cNvPr id="3082" name="Line 17"/>
            <p:cNvSpPr>
              <a:spLocks noChangeShapeType="1"/>
            </p:cNvSpPr>
            <p:nvPr/>
          </p:nvSpPr>
          <p:spPr bwMode="auto">
            <a:xfrm flipH="1">
              <a:off x="793" y="1933"/>
              <a:ext cx="318"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hu-HU"/>
            </a:p>
          </p:txBody>
        </p:sp>
      </p:grpSp>
      <p:graphicFrame>
        <p:nvGraphicFramePr>
          <p:cNvPr id="131092" name="Object 2"/>
          <p:cNvGraphicFramePr>
            <a:graphicFrameLocks noGrp="1" noChangeAspect="1"/>
          </p:cNvGraphicFramePr>
          <p:nvPr>
            <p:ph/>
          </p:nvPr>
        </p:nvGraphicFramePr>
        <p:xfrm>
          <a:off x="3563938" y="2424113"/>
          <a:ext cx="1219200" cy="1552575"/>
        </p:xfrm>
        <a:graphic>
          <a:graphicData uri="http://schemas.openxmlformats.org/presentationml/2006/ole">
            <mc:AlternateContent xmlns:mc="http://schemas.openxmlformats.org/markup-compatibility/2006">
              <mc:Choice xmlns:v="urn:schemas-microsoft-com:vml" Requires="v">
                <p:oleObj spid="_x0000_s103442" name="Photo Editor fénykép" r:id="rId3" imgW="1219370" imgH="1552792" progId="">
                  <p:embed/>
                </p:oleObj>
              </mc:Choice>
              <mc:Fallback>
                <p:oleObj name="Photo Editor fénykép" r:id="rId3" imgW="1219370" imgH="1552792" progId="">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2424113"/>
                        <a:ext cx="1219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1094" name="Text Box 22"/>
          <p:cNvSpPr txBox="1">
            <a:spLocks noChangeArrowheads="1"/>
          </p:cNvSpPr>
          <p:nvPr/>
        </p:nvSpPr>
        <p:spPr bwMode="auto">
          <a:xfrm>
            <a:off x="4537288" y="4104005"/>
            <a:ext cx="4321175" cy="15525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r>
              <a:rPr lang="hu-HU" altLang="hu-HU" i="1" dirty="0"/>
              <a:t>A nyíróerő párhuzamos a test transzverzális síkjával és merőleges a test hosszúsági tengelyére</a:t>
            </a:r>
            <a:endParaRPr lang="en-US" altLang="hu-HU" dirty="0"/>
          </a:p>
        </p:txBody>
      </p:sp>
      <p:sp>
        <p:nvSpPr>
          <p:cNvPr id="3078" name="Rectangle 23"/>
          <p:cNvSpPr>
            <a:spLocks noChangeArrowheads="1"/>
          </p:cNvSpPr>
          <p:nvPr/>
        </p:nvSpPr>
        <p:spPr bwMode="auto">
          <a:xfrm>
            <a:off x="1331913" y="523875"/>
            <a:ext cx="2663825" cy="5238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r>
              <a:rPr lang="hu-HU" altLang="hu-HU" sz="2800" b="1">
                <a:latin typeface="Times New Roman" pitchFamily="18" charset="0"/>
                <a:cs typeface="Times New Roman" pitchFamily="18" charset="0"/>
              </a:rPr>
              <a:t>Nyíróerő</a:t>
            </a:r>
            <a:endParaRPr lang="en-US" altLang="hu-HU" sz="2800">
              <a:latin typeface="Times New Roman" pitchFamily="18" charset="0"/>
              <a:cs typeface="Times New Roman" pitchFamily="18" charset="0"/>
            </a:endParaRPr>
          </a:p>
        </p:txBody>
      </p:sp>
      <p:sp>
        <p:nvSpPr>
          <p:cNvPr id="131096" name="Text Box 24"/>
          <p:cNvSpPr txBox="1">
            <a:spLocks noChangeArrowheads="1"/>
          </p:cNvSpPr>
          <p:nvPr/>
        </p:nvSpPr>
        <p:spPr bwMode="auto">
          <a:xfrm>
            <a:off x="4572000" y="765175"/>
            <a:ext cx="4248150"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r>
              <a:rPr lang="hu-HU" altLang="hu-HU" sz="2800" b="1" i="1">
                <a:solidFill>
                  <a:srgbClr val="000099"/>
                </a:solidFill>
                <a:latin typeface="Times New Roman" pitchFamily="18" charset="0"/>
                <a:cs typeface="Times New Roman" pitchFamily="18" charset="0"/>
              </a:rPr>
              <a:t>A nyíróerő</a:t>
            </a:r>
            <a:r>
              <a:rPr lang="hu-HU" altLang="hu-HU" b="1" i="1">
                <a:latin typeface="Times New Roman" pitchFamily="18" charset="0"/>
                <a:cs typeface="Times New Roman" pitchFamily="18" charset="0"/>
              </a:rPr>
              <a:t> </a:t>
            </a:r>
          </a:p>
          <a:p>
            <a:pPr algn="ctr"/>
            <a:r>
              <a:rPr lang="hu-HU" altLang="hu-HU" b="1" i="1">
                <a:solidFill>
                  <a:srgbClr val="FF0000"/>
                </a:solidFill>
                <a:latin typeface="Times New Roman" pitchFamily="18" charset="0"/>
                <a:cs typeface="Times New Roman" pitchFamily="18" charset="0"/>
              </a:rPr>
              <a:t>két azonos nagyságú, </a:t>
            </a:r>
          </a:p>
          <a:p>
            <a:pPr algn="ctr"/>
            <a:r>
              <a:rPr lang="hu-HU" altLang="hu-HU" b="1" i="1">
                <a:solidFill>
                  <a:srgbClr val="FF0000"/>
                </a:solidFill>
                <a:latin typeface="Times New Roman" pitchFamily="18" charset="0"/>
                <a:cs typeface="Times New Roman" pitchFamily="18" charset="0"/>
              </a:rPr>
              <a:t>nem egy vonalon ható, </a:t>
            </a:r>
          </a:p>
          <a:p>
            <a:pPr algn="ctr"/>
            <a:r>
              <a:rPr lang="hu-HU" altLang="hu-HU" b="1" i="1">
                <a:solidFill>
                  <a:srgbClr val="FF0000"/>
                </a:solidFill>
                <a:latin typeface="Times New Roman" pitchFamily="18" charset="0"/>
                <a:cs typeface="Times New Roman" pitchFamily="18" charset="0"/>
              </a:rPr>
              <a:t>egymás felé mutató erő</a:t>
            </a:r>
            <a:r>
              <a:rPr lang="hu-HU" altLang="hu-HU" b="1" i="1">
                <a:latin typeface="Times New Roman" pitchFamily="18" charset="0"/>
                <a:cs typeface="Times New Roman" pitchFamily="18" charset="0"/>
              </a:rPr>
              <a:t>, </a:t>
            </a:r>
          </a:p>
          <a:p>
            <a:pPr algn="ctr"/>
            <a:r>
              <a:rPr lang="hu-HU" altLang="hu-HU" b="1" i="1">
                <a:latin typeface="Times New Roman" pitchFamily="18" charset="0"/>
                <a:cs typeface="Times New Roman" pitchFamily="18" charset="0"/>
              </a:rPr>
              <a:t>amely a test részecskéit, illetve végeit egymáson elcsúsztatja</a:t>
            </a:r>
            <a:endParaRPr lang="en-US" altLang="hu-HU">
              <a:latin typeface="Times New Roman" pitchFamily="18" charset="0"/>
              <a:cs typeface="Times New Roman" pitchFamily="18" charset="0"/>
            </a:endParaRPr>
          </a:p>
        </p:txBody>
      </p:sp>
      <p:pic>
        <p:nvPicPr>
          <p:cNvPr id="3076" name="Picture 4" descr="http://www.cdli.ca/courses/isys1205/unit03_org01_ilo01/images/u3s4l1-0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28813"/>
            <a:ext cx="47529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8429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nodeType="clickEffect">
                                  <p:stCondLst>
                                    <p:cond delay="0"/>
                                  </p:stCondLst>
                                  <p:childTnLst>
                                    <p:animMotion origin="layout" path="M 7.22222E-6 1.11111E-6 L 0.02362 1.11111E-6 " pathEditMode="relative" ptsTypes="AA">
                                      <p:cBhvr>
                                        <p:cTn id="18" dur="2000" fill="hold"/>
                                        <p:tgtEl>
                                          <p:spTgt spid="3"/>
                                        </p:tgtEl>
                                        <p:attrNameLst>
                                          <p:attrName>ppt_x</p:attrName>
                                          <p:attrName>ppt_y</p:attrName>
                                        </p:attrNameLst>
                                      </p:cBhvr>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27" presetClass="entr" presetSubtype="0" fill="hold" grpId="0" nodeType="clickEffect">
                                  <p:stCondLst>
                                    <p:cond delay="0"/>
                                  </p:stCondLst>
                                  <p:iterate type="lt">
                                    <p:tmPct val="50000"/>
                                  </p:iterate>
                                  <p:childTnLst>
                                    <p:set>
                                      <p:cBhvr>
                                        <p:cTn id="22" dur="1" fill="hold">
                                          <p:stCondLst>
                                            <p:cond delay="0"/>
                                          </p:stCondLst>
                                        </p:cTn>
                                        <p:tgtEl>
                                          <p:spTgt spid="131096"/>
                                        </p:tgtEl>
                                        <p:attrNameLst>
                                          <p:attrName>style.visibility</p:attrName>
                                        </p:attrNameLst>
                                      </p:cBhvr>
                                      <p:to>
                                        <p:strVal val="visible"/>
                                      </p:to>
                                    </p:set>
                                    <p:anim calcmode="discrete" valueType="clr">
                                      <p:cBhvr override="childStyle">
                                        <p:cTn id="23" dur="80"/>
                                        <p:tgtEl>
                                          <p:spTgt spid="131096"/>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31096"/>
                                        </p:tgtEl>
                                        <p:attrNameLst>
                                          <p:attrName>fillcolor</p:attrName>
                                        </p:attrNameLst>
                                      </p:cBhvr>
                                      <p:tavLst>
                                        <p:tav tm="0">
                                          <p:val>
                                            <p:clrVal>
                                              <a:schemeClr val="accent2"/>
                                            </p:clrVal>
                                          </p:val>
                                        </p:tav>
                                        <p:tav tm="50000">
                                          <p:val>
                                            <p:clrVal>
                                              <a:schemeClr val="hlink"/>
                                            </p:clrVal>
                                          </p:val>
                                        </p:tav>
                                      </p:tavLst>
                                    </p:anim>
                                    <p:set>
                                      <p:cBhvr>
                                        <p:cTn id="25" dur="80"/>
                                        <p:tgtEl>
                                          <p:spTgt spid="131096"/>
                                        </p:tgtEl>
                                        <p:attrNameLst>
                                          <p:attrName>fill.type</p:attrName>
                                        </p:attrNameLst>
                                      </p:cBhvr>
                                      <p:to>
                                        <p:strVal val="solid"/>
                                      </p:to>
                                    </p:set>
                                  </p:childTnLst>
                                </p:cTn>
                              </p:par>
                            </p:childTnLst>
                          </p:cTn>
                        </p:par>
                        <p:par>
                          <p:cTn id="26" fill="hold" nodeType="afterGroup">
                            <p:stCondLst>
                              <p:cond delay="4840"/>
                            </p:stCondLst>
                            <p:childTnLst>
                              <p:par>
                                <p:cTn id="27" presetID="9" presetClass="entr" presetSubtype="0" fill="hold" nodeType="afterEffect">
                                  <p:stCondLst>
                                    <p:cond delay="0"/>
                                  </p:stCondLst>
                                  <p:childTnLst>
                                    <p:set>
                                      <p:cBhvr>
                                        <p:cTn id="28" dur="1" fill="hold">
                                          <p:stCondLst>
                                            <p:cond delay="0"/>
                                          </p:stCondLst>
                                        </p:cTn>
                                        <p:tgtEl>
                                          <p:spTgt spid="131092"/>
                                        </p:tgtEl>
                                        <p:attrNameLst>
                                          <p:attrName>style.visibility</p:attrName>
                                        </p:attrNameLst>
                                      </p:cBhvr>
                                      <p:to>
                                        <p:strVal val="visible"/>
                                      </p:to>
                                    </p:set>
                                    <p:animEffect transition="in" filter="dissolve">
                                      <p:cBhvr>
                                        <p:cTn id="29" dur="500"/>
                                        <p:tgtEl>
                                          <p:spTgt spid="13109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131094"/>
                                        </p:tgtEl>
                                        <p:attrNameLst>
                                          <p:attrName>style.visibility</p:attrName>
                                        </p:attrNameLst>
                                      </p:cBhvr>
                                      <p:to>
                                        <p:strVal val="visible"/>
                                      </p:to>
                                    </p:set>
                                    <p:anim calcmode="lin" valueType="num">
                                      <p:cBhvr>
                                        <p:cTn id="34" dur="1000" fill="hold"/>
                                        <p:tgtEl>
                                          <p:spTgt spid="131094"/>
                                        </p:tgtEl>
                                        <p:attrNameLst>
                                          <p:attrName>ppt_x</p:attrName>
                                        </p:attrNameLst>
                                      </p:cBhvr>
                                      <p:tavLst>
                                        <p:tav tm="0">
                                          <p:val>
                                            <p:strVal val="#ppt_x-.2"/>
                                          </p:val>
                                        </p:tav>
                                        <p:tav tm="100000">
                                          <p:val>
                                            <p:strVal val="#ppt_x"/>
                                          </p:val>
                                        </p:tav>
                                      </p:tavLst>
                                    </p:anim>
                                    <p:anim calcmode="lin" valueType="num">
                                      <p:cBhvr>
                                        <p:cTn id="35" dur="1000" fill="hold"/>
                                        <p:tgtEl>
                                          <p:spTgt spid="131094"/>
                                        </p:tgtEl>
                                        <p:attrNameLst>
                                          <p:attrName>ppt_y</p:attrName>
                                        </p:attrNameLst>
                                      </p:cBhvr>
                                      <p:tavLst>
                                        <p:tav tm="0">
                                          <p:val>
                                            <p:strVal val="#ppt_y"/>
                                          </p:val>
                                        </p:tav>
                                        <p:tav tm="100000">
                                          <p:val>
                                            <p:strVal val="#ppt_y"/>
                                          </p:val>
                                        </p:tav>
                                      </p:tavLst>
                                    </p:anim>
                                    <p:animEffect transition="in" filter="wipe(right)" prLst="gradientSize: 0.1">
                                      <p:cBhvr>
                                        <p:cTn id="36" dur="1000"/>
                                        <p:tgtEl>
                                          <p:spTgt spid="13109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3076"/>
                                        </p:tgtEl>
                                        <p:attrNameLst>
                                          <p:attrName>style.visibility</p:attrName>
                                        </p:attrNameLst>
                                      </p:cBhvr>
                                      <p:to>
                                        <p:strVal val="visible"/>
                                      </p:to>
                                    </p:set>
                                    <p:animEffect transition="in" filter="fade">
                                      <p:cBhvr>
                                        <p:cTn id="41"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94" grpId="0" animBg="1"/>
      <p:bldP spid="13109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8" name="Picture 4" descr="Torsion"/>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95288" y="1005632"/>
            <a:ext cx="4032250" cy="1814513"/>
          </a:xfrm>
        </p:spPr>
      </p:pic>
      <p:sp>
        <p:nvSpPr>
          <p:cNvPr id="33795" name="Rectangle 6"/>
          <p:cNvSpPr>
            <a:spLocks noChangeArrowheads="1"/>
          </p:cNvSpPr>
          <p:nvPr/>
        </p:nvSpPr>
        <p:spPr bwMode="auto">
          <a:xfrm>
            <a:off x="1331913" y="116632"/>
            <a:ext cx="2663825" cy="5238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r>
              <a:rPr lang="hu-HU" altLang="hu-HU" sz="2800" b="1">
                <a:latin typeface="Times New Roman" pitchFamily="18" charset="0"/>
                <a:cs typeface="Times New Roman" pitchFamily="18" charset="0"/>
              </a:rPr>
              <a:t>Csavaró erő</a:t>
            </a:r>
            <a:endParaRPr lang="en-US" altLang="hu-HU" sz="2800">
              <a:latin typeface="Times New Roman" pitchFamily="18" charset="0"/>
              <a:cs typeface="Times New Roman" pitchFamily="18" charset="0"/>
            </a:endParaRPr>
          </a:p>
        </p:txBody>
      </p:sp>
      <p:sp>
        <p:nvSpPr>
          <p:cNvPr id="144391" name="Text Box 7"/>
          <p:cNvSpPr txBox="1">
            <a:spLocks noChangeArrowheads="1"/>
          </p:cNvSpPr>
          <p:nvPr/>
        </p:nvSpPr>
        <p:spPr bwMode="auto">
          <a:xfrm>
            <a:off x="4572000" y="357932"/>
            <a:ext cx="4248150"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r>
              <a:rPr lang="hu-HU" altLang="hu-HU" sz="2800" b="1" i="1">
                <a:solidFill>
                  <a:srgbClr val="000099"/>
                </a:solidFill>
                <a:latin typeface="Times New Roman" pitchFamily="18" charset="0"/>
                <a:cs typeface="Times New Roman" pitchFamily="18" charset="0"/>
              </a:rPr>
              <a:t>A csavaróerő</a:t>
            </a:r>
            <a:r>
              <a:rPr lang="hu-HU" altLang="hu-HU" b="1" i="1">
                <a:latin typeface="Times New Roman" pitchFamily="18" charset="0"/>
                <a:cs typeface="Times New Roman" pitchFamily="18" charset="0"/>
              </a:rPr>
              <a:t> </a:t>
            </a:r>
          </a:p>
          <a:p>
            <a:pPr algn="ctr"/>
            <a:r>
              <a:rPr lang="hu-HU" altLang="hu-HU" b="1" i="1">
                <a:solidFill>
                  <a:srgbClr val="FF0000"/>
                </a:solidFill>
                <a:latin typeface="Times New Roman" pitchFamily="18" charset="0"/>
                <a:cs typeface="Times New Roman" pitchFamily="18" charset="0"/>
              </a:rPr>
              <a:t>két azonos nagyságú, </a:t>
            </a:r>
          </a:p>
          <a:p>
            <a:pPr algn="ctr"/>
            <a:r>
              <a:rPr lang="hu-HU" altLang="hu-HU" b="1" i="1">
                <a:solidFill>
                  <a:srgbClr val="FF0000"/>
                </a:solidFill>
                <a:latin typeface="Times New Roman" pitchFamily="18" charset="0"/>
                <a:cs typeface="Times New Roman" pitchFamily="18" charset="0"/>
              </a:rPr>
              <a:t>a test tengelye körül ható, </a:t>
            </a:r>
          </a:p>
          <a:p>
            <a:pPr algn="ctr"/>
            <a:r>
              <a:rPr lang="hu-HU" altLang="hu-HU" b="1" i="1">
                <a:solidFill>
                  <a:srgbClr val="FF0000"/>
                </a:solidFill>
                <a:latin typeface="Times New Roman" pitchFamily="18" charset="0"/>
                <a:cs typeface="Times New Roman" pitchFamily="18" charset="0"/>
              </a:rPr>
              <a:t>egymás felé mutató erő</a:t>
            </a:r>
            <a:r>
              <a:rPr lang="hu-HU" altLang="hu-HU" b="1" i="1">
                <a:latin typeface="Times New Roman" pitchFamily="18" charset="0"/>
                <a:cs typeface="Times New Roman" pitchFamily="18" charset="0"/>
              </a:rPr>
              <a:t>, </a:t>
            </a:r>
          </a:p>
          <a:p>
            <a:pPr algn="ctr"/>
            <a:r>
              <a:rPr lang="hu-HU" altLang="hu-HU" b="1" i="1">
                <a:latin typeface="Times New Roman" pitchFamily="18" charset="0"/>
                <a:cs typeface="Times New Roman" pitchFamily="18" charset="0"/>
              </a:rPr>
              <a:t>amely a test részecskéit, illetve végeit ellentétes irányban forgatja</a:t>
            </a:r>
            <a:endParaRPr lang="en-US" altLang="hu-HU">
              <a:latin typeface="Times New Roman" pitchFamily="18" charset="0"/>
              <a:cs typeface="Times New Roman" pitchFamily="18" charset="0"/>
            </a:endParaRPr>
          </a:p>
        </p:txBody>
      </p:sp>
      <p:sp>
        <p:nvSpPr>
          <p:cNvPr id="144392" name="Text Box 8"/>
          <p:cNvSpPr txBox="1">
            <a:spLocks noChangeArrowheads="1"/>
          </p:cNvSpPr>
          <p:nvPr/>
        </p:nvSpPr>
        <p:spPr bwMode="auto">
          <a:xfrm>
            <a:off x="4498975" y="3341907"/>
            <a:ext cx="4321175" cy="19177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r>
              <a:rPr lang="hu-HU" altLang="hu-HU" i="1" dirty="0"/>
              <a:t>A </a:t>
            </a:r>
            <a:r>
              <a:rPr lang="hu-HU" altLang="hu-HU" i="1" dirty="0" err="1"/>
              <a:t>csavaróerő</a:t>
            </a:r>
            <a:r>
              <a:rPr lang="hu-HU" altLang="hu-HU" i="1" dirty="0"/>
              <a:t> párhuzamos a test transzverzális síkjával és merőleges a test hosszúsági tengelyére, de nem megy át rajta</a:t>
            </a:r>
            <a:endParaRPr lang="en-US" altLang="hu-HU" dirty="0"/>
          </a:p>
        </p:txBody>
      </p:sp>
      <p:pic>
        <p:nvPicPr>
          <p:cNvPr id="7170" name="Picture 2" descr="http://www.cdli.ca/courses/isys1205/unit03_org01_ilo01/images/u3s4l1-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61395"/>
            <a:ext cx="4572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zövegdoboz 6"/>
          <p:cNvSpPr txBox="1">
            <a:spLocks noChangeArrowheads="1"/>
          </p:cNvSpPr>
          <p:nvPr/>
        </p:nvSpPr>
        <p:spPr bwMode="auto">
          <a:xfrm>
            <a:off x="844550" y="5053757"/>
            <a:ext cx="3151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r>
              <a:rPr lang="hu-HU" altLang="hu-HU" sz="2800"/>
              <a:t>Kétszer akkora sugár</a:t>
            </a:r>
            <a:endParaRPr lang="en-US" altLang="hu-HU" sz="2800"/>
          </a:p>
        </p:txBody>
      </p:sp>
      <p:sp>
        <p:nvSpPr>
          <p:cNvPr id="8" name="Szövegdoboz 7"/>
          <p:cNvSpPr txBox="1">
            <a:spLocks noChangeArrowheads="1"/>
          </p:cNvSpPr>
          <p:nvPr/>
        </p:nvSpPr>
        <p:spPr bwMode="auto">
          <a:xfrm>
            <a:off x="377825" y="5937995"/>
            <a:ext cx="5053013" cy="523875"/>
          </a:xfrm>
          <a:prstGeom prst="rect">
            <a:avLst/>
          </a:prstGeom>
          <a:ln/>
        </p:spPr>
        <p:style>
          <a:lnRef idx="1">
            <a:schemeClr val="dk1"/>
          </a:lnRef>
          <a:fillRef idx="2">
            <a:schemeClr val="dk1"/>
          </a:fillRef>
          <a:effectRef idx="1">
            <a:schemeClr val="dk1"/>
          </a:effectRef>
          <a:fontRef idx="minor">
            <a:schemeClr val="dk1"/>
          </a:fontRef>
        </p:style>
        <p:txBody>
          <a:bodyPr wrap="none">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r>
              <a:rPr lang="hu-HU" altLang="hu-HU" sz="2800" dirty="0"/>
              <a:t>tizenhatszor akkora erő/ellenállás</a:t>
            </a:r>
            <a:endParaRPr lang="en-US" altLang="hu-HU" sz="2800" dirty="0"/>
          </a:p>
        </p:txBody>
      </p:sp>
      <p:sp>
        <p:nvSpPr>
          <p:cNvPr id="9" name="Lefelé nyíl 8"/>
          <p:cNvSpPr/>
          <p:nvPr/>
        </p:nvSpPr>
        <p:spPr>
          <a:xfrm>
            <a:off x="2216150" y="5576045"/>
            <a:ext cx="473075" cy="4079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Szövegdoboz 9"/>
          <p:cNvSpPr txBox="1">
            <a:spLocks noChangeArrowheads="1"/>
          </p:cNvSpPr>
          <p:nvPr/>
        </p:nvSpPr>
        <p:spPr bwMode="auto">
          <a:xfrm>
            <a:off x="2063750" y="4706095"/>
            <a:ext cx="1004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r>
              <a:rPr lang="hu-HU" altLang="hu-HU" sz="2800"/>
              <a:t> F   ̴ r</a:t>
            </a:r>
            <a:r>
              <a:rPr lang="hu-HU" altLang="hu-HU" sz="2800" baseline="30000"/>
              <a:t>4</a:t>
            </a:r>
            <a:endParaRPr lang="en-US" altLang="hu-HU" sz="2800" baseline="30000"/>
          </a:p>
        </p:txBody>
      </p:sp>
    </p:spTree>
    <p:extLst>
      <p:ext uri="{BB962C8B-B14F-4D97-AF65-F5344CB8AC3E}">
        <p14:creationId xmlns:p14="http://schemas.microsoft.com/office/powerpoint/2010/main" val="68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144388"/>
                                        </p:tgtEl>
                                        <p:attrNameLst>
                                          <p:attrName>style.visibility</p:attrName>
                                        </p:attrNameLst>
                                      </p:cBhvr>
                                      <p:to>
                                        <p:strVal val="visible"/>
                                      </p:to>
                                    </p:set>
                                    <p:anim calcmode="lin" valueType="num">
                                      <p:cBhvr>
                                        <p:cTn id="7" dur="1000" fill="hold"/>
                                        <p:tgtEl>
                                          <p:spTgt spid="144388"/>
                                        </p:tgtEl>
                                        <p:attrNameLst>
                                          <p:attrName>ppt_w</p:attrName>
                                        </p:attrNameLst>
                                      </p:cBhvr>
                                      <p:tavLst>
                                        <p:tav tm="0">
                                          <p:val>
                                            <p:strVal val="#ppt_w*0.70"/>
                                          </p:val>
                                        </p:tav>
                                        <p:tav tm="100000">
                                          <p:val>
                                            <p:strVal val="#ppt_w"/>
                                          </p:val>
                                        </p:tav>
                                      </p:tavLst>
                                    </p:anim>
                                    <p:anim calcmode="lin" valueType="num">
                                      <p:cBhvr>
                                        <p:cTn id="8" dur="1000" fill="hold"/>
                                        <p:tgtEl>
                                          <p:spTgt spid="144388"/>
                                        </p:tgtEl>
                                        <p:attrNameLst>
                                          <p:attrName>ppt_h</p:attrName>
                                        </p:attrNameLst>
                                      </p:cBhvr>
                                      <p:tavLst>
                                        <p:tav tm="0">
                                          <p:val>
                                            <p:strVal val="#ppt_h"/>
                                          </p:val>
                                        </p:tav>
                                        <p:tav tm="100000">
                                          <p:val>
                                            <p:strVal val="#ppt_h"/>
                                          </p:val>
                                        </p:tav>
                                      </p:tavLst>
                                    </p:anim>
                                    <p:animEffect transition="in" filter="fade">
                                      <p:cBhvr>
                                        <p:cTn id="9" dur="1000"/>
                                        <p:tgtEl>
                                          <p:spTgt spid="14438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44391"/>
                                        </p:tgtEl>
                                        <p:attrNameLst>
                                          <p:attrName>style.visibility</p:attrName>
                                        </p:attrNameLst>
                                      </p:cBhvr>
                                      <p:to>
                                        <p:strVal val="visible"/>
                                      </p:to>
                                    </p:set>
                                    <p:anim calcmode="discrete" valueType="clr">
                                      <p:cBhvr override="childStyle">
                                        <p:cTn id="14" dur="80"/>
                                        <p:tgtEl>
                                          <p:spTgt spid="14439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44391"/>
                                        </p:tgtEl>
                                        <p:attrNameLst>
                                          <p:attrName>fillcolor</p:attrName>
                                        </p:attrNameLst>
                                      </p:cBhvr>
                                      <p:tavLst>
                                        <p:tav tm="0">
                                          <p:val>
                                            <p:clrVal>
                                              <a:schemeClr val="accent2"/>
                                            </p:clrVal>
                                          </p:val>
                                        </p:tav>
                                        <p:tav tm="50000">
                                          <p:val>
                                            <p:clrVal>
                                              <a:schemeClr val="hlink"/>
                                            </p:clrVal>
                                          </p:val>
                                        </p:tav>
                                      </p:tavLst>
                                    </p:anim>
                                    <p:set>
                                      <p:cBhvr>
                                        <p:cTn id="16" dur="80"/>
                                        <p:tgtEl>
                                          <p:spTgt spid="144391"/>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44392"/>
                                        </p:tgtEl>
                                        <p:attrNameLst>
                                          <p:attrName>style.visibility</p:attrName>
                                        </p:attrNameLst>
                                      </p:cBhvr>
                                      <p:to>
                                        <p:strVal val="visible"/>
                                      </p:to>
                                    </p:set>
                                    <p:anim calcmode="lin" valueType="num">
                                      <p:cBhvr>
                                        <p:cTn id="21" dur="1000" fill="hold"/>
                                        <p:tgtEl>
                                          <p:spTgt spid="144392"/>
                                        </p:tgtEl>
                                        <p:attrNameLst>
                                          <p:attrName>ppt_x</p:attrName>
                                        </p:attrNameLst>
                                      </p:cBhvr>
                                      <p:tavLst>
                                        <p:tav tm="0">
                                          <p:val>
                                            <p:strVal val="#ppt_x-.2"/>
                                          </p:val>
                                        </p:tav>
                                        <p:tav tm="100000">
                                          <p:val>
                                            <p:strVal val="#ppt_x"/>
                                          </p:val>
                                        </p:tav>
                                      </p:tavLst>
                                    </p:anim>
                                    <p:anim calcmode="lin" valueType="num">
                                      <p:cBhvr>
                                        <p:cTn id="22" dur="1000" fill="hold"/>
                                        <p:tgtEl>
                                          <p:spTgt spid="14439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4439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7170"/>
                                        </p:tgtEl>
                                        <p:attrNameLst>
                                          <p:attrName>style.visibility</p:attrName>
                                        </p:attrNameLst>
                                      </p:cBhvr>
                                      <p:to>
                                        <p:strVal val="visible"/>
                                      </p:to>
                                    </p:set>
                                    <p:animEffect transition="in" filter="fade">
                                      <p:cBhvr>
                                        <p:cTn id="28" dur="2000"/>
                                        <p:tgtEl>
                                          <p:spTgt spid="717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up)">
                                      <p:cBhvr>
                                        <p:cTn id="47" dur="500"/>
                                        <p:tgtEl>
                                          <p:spTgt spid="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0"/>
                                        <p:tgtEl>
                                          <p:spTgt spid="8"/>
                                        </p:tgtEl>
                                      </p:cBhvr>
                                    </p:animEffect>
                                    <p:anim calcmode="lin" valueType="num">
                                      <p:cBhvr>
                                        <p:cTn id="53" dur="1000" fill="hold"/>
                                        <p:tgtEl>
                                          <p:spTgt spid="8"/>
                                        </p:tgtEl>
                                        <p:attrNameLst>
                                          <p:attrName>ppt_x</p:attrName>
                                        </p:attrNameLst>
                                      </p:cBhvr>
                                      <p:tavLst>
                                        <p:tav tm="0">
                                          <p:val>
                                            <p:strVal val="#ppt_x"/>
                                          </p:val>
                                        </p:tav>
                                        <p:tav tm="100000">
                                          <p:val>
                                            <p:strVal val="#ppt_x"/>
                                          </p:val>
                                        </p:tav>
                                      </p:tavLst>
                                    </p:anim>
                                    <p:anim calcmode="lin" valueType="num">
                                      <p:cBhvr>
                                        <p:cTn id="5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1" grpId="0"/>
      <p:bldP spid="144392" grpId="0" animBg="1"/>
      <p:bldP spid="7" grpId="0"/>
      <p:bldP spid="8" grpId="0" animBg="1"/>
      <p:bldP spid="9" grpId="0" animBg="1"/>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Ben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1307257"/>
            <a:ext cx="3810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6"/>
          <p:cNvSpPr>
            <a:spLocks noChangeArrowheads="1"/>
          </p:cNvSpPr>
          <p:nvPr/>
        </p:nvSpPr>
        <p:spPr bwMode="auto">
          <a:xfrm>
            <a:off x="1331913" y="116632"/>
            <a:ext cx="2663825" cy="5238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r>
              <a:rPr lang="hu-HU" altLang="hu-HU" sz="2800" b="1">
                <a:latin typeface="Times New Roman" pitchFamily="18" charset="0"/>
                <a:cs typeface="Times New Roman" pitchFamily="18" charset="0"/>
              </a:rPr>
              <a:t>Hajlító erő</a:t>
            </a:r>
            <a:endParaRPr lang="en-US" altLang="hu-HU" sz="2800">
              <a:latin typeface="Times New Roman" pitchFamily="18" charset="0"/>
              <a:cs typeface="Times New Roman" pitchFamily="18" charset="0"/>
            </a:endParaRPr>
          </a:p>
        </p:txBody>
      </p:sp>
      <p:pic>
        <p:nvPicPr>
          <p:cNvPr id="34820" name="Picture 2" descr="http://www.cdli.ca/courses/isys1205/unit03_org01_ilo01/images/u3s4l1-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758232"/>
            <a:ext cx="47529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4"/>
          <p:cNvSpPr txBox="1">
            <a:spLocks noChangeArrowheads="1"/>
          </p:cNvSpPr>
          <p:nvPr/>
        </p:nvSpPr>
        <p:spPr bwMode="auto">
          <a:xfrm>
            <a:off x="4572000" y="357932"/>
            <a:ext cx="424815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r>
              <a:rPr lang="hu-HU" altLang="hu-HU" sz="2800" b="1" i="1">
                <a:solidFill>
                  <a:srgbClr val="000099"/>
                </a:solidFill>
                <a:latin typeface="Times New Roman" pitchFamily="18" charset="0"/>
                <a:cs typeface="Times New Roman" pitchFamily="18" charset="0"/>
              </a:rPr>
              <a:t>A hajlító erő</a:t>
            </a:r>
            <a:r>
              <a:rPr lang="hu-HU" altLang="hu-HU" b="1" i="1">
                <a:latin typeface="Times New Roman" pitchFamily="18" charset="0"/>
                <a:cs typeface="Times New Roman" pitchFamily="18" charset="0"/>
              </a:rPr>
              <a:t> </a:t>
            </a:r>
          </a:p>
          <a:p>
            <a:pPr algn="ctr"/>
            <a:r>
              <a:rPr lang="hu-HU" altLang="hu-HU" b="1" i="1">
                <a:solidFill>
                  <a:srgbClr val="FF0000"/>
                </a:solidFill>
                <a:latin typeface="Times New Roman" pitchFamily="18" charset="0"/>
                <a:cs typeface="Times New Roman" pitchFamily="18" charset="0"/>
              </a:rPr>
              <a:t>Egy (kettő) a test hosszúsági tengelyére merőlegesen ható erő</a:t>
            </a:r>
            <a:r>
              <a:rPr lang="hu-HU" altLang="hu-HU" b="1" i="1">
                <a:latin typeface="Times New Roman" pitchFamily="18" charset="0"/>
                <a:cs typeface="Times New Roman" pitchFamily="18" charset="0"/>
              </a:rPr>
              <a:t>, </a:t>
            </a:r>
          </a:p>
          <a:p>
            <a:pPr algn="ctr"/>
            <a:r>
              <a:rPr lang="hu-HU" altLang="hu-HU" b="1" i="1">
                <a:latin typeface="Times New Roman" pitchFamily="18" charset="0"/>
                <a:cs typeface="Times New Roman" pitchFamily="18" charset="0"/>
              </a:rPr>
              <a:t>amely a test részecskéit az egyik oldalon közelíti, a másik oldalon távolítja</a:t>
            </a:r>
            <a:endParaRPr lang="en-US" altLang="hu-HU">
              <a:latin typeface="Times New Roman" pitchFamily="18" charset="0"/>
              <a:cs typeface="Times New Roman" pitchFamily="18" charset="0"/>
            </a:endParaRPr>
          </a:p>
        </p:txBody>
      </p:sp>
      <p:sp>
        <p:nvSpPr>
          <p:cNvPr id="10" name="Text Box 22"/>
          <p:cNvSpPr txBox="1">
            <a:spLocks noChangeArrowheads="1"/>
          </p:cNvSpPr>
          <p:nvPr/>
        </p:nvSpPr>
        <p:spPr bwMode="auto">
          <a:xfrm>
            <a:off x="4572000" y="4390182"/>
            <a:ext cx="4321175" cy="8302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r>
              <a:rPr lang="hu-HU" altLang="hu-HU" i="1"/>
              <a:t>A hajlító erő merőleges a test hosszúsági tengelyére</a:t>
            </a:r>
            <a:endParaRPr lang="en-US" altLang="hu-HU"/>
          </a:p>
        </p:txBody>
      </p:sp>
      <p:cxnSp>
        <p:nvCxnSpPr>
          <p:cNvPr id="5" name="Egyenes összekötő nyíllal 4"/>
          <p:cNvCxnSpPr/>
          <p:nvPr/>
        </p:nvCxnSpPr>
        <p:spPr>
          <a:xfrm>
            <a:off x="755650" y="3958382"/>
            <a:ext cx="1152525" cy="0"/>
          </a:xfrm>
          <a:prstGeom prst="straightConnector1">
            <a:avLst/>
          </a:prstGeom>
          <a:ln w="28575">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 name="Szövegdoboz 5"/>
          <p:cNvSpPr txBox="1">
            <a:spLocks noChangeArrowheads="1"/>
          </p:cNvSpPr>
          <p:nvPr/>
        </p:nvSpPr>
        <p:spPr bwMode="auto">
          <a:xfrm>
            <a:off x="1169988" y="4072682"/>
            <a:ext cx="3349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r>
              <a:rPr lang="hu-HU" altLang="hu-HU" sz="2800">
                <a:solidFill>
                  <a:srgbClr val="002060"/>
                </a:solidFill>
              </a:rPr>
              <a:t>L</a:t>
            </a:r>
            <a:endParaRPr lang="en-US" altLang="hu-HU" sz="2800">
              <a:solidFill>
                <a:srgbClr val="002060"/>
              </a:solidFill>
            </a:endParaRPr>
          </a:p>
        </p:txBody>
      </p:sp>
      <p:sp>
        <p:nvSpPr>
          <p:cNvPr id="11" name="Szövegdoboz 10"/>
          <p:cNvSpPr txBox="1">
            <a:spLocks noChangeArrowheads="1"/>
          </p:cNvSpPr>
          <p:nvPr/>
        </p:nvSpPr>
        <p:spPr bwMode="auto">
          <a:xfrm>
            <a:off x="730250" y="4629895"/>
            <a:ext cx="3286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r>
              <a:rPr lang="hu-HU" altLang="hu-HU" sz="2800"/>
              <a:t>Kétszer akkora hossz</a:t>
            </a:r>
            <a:endParaRPr lang="en-US" altLang="hu-HU" sz="2800"/>
          </a:p>
        </p:txBody>
      </p:sp>
      <p:sp>
        <p:nvSpPr>
          <p:cNvPr id="12" name="Szövegdoboz 11"/>
          <p:cNvSpPr txBox="1">
            <a:spLocks noChangeArrowheads="1"/>
          </p:cNvSpPr>
          <p:nvPr/>
        </p:nvSpPr>
        <p:spPr bwMode="auto">
          <a:xfrm>
            <a:off x="422275" y="5514132"/>
            <a:ext cx="3903663" cy="523875"/>
          </a:xfrm>
          <a:prstGeom prst="rect">
            <a:avLst/>
          </a:prstGeom>
          <a:ln/>
        </p:spPr>
        <p:style>
          <a:lnRef idx="1">
            <a:schemeClr val="dk1"/>
          </a:lnRef>
          <a:fillRef idx="2">
            <a:schemeClr val="dk1"/>
          </a:fillRef>
          <a:effectRef idx="1">
            <a:schemeClr val="dk1"/>
          </a:effectRef>
          <a:fontRef idx="minor">
            <a:schemeClr val="dk1"/>
          </a:fontRef>
        </p:style>
        <p:txBody>
          <a:bodyPr wrap="none">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r>
              <a:rPr lang="hu-HU" altLang="hu-HU" sz="2800" dirty="0"/>
              <a:t>nyolcszor akkora lehajlás</a:t>
            </a:r>
            <a:endParaRPr lang="en-US" altLang="hu-HU" sz="2800" dirty="0"/>
          </a:p>
        </p:txBody>
      </p:sp>
      <p:sp>
        <p:nvSpPr>
          <p:cNvPr id="13" name="Lefelé nyíl 12"/>
          <p:cNvSpPr/>
          <p:nvPr/>
        </p:nvSpPr>
        <p:spPr>
          <a:xfrm>
            <a:off x="2101850" y="5152182"/>
            <a:ext cx="473075" cy="4079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Szövegdoboz 13"/>
          <p:cNvSpPr txBox="1">
            <a:spLocks noChangeArrowheads="1"/>
          </p:cNvSpPr>
          <p:nvPr/>
        </p:nvSpPr>
        <p:spPr bwMode="auto">
          <a:xfrm>
            <a:off x="1949450" y="4282232"/>
            <a:ext cx="1227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r>
              <a:rPr lang="hu-HU" altLang="hu-HU" sz="2800"/>
              <a:t> </a:t>
            </a:r>
            <a:r>
              <a:rPr lang="hu-HU" altLang="hu-HU" sz="2800">
                <a:sym typeface="Symbol" pitchFamily="18" charset="2"/>
              </a:rPr>
              <a:t>s</a:t>
            </a:r>
            <a:r>
              <a:rPr lang="hu-HU" altLang="hu-HU" sz="2800"/>
              <a:t>   ̴ L</a:t>
            </a:r>
            <a:r>
              <a:rPr lang="hu-HU" altLang="hu-HU" sz="2800" baseline="30000"/>
              <a:t>3</a:t>
            </a:r>
            <a:endParaRPr lang="en-US" altLang="hu-HU" sz="2800" baseline="30000"/>
          </a:p>
        </p:txBody>
      </p:sp>
    </p:spTree>
    <p:extLst>
      <p:ext uri="{BB962C8B-B14F-4D97-AF65-F5344CB8AC3E}">
        <p14:creationId xmlns:p14="http://schemas.microsoft.com/office/powerpoint/2010/main" val="9041186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ppt_x</p:attrName>
                                        </p:attrNameLst>
                                      </p:cBhvr>
                                      <p:tavLst>
                                        <p:tav tm="0">
                                          <p:val>
                                            <p:strVal val="#ppt_x-.2"/>
                                          </p:val>
                                        </p:tav>
                                        <p:tav tm="100000">
                                          <p:val>
                                            <p:strVal val="#ppt_x"/>
                                          </p:val>
                                        </p:tav>
                                      </p:tavLst>
                                    </p:anim>
                                    <p:anim calcmode="lin" valueType="num">
                                      <p:cBhvr>
                                        <p:cTn id="15"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up)">
                                      <p:cBhvr>
                                        <p:cTn id="47" dur="500"/>
                                        <p:tgtEl>
                                          <p:spTgt spid="1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6" grpId="0"/>
      <p:bldP spid="11" grpId="0"/>
      <p:bldP spid="12" grpId="0" animBg="1"/>
      <p:bldP spid="13" grpId="0" animBg="1"/>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6038" y="2586087"/>
            <a:ext cx="12128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5"/>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9425" y="2133650"/>
            <a:ext cx="346075"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5" name="Picture 9"/>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64013" y="2787700"/>
            <a:ext cx="598487"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10" descr="CombinedStres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1413" y="1916162"/>
            <a:ext cx="4762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 Box 11"/>
          <p:cNvSpPr txBox="1">
            <a:spLocks noChangeArrowheads="1"/>
          </p:cNvSpPr>
          <p:nvPr/>
        </p:nvSpPr>
        <p:spPr bwMode="auto">
          <a:xfrm>
            <a:off x="2590799" y="620688"/>
            <a:ext cx="3743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spcBef>
                <a:spcPct val="50000"/>
              </a:spcBef>
            </a:pPr>
            <a:r>
              <a:rPr lang="hu-HU" altLang="hu-HU" dirty="0"/>
              <a:t>Összetett erőhatás</a:t>
            </a:r>
            <a:endParaRPr lang="en-GB" altLang="hu-HU" dirty="0"/>
          </a:p>
        </p:txBody>
      </p:sp>
    </p:spTree>
    <p:extLst>
      <p:ext uri="{BB962C8B-B14F-4D97-AF65-F5344CB8AC3E}">
        <p14:creationId xmlns:p14="http://schemas.microsoft.com/office/powerpoint/2010/main" val="2716894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75780"/>
                                        </p:tgtEl>
                                        <p:attrNameLst>
                                          <p:attrName>style.visibility</p:attrName>
                                        </p:attrNameLst>
                                      </p:cBhvr>
                                      <p:to>
                                        <p:strVal val="visible"/>
                                      </p:to>
                                    </p:set>
                                    <p:animEffect transition="in" filter="box(out)">
                                      <p:cBhvr>
                                        <p:cTn id="7" dur="500"/>
                                        <p:tgtEl>
                                          <p:spTgt spid="75780"/>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75781"/>
                                        </p:tgtEl>
                                        <p:attrNameLst>
                                          <p:attrName>style.visibility</p:attrName>
                                        </p:attrNameLst>
                                      </p:cBhvr>
                                      <p:to>
                                        <p:strVal val="visible"/>
                                      </p:to>
                                    </p:set>
                                    <p:animEffect transition="in" filter="box(out)">
                                      <p:cBhvr>
                                        <p:cTn id="12" dur="500"/>
                                        <p:tgtEl>
                                          <p:spTgt spid="75781"/>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75785"/>
                                        </p:tgtEl>
                                        <p:attrNameLst>
                                          <p:attrName>style.visibility</p:attrName>
                                        </p:attrNameLst>
                                      </p:cBhvr>
                                      <p:to>
                                        <p:strVal val="visible"/>
                                      </p:to>
                                    </p:set>
                                    <p:animEffect transition="in" filter="box(out)">
                                      <p:cBhvr>
                                        <p:cTn id="17" dur="500"/>
                                        <p:tgtEl>
                                          <p:spTgt spid="75785"/>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3"/>
          <p:cNvSpPr txBox="1">
            <a:spLocks noChangeArrowheads="1"/>
          </p:cNvSpPr>
          <p:nvPr/>
        </p:nvSpPr>
        <p:spPr bwMode="auto">
          <a:xfrm>
            <a:off x="468313" y="357188"/>
            <a:ext cx="73183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spcBef>
                <a:spcPct val="50000"/>
              </a:spcBef>
            </a:pPr>
            <a:r>
              <a:rPr lang="hu-HU" altLang="hu-HU" sz="2800" b="1" i="1">
                <a:latin typeface="Times New Roman" pitchFamily="18" charset="0"/>
                <a:cs typeface="Times New Roman" pitchFamily="18" charset="0"/>
              </a:rPr>
              <a:t>A csontok ellenállóképessége nyomó, nyújtó és nyíróerőkkel szemben</a:t>
            </a:r>
            <a:endParaRPr lang="en-US" altLang="hu-HU" sz="2800" b="1" i="1">
              <a:latin typeface="Times New Roman" pitchFamily="18" charset="0"/>
              <a:cs typeface="Times New Roman" pitchFamily="18" charset="0"/>
            </a:endParaRPr>
          </a:p>
        </p:txBody>
      </p:sp>
      <p:graphicFrame>
        <p:nvGraphicFramePr>
          <p:cNvPr id="6" name="Diagram 5"/>
          <p:cNvGraphicFramePr>
            <a:graphicFrameLocks/>
          </p:cNvGraphicFramePr>
          <p:nvPr>
            <p:extLst>
              <p:ext uri="{D42A27DB-BD31-4B8C-83A1-F6EECF244321}">
                <p14:modId xmlns:p14="http://schemas.microsoft.com/office/powerpoint/2010/main" val="326727957"/>
              </p:ext>
            </p:extLst>
          </p:nvPr>
        </p:nvGraphicFramePr>
        <p:xfrm>
          <a:off x="1259632" y="1772816"/>
          <a:ext cx="6048672" cy="37444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88096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363" y="1773238"/>
            <a:ext cx="5172075"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Szövegdoboz 2"/>
          <p:cNvSpPr txBox="1">
            <a:spLocks noChangeArrowheads="1"/>
          </p:cNvSpPr>
          <p:nvPr/>
        </p:nvSpPr>
        <p:spPr bwMode="auto">
          <a:xfrm>
            <a:off x="971550" y="549275"/>
            <a:ext cx="70564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r>
              <a:rPr lang="hu-HU" altLang="hu-HU" b="1" dirty="0"/>
              <a:t>A </a:t>
            </a:r>
            <a:r>
              <a:rPr lang="hu-HU" altLang="hu-HU" b="1" dirty="0" err="1"/>
              <a:t>tibia</a:t>
            </a:r>
            <a:r>
              <a:rPr lang="hu-HU" altLang="hu-HU" b="1" dirty="0"/>
              <a:t> axiális erőhatásokkal szembeni ellenállása különböző </a:t>
            </a:r>
            <a:r>
              <a:rPr lang="hu-HU" altLang="hu-HU" b="1" dirty="0" smtClean="0"/>
              <a:t>vizsgálatokban, </a:t>
            </a:r>
            <a:endParaRPr lang="en-US" altLang="hu-HU" dirty="0"/>
          </a:p>
        </p:txBody>
      </p:sp>
    </p:spTree>
    <p:extLst>
      <p:ext uri="{BB962C8B-B14F-4D97-AF65-F5344CB8AC3E}">
        <p14:creationId xmlns:p14="http://schemas.microsoft.com/office/powerpoint/2010/main" val="34759103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Kép 3" descr="stress-strain bon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428750"/>
            <a:ext cx="57785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3"/>
          <p:cNvSpPr txBox="1">
            <a:spLocks noChangeArrowheads="1"/>
          </p:cNvSpPr>
          <p:nvPr/>
        </p:nvSpPr>
        <p:spPr bwMode="auto">
          <a:xfrm>
            <a:off x="2071688" y="357188"/>
            <a:ext cx="571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spcBef>
                <a:spcPct val="50000"/>
              </a:spcBef>
            </a:pPr>
            <a:r>
              <a:rPr lang="hu-HU" altLang="hu-HU" sz="3200" b="1" i="1">
                <a:latin typeface="Times New Roman" pitchFamily="18" charset="0"/>
                <a:cs typeface="Times New Roman" pitchFamily="18" charset="0"/>
              </a:rPr>
              <a:t>Terhelés-megnyúlás görbe </a:t>
            </a:r>
            <a:endParaRPr lang="en-US" altLang="hu-HU" sz="3200" b="1" i="1">
              <a:latin typeface="Times New Roman" pitchFamily="18" charset="0"/>
              <a:cs typeface="Times New Roman" pitchFamily="18" charset="0"/>
            </a:endParaRPr>
          </a:p>
        </p:txBody>
      </p:sp>
      <p:pic>
        <p:nvPicPr>
          <p:cNvPr id="38916" name="Picture 2" descr="http://www.pt.ntu.edu.tw/hmchai/Biomechanics/BMmaterial/Bone.files/BoneStiffne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0688" y="2071688"/>
            <a:ext cx="3143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Szövegdoboz 8"/>
          <p:cNvSpPr txBox="1">
            <a:spLocks noChangeArrowheads="1"/>
          </p:cNvSpPr>
          <p:nvPr/>
        </p:nvSpPr>
        <p:spPr bwMode="auto">
          <a:xfrm>
            <a:off x="1071563" y="4572000"/>
            <a:ext cx="714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r>
              <a:rPr lang="hu-HU" altLang="hu-HU"/>
              <a:t>A</a:t>
            </a:r>
            <a:endParaRPr lang="en-GB" altLang="hu-HU"/>
          </a:p>
        </p:txBody>
      </p:sp>
      <p:sp>
        <p:nvSpPr>
          <p:cNvPr id="38918" name="Szövegdoboz 9"/>
          <p:cNvSpPr txBox="1">
            <a:spLocks noChangeArrowheads="1"/>
          </p:cNvSpPr>
          <p:nvPr/>
        </p:nvSpPr>
        <p:spPr bwMode="auto">
          <a:xfrm>
            <a:off x="2428875" y="2071688"/>
            <a:ext cx="571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r>
              <a:rPr lang="hu-HU" altLang="hu-HU"/>
              <a:t>B</a:t>
            </a:r>
            <a:endParaRPr lang="en-GB" altLang="hu-HU"/>
          </a:p>
        </p:txBody>
      </p:sp>
      <p:sp>
        <p:nvSpPr>
          <p:cNvPr id="38919" name="Szövegdoboz 10"/>
          <p:cNvSpPr txBox="1">
            <a:spLocks noChangeArrowheads="1"/>
          </p:cNvSpPr>
          <p:nvPr/>
        </p:nvSpPr>
        <p:spPr bwMode="auto">
          <a:xfrm>
            <a:off x="5000625" y="1785938"/>
            <a:ext cx="357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r>
              <a:rPr lang="hu-HU" altLang="hu-HU"/>
              <a:t>C</a:t>
            </a:r>
            <a:endParaRPr lang="en-GB" altLang="hu-HU"/>
          </a:p>
        </p:txBody>
      </p:sp>
    </p:spTree>
    <p:extLst>
      <p:ext uri="{BB962C8B-B14F-4D97-AF65-F5344CB8AC3E}">
        <p14:creationId xmlns:p14="http://schemas.microsoft.com/office/powerpoint/2010/main" val="687327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082" y="1268760"/>
            <a:ext cx="4848181" cy="4236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3013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143000"/>
            <a:ext cx="61849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3"/>
          <p:cNvSpPr>
            <a:spLocks noChangeArrowheads="1"/>
          </p:cNvSpPr>
          <p:nvPr/>
        </p:nvSpPr>
        <p:spPr bwMode="auto">
          <a:xfrm>
            <a:off x="685800" y="381000"/>
            <a:ext cx="822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spcBef>
                <a:spcPct val="50000"/>
              </a:spcBef>
            </a:pPr>
            <a:r>
              <a:rPr lang="en-US" altLang="hu-HU" sz="2800" b="1">
                <a:latin typeface="Times New Roman" pitchFamily="18" charset="0"/>
              </a:rPr>
              <a:t>FESZ</a:t>
            </a:r>
            <a:r>
              <a:rPr lang="hu-HU" altLang="hu-HU" sz="2800" b="1">
                <a:latin typeface="Times New Roman" pitchFamily="18" charset="0"/>
              </a:rPr>
              <a:t>Ü</a:t>
            </a:r>
            <a:r>
              <a:rPr lang="en-US" altLang="hu-HU" sz="2800" b="1">
                <a:latin typeface="Times New Roman" pitchFamily="18" charset="0"/>
              </a:rPr>
              <a:t>LÉS (STRESS) – MEGNYÚLÁS (STRAIN)</a:t>
            </a:r>
            <a:endParaRPr lang="en-US" altLang="hu-HU" sz="2800" b="1"/>
          </a:p>
        </p:txBody>
      </p:sp>
    </p:spTree>
    <p:extLst>
      <p:ext uri="{BB962C8B-B14F-4D97-AF65-F5344CB8AC3E}">
        <p14:creationId xmlns:p14="http://schemas.microsoft.com/office/powerpoint/2010/main" val="2586733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http://hansmalab.physics.ucsb.edu/images/MechDataGraphComparis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590" y="1484784"/>
            <a:ext cx="4321743" cy="3960440"/>
          </a:xfrm>
          <a:prstGeom prst="rect">
            <a:avLst/>
          </a:prstGeom>
          <a:noFill/>
          <a:extLst>
            <a:ext uri="{909E8E84-426E-40DD-AFC4-6F175D3DCCD1}">
              <a14:hiddenFill xmlns:a14="http://schemas.microsoft.com/office/drawing/2010/main">
                <a:solidFill>
                  <a:srgbClr val="FFFFFF"/>
                </a:solidFill>
              </a14:hiddenFill>
            </a:ext>
          </a:extLst>
        </p:spPr>
      </p:pic>
      <p:sp>
        <p:nvSpPr>
          <p:cNvPr id="2" name="Szövegdoboz 1"/>
          <p:cNvSpPr txBox="1"/>
          <p:nvPr/>
        </p:nvSpPr>
        <p:spPr>
          <a:xfrm>
            <a:off x="2051720" y="332656"/>
            <a:ext cx="5429498" cy="523220"/>
          </a:xfrm>
          <a:prstGeom prst="rect">
            <a:avLst/>
          </a:prstGeom>
          <a:noFill/>
        </p:spPr>
        <p:txBody>
          <a:bodyPr wrap="square" rtlCol="0">
            <a:spAutoFit/>
          </a:bodyPr>
          <a:lstStyle/>
          <a:p>
            <a:pPr algn="ctr"/>
            <a:r>
              <a:rPr lang="hu-HU" sz="2800" b="1" dirty="0" smtClean="0"/>
              <a:t>Életkor, csont állapot</a:t>
            </a:r>
            <a:endParaRPr lang="hu-HU" sz="2800" b="1" dirty="0"/>
          </a:p>
        </p:txBody>
      </p:sp>
      <p:graphicFrame>
        <p:nvGraphicFramePr>
          <p:cNvPr id="6" name="Diagram 5"/>
          <p:cNvGraphicFramePr>
            <a:graphicFrameLocks/>
          </p:cNvGraphicFramePr>
          <p:nvPr>
            <p:extLst>
              <p:ext uri="{D42A27DB-BD31-4B8C-83A1-F6EECF244321}">
                <p14:modId xmlns:p14="http://schemas.microsoft.com/office/powerpoint/2010/main" val="1145446323"/>
              </p:ext>
            </p:extLst>
          </p:nvPr>
        </p:nvGraphicFramePr>
        <p:xfrm>
          <a:off x="5652120" y="2093404"/>
          <a:ext cx="2995613"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81386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hansmalab.physics.ucsb.edu/images/MechDataGraphComparis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590" y="1484784"/>
            <a:ext cx="4321743" cy="39604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p:cNvGraphicFramePr>
            <a:graphicFrameLocks/>
          </p:cNvGraphicFramePr>
          <p:nvPr>
            <p:extLst>
              <p:ext uri="{D42A27DB-BD31-4B8C-83A1-F6EECF244321}">
                <p14:modId xmlns:p14="http://schemas.microsoft.com/office/powerpoint/2010/main" val="1620558366"/>
              </p:ext>
            </p:extLst>
          </p:nvPr>
        </p:nvGraphicFramePr>
        <p:xfrm>
          <a:off x="5364088" y="1916832"/>
          <a:ext cx="3170486" cy="30243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5871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hansmalab.physics.ucsb.edu/images/MechDataGraphComparis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590" y="1484784"/>
            <a:ext cx="4321743" cy="39604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p:cNvGraphicFramePr>
            <a:graphicFrameLocks/>
          </p:cNvGraphicFramePr>
          <p:nvPr>
            <p:extLst>
              <p:ext uri="{D42A27DB-BD31-4B8C-83A1-F6EECF244321}">
                <p14:modId xmlns:p14="http://schemas.microsoft.com/office/powerpoint/2010/main" val="495930702"/>
              </p:ext>
            </p:extLst>
          </p:nvPr>
        </p:nvGraphicFramePr>
        <p:xfrm>
          <a:off x="5292080" y="1916832"/>
          <a:ext cx="3462338"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921233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1" name="Szövegdoboz 17"/>
          <p:cNvSpPr txBox="1">
            <a:spLocks noChangeArrowheads="1"/>
          </p:cNvSpPr>
          <p:nvPr/>
        </p:nvSpPr>
        <p:spPr bwMode="auto">
          <a:xfrm>
            <a:off x="1042988" y="404664"/>
            <a:ext cx="66246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r>
              <a:rPr lang="hu-HU" altLang="hu-HU" sz="2800" dirty="0"/>
              <a:t>Különböző anyagok erő-deformációs görbéje</a:t>
            </a:r>
          </a:p>
        </p:txBody>
      </p:sp>
      <p:pic>
        <p:nvPicPr>
          <p:cNvPr id="1146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339912"/>
            <a:ext cx="5256584" cy="4384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9261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5900" y="990600"/>
            <a:ext cx="6248400"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 Box 4"/>
          <p:cNvSpPr txBox="1">
            <a:spLocks noChangeArrowheads="1"/>
          </p:cNvSpPr>
          <p:nvPr/>
        </p:nvSpPr>
        <p:spPr bwMode="auto">
          <a:xfrm>
            <a:off x="838200" y="304800"/>
            <a:ext cx="7391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spcBef>
                <a:spcPct val="50000"/>
              </a:spcBef>
            </a:pPr>
            <a:r>
              <a:rPr lang="hu-HU" altLang="hu-HU" sz="2800" dirty="0"/>
              <a:t>A nyújtás irányának hatása a </a:t>
            </a:r>
            <a:r>
              <a:rPr lang="hu-HU" altLang="hu-HU" sz="2800" dirty="0" err="1"/>
              <a:t>stress-strain</a:t>
            </a:r>
            <a:r>
              <a:rPr lang="hu-HU" altLang="hu-HU" sz="2800" dirty="0"/>
              <a:t> görbékre</a:t>
            </a:r>
            <a:endParaRPr lang="en-GB" altLang="hu-HU" sz="2800" dirty="0"/>
          </a:p>
        </p:txBody>
      </p:sp>
    </p:spTree>
    <p:extLst>
      <p:ext uri="{BB962C8B-B14F-4D97-AF65-F5344CB8AC3E}">
        <p14:creationId xmlns:p14="http://schemas.microsoft.com/office/powerpoint/2010/main" val="29463337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8625" y="793750"/>
            <a:ext cx="5783263" cy="530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zövegdoboz 1"/>
          <p:cNvSpPr txBox="1"/>
          <p:nvPr/>
        </p:nvSpPr>
        <p:spPr>
          <a:xfrm>
            <a:off x="3203848" y="4365104"/>
            <a:ext cx="3600400"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hu-HU" sz="2400" dirty="0" smtClean="0"/>
              <a:t>Élettani terhelési terület</a:t>
            </a:r>
            <a:endParaRPr lang="hu-HU" sz="2400" dirty="0"/>
          </a:p>
        </p:txBody>
      </p:sp>
      <p:sp>
        <p:nvSpPr>
          <p:cNvPr id="3" name="Szövegdoboz 2"/>
          <p:cNvSpPr txBox="1"/>
          <p:nvPr/>
        </p:nvSpPr>
        <p:spPr>
          <a:xfrm>
            <a:off x="4211960" y="2636912"/>
            <a:ext cx="2592288"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hu-HU" sz="2400" dirty="0" smtClean="0"/>
              <a:t>Összes energia</a:t>
            </a:r>
            <a:endParaRPr lang="hu-HU" sz="2400" dirty="0"/>
          </a:p>
        </p:txBody>
      </p:sp>
    </p:spTree>
    <p:extLst>
      <p:ext uri="{BB962C8B-B14F-4D97-AF65-F5344CB8AC3E}">
        <p14:creationId xmlns:p14="http://schemas.microsoft.com/office/powerpoint/2010/main" val="14574315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AutoShape 3"/>
          <p:cNvSpPr>
            <a:spLocks noChangeArrowheads="1"/>
          </p:cNvSpPr>
          <p:nvPr/>
        </p:nvSpPr>
        <p:spPr bwMode="auto">
          <a:xfrm>
            <a:off x="1454150" y="4164311"/>
            <a:ext cx="5626100" cy="977900"/>
          </a:xfrm>
          <a:prstGeom prst="cube">
            <a:avLst>
              <a:gd name="adj" fmla="val 24977"/>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endParaRPr lang="en-GB" altLang="hu-HU"/>
          </a:p>
        </p:txBody>
      </p:sp>
      <p:grpSp>
        <p:nvGrpSpPr>
          <p:cNvPr id="2" name="Group 4"/>
          <p:cNvGrpSpPr>
            <a:grpSpLocks/>
          </p:cNvGrpSpPr>
          <p:nvPr/>
        </p:nvGrpSpPr>
        <p:grpSpPr bwMode="auto">
          <a:xfrm>
            <a:off x="1835150" y="5154911"/>
            <a:ext cx="4635500" cy="901700"/>
            <a:chOff x="1156" y="2500"/>
            <a:chExt cx="2920" cy="568"/>
          </a:xfrm>
        </p:grpSpPr>
        <p:sp>
          <p:nvSpPr>
            <p:cNvPr id="44058" name="AutoShape 5"/>
            <p:cNvSpPr>
              <a:spLocks noChangeArrowheads="1"/>
            </p:cNvSpPr>
            <p:nvPr/>
          </p:nvSpPr>
          <p:spPr bwMode="auto">
            <a:xfrm>
              <a:off x="1156" y="2500"/>
              <a:ext cx="184" cy="568"/>
            </a:xfrm>
            <a:prstGeom prst="upArrow">
              <a:avLst>
                <a:gd name="adj1" fmla="val 50000"/>
                <a:gd name="adj2" fmla="val 154276"/>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endParaRPr lang="en-GB" altLang="hu-HU"/>
            </a:p>
          </p:txBody>
        </p:sp>
        <p:sp>
          <p:nvSpPr>
            <p:cNvPr id="44059" name="AutoShape 6"/>
            <p:cNvSpPr>
              <a:spLocks noChangeArrowheads="1"/>
            </p:cNvSpPr>
            <p:nvPr/>
          </p:nvSpPr>
          <p:spPr bwMode="auto">
            <a:xfrm>
              <a:off x="3892" y="2500"/>
              <a:ext cx="184" cy="568"/>
            </a:xfrm>
            <a:prstGeom prst="upArrow">
              <a:avLst>
                <a:gd name="adj1" fmla="val 50000"/>
                <a:gd name="adj2" fmla="val 154276"/>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endParaRPr lang="en-GB" altLang="hu-HU"/>
            </a:p>
          </p:txBody>
        </p:sp>
      </p:grpSp>
      <p:grpSp>
        <p:nvGrpSpPr>
          <p:cNvPr id="3" name="Group 7"/>
          <p:cNvGrpSpPr>
            <a:grpSpLocks/>
          </p:cNvGrpSpPr>
          <p:nvPr/>
        </p:nvGrpSpPr>
        <p:grpSpPr bwMode="auto">
          <a:xfrm>
            <a:off x="2444750" y="3630911"/>
            <a:ext cx="3340100" cy="673100"/>
            <a:chOff x="1540" y="1540"/>
            <a:chExt cx="2104" cy="424"/>
          </a:xfrm>
        </p:grpSpPr>
        <p:sp>
          <p:nvSpPr>
            <p:cNvPr id="44056" name="AutoShape 8"/>
            <p:cNvSpPr>
              <a:spLocks noChangeArrowheads="1"/>
            </p:cNvSpPr>
            <p:nvPr/>
          </p:nvSpPr>
          <p:spPr bwMode="auto">
            <a:xfrm>
              <a:off x="1540" y="1540"/>
              <a:ext cx="184" cy="424"/>
            </a:xfrm>
            <a:prstGeom prst="downArrow">
              <a:avLst>
                <a:gd name="adj1" fmla="val 50000"/>
                <a:gd name="adj2" fmla="val 115271"/>
              </a:avLst>
            </a:prstGeom>
            <a:solidFill>
              <a:srgbClr val="FF3300"/>
            </a:solidFill>
            <a:ln w="12700">
              <a:solidFill>
                <a:schemeClr val="tx1"/>
              </a:solidFill>
              <a:miter lim="800000"/>
              <a:headEnd/>
              <a:tailEnd/>
            </a:ln>
          </p:spPr>
          <p:txBody>
            <a:bodyPr wrap="none" anchor="ct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endParaRPr lang="en-GB" altLang="hu-HU"/>
            </a:p>
          </p:txBody>
        </p:sp>
        <p:sp>
          <p:nvSpPr>
            <p:cNvPr id="44057" name="AutoShape 9"/>
            <p:cNvSpPr>
              <a:spLocks noChangeArrowheads="1"/>
            </p:cNvSpPr>
            <p:nvPr/>
          </p:nvSpPr>
          <p:spPr bwMode="auto">
            <a:xfrm>
              <a:off x="3460" y="1540"/>
              <a:ext cx="184" cy="424"/>
            </a:xfrm>
            <a:prstGeom prst="downArrow">
              <a:avLst>
                <a:gd name="adj1" fmla="val 50000"/>
                <a:gd name="adj2" fmla="val 115271"/>
              </a:avLst>
            </a:prstGeom>
            <a:solidFill>
              <a:srgbClr val="FF3300"/>
            </a:solidFill>
            <a:ln w="12700">
              <a:solidFill>
                <a:schemeClr val="tx1"/>
              </a:solidFill>
              <a:miter lim="800000"/>
              <a:headEnd/>
              <a:tailEnd/>
            </a:ln>
          </p:spPr>
          <p:txBody>
            <a:bodyPr wrap="none" anchor="ct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endParaRPr lang="en-GB" altLang="hu-HU"/>
            </a:p>
          </p:txBody>
        </p:sp>
      </p:grpSp>
      <p:grpSp>
        <p:nvGrpSpPr>
          <p:cNvPr id="4" name="Group 10"/>
          <p:cNvGrpSpPr>
            <a:grpSpLocks/>
          </p:cNvGrpSpPr>
          <p:nvPr/>
        </p:nvGrpSpPr>
        <p:grpSpPr bwMode="auto">
          <a:xfrm>
            <a:off x="1454150" y="1573511"/>
            <a:ext cx="5626100" cy="2425700"/>
            <a:chOff x="916" y="244"/>
            <a:chExt cx="3544" cy="1528"/>
          </a:xfrm>
        </p:grpSpPr>
        <p:sp>
          <p:nvSpPr>
            <p:cNvPr id="44052" name="AutoShape 11"/>
            <p:cNvSpPr>
              <a:spLocks noChangeArrowheads="1"/>
            </p:cNvSpPr>
            <p:nvPr/>
          </p:nvSpPr>
          <p:spPr bwMode="auto">
            <a:xfrm>
              <a:off x="916" y="580"/>
              <a:ext cx="3544" cy="616"/>
            </a:xfrm>
            <a:prstGeom prst="cube">
              <a:avLst>
                <a:gd name="adj" fmla="val 24977"/>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endParaRPr lang="en-GB" altLang="hu-HU"/>
            </a:p>
          </p:txBody>
        </p:sp>
        <p:sp>
          <p:nvSpPr>
            <p:cNvPr id="44053" name="AutoShape 12"/>
            <p:cNvSpPr>
              <a:spLocks noChangeArrowheads="1"/>
            </p:cNvSpPr>
            <p:nvPr/>
          </p:nvSpPr>
          <p:spPr bwMode="auto">
            <a:xfrm>
              <a:off x="1156" y="1204"/>
              <a:ext cx="184" cy="568"/>
            </a:xfrm>
            <a:prstGeom prst="upArrow">
              <a:avLst>
                <a:gd name="adj1" fmla="val 50000"/>
                <a:gd name="adj2" fmla="val 154276"/>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endParaRPr lang="en-GB" altLang="hu-HU"/>
            </a:p>
          </p:txBody>
        </p:sp>
        <p:sp>
          <p:nvSpPr>
            <p:cNvPr id="44054" name="AutoShape 13"/>
            <p:cNvSpPr>
              <a:spLocks noChangeArrowheads="1"/>
            </p:cNvSpPr>
            <p:nvPr/>
          </p:nvSpPr>
          <p:spPr bwMode="auto">
            <a:xfrm>
              <a:off x="3892" y="1204"/>
              <a:ext cx="184" cy="568"/>
            </a:xfrm>
            <a:prstGeom prst="upArrow">
              <a:avLst>
                <a:gd name="adj1" fmla="val 50000"/>
                <a:gd name="adj2" fmla="val 154276"/>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endParaRPr lang="en-GB" altLang="hu-HU"/>
            </a:p>
          </p:txBody>
        </p:sp>
        <p:sp>
          <p:nvSpPr>
            <p:cNvPr id="44055" name="AutoShape 14"/>
            <p:cNvSpPr>
              <a:spLocks noChangeArrowheads="1"/>
            </p:cNvSpPr>
            <p:nvPr/>
          </p:nvSpPr>
          <p:spPr bwMode="auto">
            <a:xfrm>
              <a:off x="2500" y="244"/>
              <a:ext cx="184" cy="424"/>
            </a:xfrm>
            <a:prstGeom prst="downArrow">
              <a:avLst>
                <a:gd name="adj1" fmla="val 50000"/>
                <a:gd name="adj2" fmla="val 115271"/>
              </a:avLst>
            </a:prstGeom>
            <a:solidFill>
              <a:srgbClr val="FF3300"/>
            </a:solidFill>
            <a:ln w="12700">
              <a:solidFill>
                <a:schemeClr val="tx1"/>
              </a:solidFill>
              <a:miter lim="800000"/>
              <a:headEnd/>
              <a:tailEnd/>
            </a:ln>
          </p:spPr>
          <p:txBody>
            <a:bodyPr wrap="none" anchor="ct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endParaRPr lang="en-GB" altLang="hu-HU"/>
            </a:p>
          </p:txBody>
        </p:sp>
      </p:grpSp>
      <p:sp>
        <p:nvSpPr>
          <p:cNvPr id="69647" name="Rectangle 15"/>
          <p:cNvSpPr>
            <a:spLocks noChangeArrowheads="1"/>
          </p:cNvSpPr>
          <p:nvPr/>
        </p:nvSpPr>
        <p:spPr bwMode="auto">
          <a:xfrm>
            <a:off x="4267200" y="1643361"/>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spcBef>
                <a:spcPct val="50000"/>
              </a:spcBef>
            </a:pPr>
            <a:r>
              <a:rPr lang="en-US" altLang="hu-HU" b="1">
                <a:latin typeface="Times New Roman" pitchFamily="18" charset="0"/>
              </a:rPr>
              <a:t>10 N</a:t>
            </a:r>
          </a:p>
        </p:txBody>
      </p:sp>
      <p:grpSp>
        <p:nvGrpSpPr>
          <p:cNvPr id="5" name="Group 16"/>
          <p:cNvGrpSpPr>
            <a:grpSpLocks/>
          </p:cNvGrpSpPr>
          <p:nvPr/>
        </p:nvGrpSpPr>
        <p:grpSpPr bwMode="auto">
          <a:xfrm>
            <a:off x="2590800" y="1417936"/>
            <a:ext cx="3048000" cy="4645025"/>
            <a:chOff x="1632" y="146"/>
            <a:chExt cx="1920" cy="2926"/>
          </a:xfrm>
        </p:grpSpPr>
        <p:sp>
          <p:nvSpPr>
            <p:cNvPr id="44049" name="Line 17"/>
            <p:cNvSpPr>
              <a:spLocks noChangeShapeType="1"/>
            </p:cNvSpPr>
            <p:nvPr/>
          </p:nvSpPr>
          <p:spPr bwMode="auto">
            <a:xfrm>
              <a:off x="2592" y="146"/>
              <a:ext cx="0" cy="139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44050" name="Line 18"/>
            <p:cNvSpPr>
              <a:spLocks noChangeShapeType="1"/>
            </p:cNvSpPr>
            <p:nvPr/>
          </p:nvSpPr>
          <p:spPr bwMode="auto">
            <a:xfrm>
              <a:off x="1632" y="1682"/>
              <a:ext cx="0" cy="139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44051" name="Line 19"/>
            <p:cNvSpPr>
              <a:spLocks noChangeShapeType="1"/>
            </p:cNvSpPr>
            <p:nvPr/>
          </p:nvSpPr>
          <p:spPr bwMode="auto">
            <a:xfrm>
              <a:off x="3552" y="1682"/>
              <a:ext cx="0" cy="139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grpSp>
      <p:sp>
        <p:nvSpPr>
          <p:cNvPr id="69652" name="Line 20"/>
          <p:cNvSpPr>
            <a:spLocks noChangeShapeType="1"/>
          </p:cNvSpPr>
          <p:nvPr/>
        </p:nvSpPr>
        <p:spPr bwMode="auto">
          <a:xfrm>
            <a:off x="2136775" y="3395961"/>
            <a:ext cx="1901825" cy="0"/>
          </a:xfrm>
          <a:prstGeom prst="line">
            <a:avLst/>
          </a:prstGeom>
          <a:noFill/>
          <a:ln w="127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a:lstStyle/>
          <a:p>
            <a:endParaRPr lang="hu-HU"/>
          </a:p>
        </p:txBody>
      </p:sp>
      <p:grpSp>
        <p:nvGrpSpPr>
          <p:cNvPr id="6" name="Group 21"/>
          <p:cNvGrpSpPr>
            <a:grpSpLocks/>
          </p:cNvGrpSpPr>
          <p:nvPr/>
        </p:nvGrpSpPr>
        <p:grpSpPr bwMode="auto">
          <a:xfrm>
            <a:off x="2060575" y="5758161"/>
            <a:ext cx="4187825" cy="76200"/>
            <a:chOff x="1298" y="2880"/>
            <a:chExt cx="2638" cy="48"/>
          </a:xfrm>
        </p:grpSpPr>
        <p:sp>
          <p:nvSpPr>
            <p:cNvPr id="44047" name="Line 22"/>
            <p:cNvSpPr>
              <a:spLocks noChangeShapeType="1"/>
            </p:cNvSpPr>
            <p:nvPr/>
          </p:nvSpPr>
          <p:spPr bwMode="auto">
            <a:xfrm>
              <a:off x="1298" y="2880"/>
              <a:ext cx="334" cy="0"/>
            </a:xfrm>
            <a:prstGeom prst="line">
              <a:avLst/>
            </a:prstGeom>
            <a:noFill/>
            <a:ln w="127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a:lstStyle/>
            <a:p>
              <a:endParaRPr lang="hu-HU"/>
            </a:p>
          </p:txBody>
        </p:sp>
        <p:sp>
          <p:nvSpPr>
            <p:cNvPr id="44048" name="Line 23"/>
            <p:cNvSpPr>
              <a:spLocks noChangeShapeType="1"/>
            </p:cNvSpPr>
            <p:nvPr/>
          </p:nvSpPr>
          <p:spPr bwMode="auto">
            <a:xfrm>
              <a:off x="3602" y="2928"/>
              <a:ext cx="334" cy="0"/>
            </a:xfrm>
            <a:prstGeom prst="line">
              <a:avLst/>
            </a:prstGeom>
            <a:noFill/>
            <a:ln w="127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a:lstStyle/>
            <a:p>
              <a:endParaRPr lang="hu-HU"/>
            </a:p>
          </p:txBody>
        </p:sp>
      </p:grpSp>
      <p:sp>
        <p:nvSpPr>
          <p:cNvPr id="69656" name="Rectangle 24"/>
          <p:cNvSpPr>
            <a:spLocks noChangeArrowheads="1"/>
          </p:cNvSpPr>
          <p:nvPr/>
        </p:nvSpPr>
        <p:spPr bwMode="auto">
          <a:xfrm>
            <a:off x="4191000" y="2481561"/>
            <a:ext cx="274320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spcBef>
                <a:spcPct val="50000"/>
              </a:spcBef>
            </a:pPr>
            <a:r>
              <a:rPr lang="en-US" altLang="hu-HU" b="1" dirty="0">
                <a:latin typeface="Times New Roman" pitchFamily="18" charset="0"/>
              </a:rPr>
              <a:t>M= 10x </a:t>
            </a:r>
            <a:r>
              <a:rPr lang="en-US" altLang="hu-HU" b="1" dirty="0" smtClean="0">
                <a:latin typeface="Times New Roman" pitchFamily="18" charset="0"/>
              </a:rPr>
              <a:t>0,4 </a:t>
            </a:r>
            <a:r>
              <a:rPr lang="en-US" altLang="hu-HU" b="1" dirty="0">
                <a:latin typeface="Times New Roman" pitchFamily="18" charset="0"/>
              </a:rPr>
              <a:t>= 4 Nm</a:t>
            </a:r>
          </a:p>
        </p:txBody>
      </p:sp>
      <p:sp>
        <p:nvSpPr>
          <p:cNvPr id="69657" name="Rectangle 25"/>
          <p:cNvSpPr>
            <a:spLocks noChangeArrowheads="1"/>
          </p:cNvSpPr>
          <p:nvPr/>
        </p:nvSpPr>
        <p:spPr bwMode="auto">
          <a:xfrm>
            <a:off x="1447800" y="4615161"/>
            <a:ext cx="243840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spcBef>
                <a:spcPct val="50000"/>
              </a:spcBef>
            </a:pPr>
            <a:r>
              <a:rPr lang="en-US" altLang="hu-HU" b="1" dirty="0" smtClean="0">
                <a:latin typeface="Times New Roman" pitchFamily="18" charset="0"/>
              </a:rPr>
              <a:t>M</a:t>
            </a:r>
            <a:r>
              <a:rPr lang="en-US" altLang="hu-HU" b="1" baseline="-25000" dirty="0" smtClean="0">
                <a:latin typeface="Times New Roman" pitchFamily="18" charset="0"/>
              </a:rPr>
              <a:t>1</a:t>
            </a:r>
            <a:r>
              <a:rPr lang="en-US" altLang="hu-HU" b="1" dirty="0" smtClean="0">
                <a:latin typeface="Times New Roman" pitchFamily="18" charset="0"/>
              </a:rPr>
              <a:t>=10x0,15</a:t>
            </a:r>
            <a:r>
              <a:rPr lang="en-US" altLang="hu-HU" b="1" dirty="0">
                <a:latin typeface="Times New Roman" pitchFamily="18" charset="0"/>
              </a:rPr>
              <a:t>= </a:t>
            </a:r>
            <a:r>
              <a:rPr lang="en-US" altLang="hu-HU" b="1" dirty="0" smtClean="0">
                <a:latin typeface="Times New Roman" pitchFamily="18" charset="0"/>
              </a:rPr>
              <a:t>1,5</a:t>
            </a:r>
            <a:endParaRPr lang="en-US" altLang="hu-HU" b="1" dirty="0">
              <a:latin typeface="Times New Roman" pitchFamily="18" charset="0"/>
            </a:endParaRPr>
          </a:p>
        </p:txBody>
      </p:sp>
      <p:sp>
        <p:nvSpPr>
          <p:cNvPr id="69658" name="Rectangle 26"/>
          <p:cNvSpPr>
            <a:spLocks noChangeArrowheads="1"/>
          </p:cNvSpPr>
          <p:nvPr/>
        </p:nvSpPr>
        <p:spPr bwMode="auto">
          <a:xfrm>
            <a:off x="4572000" y="4615161"/>
            <a:ext cx="243840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spcBef>
                <a:spcPct val="50000"/>
              </a:spcBef>
            </a:pPr>
            <a:r>
              <a:rPr lang="en-US" altLang="hu-HU" b="1" dirty="0" smtClean="0">
                <a:latin typeface="Times New Roman" pitchFamily="18" charset="0"/>
              </a:rPr>
              <a:t>M</a:t>
            </a:r>
            <a:r>
              <a:rPr lang="en-US" altLang="hu-HU" b="1" baseline="-25000" dirty="0" smtClean="0">
                <a:latin typeface="Times New Roman" pitchFamily="18" charset="0"/>
              </a:rPr>
              <a:t>2</a:t>
            </a:r>
            <a:r>
              <a:rPr lang="en-US" altLang="hu-HU" b="1" dirty="0" smtClean="0">
                <a:latin typeface="Times New Roman" pitchFamily="18" charset="0"/>
              </a:rPr>
              <a:t>=10x0,15</a:t>
            </a:r>
            <a:r>
              <a:rPr lang="en-US" altLang="hu-HU" b="1" dirty="0">
                <a:latin typeface="Times New Roman" pitchFamily="18" charset="0"/>
              </a:rPr>
              <a:t>= </a:t>
            </a:r>
            <a:r>
              <a:rPr lang="en-US" altLang="hu-HU" b="1" dirty="0" smtClean="0">
                <a:latin typeface="Times New Roman" pitchFamily="18" charset="0"/>
              </a:rPr>
              <a:t>1,5</a:t>
            </a:r>
            <a:endParaRPr lang="en-US" altLang="hu-HU" b="1" dirty="0">
              <a:latin typeface="Times New Roman" pitchFamily="18" charset="0"/>
            </a:endParaRPr>
          </a:p>
        </p:txBody>
      </p:sp>
      <p:sp>
        <p:nvSpPr>
          <p:cNvPr id="69659" name="Rectangle 27"/>
          <p:cNvSpPr>
            <a:spLocks noChangeArrowheads="1"/>
          </p:cNvSpPr>
          <p:nvPr/>
        </p:nvSpPr>
        <p:spPr bwMode="auto">
          <a:xfrm>
            <a:off x="2971800" y="5529561"/>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spcBef>
                <a:spcPct val="50000"/>
              </a:spcBef>
            </a:pPr>
            <a:r>
              <a:rPr lang="en-US" altLang="hu-HU" b="1">
                <a:latin typeface="Times New Roman" pitchFamily="18" charset="0"/>
              </a:rPr>
              <a:t>M</a:t>
            </a:r>
            <a:r>
              <a:rPr lang="en-US" altLang="hu-HU" b="1" baseline="-25000">
                <a:latin typeface="Times New Roman" pitchFamily="18" charset="0"/>
              </a:rPr>
              <a:t>1</a:t>
            </a:r>
            <a:r>
              <a:rPr lang="en-US" altLang="hu-HU">
                <a:latin typeface="Times New Roman" pitchFamily="18" charset="0"/>
              </a:rPr>
              <a:t> + </a:t>
            </a:r>
            <a:r>
              <a:rPr lang="en-US" altLang="hu-HU" b="1">
                <a:latin typeface="Times New Roman" pitchFamily="18" charset="0"/>
              </a:rPr>
              <a:t>M</a:t>
            </a:r>
            <a:r>
              <a:rPr lang="en-US" altLang="hu-HU" b="1" baseline="-25000">
                <a:latin typeface="Times New Roman" pitchFamily="18" charset="0"/>
              </a:rPr>
              <a:t>2</a:t>
            </a:r>
            <a:r>
              <a:rPr lang="en-US" altLang="hu-HU" b="1">
                <a:latin typeface="Times New Roman" pitchFamily="18" charset="0"/>
              </a:rPr>
              <a:t>= 3 Nm</a:t>
            </a:r>
          </a:p>
        </p:txBody>
      </p:sp>
      <p:sp>
        <p:nvSpPr>
          <p:cNvPr id="44046" name="Szövegdoboz 27"/>
          <p:cNvSpPr txBox="1">
            <a:spLocks noChangeArrowheads="1"/>
          </p:cNvSpPr>
          <p:nvPr/>
        </p:nvSpPr>
        <p:spPr bwMode="auto">
          <a:xfrm>
            <a:off x="1476375" y="260648"/>
            <a:ext cx="63357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r>
              <a:rPr lang="hu-HU" altLang="hu-HU" dirty="0"/>
              <a:t>Az egy és két erő alkalmazásakor fellépő </a:t>
            </a:r>
            <a:r>
              <a:rPr lang="hu-HU" altLang="hu-HU" dirty="0" smtClean="0"/>
              <a:t>forgatónyomatékok </a:t>
            </a:r>
            <a:endParaRPr lang="hu-HU" altLang="hu-HU" dirty="0"/>
          </a:p>
        </p:txBody>
      </p:sp>
    </p:spTree>
    <p:extLst>
      <p:ext uri="{BB962C8B-B14F-4D97-AF65-F5344CB8AC3E}">
        <p14:creationId xmlns:p14="http://schemas.microsoft.com/office/powerpoint/2010/main" val="19137694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9635"/>
                                        </p:tgtEl>
                                        <p:attrNameLst>
                                          <p:attrName>style.visibility</p:attrName>
                                        </p:attrNameLst>
                                      </p:cBhvr>
                                      <p:to>
                                        <p:strVal val="visible"/>
                                      </p:to>
                                    </p:set>
                                    <p:animEffect transition="in" filter="box(out)">
                                      <p:cBhvr>
                                        <p:cTn id="7" dur="500"/>
                                        <p:tgtEl>
                                          <p:spTgt spid="69635"/>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childTnLst>
                          </p:cTn>
                        </p:par>
                        <p:par>
                          <p:cTn id="8" fill="hold" nodeType="afterGroup">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Whoosh"/>
                                        </p:tgtEl>
                                      </p:cMediaNode>
                                    </p:audio>
                                  </p:subTnLst>
                                </p:cTn>
                              </p:par>
                            </p:childTnLst>
                          </p:cTn>
                        </p:par>
                        <p:par>
                          <p:cTn id="13" fill="hold" nodeType="afterGroup">
                            <p:stCondLst>
                              <p:cond delay="1000"/>
                            </p:stCondLst>
                            <p:childTnLst>
                              <p:par>
                                <p:cTn id="14" presetID="2" presetClass="entr" presetSubtype="1"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Whoosh"/>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out)">
                                      <p:cBhvr>
                                        <p:cTn id="22" dur="500"/>
                                        <p:tgtEl>
                                          <p:spTgt spid="4"/>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iterate type="lt">
                                    <p:tmPct val="100000"/>
                                  </p:iterate>
                                  <p:childTnLst>
                                    <p:set>
                                      <p:cBhvr>
                                        <p:cTn id="26" dur="1" fill="hold">
                                          <p:stCondLst>
                                            <p:cond delay="0"/>
                                          </p:stCondLst>
                                        </p:cTn>
                                        <p:tgtEl>
                                          <p:spTgt spid="69647">
                                            <p:txEl>
                                              <p:pRg st="0" end="0"/>
                                            </p:txEl>
                                          </p:spTgt>
                                        </p:tgtEl>
                                        <p:attrNameLst>
                                          <p:attrName>style.visibility</p:attrName>
                                        </p:attrNameLst>
                                      </p:cBhvr>
                                      <p:to>
                                        <p:strVal val="visible"/>
                                      </p:to>
                                    </p:set>
                                    <p:animEffect transition="in" filter="wipe(up)">
                                      <p:cBhvr>
                                        <p:cTn id="27" dur="75"/>
                                        <p:tgtEl>
                                          <p:spTgt spid="69647">
                                            <p:txEl>
                                              <p:pRg st="0" end="0"/>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5" name="Typewriter"/>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1"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Whoosh"/>
                                        </p:tgtEl>
                                      </p:cMediaNode>
                                    </p:audio>
                                  </p:subTnLst>
                                </p:cTn>
                              </p:par>
                            </p:childTnLst>
                          </p:cTn>
                        </p:par>
                        <p:par>
                          <p:cTn id="34" fill="hold" nodeType="afterGroup">
                            <p:stCondLst>
                              <p:cond delay="500"/>
                            </p:stCondLst>
                            <p:childTnLst>
                              <p:par>
                                <p:cTn id="35" presetID="4" presetClass="entr" presetSubtype="32" fill="hold" grpId="0" nodeType="afterEffect">
                                  <p:stCondLst>
                                    <p:cond delay="0"/>
                                  </p:stCondLst>
                                  <p:childTnLst>
                                    <p:set>
                                      <p:cBhvr>
                                        <p:cTn id="36" dur="1" fill="hold">
                                          <p:stCondLst>
                                            <p:cond delay="0"/>
                                          </p:stCondLst>
                                        </p:cTn>
                                        <p:tgtEl>
                                          <p:spTgt spid="69652"/>
                                        </p:tgtEl>
                                        <p:attrNameLst>
                                          <p:attrName>style.visibility</p:attrName>
                                        </p:attrNameLst>
                                      </p:cBhvr>
                                      <p:to>
                                        <p:strVal val="visible"/>
                                      </p:to>
                                    </p:set>
                                    <p:animEffect transition="in" filter="box(out)">
                                      <p:cBhvr>
                                        <p:cTn id="37" dur="500"/>
                                        <p:tgtEl>
                                          <p:spTgt spid="69652"/>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
                                        </p:tgtEl>
                                      </p:cMediaNode>
                                    </p:audio>
                                  </p:subTnLst>
                                </p:cTn>
                              </p:par>
                            </p:childTnLst>
                          </p:cTn>
                        </p:par>
                        <p:par>
                          <p:cTn id="38" fill="hold" nodeType="afterGroup">
                            <p:stCondLst>
                              <p:cond delay="1000"/>
                            </p:stCondLst>
                            <p:childTnLst>
                              <p:par>
                                <p:cTn id="39" presetID="4" presetClass="entr" presetSubtype="32"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ox(out)">
                                      <p:cBhvr>
                                        <p:cTn id="41" dur="500"/>
                                        <p:tgtEl>
                                          <p:spTgt spid="6"/>
                                        </p:tgtEl>
                                      </p:cBhvr>
                                    </p:animEffect>
                                  </p:childTnLst>
                                  <p:subTnLst>
                                    <p:audio>
                                      <p:cMediaNode>
                                        <p:cTn display="0" masterRel="sameClick">
                                          <p:stCondLst>
                                            <p:cond evt="begin" delay="0">
                                              <p:tn val="39"/>
                                            </p:cond>
                                          </p:stCondLst>
                                          <p:endCondLst>
                                            <p:cond evt="onStopAudio" delay="0">
                                              <p:tgtEl>
                                                <p:sldTgt/>
                                              </p:tgtEl>
                                            </p:cond>
                                          </p:endCondLst>
                                        </p:cTn>
                                        <p:tgtEl>
                                          <p:sndTgt r:embed="rId3" name="Camera"/>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1" fill="hold" grpId="0" nodeType="clickEffect">
                                  <p:stCondLst>
                                    <p:cond delay="0"/>
                                  </p:stCondLst>
                                  <p:iterate type="lt">
                                    <p:tmPct val="100000"/>
                                  </p:iterate>
                                  <p:childTnLst>
                                    <p:set>
                                      <p:cBhvr>
                                        <p:cTn id="45" dur="1" fill="hold">
                                          <p:stCondLst>
                                            <p:cond delay="0"/>
                                          </p:stCondLst>
                                        </p:cTn>
                                        <p:tgtEl>
                                          <p:spTgt spid="69656">
                                            <p:txEl>
                                              <p:pRg st="0" end="0"/>
                                            </p:txEl>
                                          </p:spTgt>
                                        </p:tgtEl>
                                        <p:attrNameLst>
                                          <p:attrName>style.visibility</p:attrName>
                                        </p:attrNameLst>
                                      </p:cBhvr>
                                      <p:to>
                                        <p:strVal val="visible"/>
                                      </p:to>
                                    </p:set>
                                    <p:animEffect transition="in" filter="wipe(up)">
                                      <p:cBhvr>
                                        <p:cTn id="46" dur="75"/>
                                        <p:tgtEl>
                                          <p:spTgt spid="69656">
                                            <p:txEl>
                                              <p:pRg st="0" end="0"/>
                                            </p:txEl>
                                          </p:spTgt>
                                        </p:tgtEl>
                                      </p:cBhvr>
                                    </p:animEffect>
                                  </p:childTnLst>
                                  <p:subTnLst>
                                    <p:audio>
                                      <p:cMediaNode>
                                        <p:cTn display="0" masterRel="sameClick">
                                          <p:stCondLst>
                                            <p:cond evt="begin" delay="0">
                                              <p:tn val="44"/>
                                            </p:cond>
                                          </p:stCondLst>
                                          <p:endCondLst>
                                            <p:cond evt="onStopAudio" delay="0">
                                              <p:tgtEl>
                                                <p:sldTgt/>
                                              </p:tgtEl>
                                            </p:cond>
                                          </p:endCondLst>
                                        </p:cTn>
                                        <p:tgtEl>
                                          <p:sndTgt r:embed="rId5" name="Typewriter"/>
                                        </p:tgtEl>
                                      </p:cMediaNode>
                                    </p:audio>
                                  </p:subTnLst>
                                </p:cTn>
                              </p:par>
                            </p:childTnLst>
                          </p:cTn>
                        </p:par>
                        <p:par>
                          <p:cTn id="47" fill="hold" nodeType="afterGroup">
                            <p:stCondLst>
                              <p:cond delay="900"/>
                            </p:stCondLst>
                            <p:childTnLst>
                              <p:par>
                                <p:cTn id="48" presetID="22" presetClass="entr" presetSubtype="1" fill="hold" grpId="0" nodeType="afterEffect">
                                  <p:stCondLst>
                                    <p:cond delay="0"/>
                                  </p:stCondLst>
                                  <p:iterate type="lt">
                                    <p:tmPct val="100000"/>
                                  </p:iterate>
                                  <p:childTnLst>
                                    <p:set>
                                      <p:cBhvr>
                                        <p:cTn id="49" dur="1" fill="hold">
                                          <p:stCondLst>
                                            <p:cond delay="0"/>
                                          </p:stCondLst>
                                        </p:cTn>
                                        <p:tgtEl>
                                          <p:spTgt spid="69657">
                                            <p:txEl>
                                              <p:pRg st="0" end="0"/>
                                            </p:txEl>
                                          </p:spTgt>
                                        </p:tgtEl>
                                        <p:attrNameLst>
                                          <p:attrName>style.visibility</p:attrName>
                                        </p:attrNameLst>
                                      </p:cBhvr>
                                      <p:to>
                                        <p:strVal val="visible"/>
                                      </p:to>
                                    </p:set>
                                    <p:animEffect transition="in" filter="wipe(up)">
                                      <p:cBhvr>
                                        <p:cTn id="50" dur="75"/>
                                        <p:tgtEl>
                                          <p:spTgt spid="69657">
                                            <p:txEl>
                                              <p:pRg st="0" end="0"/>
                                            </p:txEl>
                                          </p:spTgt>
                                        </p:tgtEl>
                                      </p:cBhvr>
                                    </p:animEffect>
                                  </p:childTnLst>
                                  <p:subTnLst>
                                    <p:audio>
                                      <p:cMediaNode>
                                        <p:cTn display="0" masterRel="sameClick">
                                          <p:stCondLst>
                                            <p:cond evt="begin" delay="0">
                                              <p:tn val="48"/>
                                            </p:cond>
                                          </p:stCondLst>
                                          <p:endCondLst>
                                            <p:cond evt="onStopAudio" delay="0">
                                              <p:tgtEl>
                                                <p:sldTgt/>
                                              </p:tgtEl>
                                            </p:cond>
                                          </p:endCondLst>
                                        </p:cTn>
                                        <p:tgtEl>
                                          <p:sndTgt r:embed="rId5" name="Typewriter"/>
                                        </p:tgtEl>
                                      </p:cMediaNode>
                                    </p:audio>
                                  </p:subTnLst>
                                </p:cTn>
                              </p:par>
                            </p:childTnLst>
                          </p:cTn>
                        </p:par>
                        <p:par>
                          <p:cTn id="51" fill="hold" nodeType="afterGroup">
                            <p:stCondLst>
                              <p:cond delay="1950"/>
                            </p:stCondLst>
                            <p:childTnLst>
                              <p:par>
                                <p:cTn id="52" presetID="22" presetClass="entr" presetSubtype="1" fill="hold" grpId="0" nodeType="afterEffect">
                                  <p:stCondLst>
                                    <p:cond delay="0"/>
                                  </p:stCondLst>
                                  <p:iterate type="lt">
                                    <p:tmPct val="100000"/>
                                  </p:iterate>
                                  <p:childTnLst>
                                    <p:set>
                                      <p:cBhvr>
                                        <p:cTn id="53" dur="1" fill="hold">
                                          <p:stCondLst>
                                            <p:cond delay="0"/>
                                          </p:stCondLst>
                                        </p:cTn>
                                        <p:tgtEl>
                                          <p:spTgt spid="69658">
                                            <p:txEl>
                                              <p:pRg st="0" end="0"/>
                                            </p:txEl>
                                          </p:spTgt>
                                        </p:tgtEl>
                                        <p:attrNameLst>
                                          <p:attrName>style.visibility</p:attrName>
                                        </p:attrNameLst>
                                      </p:cBhvr>
                                      <p:to>
                                        <p:strVal val="visible"/>
                                      </p:to>
                                    </p:set>
                                    <p:animEffect transition="in" filter="wipe(up)">
                                      <p:cBhvr>
                                        <p:cTn id="54" dur="75"/>
                                        <p:tgtEl>
                                          <p:spTgt spid="69658">
                                            <p:txEl>
                                              <p:pRg st="0" end="0"/>
                                            </p:txEl>
                                          </p:spTgt>
                                        </p:tgtEl>
                                      </p:cBhvr>
                                    </p:animEffect>
                                  </p:childTnLst>
                                  <p:subTnLst>
                                    <p:audio>
                                      <p:cMediaNode>
                                        <p:cTn display="0" masterRel="sameClick">
                                          <p:stCondLst>
                                            <p:cond evt="begin" delay="0">
                                              <p:tn val="52"/>
                                            </p:cond>
                                          </p:stCondLst>
                                          <p:endCondLst>
                                            <p:cond evt="onStopAudio" delay="0">
                                              <p:tgtEl>
                                                <p:sldTgt/>
                                              </p:tgtEl>
                                            </p:cond>
                                          </p:endCondLst>
                                        </p:cTn>
                                        <p:tgtEl>
                                          <p:sndTgt r:embed="rId5" name="Typewriter"/>
                                        </p:tgtEl>
                                      </p:cMediaNode>
                                    </p:audio>
                                  </p:subTnLst>
                                </p:cTn>
                              </p:par>
                            </p:childTnLst>
                          </p:cTn>
                        </p:par>
                        <p:par>
                          <p:cTn id="55" fill="hold" nodeType="afterGroup">
                            <p:stCondLst>
                              <p:cond delay="3000"/>
                            </p:stCondLst>
                            <p:childTnLst>
                              <p:par>
                                <p:cTn id="56" presetID="2" presetClass="entr" presetSubtype="3" fill="hold" grpId="0" nodeType="afterEffect">
                                  <p:stCondLst>
                                    <p:cond delay="0"/>
                                  </p:stCondLst>
                                  <p:iterate type="lt">
                                    <p:tmPct val="100000"/>
                                  </p:iterate>
                                  <p:childTnLst>
                                    <p:set>
                                      <p:cBhvr>
                                        <p:cTn id="57" dur="1" fill="hold">
                                          <p:stCondLst>
                                            <p:cond delay="0"/>
                                          </p:stCondLst>
                                        </p:cTn>
                                        <p:tgtEl>
                                          <p:spTgt spid="69659">
                                            <p:txEl>
                                              <p:pRg st="0" end="0"/>
                                            </p:txEl>
                                          </p:spTgt>
                                        </p:tgtEl>
                                        <p:attrNameLst>
                                          <p:attrName>style.visibility</p:attrName>
                                        </p:attrNameLst>
                                      </p:cBhvr>
                                      <p:to>
                                        <p:strVal val="visible"/>
                                      </p:to>
                                    </p:set>
                                    <p:anim calcmode="lin" valueType="num">
                                      <p:cBhvr additive="base">
                                        <p:cTn id="58" dur="75" fill="hold"/>
                                        <p:tgtEl>
                                          <p:spTgt spid="69659">
                                            <p:txEl>
                                              <p:pRg st="0" end="0"/>
                                            </p:txEl>
                                          </p:spTgt>
                                        </p:tgtEl>
                                        <p:attrNameLst>
                                          <p:attrName>ppt_x</p:attrName>
                                        </p:attrNameLst>
                                      </p:cBhvr>
                                      <p:tavLst>
                                        <p:tav tm="0">
                                          <p:val>
                                            <p:strVal val="1+#ppt_w/2"/>
                                          </p:val>
                                        </p:tav>
                                        <p:tav tm="100000">
                                          <p:val>
                                            <p:strVal val="#ppt_x"/>
                                          </p:val>
                                        </p:tav>
                                      </p:tavLst>
                                    </p:anim>
                                    <p:anim calcmode="lin" valueType="num">
                                      <p:cBhvr additive="base">
                                        <p:cTn id="59" dur="75" fill="hold"/>
                                        <p:tgtEl>
                                          <p:spTgt spid="69659">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6" name="Las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animBg="1"/>
      <p:bldP spid="69647" grpId="0" build="p" autoUpdateAnimBg="0"/>
      <p:bldP spid="69652" grpId="0" animBg="1"/>
      <p:bldP spid="69656" grpId="0" build="p" autoUpdateAnimBg="0"/>
      <p:bldP spid="69657" grpId="0" build="p" autoUpdateAnimBg="0" advAuto="0"/>
      <p:bldP spid="69658" grpId="0" build="p" autoUpdateAnimBg="0" advAuto="0"/>
      <p:bldP spid="69659" grpId="0" build="p" autoUpdateAnimBg="0"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AutoShape 3"/>
          <p:cNvSpPr>
            <a:spLocks noChangeArrowheads="1"/>
          </p:cNvSpPr>
          <p:nvPr/>
        </p:nvSpPr>
        <p:spPr bwMode="auto">
          <a:xfrm>
            <a:off x="1377950" y="2749550"/>
            <a:ext cx="1739900" cy="444500"/>
          </a:xfrm>
          <a:prstGeom prst="cube">
            <a:avLst>
              <a:gd name="adj" fmla="val 24986"/>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endParaRPr lang="en-GB" altLang="hu-HU"/>
          </a:p>
        </p:txBody>
      </p:sp>
      <p:sp>
        <p:nvSpPr>
          <p:cNvPr id="45060" name="AutoShape 4"/>
          <p:cNvSpPr>
            <a:spLocks noChangeArrowheads="1"/>
          </p:cNvSpPr>
          <p:nvPr/>
        </p:nvSpPr>
        <p:spPr bwMode="auto">
          <a:xfrm>
            <a:off x="3740150" y="2216150"/>
            <a:ext cx="977900" cy="977900"/>
          </a:xfrm>
          <a:prstGeom prst="cube">
            <a:avLst>
              <a:gd name="adj" fmla="val 24986"/>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endParaRPr lang="en-GB" altLang="hu-HU"/>
          </a:p>
        </p:txBody>
      </p:sp>
      <p:sp>
        <p:nvSpPr>
          <p:cNvPr id="45061" name="AutoShape 5"/>
          <p:cNvSpPr>
            <a:spLocks noChangeArrowheads="1"/>
          </p:cNvSpPr>
          <p:nvPr/>
        </p:nvSpPr>
        <p:spPr bwMode="auto">
          <a:xfrm>
            <a:off x="5435600" y="1473200"/>
            <a:ext cx="444500" cy="1739900"/>
          </a:xfrm>
          <a:prstGeom prst="cube">
            <a:avLst>
              <a:gd name="adj" fmla="val 26986"/>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endParaRPr lang="en-GB" altLang="hu-HU"/>
          </a:p>
        </p:txBody>
      </p:sp>
      <p:sp>
        <p:nvSpPr>
          <p:cNvPr id="45062" name="Line 6"/>
          <p:cNvSpPr>
            <a:spLocks noChangeShapeType="1"/>
          </p:cNvSpPr>
          <p:nvPr/>
        </p:nvSpPr>
        <p:spPr bwMode="auto">
          <a:xfrm>
            <a:off x="1219200" y="3200400"/>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45063" name="AutoShape 8"/>
          <p:cNvSpPr>
            <a:spLocks noChangeArrowheads="1"/>
          </p:cNvSpPr>
          <p:nvPr/>
        </p:nvSpPr>
        <p:spPr bwMode="auto">
          <a:xfrm>
            <a:off x="2268538" y="2420938"/>
            <a:ext cx="139700" cy="368300"/>
          </a:xfrm>
          <a:prstGeom prst="downArrow">
            <a:avLst>
              <a:gd name="adj1" fmla="val 50000"/>
              <a:gd name="adj2" fmla="val 131855"/>
            </a:avLst>
          </a:prstGeom>
          <a:solidFill>
            <a:srgbClr val="FF3300"/>
          </a:solidFill>
          <a:ln w="12700">
            <a:solidFill>
              <a:schemeClr val="tx1"/>
            </a:solidFill>
            <a:miter lim="800000"/>
            <a:headEnd/>
            <a:tailEnd/>
          </a:ln>
        </p:spPr>
        <p:txBody>
          <a:bodyPr wrap="none" anchor="ct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endParaRPr lang="en-GB" altLang="hu-HU"/>
          </a:p>
        </p:txBody>
      </p:sp>
      <p:sp>
        <p:nvSpPr>
          <p:cNvPr id="45064" name="AutoShape 9"/>
          <p:cNvSpPr>
            <a:spLocks noChangeArrowheads="1"/>
          </p:cNvSpPr>
          <p:nvPr/>
        </p:nvSpPr>
        <p:spPr bwMode="auto">
          <a:xfrm>
            <a:off x="4144963" y="1981200"/>
            <a:ext cx="139700" cy="368300"/>
          </a:xfrm>
          <a:prstGeom prst="downArrow">
            <a:avLst>
              <a:gd name="adj1" fmla="val 50000"/>
              <a:gd name="adj2" fmla="val 131855"/>
            </a:avLst>
          </a:prstGeom>
          <a:solidFill>
            <a:srgbClr val="FF3300"/>
          </a:solidFill>
          <a:ln w="12700">
            <a:solidFill>
              <a:schemeClr val="tx1"/>
            </a:solidFill>
            <a:miter lim="800000"/>
            <a:headEnd/>
            <a:tailEnd/>
          </a:ln>
        </p:spPr>
        <p:txBody>
          <a:bodyPr wrap="none" anchor="ct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endParaRPr lang="en-GB" altLang="hu-HU"/>
          </a:p>
        </p:txBody>
      </p:sp>
      <p:sp>
        <p:nvSpPr>
          <p:cNvPr id="45065" name="AutoShape 11"/>
          <p:cNvSpPr>
            <a:spLocks noChangeArrowheads="1"/>
          </p:cNvSpPr>
          <p:nvPr/>
        </p:nvSpPr>
        <p:spPr bwMode="auto">
          <a:xfrm>
            <a:off x="5580063" y="1125538"/>
            <a:ext cx="139700" cy="368300"/>
          </a:xfrm>
          <a:prstGeom prst="downArrow">
            <a:avLst>
              <a:gd name="adj1" fmla="val 50000"/>
              <a:gd name="adj2" fmla="val 131855"/>
            </a:avLst>
          </a:prstGeom>
          <a:solidFill>
            <a:srgbClr val="FF3300"/>
          </a:solidFill>
          <a:ln w="12700">
            <a:solidFill>
              <a:schemeClr val="tx1"/>
            </a:solidFill>
            <a:miter lim="800000"/>
            <a:headEnd/>
            <a:tailEnd/>
          </a:ln>
        </p:spPr>
        <p:txBody>
          <a:bodyPr wrap="none" anchor="ct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endParaRPr lang="en-GB" altLang="hu-HU"/>
          </a:p>
        </p:txBody>
      </p:sp>
      <p:sp>
        <p:nvSpPr>
          <p:cNvPr id="43021" name="Rectangle 13"/>
          <p:cNvSpPr>
            <a:spLocks noChangeArrowheads="1"/>
          </p:cNvSpPr>
          <p:nvPr/>
        </p:nvSpPr>
        <p:spPr bwMode="auto">
          <a:xfrm>
            <a:off x="1752600" y="33528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spcBef>
                <a:spcPct val="50000"/>
              </a:spcBef>
            </a:pPr>
            <a:r>
              <a:rPr lang="en-US" altLang="hu-HU" b="1">
                <a:latin typeface="Times New Roman" pitchFamily="18" charset="0"/>
              </a:rPr>
              <a:t>4 x 1</a:t>
            </a:r>
            <a:endParaRPr lang="en-US" altLang="hu-HU" b="1"/>
          </a:p>
        </p:txBody>
      </p:sp>
      <p:sp>
        <p:nvSpPr>
          <p:cNvPr id="43022" name="Rectangle 14"/>
          <p:cNvSpPr>
            <a:spLocks noChangeArrowheads="1"/>
          </p:cNvSpPr>
          <p:nvPr/>
        </p:nvSpPr>
        <p:spPr bwMode="auto">
          <a:xfrm>
            <a:off x="3733800" y="33528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spcBef>
                <a:spcPct val="50000"/>
              </a:spcBef>
            </a:pPr>
            <a:r>
              <a:rPr lang="en-US" altLang="hu-HU" b="1">
                <a:latin typeface="Times New Roman" pitchFamily="18" charset="0"/>
              </a:rPr>
              <a:t>2 x 2</a:t>
            </a:r>
            <a:endParaRPr lang="en-US" altLang="hu-HU" b="1"/>
          </a:p>
        </p:txBody>
      </p:sp>
      <p:sp>
        <p:nvSpPr>
          <p:cNvPr id="43023" name="Rectangle 15"/>
          <p:cNvSpPr>
            <a:spLocks noChangeArrowheads="1"/>
          </p:cNvSpPr>
          <p:nvPr/>
        </p:nvSpPr>
        <p:spPr bwMode="auto">
          <a:xfrm>
            <a:off x="5334000" y="33528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spcBef>
                <a:spcPct val="50000"/>
              </a:spcBef>
            </a:pPr>
            <a:r>
              <a:rPr lang="en-US" altLang="hu-HU" b="1">
                <a:latin typeface="Times New Roman" pitchFamily="18" charset="0"/>
              </a:rPr>
              <a:t>1 x 4</a:t>
            </a:r>
            <a:endParaRPr lang="en-US" altLang="hu-HU" b="1"/>
          </a:p>
        </p:txBody>
      </p:sp>
      <p:sp>
        <p:nvSpPr>
          <p:cNvPr id="43024" name="Rectangle 16"/>
          <p:cNvSpPr>
            <a:spLocks noChangeArrowheads="1"/>
          </p:cNvSpPr>
          <p:nvPr/>
        </p:nvSpPr>
        <p:spPr bwMode="auto">
          <a:xfrm>
            <a:off x="1331913" y="333375"/>
            <a:ext cx="609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spcBef>
                <a:spcPct val="50000"/>
              </a:spcBef>
            </a:pPr>
            <a:r>
              <a:rPr lang="en-US" altLang="hu-HU" b="1">
                <a:latin typeface="Times New Roman" pitchFamily="18" charset="0"/>
              </a:rPr>
              <a:t>Terület tehetetlenségi nyomaték</a:t>
            </a:r>
            <a:r>
              <a:rPr lang="hu-HU" altLang="hu-HU" b="1">
                <a:latin typeface="Times New Roman" pitchFamily="18" charset="0"/>
              </a:rPr>
              <a:t> (TTNY)</a:t>
            </a:r>
            <a:endParaRPr lang="en-US" altLang="hu-HU" b="1"/>
          </a:p>
        </p:txBody>
      </p:sp>
      <p:grpSp>
        <p:nvGrpSpPr>
          <p:cNvPr id="2" name="Group 20"/>
          <p:cNvGrpSpPr>
            <a:grpSpLocks/>
          </p:cNvGrpSpPr>
          <p:nvPr/>
        </p:nvGrpSpPr>
        <p:grpSpPr bwMode="auto">
          <a:xfrm>
            <a:off x="685800" y="990600"/>
            <a:ext cx="2667000" cy="1066800"/>
            <a:chOff x="432" y="624"/>
            <a:chExt cx="1680" cy="672"/>
          </a:xfrm>
        </p:grpSpPr>
        <p:sp>
          <p:nvSpPr>
            <p:cNvPr id="45078" name="Rectangle 17"/>
            <p:cNvSpPr>
              <a:spLocks noChangeArrowheads="1"/>
            </p:cNvSpPr>
            <p:nvPr/>
          </p:nvSpPr>
          <p:spPr bwMode="auto">
            <a:xfrm>
              <a:off x="528" y="624"/>
              <a:ext cx="15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spcBef>
                  <a:spcPct val="50000"/>
                </a:spcBef>
              </a:pPr>
              <a:r>
                <a:rPr lang="en-US" altLang="hu-HU" b="1">
                  <a:latin typeface="Times New Roman" pitchFamily="18" charset="0"/>
                </a:rPr>
                <a:t>B x  H</a:t>
              </a:r>
              <a:r>
                <a:rPr lang="en-US" altLang="hu-HU" b="1" baseline="30000">
                  <a:latin typeface="Times New Roman" pitchFamily="18" charset="0"/>
                </a:rPr>
                <a:t>3</a:t>
              </a:r>
              <a:endParaRPr lang="en-US" altLang="hu-HU" b="1" baseline="30000"/>
            </a:p>
          </p:txBody>
        </p:sp>
        <p:sp>
          <p:nvSpPr>
            <p:cNvPr id="45079" name="Line 18"/>
            <p:cNvSpPr>
              <a:spLocks noChangeShapeType="1"/>
            </p:cNvSpPr>
            <p:nvPr/>
          </p:nvSpPr>
          <p:spPr bwMode="auto">
            <a:xfrm>
              <a:off x="432" y="912"/>
              <a:ext cx="9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45080" name="Rectangle 19"/>
            <p:cNvSpPr>
              <a:spLocks noChangeArrowheads="1"/>
            </p:cNvSpPr>
            <p:nvPr/>
          </p:nvSpPr>
          <p:spPr bwMode="auto">
            <a:xfrm>
              <a:off x="672" y="1008"/>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spcBef>
                  <a:spcPct val="50000"/>
                </a:spcBef>
              </a:pPr>
              <a:r>
                <a:rPr lang="en-US" altLang="hu-HU" b="1">
                  <a:latin typeface="Times New Roman" pitchFamily="18" charset="0"/>
                </a:rPr>
                <a:t>12</a:t>
              </a:r>
              <a:endParaRPr lang="en-US" altLang="hu-HU" b="1"/>
            </a:p>
          </p:txBody>
        </p:sp>
      </p:grpSp>
      <p:sp>
        <p:nvSpPr>
          <p:cNvPr id="43029" name="Rectangle 21"/>
          <p:cNvSpPr>
            <a:spLocks noChangeArrowheads="1"/>
          </p:cNvSpPr>
          <p:nvPr/>
        </p:nvSpPr>
        <p:spPr bwMode="auto">
          <a:xfrm>
            <a:off x="1600200" y="3810000"/>
            <a:ext cx="1143000" cy="579438"/>
          </a:xfrm>
          <a:prstGeom prst="rect">
            <a:avLst/>
          </a:prstGeom>
          <a:noFill/>
          <a:ln w="9525">
            <a:noFill/>
            <a:miter lim="800000"/>
            <a:headEnd/>
            <a:tailEnd/>
          </a:ln>
          <a:effectLst/>
        </p:spPr>
        <p:txBody>
          <a:bodyPr lIns="92075" tIns="46038" rIns="92075" bIns="46038">
            <a:spAutoFit/>
          </a:bodyPr>
          <a:lstStyle/>
          <a:p>
            <a:pPr>
              <a:spcBef>
                <a:spcPct val="50000"/>
              </a:spcBef>
              <a:defRPr/>
            </a:pPr>
            <a:r>
              <a:rPr lang="en-US" sz="3200" b="1">
                <a:solidFill>
                  <a:schemeClr val="accent2"/>
                </a:solidFill>
                <a:effectLst>
                  <a:outerShdw blurRad="38100" dist="38100" dir="2700000" algn="tl">
                    <a:srgbClr val="C0C0C0"/>
                  </a:outerShdw>
                </a:effectLst>
                <a:latin typeface="Times New Roman" pitchFamily="18" charset="0"/>
              </a:rPr>
              <a:t>4/12</a:t>
            </a:r>
            <a:endParaRPr lang="en-US" sz="3200" b="1">
              <a:solidFill>
                <a:schemeClr val="accent2"/>
              </a:solidFill>
              <a:effectLst>
                <a:outerShdw blurRad="38100" dist="38100" dir="2700000" algn="tl">
                  <a:srgbClr val="C0C0C0"/>
                </a:outerShdw>
              </a:effectLst>
            </a:endParaRPr>
          </a:p>
        </p:txBody>
      </p:sp>
      <p:sp>
        <p:nvSpPr>
          <p:cNvPr id="43030" name="Rectangle 22"/>
          <p:cNvSpPr>
            <a:spLocks noChangeArrowheads="1"/>
          </p:cNvSpPr>
          <p:nvPr/>
        </p:nvSpPr>
        <p:spPr bwMode="auto">
          <a:xfrm>
            <a:off x="3657600" y="3810000"/>
            <a:ext cx="1143000" cy="579438"/>
          </a:xfrm>
          <a:prstGeom prst="rect">
            <a:avLst/>
          </a:prstGeom>
          <a:noFill/>
          <a:ln w="9525">
            <a:noFill/>
            <a:miter lim="800000"/>
            <a:headEnd/>
            <a:tailEnd/>
          </a:ln>
          <a:effectLst/>
        </p:spPr>
        <p:txBody>
          <a:bodyPr lIns="92075" tIns="46038" rIns="92075" bIns="46038">
            <a:spAutoFit/>
          </a:bodyPr>
          <a:lstStyle/>
          <a:p>
            <a:pPr>
              <a:spcBef>
                <a:spcPct val="50000"/>
              </a:spcBef>
              <a:defRPr/>
            </a:pPr>
            <a:r>
              <a:rPr lang="en-US" sz="3200" b="1">
                <a:solidFill>
                  <a:schemeClr val="accent2"/>
                </a:solidFill>
                <a:effectLst>
                  <a:outerShdw blurRad="38100" dist="38100" dir="2700000" algn="tl">
                    <a:srgbClr val="C0C0C0"/>
                  </a:outerShdw>
                </a:effectLst>
                <a:latin typeface="Times New Roman" pitchFamily="18" charset="0"/>
              </a:rPr>
              <a:t>16/12</a:t>
            </a:r>
            <a:endParaRPr lang="en-US" sz="3200" b="1">
              <a:solidFill>
                <a:schemeClr val="accent2"/>
              </a:solidFill>
              <a:effectLst>
                <a:outerShdw blurRad="38100" dist="38100" dir="2700000" algn="tl">
                  <a:srgbClr val="C0C0C0"/>
                </a:outerShdw>
              </a:effectLst>
            </a:endParaRPr>
          </a:p>
        </p:txBody>
      </p:sp>
      <p:sp>
        <p:nvSpPr>
          <p:cNvPr id="43031" name="Rectangle 23"/>
          <p:cNvSpPr>
            <a:spLocks noChangeArrowheads="1"/>
          </p:cNvSpPr>
          <p:nvPr/>
        </p:nvSpPr>
        <p:spPr bwMode="auto">
          <a:xfrm>
            <a:off x="5410200" y="3810000"/>
            <a:ext cx="1143000" cy="579438"/>
          </a:xfrm>
          <a:prstGeom prst="rect">
            <a:avLst/>
          </a:prstGeom>
          <a:noFill/>
          <a:ln w="9525">
            <a:noFill/>
            <a:miter lim="800000"/>
            <a:headEnd/>
            <a:tailEnd/>
          </a:ln>
          <a:effectLst/>
        </p:spPr>
        <p:txBody>
          <a:bodyPr lIns="92075" tIns="46038" rIns="92075" bIns="46038">
            <a:spAutoFit/>
          </a:bodyPr>
          <a:lstStyle/>
          <a:p>
            <a:pPr>
              <a:spcBef>
                <a:spcPct val="50000"/>
              </a:spcBef>
              <a:defRPr/>
            </a:pPr>
            <a:r>
              <a:rPr lang="en-US" sz="3200" b="1">
                <a:solidFill>
                  <a:schemeClr val="accent2"/>
                </a:solidFill>
                <a:effectLst>
                  <a:outerShdw blurRad="38100" dist="38100" dir="2700000" algn="tl">
                    <a:srgbClr val="C0C0C0"/>
                  </a:outerShdw>
                </a:effectLst>
                <a:latin typeface="Times New Roman" pitchFamily="18" charset="0"/>
              </a:rPr>
              <a:t>64/12</a:t>
            </a:r>
            <a:endParaRPr lang="en-US" sz="3200" b="1">
              <a:solidFill>
                <a:schemeClr val="accent2"/>
              </a:solidFill>
              <a:effectLst>
                <a:outerShdw blurRad="38100" dist="38100" dir="2700000" algn="tl">
                  <a:srgbClr val="C0C0C0"/>
                </a:outerShdw>
              </a:effectLst>
            </a:endParaRPr>
          </a:p>
        </p:txBody>
      </p:sp>
      <p:sp>
        <p:nvSpPr>
          <p:cNvPr id="45074" name="Szövegdoboz 23"/>
          <p:cNvSpPr txBox="1">
            <a:spLocks noChangeArrowheads="1"/>
          </p:cNvSpPr>
          <p:nvPr/>
        </p:nvSpPr>
        <p:spPr bwMode="auto">
          <a:xfrm>
            <a:off x="3924300" y="2852738"/>
            <a:ext cx="503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r>
              <a:rPr lang="hu-HU" altLang="hu-HU" sz="2000"/>
              <a:t>B</a:t>
            </a:r>
          </a:p>
        </p:txBody>
      </p:sp>
      <p:sp>
        <p:nvSpPr>
          <p:cNvPr id="45075" name="Szövegdoboz 24"/>
          <p:cNvSpPr txBox="1">
            <a:spLocks noChangeArrowheads="1"/>
          </p:cNvSpPr>
          <p:nvPr/>
        </p:nvSpPr>
        <p:spPr bwMode="auto">
          <a:xfrm>
            <a:off x="4643438" y="2492375"/>
            <a:ext cx="50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r>
              <a:rPr lang="hu-HU" altLang="hu-HU" sz="2000"/>
              <a:t>H</a:t>
            </a:r>
          </a:p>
        </p:txBody>
      </p:sp>
      <p:sp>
        <p:nvSpPr>
          <p:cNvPr id="45076" name="Szövegdoboz 25"/>
          <p:cNvSpPr txBox="1">
            <a:spLocks noChangeArrowheads="1"/>
          </p:cNvSpPr>
          <p:nvPr/>
        </p:nvSpPr>
        <p:spPr bwMode="auto">
          <a:xfrm>
            <a:off x="1187450" y="4941888"/>
            <a:ext cx="4679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r>
              <a:rPr lang="hu-HU" altLang="hu-HU" sz="2000"/>
              <a:t>B – a test alapjának a hossza</a:t>
            </a:r>
          </a:p>
        </p:txBody>
      </p:sp>
      <p:sp>
        <p:nvSpPr>
          <p:cNvPr id="45077" name="Szövegdoboz 26"/>
          <p:cNvSpPr txBox="1">
            <a:spLocks noChangeArrowheads="1"/>
          </p:cNvSpPr>
          <p:nvPr/>
        </p:nvSpPr>
        <p:spPr bwMode="auto">
          <a:xfrm>
            <a:off x="2051050" y="5516563"/>
            <a:ext cx="3168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r>
              <a:rPr lang="hu-HU" altLang="hu-HU" sz="2000"/>
              <a:t>H – a test magassága</a:t>
            </a:r>
          </a:p>
        </p:txBody>
      </p:sp>
    </p:spTree>
    <p:extLst>
      <p:ext uri="{BB962C8B-B14F-4D97-AF65-F5344CB8AC3E}">
        <p14:creationId xmlns:p14="http://schemas.microsoft.com/office/powerpoint/2010/main" val="27669687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iterate type="lt">
                                    <p:tmPct val="100000"/>
                                  </p:iterate>
                                  <p:childTnLst>
                                    <p:set>
                                      <p:cBhvr>
                                        <p:cTn id="6" dur="1" fill="hold">
                                          <p:stCondLst>
                                            <p:cond delay="0"/>
                                          </p:stCondLst>
                                        </p:cTn>
                                        <p:tgtEl>
                                          <p:spTgt spid="43024">
                                            <p:txEl>
                                              <p:pRg st="0" end="0"/>
                                            </p:txEl>
                                          </p:spTgt>
                                        </p:tgtEl>
                                        <p:attrNameLst>
                                          <p:attrName>style.visibility</p:attrName>
                                        </p:attrNameLst>
                                      </p:cBhvr>
                                      <p:to>
                                        <p:strVal val="visible"/>
                                      </p:to>
                                    </p:set>
                                    <p:animEffect transition="in" filter="wipe(up)">
                                      <p:cBhvr>
                                        <p:cTn id="7" dur="75"/>
                                        <p:tgtEl>
                                          <p:spTgt spid="4302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3021">
                                            <p:txEl>
                                              <p:pRg st="0" end="0"/>
                                            </p:txEl>
                                          </p:spTgt>
                                        </p:tgtEl>
                                        <p:attrNameLst>
                                          <p:attrName>style.visibility</p:attrName>
                                        </p:attrNameLst>
                                      </p:cBhvr>
                                      <p:to>
                                        <p:strVal val="visible"/>
                                      </p:to>
                                    </p:set>
                                    <p:animEffect transition="in" filter="box(out)">
                                      <p:cBhvr>
                                        <p:cTn id="12" dur="500"/>
                                        <p:tgtEl>
                                          <p:spTgt spid="43021">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3022">
                                            <p:txEl>
                                              <p:pRg st="0" end="0"/>
                                            </p:txEl>
                                          </p:spTgt>
                                        </p:tgtEl>
                                        <p:attrNameLst>
                                          <p:attrName>style.visibility</p:attrName>
                                        </p:attrNameLst>
                                      </p:cBhvr>
                                      <p:to>
                                        <p:strVal val="visible"/>
                                      </p:to>
                                    </p:set>
                                    <p:animEffect transition="in" filter="box(out)">
                                      <p:cBhvr>
                                        <p:cTn id="17" dur="500"/>
                                        <p:tgtEl>
                                          <p:spTgt spid="43022">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3023">
                                            <p:txEl>
                                              <p:pRg st="0" end="0"/>
                                            </p:txEl>
                                          </p:spTgt>
                                        </p:tgtEl>
                                        <p:attrNameLst>
                                          <p:attrName>style.visibility</p:attrName>
                                        </p:attrNameLst>
                                      </p:cBhvr>
                                      <p:to>
                                        <p:strVal val="visible"/>
                                      </p:to>
                                    </p:set>
                                    <p:animEffect transition="in" filter="box(out)">
                                      <p:cBhvr>
                                        <p:cTn id="22" dur="500"/>
                                        <p:tgtEl>
                                          <p:spTgt spid="43023">
                                            <p:txEl>
                                              <p:pRg st="0" end="0"/>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ox(out)">
                                      <p:cBhvr>
                                        <p:cTn id="27" dur="500"/>
                                        <p:tgtEl>
                                          <p:spTgt spid="2"/>
                                        </p:tgtEl>
                                      </p:cBhvr>
                                    </p:animEffect>
                                  </p:childTnLst>
                                  <p:subTnLst>
                                    <p:audio>
                                      <p:cMediaNode>
                                        <p:cTn display="0" masterRel="sameClick">
                                          <p:stCondLst>
                                            <p:cond evt="begin" delay="0">
                                              <p:tn val="25"/>
                                            </p:cond>
                                          </p:stCondLst>
                                          <p:endCondLst>
                                            <p:cond evt="onStopAudio" delay="0">
                                              <p:tgtEl>
                                                <p:sldTgt/>
                                              </p:tgtEl>
                                            </p:cond>
                                          </p:endCondLst>
                                        </p:cTn>
                                        <p:tgtEl>
                                          <p:sndTgt r:embed="rId4" name="camera.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43029">
                                            <p:txEl>
                                              <p:pRg st="0" end="0"/>
                                            </p:txEl>
                                          </p:spTgt>
                                        </p:tgtEl>
                                        <p:attrNameLst>
                                          <p:attrName>style.visibility</p:attrName>
                                        </p:attrNameLst>
                                      </p:cBhvr>
                                      <p:to>
                                        <p:strVal val="visible"/>
                                      </p:to>
                                    </p:set>
                                    <p:animEffect transition="in" filter="box(out)">
                                      <p:cBhvr>
                                        <p:cTn id="32" dur="500"/>
                                        <p:tgtEl>
                                          <p:spTgt spid="43029">
                                            <p:txEl>
                                              <p:pRg st="0" end="0"/>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4" name="camera.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43030">
                                            <p:txEl>
                                              <p:pRg st="0" end="0"/>
                                            </p:txEl>
                                          </p:spTgt>
                                        </p:tgtEl>
                                        <p:attrNameLst>
                                          <p:attrName>style.visibility</p:attrName>
                                        </p:attrNameLst>
                                      </p:cBhvr>
                                      <p:to>
                                        <p:strVal val="visible"/>
                                      </p:to>
                                    </p:set>
                                    <p:animEffect transition="in" filter="box(out)">
                                      <p:cBhvr>
                                        <p:cTn id="37" dur="500"/>
                                        <p:tgtEl>
                                          <p:spTgt spid="43030">
                                            <p:txEl>
                                              <p:pRg st="0" end="0"/>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4" name="camera.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43031">
                                            <p:txEl>
                                              <p:pRg st="0" end="0"/>
                                            </p:txEl>
                                          </p:spTgt>
                                        </p:tgtEl>
                                        <p:attrNameLst>
                                          <p:attrName>style.visibility</p:attrName>
                                        </p:attrNameLst>
                                      </p:cBhvr>
                                      <p:to>
                                        <p:strVal val="visible"/>
                                      </p:to>
                                    </p:set>
                                    <p:animEffect transition="in" filter="box(out)">
                                      <p:cBhvr>
                                        <p:cTn id="42" dur="500"/>
                                        <p:tgtEl>
                                          <p:spTgt spid="43031">
                                            <p:txEl>
                                              <p:pRg st="0" end="0"/>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1" grpId="0" build="p" autoUpdateAnimBg="0"/>
      <p:bldP spid="43022" grpId="0" build="p" autoUpdateAnimBg="0"/>
      <p:bldP spid="43023" grpId="0" build="p" autoUpdateAnimBg="0"/>
      <p:bldP spid="43024" grpId="0" build="p" autoUpdateAnimBg="0" advAuto="0"/>
      <p:bldP spid="43029" grpId="0" build="p" autoUpdateAnimBg="0"/>
      <p:bldP spid="43030" grpId="0" build="p" autoUpdateAnimBg="0"/>
      <p:bldP spid="43031"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513" y="1192213"/>
            <a:ext cx="3398837"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zövegdoboz 1"/>
          <p:cNvSpPr txBox="1">
            <a:spLocks noChangeArrowheads="1"/>
          </p:cNvSpPr>
          <p:nvPr/>
        </p:nvSpPr>
        <p:spPr bwMode="auto">
          <a:xfrm>
            <a:off x="2771775" y="765175"/>
            <a:ext cx="6372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r>
              <a:rPr lang="hu-HU" altLang="hu-HU">
                <a:latin typeface="Times New Roman" pitchFamily="18" charset="0"/>
                <a:cs typeface="Times New Roman" pitchFamily="18" charset="0"/>
              </a:rPr>
              <a:t>csont felszín = külső kör felszín-belső kör felszín</a:t>
            </a:r>
            <a:endParaRPr lang="en-US" altLang="hu-HU">
              <a:latin typeface="Times New Roman" pitchFamily="18" charset="0"/>
              <a:cs typeface="Times New Roman" pitchFamily="18" charset="0"/>
            </a:endParaRPr>
          </a:p>
        </p:txBody>
      </p:sp>
      <p:sp>
        <p:nvSpPr>
          <p:cNvPr id="3" name="Szövegdoboz 2"/>
          <p:cNvSpPr txBox="1">
            <a:spLocks noChangeArrowheads="1"/>
          </p:cNvSpPr>
          <p:nvPr/>
        </p:nvSpPr>
        <p:spPr bwMode="auto">
          <a:xfrm>
            <a:off x="4729163" y="2614613"/>
            <a:ext cx="2781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r>
              <a:rPr lang="hu-HU" altLang="hu-HU" i="1">
                <a:latin typeface="Times New Roman" pitchFamily="18" charset="0"/>
                <a:cs typeface="Times New Roman" pitchFamily="18" charset="0"/>
              </a:rPr>
              <a:t>A</a:t>
            </a:r>
            <a:r>
              <a:rPr lang="hu-HU" altLang="hu-HU" i="1" baseline="-25000">
                <a:latin typeface="Times New Roman" pitchFamily="18" charset="0"/>
                <a:cs typeface="Times New Roman" pitchFamily="18" charset="0"/>
              </a:rPr>
              <a:t>csont</a:t>
            </a:r>
            <a:r>
              <a:rPr lang="hu-HU" altLang="hu-HU" i="1">
                <a:latin typeface="Times New Roman" pitchFamily="18" charset="0"/>
                <a:cs typeface="Times New Roman" pitchFamily="18" charset="0"/>
              </a:rPr>
              <a:t>=1,25</a:t>
            </a:r>
            <a:r>
              <a:rPr lang="hu-HU" altLang="hu-HU" i="1" baseline="30000">
                <a:latin typeface="Times New Roman" pitchFamily="18" charset="0"/>
                <a:cs typeface="Times New Roman" pitchFamily="18" charset="0"/>
              </a:rPr>
              <a:t>2</a:t>
            </a:r>
            <a:r>
              <a:rPr lang="hu-HU" altLang="hu-HU" i="1">
                <a:latin typeface="Times New Roman" pitchFamily="18" charset="0"/>
                <a:cs typeface="Times New Roman" pitchFamily="18" charset="0"/>
              </a:rPr>
              <a:t>∏-0,65</a:t>
            </a:r>
            <a:r>
              <a:rPr lang="hu-HU" altLang="hu-HU" i="1" baseline="30000">
                <a:latin typeface="Times New Roman" pitchFamily="18" charset="0"/>
                <a:cs typeface="Times New Roman" pitchFamily="18" charset="0"/>
              </a:rPr>
              <a:t>2</a:t>
            </a:r>
            <a:r>
              <a:rPr lang="hu-HU" altLang="hu-HU" i="1">
                <a:latin typeface="Times New Roman" pitchFamily="18" charset="0"/>
                <a:cs typeface="Times New Roman" pitchFamily="18" charset="0"/>
              </a:rPr>
              <a:t>∏</a:t>
            </a:r>
            <a:endParaRPr lang="en-US" altLang="hu-HU" i="1">
              <a:latin typeface="Times New Roman" pitchFamily="18" charset="0"/>
              <a:cs typeface="Times New Roman" pitchFamily="18" charset="0"/>
            </a:endParaRPr>
          </a:p>
        </p:txBody>
      </p:sp>
      <p:sp>
        <p:nvSpPr>
          <p:cNvPr id="4" name="Szövegdoboz 3"/>
          <p:cNvSpPr txBox="1">
            <a:spLocks noChangeArrowheads="1"/>
          </p:cNvSpPr>
          <p:nvPr/>
        </p:nvSpPr>
        <p:spPr bwMode="auto">
          <a:xfrm>
            <a:off x="4513263" y="3349625"/>
            <a:ext cx="4060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r>
              <a:rPr lang="hu-HU" altLang="hu-HU" i="1">
                <a:solidFill>
                  <a:srgbClr val="000000"/>
                </a:solidFill>
                <a:latin typeface="Times New Roman" pitchFamily="18" charset="0"/>
                <a:cs typeface="Times New Roman" pitchFamily="18" charset="0"/>
              </a:rPr>
              <a:t>A</a:t>
            </a:r>
            <a:r>
              <a:rPr lang="hu-HU" altLang="hu-HU" i="1" baseline="-25000">
                <a:solidFill>
                  <a:srgbClr val="000000"/>
                </a:solidFill>
                <a:latin typeface="Times New Roman" pitchFamily="18" charset="0"/>
                <a:cs typeface="Times New Roman" pitchFamily="18" charset="0"/>
              </a:rPr>
              <a:t>csont</a:t>
            </a:r>
            <a:r>
              <a:rPr lang="hu-HU" altLang="hu-HU" i="1">
                <a:solidFill>
                  <a:srgbClr val="000000"/>
                </a:solidFill>
                <a:latin typeface="Times New Roman" pitchFamily="18" charset="0"/>
                <a:cs typeface="Times New Roman" pitchFamily="18" charset="0"/>
              </a:rPr>
              <a:t>=3,579cm</a:t>
            </a:r>
            <a:r>
              <a:rPr lang="hu-HU" altLang="hu-HU" i="1" baseline="30000">
                <a:solidFill>
                  <a:srgbClr val="000000"/>
                </a:solidFill>
                <a:latin typeface="Times New Roman" pitchFamily="18" charset="0"/>
                <a:cs typeface="Times New Roman" pitchFamily="18" charset="0"/>
              </a:rPr>
              <a:t>2</a:t>
            </a:r>
            <a:r>
              <a:rPr lang="hu-HU" altLang="hu-HU" i="1">
                <a:solidFill>
                  <a:srgbClr val="000000"/>
                </a:solidFill>
                <a:latin typeface="Times New Roman" pitchFamily="18" charset="0"/>
                <a:cs typeface="Times New Roman" pitchFamily="18" charset="0"/>
              </a:rPr>
              <a:t>=0,0003579m</a:t>
            </a:r>
            <a:r>
              <a:rPr lang="hu-HU" altLang="hu-HU" i="1" baseline="30000">
                <a:solidFill>
                  <a:srgbClr val="000000"/>
                </a:solidFill>
                <a:latin typeface="Times New Roman" pitchFamily="18" charset="0"/>
                <a:cs typeface="Times New Roman" pitchFamily="18" charset="0"/>
              </a:rPr>
              <a:t>2</a:t>
            </a:r>
            <a:endParaRPr lang="en-US" altLang="hu-HU" baseline="30000">
              <a:latin typeface="Times New Roman" pitchFamily="18" charset="0"/>
              <a:cs typeface="Times New Roman" pitchFamily="18" charset="0"/>
            </a:endParaRPr>
          </a:p>
        </p:txBody>
      </p:sp>
      <p:sp>
        <p:nvSpPr>
          <p:cNvPr id="5" name="Szövegdoboz 4"/>
          <p:cNvSpPr txBox="1">
            <a:spLocks noChangeArrowheads="1"/>
          </p:cNvSpPr>
          <p:nvPr/>
        </p:nvSpPr>
        <p:spPr bwMode="auto">
          <a:xfrm>
            <a:off x="5167313" y="4206875"/>
            <a:ext cx="20621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r>
              <a:rPr lang="hu-HU" altLang="hu-HU" i="1">
                <a:latin typeface="Times New Roman" pitchFamily="18" charset="0"/>
                <a:cs typeface="Times New Roman" pitchFamily="18" charset="0"/>
              </a:rPr>
              <a:t>P</a:t>
            </a:r>
            <a:r>
              <a:rPr lang="hu-HU" altLang="hu-HU" i="1" baseline="-25000">
                <a:latin typeface="Times New Roman" pitchFamily="18" charset="0"/>
                <a:cs typeface="Times New Roman" pitchFamily="18" charset="0"/>
              </a:rPr>
              <a:t>átlag</a:t>
            </a:r>
            <a:r>
              <a:rPr lang="hu-HU" altLang="hu-HU" i="1">
                <a:latin typeface="Times New Roman" pitchFamily="18" charset="0"/>
                <a:cs typeface="Times New Roman" pitchFamily="18" charset="0"/>
              </a:rPr>
              <a:t>=155MPa</a:t>
            </a:r>
            <a:endParaRPr lang="en-US" altLang="hu-HU" i="1">
              <a:latin typeface="Times New Roman" pitchFamily="18" charset="0"/>
              <a:cs typeface="Times New Roman" pitchFamily="18" charset="0"/>
            </a:endParaRPr>
          </a:p>
        </p:txBody>
      </p:sp>
      <p:sp>
        <p:nvSpPr>
          <p:cNvPr id="6" name="Szövegdoboz 5"/>
          <p:cNvSpPr txBox="1">
            <a:spLocks noChangeArrowheads="1"/>
          </p:cNvSpPr>
          <p:nvPr/>
        </p:nvSpPr>
        <p:spPr bwMode="auto">
          <a:xfrm>
            <a:off x="5364163" y="4937125"/>
            <a:ext cx="12112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r>
              <a:rPr lang="hu-HU" altLang="hu-HU" sz="2800" i="1">
                <a:latin typeface="Times New Roman" pitchFamily="18" charset="0"/>
                <a:cs typeface="Times New Roman" pitchFamily="18" charset="0"/>
              </a:rPr>
              <a:t>F=P•A</a:t>
            </a:r>
            <a:endParaRPr lang="en-US" altLang="hu-HU" sz="2800" i="1">
              <a:latin typeface="Times New Roman" pitchFamily="18" charset="0"/>
              <a:cs typeface="Times New Roman" pitchFamily="18" charset="0"/>
            </a:endParaRPr>
          </a:p>
        </p:txBody>
      </p:sp>
      <p:sp>
        <p:nvSpPr>
          <p:cNvPr id="11" name="Szövegdoboz 10"/>
          <p:cNvSpPr txBox="1">
            <a:spLocks noChangeArrowheads="1"/>
          </p:cNvSpPr>
          <p:nvPr/>
        </p:nvSpPr>
        <p:spPr bwMode="auto">
          <a:xfrm>
            <a:off x="4604544" y="5459413"/>
            <a:ext cx="30305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r>
              <a:rPr lang="hu-HU" altLang="hu-HU" sz="2800" i="1" dirty="0" err="1">
                <a:latin typeface="Times New Roman" pitchFamily="18" charset="0"/>
                <a:cs typeface="Times New Roman" pitchFamily="18" charset="0"/>
              </a:rPr>
              <a:t>F</a:t>
            </a:r>
            <a:r>
              <a:rPr lang="hu-HU" altLang="hu-HU" sz="2800" i="1" baseline="-25000" dirty="0" err="1">
                <a:latin typeface="Times New Roman" pitchFamily="18" charset="0"/>
                <a:cs typeface="Times New Roman" pitchFamily="18" charset="0"/>
              </a:rPr>
              <a:t>nyomóerőmax</a:t>
            </a:r>
            <a:r>
              <a:rPr lang="hu-HU" altLang="hu-HU" sz="2800" i="1" dirty="0">
                <a:latin typeface="Times New Roman" pitchFamily="18" charset="0"/>
                <a:cs typeface="Times New Roman" pitchFamily="18" charset="0"/>
              </a:rPr>
              <a:t>=55,4kN</a:t>
            </a:r>
            <a:endParaRPr lang="en-US" altLang="hu-HU" sz="2800" i="1" dirty="0">
              <a:latin typeface="Times New Roman" pitchFamily="18" charset="0"/>
              <a:cs typeface="Times New Roman" pitchFamily="18" charset="0"/>
            </a:endParaRPr>
          </a:p>
        </p:txBody>
      </p:sp>
      <p:sp>
        <p:nvSpPr>
          <p:cNvPr id="46089" name="Szövegdoboz 6"/>
          <p:cNvSpPr txBox="1">
            <a:spLocks noChangeArrowheads="1"/>
          </p:cNvSpPr>
          <p:nvPr/>
        </p:nvSpPr>
        <p:spPr bwMode="auto">
          <a:xfrm>
            <a:off x="544513" y="404813"/>
            <a:ext cx="952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r>
              <a:rPr lang="hu-HU" altLang="hu-HU"/>
              <a:t>Példa:</a:t>
            </a:r>
            <a:endParaRPr lang="en-US" altLang="hu-HU"/>
          </a:p>
        </p:txBody>
      </p:sp>
      <p:sp>
        <p:nvSpPr>
          <p:cNvPr id="46090" name="Szövegdoboz 15"/>
          <p:cNvSpPr txBox="1">
            <a:spLocks noChangeArrowheads="1"/>
          </p:cNvSpPr>
          <p:nvPr/>
        </p:nvSpPr>
        <p:spPr bwMode="auto">
          <a:xfrm>
            <a:off x="2987675" y="1528763"/>
            <a:ext cx="63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r>
              <a:rPr lang="hu-HU" altLang="hu-HU"/>
              <a:t>Tibia</a:t>
            </a:r>
            <a:endParaRPr lang="en-US" altLang="hu-HU"/>
          </a:p>
        </p:txBody>
      </p:sp>
    </p:spTree>
    <p:extLst>
      <p:ext uri="{BB962C8B-B14F-4D97-AF65-F5344CB8AC3E}">
        <p14:creationId xmlns:p14="http://schemas.microsoft.com/office/powerpoint/2010/main" val="2084911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zövegdoboz 1"/>
          <p:cNvSpPr txBox="1">
            <a:spLocks noChangeArrowheads="1"/>
          </p:cNvSpPr>
          <p:nvPr/>
        </p:nvSpPr>
        <p:spPr bwMode="auto">
          <a:xfrm>
            <a:off x="755650" y="404813"/>
            <a:ext cx="7272338"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r>
              <a:rPr lang="hu-HU" altLang="hu-HU" b="1" dirty="0"/>
              <a:t>Csontok fajtái</a:t>
            </a:r>
          </a:p>
          <a:p>
            <a:pPr algn="ctr"/>
            <a:endParaRPr lang="hu-HU" altLang="hu-HU" b="1" dirty="0"/>
          </a:p>
          <a:p>
            <a:pPr>
              <a:buFont typeface="Arial" pitchFamily="34" charset="0"/>
              <a:buChar char="•"/>
            </a:pPr>
            <a:r>
              <a:rPr lang="hu-HU" altLang="hu-HU" dirty="0"/>
              <a:t>Hosszú csontok (vörös vagy sárga velőt tartalmaz, ezért velős csont)</a:t>
            </a:r>
          </a:p>
          <a:p>
            <a:pPr>
              <a:buFont typeface="Arial" pitchFamily="34" charset="0"/>
              <a:buChar char="•"/>
            </a:pPr>
            <a:r>
              <a:rPr lang="hu-HU" altLang="hu-HU" dirty="0"/>
              <a:t>Rövid csontok (kéztő csontjai)</a:t>
            </a:r>
          </a:p>
          <a:p>
            <a:pPr>
              <a:buFont typeface="Arial" pitchFamily="34" charset="0"/>
              <a:buChar char="•"/>
            </a:pPr>
            <a:r>
              <a:rPr lang="hu-HU" altLang="hu-HU" dirty="0"/>
              <a:t>Légtartalmú csontok (rosta és felső állkapocscsont)</a:t>
            </a:r>
          </a:p>
          <a:p>
            <a:pPr>
              <a:buFont typeface="Arial" pitchFamily="34" charset="0"/>
              <a:buChar char="•"/>
            </a:pPr>
            <a:r>
              <a:rPr lang="hu-HU" altLang="hu-HU" dirty="0"/>
              <a:t>Lapos csontok (lapocka és néhány koponya csont)</a:t>
            </a:r>
          </a:p>
          <a:p>
            <a:pPr>
              <a:buFont typeface="Arial" pitchFamily="34" charset="0"/>
              <a:buChar char="•"/>
            </a:pPr>
            <a:r>
              <a:rPr lang="hu-HU" altLang="hu-HU" dirty="0"/>
              <a:t>Szabálytalan csontok ( csigolyák, sarok </a:t>
            </a:r>
            <a:r>
              <a:rPr lang="hu-HU" altLang="hu-HU" dirty="0" err="1" smtClean="0"/>
              <a:t>stb</a:t>
            </a:r>
            <a:r>
              <a:rPr lang="hu-HU" altLang="hu-HU" dirty="0" smtClean="0"/>
              <a:t>, </a:t>
            </a:r>
            <a:r>
              <a:rPr lang="hu-HU" altLang="hu-HU" dirty="0"/>
              <a:t>)</a:t>
            </a:r>
          </a:p>
        </p:txBody>
      </p:sp>
      <p:pic>
        <p:nvPicPr>
          <p:cNvPr id="20483" name="Picture 2" descr="http://www.csontmester.hu/images/typeofbo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3429000"/>
            <a:ext cx="492125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56657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pt.ntu.edu.tw/hmchai/Biomechanics/BMmaterial/Bone.files/OpenSectionDefec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2000250"/>
            <a:ext cx="405447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5"/>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2214563"/>
            <a:ext cx="4167188"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304800" y="304800"/>
            <a:ext cx="8410575" cy="523875"/>
          </a:xfrm>
          <a:prstGeom prst="rect">
            <a:avLst/>
          </a:prstGeom>
          <a:noFill/>
          <a:ln w="9525">
            <a:noFill/>
            <a:miter lim="800000"/>
            <a:headEnd/>
            <a:tailEnd/>
          </a:ln>
          <a:effectLst/>
        </p:spPr>
        <p:txBody>
          <a:bodyPr lIns="92075" tIns="46038" rIns="92075" bIns="46038">
            <a:spAutoFit/>
          </a:bodyPr>
          <a:lstStyle/>
          <a:p>
            <a:pPr algn="ctr">
              <a:spcBef>
                <a:spcPct val="50000"/>
              </a:spcBef>
              <a:defRPr/>
            </a:pPr>
            <a:r>
              <a:rPr lang="hu-HU" sz="2800" b="1" dirty="0" smtClean="0">
                <a:effectLst>
                  <a:outerShdw blurRad="38100" dist="38100" dir="2700000" algn="tl">
                    <a:srgbClr val="C0C0C0"/>
                  </a:outerShdw>
                </a:effectLst>
                <a:latin typeface="Times New Roman" pitchFamily="18" charset="0"/>
              </a:rPr>
              <a:t>Művi deformáció (furat a csontban) hatása</a:t>
            </a:r>
            <a:endParaRPr lang="en-US" sz="2800" b="1" dirty="0">
              <a:effectLst>
                <a:outerShdw blurRad="38100" dist="38100" dir="2700000" algn="tl">
                  <a:srgbClr val="C0C0C0"/>
                </a:outerShdw>
              </a:effectLst>
            </a:endParaRPr>
          </a:p>
        </p:txBody>
      </p:sp>
    </p:spTree>
    <p:extLst>
      <p:ext uri="{BB962C8B-B14F-4D97-AF65-F5344CB8AC3E}">
        <p14:creationId xmlns:p14="http://schemas.microsoft.com/office/powerpoint/2010/main" val="36689388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iterate type="lt">
                                    <p:tmPct val="10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75"/>
                                        <p:tgtEl>
                                          <p:spTgt spid="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rit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6350" y="6350"/>
            <a:ext cx="9129713" cy="6843713"/>
          </a:xfrm>
          <a:prstGeom prst="rect">
            <a:avLst/>
          </a:prstGeom>
          <a:gradFill rotWithShape="0">
            <a:gsLst>
              <a:gs pos="0">
                <a:schemeClr val="accent1">
                  <a:gamma/>
                  <a:tint val="10196"/>
                  <a:invGamma/>
                </a:schemeClr>
              </a:gs>
              <a:gs pos="100000">
                <a:schemeClr val="accent1"/>
              </a:gs>
            </a:gsLst>
            <a:lin ang="18900000" scaled="1"/>
          </a:gradFill>
          <a:ln w="12700">
            <a:solidFill>
              <a:schemeClr val="tx1"/>
            </a:solidFill>
            <a:miter lim="800000"/>
            <a:headEnd/>
            <a:tailEnd/>
          </a:ln>
          <a:effectLst/>
        </p:spPr>
        <p:txBody>
          <a:bodyPr wrap="none" anchor="ctr"/>
          <a:lstStyle/>
          <a:p>
            <a:pPr>
              <a:defRPr/>
            </a:pPr>
            <a:endParaRPr lang="en-GB"/>
          </a:p>
        </p:txBody>
      </p:sp>
      <p:sp>
        <p:nvSpPr>
          <p:cNvPr id="47107" name="Rectangle 3"/>
          <p:cNvSpPr>
            <a:spLocks noChangeArrowheads="1"/>
          </p:cNvSpPr>
          <p:nvPr/>
        </p:nvSpPr>
        <p:spPr bwMode="auto">
          <a:xfrm>
            <a:off x="304800" y="304800"/>
            <a:ext cx="7696200" cy="701675"/>
          </a:xfrm>
          <a:prstGeom prst="rect">
            <a:avLst/>
          </a:prstGeom>
          <a:noFill/>
          <a:ln w="9525">
            <a:noFill/>
            <a:miter lim="800000"/>
            <a:headEnd/>
            <a:tailEnd/>
          </a:ln>
          <a:effectLst/>
        </p:spPr>
        <p:txBody>
          <a:bodyPr lIns="92075" tIns="46038" rIns="92075" bIns="46038">
            <a:spAutoFit/>
          </a:bodyPr>
          <a:lstStyle/>
          <a:p>
            <a:pPr algn="ctr">
              <a:spcBef>
                <a:spcPct val="50000"/>
              </a:spcBef>
              <a:defRPr/>
            </a:pPr>
            <a:r>
              <a:rPr lang="en-US" sz="2000" b="1">
                <a:effectLst>
                  <a:outerShdw blurRad="38100" dist="38100" dir="2700000" algn="tl">
                    <a:srgbClr val="C0C0C0"/>
                  </a:outerShdw>
                </a:effectLst>
                <a:latin typeface="Times New Roman" pitchFamily="18" charset="0"/>
              </a:rPr>
              <a:t>A CSAVAR ÉS  HELYÉNEK HATÁSA A CSONT MECHANIKAI VISELKEDÉSÉRE</a:t>
            </a:r>
            <a:endParaRPr lang="en-US" sz="2000" b="1">
              <a:effectLst>
                <a:outerShdw blurRad="38100" dist="38100" dir="2700000" algn="tl">
                  <a:srgbClr val="C0C0C0"/>
                </a:outerShdw>
              </a:effectLst>
            </a:endParaRPr>
          </a:p>
        </p:txBody>
      </p:sp>
      <p:pic>
        <p:nvPicPr>
          <p:cNvPr id="48132"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2825" y="919163"/>
            <a:ext cx="7154863"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llipszis 1"/>
          <p:cNvSpPr/>
          <p:nvPr/>
        </p:nvSpPr>
        <p:spPr>
          <a:xfrm>
            <a:off x="7380312" y="3068960"/>
            <a:ext cx="360040" cy="864096"/>
          </a:xfrm>
          <a:prstGeom prst="ellipse">
            <a:avLst/>
          </a:prstGeom>
          <a:solidFill>
            <a:schemeClr val="accent1">
              <a:alpha val="28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961272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iterate type="lt">
                                    <p:tmPct val="100000"/>
                                  </p:iterate>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wipe(up)">
                                      <p:cBhvr>
                                        <p:cTn id="7" dur="75"/>
                                        <p:tgtEl>
                                          <p:spTgt spid="4710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rit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advAuto="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0750" y="938213"/>
            <a:ext cx="4800600"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3"/>
          <p:cNvSpPr>
            <a:spLocks noChangeArrowheads="1"/>
          </p:cNvSpPr>
          <p:nvPr/>
        </p:nvSpPr>
        <p:spPr bwMode="auto">
          <a:xfrm>
            <a:off x="533400" y="304800"/>
            <a:ext cx="556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spcBef>
                <a:spcPct val="50000"/>
              </a:spcBef>
            </a:pPr>
            <a:r>
              <a:rPr lang="hu-HU" altLang="hu-HU" sz="2800" b="1" dirty="0" smtClean="0">
                <a:latin typeface="Times New Roman" pitchFamily="18" charset="0"/>
              </a:rPr>
              <a:t>Immobilizáció hatása</a:t>
            </a:r>
            <a:endParaRPr lang="en-US" altLang="hu-HU" sz="2800" b="1" dirty="0"/>
          </a:p>
        </p:txBody>
      </p:sp>
    </p:spTree>
    <p:extLst>
      <p:ext uri="{BB962C8B-B14F-4D97-AF65-F5344CB8AC3E}">
        <p14:creationId xmlns:p14="http://schemas.microsoft.com/office/powerpoint/2010/main" val="3096923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creeching Brak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438" y="2076450"/>
            <a:ext cx="725963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3"/>
          <p:cNvSpPr>
            <a:spLocks noChangeArrowheads="1"/>
          </p:cNvSpPr>
          <p:nvPr/>
        </p:nvSpPr>
        <p:spPr bwMode="auto">
          <a:xfrm>
            <a:off x="762000" y="381000"/>
            <a:ext cx="3352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spcBef>
                <a:spcPct val="50000"/>
              </a:spcBef>
            </a:pPr>
            <a:r>
              <a:rPr lang="en-US" altLang="hu-HU" sz="2800" b="1">
                <a:latin typeface="Times New Roman" pitchFamily="18" charset="0"/>
              </a:rPr>
              <a:t>ÉLETKOR</a:t>
            </a:r>
            <a:endParaRPr lang="en-US" altLang="hu-HU" sz="2800" b="1"/>
          </a:p>
        </p:txBody>
      </p:sp>
      <p:sp>
        <p:nvSpPr>
          <p:cNvPr id="50180" name="Szövegdoboz 3"/>
          <p:cNvSpPr txBox="1">
            <a:spLocks noChangeArrowheads="1"/>
          </p:cNvSpPr>
          <p:nvPr/>
        </p:nvSpPr>
        <p:spPr bwMode="auto">
          <a:xfrm>
            <a:off x="1042988" y="1557338"/>
            <a:ext cx="23764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r>
              <a:rPr lang="hu-HU" altLang="hu-HU"/>
              <a:t>Fiatal</a:t>
            </a:r>
          </a:p>
        </p:txBody>
      </p:sp>
      <p:sp>
        <p:nvSpPr>
          <p:cNvPr id="50181" name="Szövegdoboz 4"/>
          <p:cNvSpPr txBox="1">
            <a:spLocks noChangeArrowheads="1"/>
          </p:cNvSpPr>
          <p:nvPr/>
        </p:nvSpPr>
        <p:spPr bwMode="auto">
          <a:xfrm>
            <a:off x="4284663" y="1557338"/>
            <a:ext cx="23749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r>
              <a:rPr lang="hu-HU" altLang="hu-HU"/>
              <a:t>Idős</a:t>
            </a:r>
          </a:p>
        </p:txBody>
      </p:sp>
    </p:spTree>
    <p:extLst>
      <p:ext uri="{BB962C8B-B14F-4D97-AF65-F5344CB8AC3E}">
        <p14:creationId xmlns:p14="http://schemas.microsoft.com/office/powerpoint/2010/main" val="41972209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creeching Brak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6188" y="850900"/>
            <a:ext cx="6688137" cy="519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 Box 3"/>
          <p:cNvSpPr txBox="1">
            <a:spLocks noChangeArrowheads="1"/>
          </p:cNvSpPr>
          <p:nvPr/>
        </p:nvSpPr>
        <p:spPr bwMode="auto">
          <a:xfrm>
            <a:off x="1447800" y="152400"/>
            <a:ext cx="624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spcBef>
                <a:spcPct val="50000"/>
              </a:spcBef>
            </a:pPr>
            <a:r>
              <a:rPr lang="hu-HU" altLang="hu-HU"/>
              <a:t>Az életkor hatása a stress-strain jellemzőkre</a:t>
            </a:r>
            <a:endParaRPr lang="en-GB" altLang="hu-HU"/>
          </a:p>
        </p:txBody>
      </p:sp>
    </p:spTree>
    <p:extLst>
      <p:ext uri="{BB962C8B-B14F-4D97-AF65-F5344CB8AC3E}">
        <p14:creationId xmlns:p14="http://schemas.microsoft.com/office/powerpoint/2010/main" val="34719549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zövegdoboz 1"/>
          <p:cNvSpPr txBox="1">
            <a:spLocks noChangeArrowheads="1"/>
          </p:cNvSpPr>
          <p:nvPr/>
        </p:nvSpPr>
        <p:spPr bwMode="auto">
          <a:xfrm>
            <a:off x="755650" y="692150"/>
            <a:ext cx="75612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r>
              <a:rPr lang="hu-HU" altLang="hu-HU"/>
              <a:t>A CSONT ÁSVÁNYI ANYAG SŰRŰSÉGE (CSONTSŰRŰSÉG)</a:t>
            </a:r>
            <a:endParaRPr lang="en-GB" altLang="hu-HU"/>
          </a:p>
        </p:txBody>
      </p:sp>
      <p:sp>
        <p:nvSpPr>
          <p:cNvPr id="52227" name="Szövegdoboz 2"/>
          <p:cNvSpPr txBox="1">
            <a:spLocks noChangeArrowheads="1"/>
          </p:cNvSpPr>
          <p:nvPr/>
        </p:nvSpPr>
        <p:spPr bwMode="auto">
          <a:xfrm>
            <a:off x="732418" y="2060848"/>
            <a:ext cx="7561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r>
              <a:rPr lang="hu-HU" altLang="hu-HU" dirty="0"/>
              <a:t>Egy négyzetcentiméterre eső ásványi anyag tartalom</a:t>
            </a:r>
            <a:endParaRPr lang="en-GB" altLang="hu-HU" dirty="0"/>
          </a:p>
        </p:txBody>
      </p:sp>
      <p:pic>
        <p:nvPicPr>
          <p:cNvPr id="52228" name="Picture 2" descr="http://upload.wikimedia.org/wikipedia/commons/thumb/2/20/Blausen_0095_BoneDensitometryScan.png/220px-Blausen_0095_BoneDensitometryScan.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2708920"/>
            <a:ext cx="2880320"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14263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upload.wikimedia.org/wikipedia/commons/9/91/615_Age_and_Bone_Ma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908050"/>
            <a:ext cx="805815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40188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zövegdoboz 1"/>
          <p:cNvSpPr txBox="1">
            <a:spLocks noChangeArrowheads="1"/>
          </p:cNvSpPr>
          <p:nvPr/>
        </p:nvSpPr>
        <p:spPr bwMode="auto">
          <a:xfrm>
            <a:off x="827088" y="404813"/>
            <a:ext cx="72009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r>
              <a:rPr lang="hu-HU" altLang="hu-HU" sz="2800"/>
              <a:t>A mérési eredményeket háromféle módon fejezik ki: </a:t>
            </a:r>
            <a:endParaRPr lang="en-GB" altLang="hu-HU" sz="2800"/>
          </a:p>
        </p:txBody>
      </p:sp>
      <p:sp>
        <p:nvSpPr>
          <p:cNvPr id="54275" name="Szövegdoboz 2"/>
          <p:cNvSpPr txBox="1">
            <a:spLocks noChangeArrowheads="1"/>
          </p:cNvSpPr>
          <p:nvPr/>
        </p:nvSpPr>
        <p:spPr bwMode="auto">
          <a:xfrm>
            <a:off x="1187450" y="1844675"/>
            <a:ext cx="7056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r>
              <a:rPr lang="hu-HU" altLang="hu-HU"/>
              <a:t>Gramm / cm</a:t>
            </a:r>
            <a:r>
              <a:rPr lang="hu-HU" altLang="hu-HU" baseline="30000"/>
              <a:t>2</a:t>
            </a:r>
            <a:endParaRPr lang="en-GB" altLang="hu-HU" baseline="30000"/>
          </a:p>
        </p:txBody>
      </p:sp>
      <p:sp>
        <p:nvSpPr>
          <p:cNvPr id="54276" name="Szövegdoboz 3"/>
          <p:cNvSpPr txBox="1">
            <a:spLocks noChangeArrowheads="1"/>
          </p:cNvSpPr>
          <p:nvPr/>
        </p:nvSpPr>
        <p:spPr bwMode="auto">
          <a:xfrm>
            <a:off x="1258888" y="2636838"/>
            <a:ext cx="69135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r>
              <a:rPr lang="hu-HU" altLang="hu-HU" dirty="0" err="1"/>
              <a:t>Z-score-</a:t>
            </a:r>
            <a:r>
              <a:rPr lang="hu-HU" altLang="hu-HU" dirty="0"/>
              <a:t> </a:t>
            </a:r>
            <a:r>
              <a:rPr lang="hu-HU" altLang="hu-HU" b="1" dirty="0"/>
              <a:t>az életkori</a:t>
            </a:r>
            <a:r>
              <a:rPr lang="hu-HU" altLang="hu-HU" dirty="0"/>
              <a:t>, nembeli és etnikai átlaghoz viszonyított szórásszám mind pozitív, mind negatív irányba, </a:t>
            </a:r>
            <a:r>
              <a:rPr lang="hu-HU" altLang="hu-HU" dirty="0" err="1" smtClean="0"/>
              <a:t>pl</a:t>
            </a:r>
            <a:r>
              <a:rPr lang="hu-HU" altLang="hu-HU" dirty="0" smtClean="0"/>
              <a:t>, </a:t>
            </a:r>
            <a:r>
              <a:rPr lang="hu-HU" altLang="hu-HU" dirty="0"/>
              <a:t>háromszoros negatív  </a:t>
            </a:r>
            <a:r>
              <a:rPr lang="hu-HU" altLang="hu-HU" dirty="0" smtClean="0"/>
              <a:t>szórásérték,</a:t>
            </a:r>
            <a:endParaRPr lang="en-GB" altLang="hu-HU" dirty="0"/>
          </a:p>
        </p:txBody>
      </p:sp>
      <p:sp>
        <p:nvSpPr>
          <p:cNvPr id="54277" name="Szövegdoboz 4"/>
          <p:cNvSpPr txBox="1">
            <a:spLocks noChangeArrowheads="1"/>
          </p:cNvSpPr>
          <p:nvPr/>
        </p:nvSpPr>
        <p:spPr bwMode="auto">
          <a:xfrm>
            <a:off x="1187450" y="4437063"/>
            <a:ext cx="69135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r>
              <a:rPr lang="hu-HU" altLang="hu-HU" dirty="0" err="1"/>
              <a:t>T-score</a:t>
            </a:r>
            <a:r>
              <a:rPr lang="hu-HU" altLang="hu-HU" dirty="0"/>
              <a:t> – a </a:t>
            </a:r>
            <a:r>
              <a:rPr lang="hu-HU" altLang="hu-HU" b="1" dirty="0"/>
              <a:t>harmincéves egészséges emberek </a:t>
            </a:r>
            <a:r>
              <a:rPr lang="hu-HU" altLang="hu-HU" dirty="0"/>
              <a:t>átlagához viszonyított pozitív vagy negatív szórásérték a vizsgált személy nemében és </a:t>
            </a:r>
            <a:r>
              <a:rPr lang="hu-HU" altLang="hu-HU" dirty="0" smtClean="0"/>
              <a:t>etnikumában, </a:t>
            </a:r>
            <a:endParaRPr lang="en-GB" altLang="hu-HU" dirty="0"/>
          </a:p>
        </p:txBody>
      </p:sp>
    </p:spTree>
    <p:extLst>
      <p:ext uri="{BB962C8B-B14F-4D97-AF65-F5344CB8AC3E}">
        <p14:creationId xmlns:p14="http://schemas.microsoft.com/office/powerpoint/2010/main" val="1103261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zövegdoboz 1"/>
          <p:cNvSpPr txBox="1">
            <a:spLocks noChangeArrowheads="1"/>
          </p:cNvSpPr>
          <p:nvPr/>
        </p:nvSpPr>
        <p:spPr bwMode="auto">
          <a:xfrm>
            <a:off x="900113" y="1196975"/>
            <a:ext cx="72009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r>
              <a:rPr lang="hu-HU" altLang="hu-HU" sz="2800"/>
              <a:t>Normal T-score : -1 vagy nagyobb</a:t>
            </a:r>
            <a:endParaRPr lang="en-GB" altLang="hu-HU" sz="2800"/>
          </a:p>
        </p:txBody>
      </p:sp>
      <p:sp>
        <p:nvSpPr>
          <p:cNvPr id="55299" name="Szövegdoboz 2"/>
          <p:cNvSpPr txBox="1">
            <a:spLocks noChangeArrowheads="1"/>
          </p:cNvSpPr>
          <p:nvPr/>
        </p:nvSpPr>
        <p:spPr bwMode="auto">
          <a:xfrm>
            <a:off x="971550" y="2205038"/>
            <a:ext cx="72009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r>
              <a:rPr lang="hu-HU" altLang="hu-HU" sz="2800"/>
              <a:t>Oszteopénia: -1 és -2,5 között: </a:t>
            </a:r>
            <a:endParaRPr lang="en-GB" altLang="hu-HU" sz="2800"/>
          </a:p>
        </p:txBody>
      </p:sp>
      <p:sp>
        <p:nvSpPr>
          <p:cNvPr id="55300" name="Szövegdoboz 3"/>
          <p:cNvSpPr txBox="1">
            <a:spLocks noChangeArrowheads="1"/>
          </p:cNvSpPr>
          <p:nvPr/>
        </p:nvSpPr>
        <p:spPr bwMode="auto">
          <a:xfrm>
            <a:off x="971550" y="3697288"/>
            <a:ext cx="7200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r>
              <a:rPr lang="hu-HU" altLang="hu-HU" sz="2800"/>
              <a:t>Oszteoporozis: -2,5 vagy kisebb </a:t>
            </a:r>
            <a:endParaRPr lang="en-GB" altLang="hu-HU" sz="2800"/>
          </a:p>
        </p:txBody>
      </p:sp>
    </p:spTree>
    <p:extLst>
      <p:ext uri="{BB962C8B-B14F-4D97-AF65-F5344CB8AC3E}">
        <p14:creationId xmlns:p14="http://schemas.microsoft.com/office/powerpoint/2010/main" val="14312770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églalap 2"/>
          <p:cNvSpPr>
            <a:spLocks noChangeArrowheads="1"/>
          </p:cNvSpPr>
          <p:nvPr/>
        </p:nvSpPr>
        <p:spPr bwMode="auto">
          <a:xfrm>
            <a:off x="611188" y="698500"/>
            <a:ext cx="8532812"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r>
              <a:rPr lang="hu-HU" altLang="hu-HU" sz="2000" b="1" dirty="0" smtClean="0"/>
              <a:t>A Világ Egészségügyi Szervezet meghatározása a csontsűrűség szintjeit illetően</a:t>
            </a:r>
            <a:endParaRPr lang="en-US" altLang="hu-HU" sz="2000" b="1" dirty="0"/>
          </a:p>
          <a:p>
            <a:pPr algn="ctr"/>
            <a:r>
              <a:rPr lang="hu-HU" altLang="hu-HU" sz="2000" b="1" dirty="0" smtClean="0"/>
              <a:t>Szintmeghatározás</a:t>
            </a:r>
            <a:endParaRPr lang="hu-HU" altLang="hu-HU" sz="2000" b="1" dirty="0"/>
          </a:p>
          <a:p>
            <a:pPr algn="ctr"/>
            <a:endParaRPr lang="en-GB" altLang="hu-HU" sz="1800" b="1" dirty="0"/>
          </a:p>
          <a:p>
            <a:pPr algn="ctr"/>
            <a:r>
              <a:rPr lang="hu-HU" altLang="hu-HU" sz="1800" b="1" dirty="0" smtClean="0"/>
              <a:t>Normál szint</a:t>
            </a:r>
            <a:endParaRPr lang="hu-HU" altLang="hu-HU" sz="1800" b="1" dirty="0"/>
          </a:p>
          <a:p>
            <a:pPr algn="ctr"/>
            <a:r>
              <a:rPr lang="en-US" altLang="hu-HU" sz="1800" b="1" dirty="0"/>
              <a:t> </a:t>
            </a:r>
            <a:r>
              <a:rPr lang="hu-HU" altLang="hu-HU" sz="1800" b="1" dirty="0" smtClean="0"/>
              <a:t> </a:t>
            </a:r>
            <a:r>
              <a:rPr lang="en-US" altLang="hu-HU" sz="1800" dirty="0"/>
              <a:t>1 SD (+1 or −1) </a:t>
            </a:r>
            <a:r>
              <a:rPr lang="hu-HU" altLang="hu-HU" sz="1800" dirty="0" smtClean="0"/>
              <a:t>a fiatal felnőttek átlagához viszonyítva</a:t>
            </a:r>
          </a:p>
          <a:p>
            <a:pPr algn="ctr"/>
            <a:endParaRPr lang="en-GB" altLang="hu-HU" sz="1800" dirty="0"/>
          </a:p>
          <a:p>
            <a:pPr algn="ctr"/>
            <a:r>
              <a:rPr lang="hu-HU" altLang="hu-HU" sz="1800" b="1" dirty="0" smtClean="0"/>
              <a:t>Alacsony szint</a:t>
            </a:r>
            <a:endParaRPr lang="hu-HU" altLang="hu-HU" sz="1800" b="1" dirty="0"/>
          </a:p>
          <a:p>
            <a:pPr algn="ctr"/>
            <a:r>
              <a:rPr lang="en-US" altLang="hu-HU" sz="1800" dirty="0" smtClean="0"/>
              <a:t>1 </a:t>
            </a:r>
            <a:r>
              <a:rPr lang="en-US" altLang="hu-HU" sz="1800" dirty="0"/>
              <a:t>and </a:t>
            </a:r>
            <a:r>
              <a:rPr lang="en-US" altLang="hu-HU" sz="1800" dirty="0" smtClean="0"/>
              <a:t>2,5 </a:t>
            </a:r>
            <a:r>
              <a:rPr lang="en-US" altLang="hu-HU" sz="1800" dirty="0"/>
              <a:t>SD </a:t>
            </a:r>
            <a:r>
              <a:rPr lang="hu-HU" altLang="hu-HU" sz="1800" dirty="0" smtClean="0"/>
              <a:t>között a fiatal felnőttek átlaga alatt </a:t>
            </a:r>
            <a:r>
              <a:rPr lang="en-US" altLang="hu-HU" sz="1800" dirty="0" smtClean="0"/>
              <a:t>(</a:t>
            </a:r>
            <a:r>
              <a:rPr lang="en-US" altLang="hu-HU" sz="1800" dirty="0"/>
              <a:t>−1 to −</a:t>
            </a:r>
            <a:r>
              <a:rPr lang="en-US" altLang="hu-HU" sz="1800" dirty="0" smtClean="0"/>
              <a:t>2,5 </a:t>
            </a:r>
            <a:r>
              <a:rPr lang="en-US" altLang="hu-HU" sz="1800" dirty="0"/>
              <a:t>SD</a:t>
            </a:r>
            <a:r>
              <a:rPr lang="en-US" altLang="hu-HU" sz="1800" dirty="0" smtClean="0"/>
              <a:t>),</a:t>
            </a:r>
            <a:endParaRPr lang="en-US" altLang="hu-HU" sz="1800" dirty="0"/>
          </a:p>
          <a:p>
            <a:pPr algn="ctr"/>
            <a:endParaRPr lang="hu-HU" altLang="hu-HU" sz="1800" b="1" dirty="0"/>
          </a:p>
          <a:p>
            <a:pPr algn="ctr"/>
            <a:r>
              <a:rPr lang="en-US" altLang="hu-HU" sz="1800" b="1" dirty="0" err="1" smtClean="0"/>
              <a:t>Os</a:t>
            </a:r>
            <a:r>
              <a:rPr lang="hu-HU" altLang="hu-HU" sz="1800" b="1" dirty="0" smtClean="0"/>
              <a:t>z</a:t>
            </a:r>
            <a:r>
              <a:rPr lang="en-US" altLang="hu-HU" sz="1800" b="1" dirty="0" err="1" smtClean="0"/>
              <a:t>teoporo</a:t>
            </a:r>
            <a:r>
              <a:rPr lang="hu-HU" altLang="hu-HU" sz="1800" b="1" dirty="0" err="1" smtClean="0"/>
              <a:t>zis</a:t>
            </a:r>
            <a:endParaRPr lang="hu-HU" altLang="hu-HU" sz="1800" b="1" dirty="0"/>
          </a:p>
          <a:p>
            <a:pPr algn="ctr"/>
            <a:r>
              <a:rPr lang="en-US" altLang="hu-HU" sz="1800" b="1" dirty="0" smtClean="0"/>
              <a:t>2,5 </a:t>
            </a:r>
            <a:r>
              <a:rPr lang="en-US" altLang="hu-HU" sz="1800" b="1" dirty="0"/>
              <a:t>SD </a:t>
            </a:r>
            <a:r>
              <a:rPr lang="hu-HU" altLang="hu-HU" sz="1800" b="1" dirty="0" smtClean="0"/>
              <a:t>vagy több a fiatal felnőttek átlaga alatt </a:t>
            </a:r>
            <a:r>
              <a:rPr lang="en-US" altLang="hu-HU" sz="1800" dirty="0" smtClean="0"/>
              <a:t>(</a:t>
            </a:r>
            <a:r>
              <a:rPr lang="en-US" altLang="hu-HU" sz="1800" dirty="0"/>
              <a:t>−</a:t>
            </a:r>
            <a:r>
              <a:rPr lang="en-US" altLang="hu-HU" sz="1800" dirty="0" smtClean="0"/>
              <a:t>2,5 </a:t>
            </a:r>
            <a:r>
              <a:rPr lang="en-US" altLang="hu-HU" sz="1800" dirty="0"/>
              <a:t>SD or lower</a:t>
            </a:r>
            <a:r>
              <a:rPr lang="en-US" altLang="hu-HU" sz="1800" dirty="0" smtClean="0"/>
              <a:t>),</a:t>
            </a:r>
            <a:endParaRPr lang="en-US" altLang="hu-HU" sz="1800" dirty="0"/>
          </a:p>
          <a:p>
            <a:pPr algn="ctr"/>
            <a:endParaRPr lang="hu-HU" altLang="hu-HU" sz="1800" b="1" dirty="0"/>
          </a:p>
          <a:p>
            <a:pPr algn="ctr"/>
            <a:r>
              <a:rPr lang="hu-HU" altLang="hu-HU" sz="1800" b="1" dirty="0" smtClean="0"/>
              <a:t>Súlyos </a:t>
            </a:r>
            <a:r>
              <a:rPr lang="hu-HU" altLang="hu-HU" sz="1800" b="1" dirty="0" err="1" smtClean="0"/>
              <a:t>oszteoporozis</a:t>
            </a:r>
            <a:endParaRPr lang="hu-HU" altLang="hu-HU" sz="1800" b="1" dirty="0"/>
          </a:p>
          <a:p>
            <a:r>
              <a:rPr lang="en-US" altLang="hu-HU" sz="1800" dirty="0" smtClean="0"/>
              <a:t>2,5</a:t>
            </a:r>
            <a:r>
              <a:rPr lang="hu-HU" altLang="hu-HU" sz="1800" dirty="0" smtClean="0"/>
              <a:t> </a:t>
            </a:r>
            <a:r>
              <a:rPr lang="en-US" altLang="hu-HU" sz="1800" dirty="0" smtClean="0"/>
              <a:t>SD</a:t>
            </a:r>
            <a:r>
              <a:rPr lang="hu-HU" altLang="hu-HU" sz="1800" dirty="0" err="1" smtClean="0"/>
              <a:t>-nél</a:t>
            </a:r>
            <a:r>
              <a:rPr lang="hu-HU" altLang="hu-HU" sz="1800" dirty="0" smtClean="0"/>
              <a:t> nagyobb a fiatal felnőtt átlagához viszonyítva egy vagy több </a:t>
            </a:r>
            <a:r>
              <a:rPr lang="hu-HU" altLang="hu-HU" sz="1800" dirty="0" err="1" smtClean="0"/>
              <a:t>csontöréssel</a:t>
            </a:r>
            <a:endParaRPr lang="en-GB" altLang="hu-HU" sz="1800" dirty="0"/>
          </a:p>
        </p:txBody>
      </p:sp>
    </p:spTree>
    <p:extLst>
      <p:ext uri="{BB962C8B-B14F-4D97-AF65-F5344CB8AC3E}">
        <p14:creationId xmlns:p14="http://schemas.microsoft.com/office/powerpoint/2010/main" val="2981578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692696"/>
            <a:ext cx="4572000"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06846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0" name="Group 2"/>
          <p:cNvGrpSpPr>
            <a:grpSpLocks/>
          </p:cNvGrpSpPr>
          <p:nvPr/>
        </p:nvGrpSpPr>
        <p:grpSpPr bwMode="auto">
          <a:xfrm>
            <a:off x="2252663" y="2270125"/>
            <a:ext cx="3687762" cy="2384425"/>
            <a:chOff x="1419" y="1430"/>
            <a:chExt cx="2323" cy="1502"/>
          </a:xfrm>
        </p:grpSpPr>
        <p:graphicFrame>
          <p:nvGraphicFramePr>
            <p:cNvPr id="4098" name="Object 3"/>
            <p:cNvGraphicFramePr>
              <a:graphicFrameLocks noChangeAspect="1"/>
            </p:cNvGraphicFramePr>
            <p:nvPr/>
          </p:nvGraphicFramePr>
          <p:xfrm>
            <a:off x="2337" y="1674"/>
            <a:ext cx="1405" cy="1258"/>
          </p:xfrm>
          <a:graphic>
            <a:graphicData uri="http://schemas.openxmlformats.org/presentationml/2006/ole">
              <mc:AlternateContent xmlns:mc="http://schemas.openxmlformats.org/markup-compatibility/2006">
                <mc:Choice xmlns:v="urn:schemas-microsoft-com:vml" Requires="v">
                  <p:oleObj spid="_x0000_s104482" name="Photo Editor fénykép" r:id="rId4" imgW="1724266" imgH="1542857" progId="MSPhotoEd.3">
                    <p:embed/>
                  </p:oleObj>
                </mc:Choice>
                <mc:Fallback>
                  <p:oleObj name="Photo Editor fénykép" r:id="rId4" imgW="1724266" imgH="1542857"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7" y="1674"/>
                          <a:ext cx="1405" cy="1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4"/>
            <p:cNvGraphicFramePr>
              <a:graphicFrameLocks noChangeAspect="1"/>
            </p:cNvGraphicFramePr>
            <p:nvPr/>
          </p:nvGraphicFramePr>
          <p:xfrm>
            <a:off x="1419" y="1842"/>
            <a:ext cx="872" cy="908"/>
          </p:xfrm>
          <a:graphic>
            <a:graphicData uri="http://schemas.openxmlformats.org/presentationml/2006/ole">
              <mc:AlternateContent xmlns:mc="http://schemas.openxmlformats.org/markup-compatibility/2006">
                <mc:Choice xmlns:v="urn:schemas-microsoft-com:vml" Requires="v">
                  <p:oleObj spid="_x0000_s104483" name="Photo Editor fénykép" r:id="rId6" imgW="1152381" imgH="1200318" progId="MSPhotoEd.3">
                    <p:embed/>
                  </p:oleObj>
                </mc:Choice>
                <mc:Fallback>
                  <p:oleObj name="Photo Editor fénykép" r:id="rId6" imgW="1152381" imgH="1200318"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9" y="1842"/>
                          <a:ext cx="872" cy="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2" name="Text Box 5"/>
            <p:cNvSpPr txBox="1">
              <a:spLocks noChangeArrowheads="1"/>
            </p:cNvSpPr>
            <p:nvPr/>
          </p:nvSpPr>
          <p:spPr bwMode="auto">
            <a:xfrm>
              <a:off x="2336" y="1430"/>
              <a:ext cx="6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eaLnBrk="1" hangingPunct="1">
                <a:spcBef>
                  <a:spcPct val="50000"/>
                </a:spcBef>
              </a:pPr>
              <a:r>
                <a:rPr lang="hu-HU" altLang="hu-HU" sz="1800">
                  <a:latin typeface="Arial" pitchFamily="34" charset="0"/>
                </a:rPr>
                <a:t>Fiatal</a:t>
              </a:r>
              <a:endParaRPr lang="en-US" altLang="hu-HU" sz="1800">
                <a:latin typeface="Arial" pitchFamily="34" charset="0"/>
              </a:endParaRPr>
            </a:p>
          </p:txBody>
        </p:sp>
        <p:sp>
          <p:nvSpPr>
            <p:cNvPr id="4103" name="Text Box 6"/>
            <p:cNvSpPr txBox="1">
              <a:spLocks noChangeArrowheads="1"/>
            </p:cNvSpPr>
            <p:nvPr/>
          </p:nvSpPr>
          <p:spPr bwMode="auto">
            <a:xfrm>
              <a:off x="3152" y="1430"/>
              <a:ext cx="59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eaLnBrk="1" hangingPunct="1">
                <a:spcBef>
                  <a:spcPct val="50000"/>
                </a:spcBef>
              </a:pPr>
              <a:r>
                <a:rPr lang="hu-HU" altLang="hu-HU" sz="1800">
                  <a:latin typeface="Arial" pitchFamily="34" charset="0"/>
                </a:rPr>
                <a:t>Idős</a:t>
              </a:r>
              <a:endParaRPr lang="en-US" altLang="hu-HU" sz="1800">
                <a:latin typeface="Arial" pitchFamily="34" charset="0"/>
              </a:endParaRPr>
            </a:p>
          </p:txBody>
        </p:sp>
      </p:grpSp>
      <p:sp>
        <p:nvSpPr>
          <p:cNvPr id="4101" name="Szövegdoboz 1"/>
          <p:cNvSpPr txBox="1">
            <a:spLocks noChangeArrowheads="1"/>
          </p:cNvSpPr>
          <p:nvPr/>
        </p:nvSpPr>
        <p:spPr bwMode="auto">
          <a:xfrm>
            <a:off x="827088" y="1196975"/>
            <a:ext cx="7561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r>
              <a:rPr lang="hu-HU" altLang="hu-HU"/>
              <a:t>A femurnyak csontsűrűsége fiatal és idős korban</a:t>
            </a:r>
            <a:endParaRPr lang="en-GB" altLang="hu-HU"/>
          </a:p>
        </p:txBody>
      </p:sp>
    </p:spTree>
    <p:extLst>
      <p:ext uri="{BB962C8B-B14F-4D97-AF65-F5344CB8AC3E}">
        <p14:creationId xmlns:p14="http://schemas.microsoft.com/office/powerpoint/2010/main" val="26965120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938" y="476672"/>
            <a:ext cx="4810125"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zövegdoboz 2"/>
          <p:cNvSpPr txBox="1"/>
          <p:nvPr/>
        </p:nvSpPr>
        <p:spPr>
          <a:xfrm>
            <a:off x="611560" y="5805264"/>
            <a:ext cx="7776864" cy="523220"/>
          </a:xfrm>
          <a:prstGeom prst="rect">
            <a:avLst/>
          </a:prstGeom>
          <a:noFill/>
        </p:spPr>
        <p:txBody>
          <a:bodyPr wrap="square" rtlCol="0">
            <a:spAutoFit/>
          </a:bodyPr>
          <a:lstStyle/>
          <a:p>
            <a:r>
              <a:rPr lang="hu-HU" sz="1400" dirty="0" smtClean="0"/>
              <a:t>SOLOMON EPSTEIN, </a:t>
            </a:r>
            <a:r>
              <a:rPr lang="en-US" sz="1400" b="1" dirty="0" smtClean="0"/>
              <a:t>The </a:t>
            </a:r>
            <a:r>
              <a:rPr lang="en-US" sz="1400" b="1" dirty="0"/>
              <a:t>Roles of Bone Mineral Density, Bone Turnover, and Other </a:t>
            </a:r>
            <a:r>
              <a:rPr lang="en-US" sz="1400" b="1" dirty="0" err="1"/>
              <a:t>Propertiesin</a:t>
            </a:r>
            <a:r>
              <a:rPr lang="en-US" sz="1400" b="1" dirty="0"/>
              <a:t> Reducing Fracture Risk During </a:t>
            </a:r>
            <a:r>
              <a:rPr lang="en-US" sz="1400" b="1" dirty="0" err="1"/>
              <a:t>Antiresorptive</a:t>
            </a:r>
            <a:r>
              <a:rPr lang="en-US" sz="1400" b="1" dirty="0"/>
              <a:t> </a:t>
            </a:r>
            <a:r>
              <a:rPr lang="en-US" sz="1400" b="1" dirty="0" smtClean="0"/>
              <a:t>Therapy</a:t>
            </a:r>
            <a:r>
              <a:rPr lang="hu-HU" sz="1400" b="1" dirty="0" smtClean="0"/>
              <a:t> </a:t>
            </a:r>
            <a:r>
              <a:rPr lang="en-US" sz="1400" i="1" dirty="0" smtClean="0"/>
              <a:t>Mayo </a:t>
            </a:r>
            <a:r>
              <a:rPr lang="en-US" sz="1400" i="1" dirty="0" err="1" smtClean="0"/>
              <a:t>Clin</a:t>
            </a:r>
            <a:r>
              <a:rPr lang="en-US" sz="1400" i="1" dirty="0" smtClean="0"/>
              <a:t> Proc, • March 2005;80(3):379-388</a:t>
            </a:r>
            <a:endParaRPr lang="hu-HU" sz="1400" dirty="0"/>
          </a:p>
        </p:txBody>
      </p:sp>
      <p:sp>
        <p:nvSpPr>
          <p:cNvPr id="2" name="Szövegdoboz 1"/>
          <p:cNvSpPr txBox="1"/>
          <p:nvPr/>
        </p:nvSpPr>
        <p:spPr>
          <a:xfrm>
            <a:off x="2166938" y="5373216"/>
            <a:ext cx="2333054" cy="400110"/>
          </a:xfrm>
          <a:prstGeom prst="rect">
            <a:avLst/>
          </a:prstGeom>
          <a:noFill/>
        </p:spPr>
        <p:txBody>
          <a:bodyPr wrap="square" rtlCol="0">
            <a:spAutoFit/>
          </a:bodyPr>
          <a:lstStyle/>
          <a:p>
            <a:pPr algn="ctr"/>
            <a:r>
              <a:rPr lang="hu-HU" sz="2000" b="1" dirty="0" err="1" smtClean="0"/>
              <a:t>osteopénia</a:t>
            </a:r>
            <a:endParaRPr lang="hu-HU" sz="2000" b="1" dirty="0"/>
          </a:p>
        </p:txBody>
      </p:sp>
      <p:sp>
        <p:nvSpPr>
          <p:cNvPr id="5" name="Szövegdoboz 4"/>
          <p:cNvSpPr txBox="1"/>
          <p:nvPr/>
        </p:nvSpPr>
        <p:spPr>
          <a:xfrm>
            <a:off x="4687218" y="5373216"/>
            <a:ext cx="2333054" cy="400110"/>
          </a:xfrm>
          <a:prstGeom prst="rect">
            <a:avLst/>
          </a:prstGeom>
          <a:noFill/>
        </p:spPr>
        <p:txBody>
          <a:bodyPr wrap="square" rtlCol="0">
            <a:spAutoFit/>
          </a:bodyPr>
          <a:lstStyle/>
          <a:p>
            <a:pPr algn="ctr"/>
            <a:r>
              <a:rPr lang="hu-HU" sz="2000" b="1" dirty="0" err="1" smtClean="0"/>
              <a:t>osteoporézis</a:t>
            </a:r>
            <a:endParaRPr lang="hu-HU" sz="2000" b="1" dirty="0"/>
          </a:p>
        </p:txBody>
      </p:sp>
    </p:spTree>
    <p:extLst>
      <p:ext uri="{BB962C8B-B14F-4D97-AF65-F5344CB8AC3E}">
        <p14:creationId xmlns:p14="http://schemas.microsoft.com/office/powerpoint/2010/main" val="38645971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2"/>
          <p:cNvGrpSpPr>
            <a:grpSpLocks/>
          </p:cNvGrpSpPr>
          <p:nvPr/>
        </p:nvGrpSpPr>
        <p:grpSpPr bwMode="auto">
          <a:xfrm>
            <a:off x="2187575" y="1628775"/>
            <a:ext cx="4760913" cy="2447925"/>
            <a:chOff x="1378" y="1026"/>
            <a:chExt cx="2999" cy="1542"/>
          </a:xfrm>
        </p:grpSpPr>
        <p:pic>
          <p:nvPicPr>
            <p:cNvPr id="57350" name="Picture 3" descr="por_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8" y="1248"/>
              <a:ext cx="1320" cy="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4" descr="por_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7" y="1338"/>
              <a:ext cx="1320"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2" name="Text Box 5"/>
            <p:cNvSpPr txBox="1">
              <a:spLocks noChangeArrowheads="1"/>
            </p:cNvSpPr>
            <p:nvPr/>
          </p:nvSpPr>
          <p:spPr bwMode="auto">
            <a:xfrm>
              <a:off x="1429" y="1026"/>
              <a:ext cx="10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eaLnBrk="1" hangingPunct="1">
                <a:spcBef>
                  <a:spcPct val="50000"/>
                </a:spcBef>
              </a:pPr>
              <a:r>
                <a:rPr lang="hu-HU" altLang="hu-HU" sz="1800" b="1">
                  <a:latin typeface="Arial" pitchFamily="34" charset="0"/>
                </a:rPr>
                <a:t>Fiatal</a:t>
              </a:r>
              <a:endParaRPr lang="en-US" altLang="hu-HU" sz="1800" b="1">
                <a:latin typeface="Arial" pitchFamily="34" charset="0"/>
              </a:endParaRPr>
            </a:p>
          </p:txBody>
        </p:sp>
        <p:sp>
          <p:nvSpPr>
            <p:cNvPr id="57353" name="Text Box 6"/>
            <p:cNvSpPr txBox="1">
              <a:spLocks noChangeArrowheads="1"/>
            </p:cNvSpPr>
            <p:nvPr/>
          </p:nvSpPr>
          <p:spPr bwMode="auto">
            <a:xfrm>
              <a:off x="3198" y="1026"/>
              <a:ext cx="10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eaLnBrk="1" hangingPunct="1">
                <a:spcBef>
                  <a:spcPct val="50000"/>
                </a:spcBef>
              </a:pPr>
              <a:r>
                <a:rPr lang="hu-HU" altLang="hu-HU" sz="1800" b="1">
                  <a:latin typeface="Arial" pitchFamily="34" charset="0"/>
                </a:rPr>
                <a:t>Idős</a:t>
              </a:r>
              <a:endParaRPr lang="en-US" altLang="hu-HU" sz="1800" b="1">
                <a:latin typeface="Arial" pitchFamily="34" charset="0"/>
              </a:endParaRPr>
            </a:p>
          </p:txBody>
        </p:sp>
      </p:grpSp>
      <p:pic>
        <p:nvPicPr>
          <p:cNvPr id="57347" name="Picture 7" descr="comparebon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825" y="4306812"/>
            <a:ext cx="204787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Szövegdoboz 1"/>
          <p:cNvSpPr txBox="1">
            <a:spLocks noChangeArrowheads="1"/>
          </p:cNvSpPr>
          <p:nvPr/>
        </p:nvSpPr>
        <p:spPr bwMode="auto">
          <a:xfrm>
            <a:off x="755650" y="549275"/>
            <a:ext cx="75612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r>
              <a:rPr lang="hu-HU" altLang="hu-HU"/>
              <a:t>A lumbáris csigolyatestek csontsűrűsége fiatal és idős korban</a:t>
            </a:r>
            <a:endParaRPr lang="en-GB" altLang="hu-HU"/>
          </a:p>
        </p:txBody>
      </p:sp>
      <p:pic>
        <p:nvPicPr>
          <p:cNvPr id="57349" name="Picture 4" descr="Normal bone on LEFT, and Osteoporosis bone on RIGHT due to Hyperparathyroidis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7575" y="4221088"/>
            <a:ext cx="23431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63732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zövegdoboz 6"/>
          <p:cNvSpPr txBox="1">
            <a:spLocks noChangeArrowheads="1"/>
          </p:cNvSpPr>
          <p:nvPr/>
        </p:nvSpPr>
        <p:spPr bwMode="auto">
          <a:xfrm>
            <a:off x="1547813" y="1989138"/>
            <a:ext cx="62642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r>
              <a:rPr lang="hu-HU" altLang="hu-HU" sz="4400"/>
              <a:t>Edzéshatás</a:t>
            </a:r>
            <a:endParaRPr lang="en-GB" altLang="hu-HU" sz="4400"/>
          </a:p>
        </p:txBody>
      </p:sp>
    </p:spTree>
    <p:extLst>
      <p:ext uri="{BB962C8B-B14F-4D97-AF65-F5344CB8AC3E}">
        <p14:creationId xmlns:p14="http://schemas.microsoft.com/office/powerpoint/2010/main" val="21541585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9"/>
          <p:cNvSpPr>
            <a:spLocks noChangeArrowheads="1"/>
          </p:cNvSpPr>
          <p:nvPr/>
        </p:nvSpPr>
        <p:spPr bwMode="auto">
          <a:xfrm>
            <a:off x="969963" y="790575"/>
            <a:ext cx="7086600" cy="83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spcBef>
                <a:spcPct val="50000"/>
              </a:spcBef>
            </a:pPr>
            <a:r>
              <a:rPr lang="en-US" altLang="hu-HU" b="1" dirty="0">
                <a:latin typeface="Times New Roman" pitchFamily="18" charset="0"/>
              </a:rPr>
              <a:t>C</a:t>
            </a:r>
            <a:r>
              <a:rPr lang="hu-HU" altLang="hu-HU" b="1" dirty="0" err="1" smtClean="0">
                <a:latin typeface="Times New Roman" pitchFamily="18" charset="0"/>
              </a:rPr>
              <a:t>sontsűrűség</a:t>
            </a:r>
            <a:r>
              <a:rPr lang="hu-HU" altLang="hu-HU" b="1" dirty="0" smtClean="0">
                <a:latin typeface="Times New Roman" pitchFamily="18" charset="0"/>
              </a:rPr>
              <a:t> </a:t>
            </a:r>
            <a:r>
              <a:rPr lang="hu-HU" altLang="hu-HU" b="1" dirty="0">
                <a:latin typeface="Times New Roman" pitchFamily="18" charset="0"/>
              </a:rPr>
              <a:t>a kijelölt csontokban </a:t>
            </a:r>
            <a:r>
              <a:rPr lang="hu-HU" altLang="hu-HU" b="1" dirty="0" smtClean="0">
                <a:latin typeface="Times New Roman" pitchFamily="18" charset="0"/>
              </a:rPr>
              <a:t>ugróatlétákban és azonos életkorú nem sportolókban,  </a:t>
            </a:r>
            <a:endParaRPr lang="en-US" altLang="hu-HU" b="1" dirty="0"/>
          </a:p>
        </p:txBody>
      </p:sp>
      <p:graphicFrame>
        <p:nvGraphicFramePr>
          <p:cNvPr id="5" name="Diagram 4"/>
          <p:cNvGraphicFramePr>
            <a:graphicFrameLocks/>
          </p:cNvGraphicFramePr>
          <p:nvPr>
            <p:extLst>
              <p:ext uri="{D42A27DB-BD31-4B8C-83A1-F6EECF244321}">
                <p14:modId xmlns:p14="http://schemas.microsoft.com/office/powerpoint/2010/main" val="3252816468"/>
              </p:ext>
            </p:extLst>
          </p:nvPr>
        </p:nvGraphicFramePr>
        <p:xfrm>
          <a:off x="1547664" y="1772816"/>
          <a:ext cx="5544616" cy="360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79475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Freeform 3"/>
          <p:cNvSpPr>
            <a:spLocks/>
          </p:cNvSpPr>
          <p:nvPr/>
        </p:nvSpPr>
        <p:spPr bwMode="auto">
          <a:xfrm>
            <a:off x="3336925" y="2127250"/>
            <a:ext cx="3027363" cy="3100388"/>
          </a:xfrm>
          <a:custGeom>
            <a:avLst/>
            <a:gdLst>
              <a:gd name="T0" fmla="*/ 0 w 1907"/>
              <a:gd name="T1" fmla="*/ 2147483647 h 1953"/>
              <a:gd name="T2" fmla="*/ 2147483647 w 1907"/>
              <a:gd name="T3" fmla="*/ 2147483647 h 1953"/>
              <a:gd name="T4" fmla="*/ 2147483647 w 1907"/>
              <a:gd name="T5" fmla="*/ 0 h 1953"/>
              <a:gd name="T6" fmla="*/ 0 w 1907"/>
              <a:gd name="T7" fmla="*/ 0 h 1953"/>
              <a:gd name="T8" fmla="*/ 0 w 1907"/>
              <a:gd name="T9" fmla="*/ 2147483647 h 1953"/>
              <a:gd name="T10" fmla="*/ 0 60000 65536"/>
              <a:gd name="T11" fmla="*/ 0 60000 65536"/>
              <a:gd name="T12" fmla="*/ 0 60000 65536"/>
              <a:gd name="T13" fmla="*/ 0 60000 65536"/>
              <a:gd name="T14" fmla="*/ 0 60000 65536"/>
              <a:gd name="T15" fmla="*/ 0 w 1907"/>
              <a:gd name="T16" fmla="*/ 0 h 1953"/>
              <a:gd name="T17" fmla="*/ 1907 w 1907"/>
              <a:gd name="T18" fmla="*/ 1953 h 1953"/>
            </a:gdLst>
            <a:ahLst/>
            <a:cxnLst>
              <a:cxn ang="T10">
                <a:pos x="T0" y="T1"/>
              </a:cxn>
              <a:cxn ang="T11">
                <a:pos x="T2" y="T3"/>
              </a:cxn>
              <a:cxn ang="T12">
                <a:pos x="T4" y="T5"/>
              </a:cxn>
              <a:cxn ang="T13">
                <a:pos x="T6" y="T7"/>
              </a:cxn>
              <a:cxn ang="T14">
                <a:pos x="T8" y="T9"/>
              </a:cxn>
            </a:cxnLst>
            <a:rect l="T15" t="T16" r="T17" b="T18"/>
            <a:pathLst>
              <a:path w="1907" h="1953">
                <a:moveTo>
                  <a:pt x="0" y="1952"/>
                </a:moveTo>
                <a:lnTo>
                  <a:pt x="1906" y="1952"/>
                </a:lnTo>
                <a:lnTo>
                  <a:pt x="1906" y="0"/>
                </a:lnTo>
                <a:lnTo>
                  <a:pt x="0" y="0"/>
                </a:lnTo>
                <a:lnTo>
                  <a:pt x="0" y="1952"/>
                </a:lnTo>
              </a:path>
            </a:pathLst>
          </a:custGeom>
          <a:gradFill rotWithShape="0">
            <a:gsLst>
              <a:gs pos="0">
                <a:srgbClr val="FFFFE5"/>
              </a:gs>
              <a:gs pos="100000">
                <a:srgbClr val="FFFF00"/>
              </a:gs>
            </a:gsLst>
            <a:lin ang="0" scaled="1"/>
          </a:gra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hu-HU"/>
          </a:p>
        </p:txBody>
      </p:sp>
      <p:sp>
        <p:nvSpPr>
          <p:cNvPr id="60420" name="Freeform 4"/>
          <p:cNvSpPr>
            <a:spLocks/>
          </p:cNvSpPr>
          <p:nvPr/>
        </p:nvSpPr>
        <p:spPr bwMode="auto">
          <a:xfrm>
            <a:off x="3302000" y="2127250"/>
            <a:ext cx="36513" cy="3132138"/>
          </a:xfrm>
          <a:custGeom>
            <a:avLst/>
            <a:gdLst>
              <a:gd name="T0" fmla="*/ 2147483647 w 23"/>
              <a:gd name="T1" fmla="*/ 2147483647 h 1973"/>
              <a:gd name="T2" fmla="*/ 0 w 23"/>
              <a:gd name="T3" fmla="*/ 2147483647 h 1973"/>
              <a:gd name="T4" fmla="*/ 0 w 23"/>
              <a:gd name="T5" fmla="*/ 2147483647 h 1973"/>
              <a:gd name="T6" fmla="*/ 2147483647 w 23"/>
              <a:gd name="T7" fmla="*/ 0 h 1973"/>
              <a:gd name="T8" fmla="*/ 2147483647 w 23"/>
              <a:gd name="T9" fmla="*/ 2147483647 h 1973"/>
              <a:gd name="T10" fmla="*/ 0 60000 65536"/>
              <a:gd name="T11" fmla="*/ 0 60000 65536"/>
              <a:gd name="T12" fmla="*/ 0 60000 65536"/>
              <a:gd name="T13" fmla="*/ 0 60000 65536"/>
              <a:gd name="T14" fmla="*/ 0 60000 65536"/>
              <a:gd name="T15" fmla="*/ 0 w 23"/>
              <a:gd name="T16" fmla="*/ 0 h 1973"/>
              <a:gd name="T17" fmla="*/ 23 w 23"/>
              <a:gd name="T18" fmla="*/ 1973 h 1973"/>
            </a:gdLst>
            <a:ahLst/>
            <a:cxnLst>
              <a:cxn ang="T10">
                <a:pos x="T0" y="T1"/>
              </a:cxn>
              <a:cxn ang="T11">
                <a:pos x="T2" y="T3"/>
              </a:cxn>
              <a:cxn ang="T12">
                <a:pos x="T4" y="T5"/>
              </a:cxn>
              <a:cxn ang="T13">
                <a:pos x="T6" y="T7"/>
              </a:cxn>
              <a:cxn ang="T14">
                <a:pos x="T8" y="T9"/>
              </a:cxn>
            </a:cxnLst>
            <a:rect l="T15" t="T16" r="T17" b="T18"/>
            <a:pathLst>
              <a:path w="23" h="1973">
                <a:moveTo>
                  <a:pt x="22" y="1952"/>
                </a:moveTo>
                <a:lnTo>
                  <a:pt x="0" y="1972"/>
                </a:lnTo>
                <a:lnTo>
                  <a:pt x="0" y="20"/>
                </a:lnTo>
                <a:lnTo>
                  <a:pt x="22" y="0"/>
                </a:lnTo>
                <a:lnTo>
                  <a:pt x="22" y="1952"/>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hu-HU"/>
          </a:p>
        </p:txBody>
      </p:sp>
      <p:sp>
        <p:nvSpPr>
          <p:cNvPr id="60421" name="Freeform 5"/>
          <p:cNvSpPr>
            <a:spLocks/>
          </p:cNvSpPr>
          <p:nvPr/>
        </p:nvSpPr>
        <p:spPr bwMode="auto">
          <a:xfrm>
            <a:off x="3302000" y="5226050"/>
            <a:ext cx="3062288" cy="33338"/>
          </a:xfrm>
          <a:custGeom>
            <a:avLst/>
            <a:gdLst>
              <a:gd name="T0" fmla="*/ 2147483647 w 1929"/>
              <a:gd name="T1" fmla="*/ 0 h 21"/>
              <a:gd name="T2" fmla="*/ 2147483647 w 1929"/>
              <a:gd name="T3" fmla="*/ 0 h 21"/>
              <a:gd name="T4" fmla="*/ 2147483647 w 1929"/>
              <a:gd name="T5" fmla="*/ 2147483647 h 21"/>
              <a:gd name="T6" fmla="*/ 0 w 1929"/>
              <a:gd name="T7" fmla="*/ 2147483647 h 21"/>
              <a:gd name="T8" fmla="*/ 2147483647 w 1929"/>
              <a:gd name="T9" fmla="*/ 0 h 21"/>
              <a:gd name="T10" fmla="*/ 0 60000 65536"/>
              <a:gd name="T11" fmla="*/ 0 60000 65536"/>
              <a:gd name="T12" fmla="*/ 0 60000 65536"/>
              <a:gd name="T13" fmla="*/ 0 60000 65536"/>
              <a:gd name="T14" fmla="*/ 0 60000 65536"/>
              <a:gd name="T15" fmla="*/ 0 w 1929"/>
              <a:gd name="T16" fmla="*/ 0 h 21"/>
              <a:gd name="T17" fmla="*/ 1929 w 1929"/>
              <a:gd name="T18" fmla="*/ 21 h 21"/>
            </a:gdLst>
            <a:ahLst/>
            <a:cxnLst>
              <a:cxn ang="T10">
                <a:pos x="T0" y="T1"/>
              </a:cxn>
              <a:cxn ang="T11">
                <a:pos x="T2" y="T3"/>
              </a:cxn>
              <a:cxn ang="T12">
                <a:pos x="T4" y="T5"/>
              </a:cxn>
              <a:cxn ang="T13">
                <a:pos x="T6" y="T7"/>
              </a:cxn>
              <a:cxn ang="T14">
                <a:pos x="T8" y="T9"/>
              </a:cxn>
            </a:cxnLst>
            <a:rect l="T15" t="T16" r="T17" b="T18"/>
            <a:pathLst>
              <a:path w="1929" h="21">
                <a:moveTo>
                  <a:pt x="22" y="0"/>
                </a:moveTo>
                <a:lnTo>
                  <a:pt x="1928" y="0"/>
                </a:lnTo>
                <a:lnTo>
                  <a:pt x="1906" y="20"/>
                </a:lnTo>
                <a:lnTo>
                  <a:pt x="0" y="20"/>
                </a:lnTo>
                <a:lnTo>
                  <a:pt x="22"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hu-HU"/>
          </a:p>
        </p:txBody>
      </p:sp>
      <p:sp>
        <p:nvSpPr>
          <p:cNvPr id="60422" name="Line 6"/>
          <p:cNvSpPr>
            <a:spLocks noChangeShapeType="1"/>
          </p:cNvSpPr>
          <p:nvPr/>
        </p:nvSpPr>
        <p:spPr bwMode="auto">
          <a:xfrm flipV="1">
            <a:off x="3943350" y="2127250"/>
            <a:ext cx="0" cy="30988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60423" name="Line 7"/>
          <p:cNvSpPr>
            <a:spLocks noChangeShapeType="1"/>
          </p:cNvSpPr>
          <p:nvPr/>
        </p:nvSpPr>
        <p:spPr bwMode="auto">
          <a:xfrm flipV="1">
            <a:off x="4548188" y="2127250"/>
            <a:ext cx="0" cy="30988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60424" name="Line 8"/>
          <p:cNvSpPr>
            <a:spLocks noChangeShapeType="1"/>
          </p:cNvSpPr>
          <p:nvPr/>
        </p:nvSpPr>
        <p:spPr bwMode="auto">
          <a:xfrm flipV="1">
            <a:off x="5153025" y="2127250"/>
            <a:ext cx="0" cy="30988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60425" name="Line 9"/>
          <p:cNvSpPr>
            <a:spLocks noChangeShapeType="1"/>
          </p:cNvSpPr>
          <p:nvPr/>
        </p:nvSpPr>
        <p:spPr bwMode="auto">
          <a:xfrm flipV="1">
            <a:off x="5757863" y="2127250"/>
            <a:ext cx="0" cy="30988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60426" name="Line 10"/>
          <p:cNvSpPr>
            <a:spLocks noChangeShapeType="1"/>
          </p:cNvSpPr>
          <p:nvPr/>
        </p:nvSpPr>
        <p:spPr bwMode="auto">
          <a:xfrm flipV="1">
            <a:off x="6362700" y="2127250"/>
            <a:ext cx="0" cy="30988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60427" name="Line 11"/>
          <p:cNvSpPr>
            <a:spLocks noChangeShapeType="1"/>
          </p:cNvSpPr>
          <p:nvPr/>
        </p:nvSpPr>
        <p:spPr bwMode="auto">
          <a:xfrm flipV="1">
            <a:off x="3336925" y="2127250"/>
            <a:ext cx="0" cy="30988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60428" name="Line 12"/>
          <p:cNvSpPr>
            <a:spLocks noChangeShapeType="1"/>
          </p:cNvSpPr>
          <p:nvPr/>
        </p:nvSpPr>
        <p:spPr bwMode="auto">
          <a:xfrm flipV="1">
            <a:off x="3905250" y="5226050"/>
            <a:ext cx="36513" cy="317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60429" name="Line 13"/>
          <p:cNvSpPr>
            <a:spLocks noChangeShapeType="1"/>
          </p:cNvSpPr>
          <p:nvPr/>
        </p:nvSpPr>
        <p:spPr bwMode="auto">
          <a:xfrm flipV="1">
            <a:off x="4510088" y="5226050"/>
            <a:ext cx="36512" cy="317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60430" name="Line 14"/>
          <p:cNvSpPr>
            <a:spLocks noChangeShapeType="1"/>
          </p:cNvSpPr>
          <p:nvPr/>
        </p:nvSpPr>
        <p:spPr bwMode="auto">
          <a:xfrm flipV="1">
            <a:off x="5114925" y="5226050"/>
            <a:ext cx="36513" cy="317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60431" name="Line 15"/>
          <p:cNvSpPr>
            <a:spLocks noChangeShapeType="1"/>
          </p:cNvSpPr>
          <p:nvPr/>
        </p:nvSpPr>
        <p:spPr bwMode="auto">
          <a:xfrm flipV="1">
            <a:off x="5722938" y="5226050"/>
            <a:ext cx="34925" cy="317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60432" name="Line 16"/>
          <p:cNvSpPr>
            <a:spLocks noChangeShapeType="1"/>
          </p:cNvSpPr>
          <p:nvPr/>
        </p:nvSpPr>
        <p:spPr bwMode="auto">
          <a:xfrm flipV="1">
            <a:off x="6327775" y="5226050"/>
            <a:ext cx="34925" cy="317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60433" name="Line 17"/>
          <p:cNvSpPr>
            <a:spLocks noChangeShapeType="1"/>
          </p:cNvSpPr>
          <p:nvPr/>
        </p:nvSpPr>
        <p:spPr bwMode="auto">
          <a:xfrm flipV="1">
            <a:off x="3302000" y="5226050"/>
            <a:ext cx="34925" cy="317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60434" name="Line 18"/>
          <p:cNvSpPr>
            <a:spLocks noChangeShapeType="1"/>
          </p:cNvSpPr>
          <p:nvPr/>
        </p:nvSpPr>
        <p:spPr bwMode="auto">
          <a:xfrm>
            <a:off x="3336925" y="5226050"/>
            <a:ext cx="302577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60435" name="Line 19"/>
          <p:cNvSpPr>
            <a:spLocks noChangeShapeType="1"/>
          </p:cNvSpPr>
          <p:nvPr/>
        </p:nvSpPr>
        <p:spPr bwMode="auto">
          <a:xfrm flipV="1">
            <a:off x="6362700" y="2127250"/>
            <a:ext cx="0" cy="30988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60436" name="Line 20"/>
          <p:cNvSpPr>
            <a:spLocks noChangeShapeType="1"/>
          </p:cNvSpPr>
          <p:nvPr/>
        </p:nvSpPr>
        <p:spPr bwMode="auto">
          <a:xfrm flipH="1">
            <a:off x="3336925" y="2127250"/>
            <a:ext cx="302577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60437" name="Line 21"/>
          <p:cNvSpPr>
            <a:spLocks noChangeShapeType="1"/>
          </p:cNvSpPr>
          <p:nvPr/>
        </p:nvSpPr>
        <p:spPr bwMode="auto">
          <a:xfrm>
            <a:off x="3336925" y="2127250"/>
            <a:ext cx="0" cy="30988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60438" name="Line 22"/>
          <p:cNvSpPr>
            <a:spLocks noChangeShapeType="1"/>
          </p:cNvSpPr>
          <p:nvPr/>
        </p:nvSpPr>
        <p:spPr bwMode="auto">
          <a:xfrm flipH="1">
            <a:off x="3302000" y="5226050"/>
            <a:ext cx="34925" cy="317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60439" name="Line 23"/>
          <p:cNvSpPr>
            <a:spLocks noChangeShapeType="1"/>
          </p:cNvSpPr>
          <p:nvPr/>
        </p:nvSpPr>
        <p:spPr bwMode="auto">
          <a:xfrm flipV="1">
            <a:off x="3302000" y="2159000"/>
            <a:ext cx="0" cy="30988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60440" name="Line 24"/>
          <p:cNvSpPr>
            <a:spLocks noChangeShapeType="1"/>
          </p:cNvSpPr>
          <p:nvPr/>
        </p:nvSpPr>
        <p:spPr bwMode="auto">
          <a:xfrm flipV="1">
            <a:off x="3302000" y="2127250"/>
            <a:ext cx="34925" cy="317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60441" name="Line 25"/>
          <p:cNvSpPr>
            <a:spLocks noChangeShapeType="1"/>
          </p:cNvSpPr>
          <p:nvPr/>
        </p:nvSpPr>
        <p:spPr bwMode="auto">
          <a:xfrm>
            <a:off x="3336925" y="2127250"/>
            <a:ext cx="0" cy="30988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60442" name="Line 26"/>
          <p:cNvSpPr>
            <a:spLocks noChangeShapeType="1"/>
          </p:cNvSpPr>
          <p:nvPr/>
        </p:nvSpPr>
        <p:spPr bwMode="auto">
          <a:xfrm>
            <a:off x="3336925" y="5226050"/>
            <a:ext cx="302577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60443" name="Line 27"/>
          <p:cNvSpPr>
            <a:spLocks noChangeShapeType="1"/>
          </p:cNvSpPr>
          <p:nvPr/>
        </p:nvSpPr>
        <p:spPr bwMode="auto">
          <a:xfrm flipH="1">
            <a:off x="6327775" y="5226050"/>
            <a:ext cx="34925" cy="317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60444" name="Line 28"/>
          <p:cNvSpPr>
            <a:spLocks noChangeShapeType="1"/>
          </p:cNvSpPr>
          <p:nvPr/>
        </p:nvSpPr>
        <p:spPr bwMode="auto">
          <a:xfrm flipH="1">
            <a:off x="3302000" y="5257800"/>
            <a:ext cx="302577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60445" name="Line 29"/>
          <p:cNvSpPr>
            <a:spLocks noChangeShapeType="1"/>
          </p:cNvSpPr>
          <p:nvPr/>
        </p:nvSpPr>
        <p:spPr bwMode="auto">
          <a:xfrm flipV="1">
            <a:off x="3302000" y="5226050"/>
            <a:ext cx="34925" cy="317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60446" name="Line 30"/>
          <p:cNvSpPr>
            <a:spLocks noChangeShapeType="1"/>
          </p:cNvSpPr>
          <p:nvPr/>
        </p:nvSpPr>
        <p:spPr bwMode="auto">
          <a:xfrm flipV="1">
            <a:off x="3905250" y="5226050"/>
            <a:ext cx="36513" cy="317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60447" name="Line 31"/>
          <p:cNvSpPr>
            <a:spLocks noChangeShapeType="1"/>
          </p:cNvSpPr>
          <p:nvPr/>
        </p:nvSpPr>
        <p:spPr bwMode="auto">
          <a:xfrm flipV="1">
            <a:off x="3943350" y="2127250"/>
            <a:ext cx="0" cy="30988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60448" name="Freeform 32"/>
          <p:cNvSpPr>
            <a:spLocks/>
          </p:cNvSpPr>
          <p:nvPr/>
        </p:nvSpPr>
        <p:spPr bwMode="auto">
          <a:xfrm>
            <a:off x="3921125" y="4852988"/>
            <a:ext cx="26988" cy="334962"/>
          </a:xfrm>
          <a:custGeom>
            <a:avLst/>
            <a:gdLst>
              <a:gd name="T0" fmla="*/ 0 w 17"/>
              <a:gd name="T1" fmla="*/ 2147483647 h 211"/>
              <a:gd name="T2" fmla="*/ 0 w 17"/>
              <a:gd name="T3" fmla="*/ 2147483647 h 211"/>
              <a:gd name="T4" fmla="*/ 2147483647 w 17"/>
              <a:gd name="T5" fmla="*/ 2147483647 h 211"/>
              <a:gd name="T6" fmla="*/ 2147483647 w 17"/>
              <a:gd name="T7" fmla="*/ 0 h 211"/>
              <a:gd name="T8" fmla="*/ 0 w 17"/>
              <a:gd name="T9" fmla="*/ 2147483647 h 211"/>
              <a:gd name="T10" fmla="*/ 0 60000 65536"/>
              <a:gd name="T11" fmla="*/ 0 60000 65536"/>
              <a:gd name="T12" fmla="*/ 0 60000 65536"/>
              <a:gd name="T13" fmla="*/ 0 60000 65536"/>
              <a:gd name="T14" fmla="*/ 0 60000 65536"/>
              <a:gd name="T15" fmla="*/ 0 w 17"/>
              <a:gd name="T16" fmla="*/ 0 h 211"/>
              <a:gd name="T17" fmla="*/ 17 w 17"/>
              <a:gd name="T18" fmla="*/ 211 h 211"/>
            </a:gdLst>
            <a:ahLst/>
            <a:cxnLst>
              <a:cxn ang="T10">
                <a:pos x="T0" y="T1"/>
              </a:cxn>
              <a:cxn ang="T11">
                <a:pos x="T2" y="T3"/>
              </a:cxn>
              <a:cxn ang="T12">
                <a:pos x="T4" y="T5"/>
              </a:cxn>
              <a:cxn ang="T13">
                <a:pos x="T6" y="T7"/>
              </a:cxn>
              <a:cxn ang="T14">
                <a:pos x="T8" y="T9"/>
              </a:cxn>
            </a:cxnLst>
            <a:rect l="T15" t="T16" r="T17" b="T18"/>
            <a:pathLst>
              <a:path w="17" h="211">
                <a:moveTo>
                  <a:pt x="0" y="3"/>
                </a:moveTo>
                <a:lnTo>
                  <a:pt x="0" y="210"/>
                </a:lnTo>
                <a:lnTo>
                  <a:pt x="16" y="207"/>
                </a:lnTo>
                <a:lnTo>
                  <a:pt x="16" y="0"/>
                </a:lnTo>
                <a:lnTo>
                  <a:pt x="0" y="3"/>
                </a:lnTo>
              </a:path>
            </a:pathLst>
          </a:custGeom>
          <a:solidFill>
            <a:srgbClr val="7F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hu-HU"/>
          </a:p>
        </p:txBody>
      </p:sp>
      <p:sp>
        <p:nvSpPr>
          <p:cNvPr id="60449" name="Freeform 33"/>
          <p:cNvSpPr>
            <a:spLocks/>
          </p:cNvSpPr>
          <p:nvPr/>
        </p:nvSpPr>
        <p:spPr bwMode="auto">
          <a:xfrm>
            <a:off x="3806825" y="4852988"/>
            <a:ext cx="122238" cy="26987"/>
          </a:xfrm>
          <a:custGeom>
            <a:avLst/>
            <a:gdLst>
              <a:gd name="T0" fmla="*/ 0 w 77"/>
              <a:gd name="T1" fmla="*/ 2147483647 h 17"/>
              <a:gd name="T2" fmla="*/ 2147483647 w 77"/>
              <a:gd name="T3" fmla="*/ 2147483647 h 17"/>
              <a:gd name="T4" fmla="*/ 2147483647 w 77"/>
              <a:gd name="T5" fmla="*/ 0 h 17"/>
              <a:gd name="T6" fmla="*/ 2147483647 w 77"/>
              <a:gd name="T7" fmla="*/ 0 h 17"/>
              <a:gd name="T8" fmla="*/ 0 w 77"/>
              <a:gd name="T9" fmla="*/ 2147483647 h 17"/>
              <a:gd name="T10" fmla="*/ 0 60000 65536"/>
              <a:gd name="T11" fmla="*/ 0 60000 65536"/>
              <a:gd name="T12" fmla="*/ 0 60000 65536"/>
              <a:gd name="T13" fmla="*/ 0 60000 65536"/>
              <a:gd name="T14" fmla="*/ 0 60000 65536"/>
              <a:gd name="T15" fmla="*/ 0 w 77"/>
              <a:gd name="T16" fmla="*/ 0 h 17"/>
              <a:gd name="T17" fmla="*/ 77 w 77"/>
              <a:gd name="T18" fmla="*/ 17 h 17"/>
            </a:gdLst>
            <a:ahLst/>
            <a:cxnLst>
              <a:cxn ang="T10">
                <a:pos x="T0" y="T1"/>
              </a:cxn>
              <a:cxn ang="T11">
                <a:pos x="T2" y="T3"/>
              </a:cxn>
              <a:cxn ang="T12">
                <a:pos x="T4" y="T5"/>
              </a:cxn>
              <a:cxn ang="T13">
                <a:pos x="T6" y="T7"/>
              </a:cxn>
              <a:cxn ang="T14">
                <a:pos x="T8" y="T9"/>
              </a:cxn>
            </a:cxnLst>
            <a:rect l="T15" t="T16" r="T17" b="T18"/>
            <a:pathLst>
              <a:path w="77" h="17">
                <a:moveTo>
                  <a:pt x="0" y="16"/>
                </a:moveTo>
                <a:lnTo>
                  <a:pt x="72" y="16"/>
                </a:lnTo>
                <a:lnTo>
                  <a:pt x="76" y="0"/>
                </a:lnTo>
                <a:lnTo>
                  <a:pt x="4" y="0"/>
                </a:lnTo>
                <a:lnTo>
                  <a:pt x="0" y="16"/>
                </a:lnTo>
              </a:path>
            </a:pathLst>
          </a:custGeom>
          <a:solidFill>
            <a:srgbClr val="BF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hu-HU"/>
          </a:p>
        </p:txBody>
      </p:sp>
      <p:sp>
        <p:nvSpPr>
          <p:cNvPr id="60450" name="Freeform 34"/>
          <p:cNvSpPr>
            <a:spLocks/>
          </p:cNvSpPr>
          <p:nvPr/>
        </p:nvSpPr>
        <p:spPr bwMode="auto">
          <a:xfrm>
            <a:off x="3806825" y="4857750"/>
            <a:ext cx="115888" cy="330200"/>
          </a:xfrm>
          <a:custGeom>
            <a:avLst/>
            <a:gdLst>
              <a:gd name="T0" fmla="*/ 2147483647 w 73"/>
              <a:gd name="T1" fmla="*/ 0 h 208"/>
              <a:gd name="T2" fmla="*/ 0 w 73"/>
              <a:gd name="T3" fmla="*/ 0 h 208"/>
              <a:gd name="T4" fmla="*/ 0 w 73"/>
              <a:gd name="T5" fmla="*/ 2147483647 h 208"/>
              <a:gd name="T6" fmla="*/ 2147483647 w 73"/>
              <a:gd name="T7" fmla="*/ 2147483647 h 208"/>
              <a:gd name="T8" fmla="*/ 2147483647 w 73"/>
              <a:gd name="T9" fmla="*/ 0 h 208"/>
              <a:gd name="T10" fmla="*/ 0 60000 65536"/>
              <a:gd name="T11" fmla="*/ 0 60000 65536"/>
              <a:gd name="T12" fmla="*/ 0 60000 65536"/>
              <a:gd name="T13" fmla="*/ 0 60000 65536"/>
              <a:gd name="T14" fmla="*/ 0 60000 65536"/>
              <a:gd name="T15" fmla="*/ 0 w 73"/>
              <a:gd name="T16" fmla="*/ 0 h 208"/>
              <a:gd name="T17" fmla="*/ 73 w 73"/>
              <a:gd name="T18" fmla="*/ 208 h 208"/>
            </a:gdLst>
            <a:ahLst/>
            <a:cxnLst>
              <a:cxn ang="T10">
                <a:pos x="T0" y="T1"/>
              </a:cxn>
              <a:cxn ang="T11">
                <a:pos x="T2" y="T3"/>
              </a:cxn>
              <a:cxn ang="T12">
                <a:pos x="T4" y="T5"/>
              </a:cxn>
              <a:cxn ang="T13">
                <a:pos x="T6" y="T7"/>
              </a:cxn>
              <a:cxn ang="T14">
                <a:pos x="T8" y="T9"/>
              </a:cxn>
            </a:cxnLst>
            <a:rect l="T15" t="T16" r="T17" b="T18"/>
            <a:pathLst>
              <a:path w="73" h="208">
                <a:moveTo>
                  <a:pt x="72" y="0"/>
                </a:moveTo>
                <a:lnTo>
                  <a:pt x="0" y="0"/>
                </a:lnTo>
                <a:lnTo>
                  <a:pt x="0" y="207"/>
                </a:lnTo>
                <a:lnTo>
                  <a:pt x="72" y="207"/>
                </a:lnTo>
                <a:lnTo>
                  <a:pt x="72" y="0"/>
                </a:lnTo>
              </a:path>
            </a:pathLst>
          </a:custGeom>
          <a:solidFill>
            <a:srgbClr val="FF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hu-HU"/>
          </a:p>
        </p:txBody>
      </p:sp>
      <p:sp>
        <p:nvSpPr>
          <p:cNvPr id="60451" name="Freeform 35"/>
          <p:cNvSpPr>
            <a:spLocks/>
          </p:cNvSpPr>
          <p:nvPr/>
        </p:nvSpPr>
        <p:spPr bwMode="auto">
          <a:xfrm>
            <a:off x="4151313" y="4078288"/>
            <a:ext cx="26987" cy="334962"/>
          </a:xfrm>
          <a:custGeom>
            <a:avLst/>
            <a:gdLst>
              <a:gd name="T0" fmla="*/ 0 w 17"/>
              <a:gd name="T1" fmla="*/ 2147483647 h 211"/>
              <a:gd name="T2" fmla="*/ 0 w 17"/>
              <a:gd name="T3" fmla="*/ 2147483647 h 211"/>
              <a:gd name="T4" fmla="*/ 2147483647 w 17"/>
              <a:gd name="T5" fmla="*/ 2147483647 h 211"/>
              <a:gd name="T6" fmla="*/ 2147483647 w 17"/>
              <a:gd name="T7" fmla="*/ 0 h 211"/>
              <a:gd name="T8" fmla="*/ 0 w 17"/>
              <a:gd name="T9" fmla="*/ 2147483647 h 211"/>
              <a:gd name="T10" fmla="*/ 0 60000 65536"/>
              <a:gd name="T11" fmla="*/ 0 60000 65536"/>
              <a:gd name="T12" fmla="*/ 0 60000 65536"/>
              <a:gd name="T13" fmla="*/ 0 60000 65536"/>
              <a:gd name="T14" fmla="*/ 0 60000 65536"/>
              <a:gd name="T15" fmla="*/ 0 w 17"/>
              <a:gd name="T16" fmla="*/ 0 h 211"/>
              <a:gd name="T17" fmla="*/ 17 w 17"/>
              <a:gd name="T18" fmla="*/ 211 h 211"/>
            </a:gdLst>
            <a:ahLst/>
            <a:cxnLst>
              <a:cxn ang="T10">
                <a:pos x="T0" y="T1"/>
              </a:cxn>
              <a:cxn ang="T11">
                <a:pos x="T2" y="T3"/>
              </a:cxn>
              <a:cxn ang="T12">
                <a:pos x="T4" y="T5"/>
              </a:cxn>
              <a:cxn ang="T13">
                <a:pos x="T6" y="T7"/>
              </a:cxn>
              <a:cxn ang="T14">
                <a:pos x="T8" y="T9"/>
              </a:cxn>
            </a:cxnLst>
            <a:rect l="T15" t="T16" r="T17" b="T18"/>
            <a:pathLst>
              <a:path w="17" h="211">
                <a:moveTo>
                  <a:pt x="0" y="3"/>
                </a:moveTo>
                <a:lnTo>
                  <a:pt x="0" y="210"/>
                </a:lnTo>
                <a:lnTo>
                  <a:pt x="16" y="207"/>
                </a:lnTo>
                <a:lnTo>
                  <a:pt x="16" y="0"/>
                </a:lnTo>
                <a:lnTo>
                  <a:pt x="0" y="3"/>
                </a:lnTo>
              </a:path>
            </a:pathLst>
          </a:custGeom>
          <a:solidFill>
            <a:srgbClr val="7F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hu-HU"/>
          </a:p>
        </p:txBody>
      </p:sp>
      <p:sp>
        <p:nvSpPr>
          <p:cNvPr id="60452" name="Freeform 36"/>
          <p:cNvSpPr>
            <a:spLocks/>
          </p:cNvSpPr>
          <p:nvPr/>
        </p:nvSpPr>
        <p:spPr bwMode="auto">
          <a:xfrm>
            <a:off x="3921125" y="4078288"/>
            <a:ext cx="238125" cy="26987"/>
          </a:xfrm>
          <a:custGeom>
            <a:avLst/>
            <a:gdLst>
              <a:gd name="T0" fmla="*/ 0 w 150"/>
              <a:gd name="T1" fmla="*/ 2147483647 h 17"/>
              <a:gd name="T2" fmla="*/ 2147483647 w 150"/>
              <a:gd name="T3" fmla="*/ 2147483647 h 17"/>
              <a:gd name="T4" fmla="*/ 2147483647 w 150"/>
              <a:gd name="T5" fmla="*/ 0 h 17"/>
              <a:gd name="T6" fmla="*/ 2147483647 w 150"/>
              <a:gd name="T7" fmla="*/ 0 h 17"/>
              <a:gd name="T8" fmla="*/ 0 w 150"/>
              <a:gd name="T9" fmla="*/ 2147483647 h 17"/>
              <a:gd name="T10" fmla="*/ 0 60000 65536"/>
              <a:gd name="T11" fmla="*/ 0 60000 65536"/>
              <a:gd name="T12" fmla="*/ 0 60000 65536"/>
              <a:gd name="T13" fmla="*/ 0 60000 65536"/>
              <a:gd name="T14" fmla="*/ 0 60000 65536"/>
              <a:gd name="T15" fmla="*/ 0 w 150"/>
              <a:gd name="T16" fmla="*/ 0 h 17"/>
              <a:gd name="T17" fmla="*/ 150 w 150"/>
              <a:gd name="T18" fmla="*/ 17 h 17"/>
            </a:gdLst>
            <a:ahLst/>
            <a:cxnLst>
              <a:cxn ang="T10">
                <a:pos x="T0" y="T1"/>
              </a:cxn>
              <a:cxn ang="T11">
                <a:pos x="T2" y="T3"/>
              </a:cxn>
              <a:cxn ang="T12">
                <a:pos x="T4" y="T5"/>
              </a:cxn>
              <a:cxn ang="T13">
                <a:pos x="T6" y="T7"/>
              </a:cxn>
              <a:cxn ang="T14">
                <a:pos x="T8" y="T9"/>
              </a:cxn>
            </a:cxnLst>
            <a:rect l="T15" t="T16" r="T17" b="T18"/>
            <a:pathLst>
              <a:path w="150" h="17">
                <a:moveTo>
                  <a:pt x="0" y="16"/>
                </a:moveTo>
                <a:lnTo>
                  <a:pt x="145" y="16"/>
                </a:lnTo>
                <a:lnTo>
                  <a:pt x="149" y="0"/>
                </a:lnTo>
                <a:lnTo>
                  <a:pt x="4" y="0"/>
                </a:lnTo>
                <a:lnTo>
                  <a:pt x="0" y="16"/>
                </a:lnTo>
              </a:path>
            </a:pathLst>
          </a:custGeom>
          <a:solidFill>
            <a:srgbClr val="BF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hu-HU"/>
          </a:p>
        </p:txBody>
      </p:sp>
      <p:sp>
        <p:nvSpPr>
          <p:cNvPr id="60453" name="Freeform 37"/>
          <p:cNvSpPr>
            <a:spLocks/>
          </p:cNvSpPr>
          <p:nvPr/>
        </p:nvSpPr>
        <p:spPr bwMode="auto">
          <a:xfrm>
            <a:off x="3921125" y="4083050"/>
            <a:ext cx="231775" cy="330200"/>
          </a:xfrm>
          <a:custGeom>
            <a:avLst/>
            <a:gdLst>
              <a:gd name="T0" fmla="*/ 0 w 146"/>
              <a:gd name="T1" fmla="*/ 0 h 208"/>
              <a:gd name="T2" fmla="*/ 2147483647 w 146"/>
              <a:gd name="T3" fmla="*/ 0 h 208"/>
              <a:gd name="T4" fmla="*/ 2147483647 w 146"/>
              <a:gd name="T5" fmla="*/ 2147483647 h 208"/>
              <a:gd name="T6" fmla="*/ 0 w 146"/>
              <a:gd name="T7" fmla="*/ 2147483647 h 208"/>
              <a:gd name="T8" fmla="*/ 0 w 146"/>
              <a:gd name="T9" fmla="*/ 0 h 208"/>
              <a:gd name="T10" fmla="*/ 0 60000 65536"/>
              <a:gd name="T11" fmla="*/ 0 60000 65536"/>
              <a:gd name="T12" fmla="*/ 0 60000 65536"/>
              <a:gd name="T13" fmla="*/ 0 60000 65536"/>
              <a:gd name="T14" fmla="*/ 0 60000 65536"/>
              <a:gd name="T15" fmla="*/ 0 w 146"/>
              <a:gd name="T16" fmla="*/ 0 h 208"/>
              <a:gd name="T17" fmla="*/ 146 w 146"/>
              <a:gd name="T18" fmla="*/ 208 h 208"/>
            </a:gdLst>
            <a:ahLst/>
            <a:cxnLst>
              <a:cxn ang="T10">
                <a:pos x="T0" y="T1"/>
              </a:cxn>
              <a:cxn ang="T11">
                <a:pos x="T2" y="T3"/>
              </a:cxn>
              <a:cxn ang="T12">
                <a:pos x="T4" y="T5"/>
              </a:cxn>
              <a:cxn ang="T13">
                <a:pos x="T6" y="T7"/>
              </a:cxn>
              <a:cxn ang="T14">
                <a:pos x="T8" y="T9"/>
              </a:cxn>
            </a:cxnLst>
            <a:rect l="T15" t="T16" r="T17" b="T18"/>
            <a:pathLst>
              <a:path w="146" h="208">
                <a:moveTo>
                  <a:pt x="0" y="0"/>
                </a:moveTo>
                <a:lnTo>
                  <a:pt x="145" y="0"/>
                </a:lnTo>
                <a:lnTo>
                  <a:pt x="145" y="207"/>
                </a:lnTo>
                <a:lnTo>
                  <a:pt x="0" y="207"/>
                </a:lnTo>
                <a:lnTo>
                  <a:pt x="0" y="0"/>
                </a:lnTo>
              </a:path>
            </a:pathLst>
          </a:custGeom>
          <a:solidFill>
            <a:srgbClr val="FF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hu-HU"/>
          </a:p>
        </p:txBody>
      </p:sp>
      <p:sp>
        <p:nvSpPr>
          <p:cNvPr id="60454" name="Freeform 38"/>
          <p:cNvSpPr>
            <a:spLocks/>
          </p:cNvSpPr>
          <p:nvPr/>
        </p:nvSpPr>
        <p:spPr bwMode="auto">
          <a:xfrm>
            <a:off x="5556250" y="3303588"/>
            <a:ext cx="26988" cy="334962"/>
          </a:xfrm>
          <a:custGeom>
            <a:avLst/>
            <a:gdLst>
              <a:gd name="T0" fmla="*/ 0 w 17"/>
              <a:gd name="T1" fmla="*/ 2147483647 h 211"/>
              <a:gd name="T2" fmla="*/ 0 w 17"/>
              <a:gd name="T3" fmla="*/ 2147483647 h 211"/>
              <a:gd name="T4" fmla="*/ 2147483647 w 17"/>
              <a:gd name="T5" fmla="*/ 2147483647 h 211"/>
              <a:gd name="T6" fmla="*/ 2147483647 w 17"/>
              <a:gd name="T7" fmla="*/ 0 h 211"/>
              <a:gd name="T8" fmla="*/ 0 w 17"/>
              <a:gd name="T9" fmla="*/ 2147483647 h 211"/>
              <a:gd name="T10" fmla="*/ 0 60000 65536"/>
              <a:gd name="T11" fmla="*/ 0 60000 65536"/>
              <a:gd name="T12" fmla="*/ 0 60000 65536"/>
              <a:gd name="T13" fmla="*/ 0 60000 65536"/>
              <a:gd name="T14" fmla="*/ 0 60000 65536"/>
              <a:gd name="T15" fmla="*/ 0 w 17"/>
              <a:gd name="T16" fmla="*/ 0 h 211"/>
              <a:gd name="T17" fmla="*/ 17 w 17"/>
              <a:gd name="T18" fmla="*/ 211 h 211"/>
            </a:gdLst>
            <a:ahLst/>
            <a:cxnLst>
              <a:cxn ang="T10">
                <a:pos x="T0" y="T1"/>
              </a:cxn>
              <a:cxn ang="T11">
                <a:pos x="T2" y="T3"/>
              </a:cxn>
              <a:cxn ang="T12">
                <a:pos x="T4" y="T5"/>
              </a:cxn>
              <a:cxn ang="T13">
                <a:pos x="T6" y="T7"/>
              </a:cxn>
              <a:cxn ang="T14">
                <a:pos x="T8" y="T9"/>
              </a:cxn>
            </a:cxnLst>
            <a:rect l="T15" t="T16" r="T17" b="T18"/>
            <a:pathLst>
              <a:path w="17" h="211">
                <a:moveTo>
                  <a:pt x="0" y="3"/>
                </a:moveTo>
                <a:lnTo>
                  <a:pt x="0" y="210"/>
                </a:lnTo>
                <a:lnTo>
                  <a:pt x="16" y="207"/>
                </a:lnTo>
                <a:lnTo>
                  <a:pt x="16" y="0"/>
                </a:lnTo>
                <a:lnTo>
                  <a:pt x="0" y="3"/>
                </a:lnTo>
              </a:path>
            </a:pathLst>
          </a:custGeom>
          <a:solidFill>
            <a:srgbClr val="7F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hu-HU"/>
          </a:p>
        </p:txBody>
      </p:sp>
      <p:sp>
        <p:nvSpPr>
          <p:cNvPr id="60455" name="Freeform 39"/>
          <p:cNvSpPr>
            <a:spLocks/>
          </p:cNvSpPr>
          <p:nvPr/>
        </p:nvSpPr>
        <p:spPr bwMode="auto">
          <a:xfrm>
            <a:off x="3921125" y="3303588"/>
            <a:ext cx="1641475" cy="26987"/>
          </a:xfrm>
          <a:custGeom>
            <a:avLst/>
            <a:gdLst>
              <a:gd name="T0" fmla="*/ 0 w 1034"/>
              <a:gd name="T1" fmla="*/ 2147483647 h 17"/>
              <a:gd name="T2" fmla="*/ 2147483647 w 1034"/>
              <a:gd name="T3" fmla="*/ 2147483647 h 17"/>
              <a:gd name="T4" fmla="*/ 2147483647 w 1034"/>
              <a:gd name="T5" fmla="*/ 0 h 17"/>
              <a:gd name="T6" fmla="*/ 2147483647 w 1034"/>
              <a:gd name="T7" fmla="*/ 0 h 17"/>
              <a:gd name="T8" fmla="*/ 0 w 1034"/>
              <a:gd name="T9" fmla="*/ 2147483647 h 17"/>
              <a:gd name="T10" fmla="*/ 0 60000 65536"/>
              <a:gd name="T11" fmla="*/ 0 60000 65536"/>
              <a:gd name="T12" fmla="*/ 0 60000 65536"/>
              <a:gd name="T13" fmla="*/ 0 60000 65536"/>
              <a:gd name="T14" fmla="*/ 0 60000 65536"/>
              <a:gd name="T15" fmla="*/ 0 w 1034"/>
              <a:gd name="T16" fmla="*/ 0 h 17"/>
              <a:gd name="T17" fmla="*/ 1034 w 1034"/>
              <a:gd name="T18" fmla="*/ 17 h 17"/>
            </a:gdLst>
            <a:ahLst/>
            <a:cxnLst>
              <a:cxn ang="T10">
                <a:pos x="T0" y="T1"/>
              </a:cxn>
              <a:cxn ang="T11">
                <a:pos x="T2" y="T3"/>
              </a:cxn>
              <a:cxn ang="T12">
                <a:pos x="T4" y="T5"/>
              </a:cxn>
              <a:cxn ang="T13">
                <a:pos x="T6" y="T7"/>
              </a:cxn>
              <a:cxn ang="T14">
                <a:pos x="T8" y="T9"/>
              </a:cxn>
            </a:cxnLst>
            <a:rect l="T15" t="T16" r="T17" b="T18"/>
            <a:pathLst>
              <a:path w="1034" h="17">
                <a:moveTo>
                  <a:pt x="0" y="16"/>
                </a:moveTo>
                <a:lnTo>
                  <a:pt x="1030" y="16"/>
                </a:lnTo>
                <a:lnTo>
                  <a:pt x="1033" y="0"/>
                </a:lnTo>
                <a:lnTo>
                  <a:pt x="4" y="0"/>
                </a:lnTo>
                <a:lnTo>
                  <a:pt x="0" y="16"/>
                </a:lnTo>
              </a:path>
            </a:pathLst>
          </a:custGeom>
          <a:solidFill>
            <a:srgbClr val="BF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hu-HU"/>
          </a:p>
        </p:txBody>
      </p:sp>
      <p:sp>
        <p:nvSpPr>
          <p:cNvPr id="60456" name="Freeform 40"/>
          <p:cNvSpPr>
            <a:spLocks/>
          </p:cNvSpPr>
          <p:nvPr/>
        </p:nvSpPr>
        <p:spPr bwMode="auto">
          <a:xfrm>
            <a:off x="3921125" y="3308350"/>
            <a:ext cx="1636713" cy="330200"/>
          </a:xfrm>
          <a:custGeom>
            <a:avLst/>
            <a:gdLst>
              <a:gd name="T0" fmla="*/ 0 w 1031"/>
              <a:gd name="T1" fmla="*/ 0 h 208"/>
              <a:gd name="T2" fmla="*/ 2147483647 w 1031"/>
              <a:gd name="T3" fmla="*/ 0 h 208"/>
              <a:gd name="T4" fmla="*/ 2147483647 w 1031"/>
              <a:gd name="T5" fmla="*/ 2147483647 h 208"/>
              <a:gd name="T6" fmla="*/ 0 w 1031"/>
              <a:gd name="T7" fmla="*/ 2147483647 h 208"/>
              <a:gd name="T8" fmla="*/ 0 w 1031"/>
              <a:gd name="T9" fmla="*/ 0 h 208"/>
              <a:gd name="T10" fmla="*/ 0 60000 65536"/>
              <a:gd name="T11" fmla="*/ 0 60000 65536"/>
              <a:gd name="T12" fmla="*/ 0 60000 65536"/>
              <a:gd name="T13" fmla="*/ 0 60000 65536"/>
              <a:gd name="T14" fmla="*/ 0 60000 65536"/>
              <a:gd name="T15" fmla="*/ 0 w 1031"/>
              <a:gd name="T16" fmla="*/ 0 h 208"/>
              <a:gd name="T17" fmla="*/ 1031 w 1031"/>
              <a:gd name="T18" fmla="*/ 208 h 208"/>
            </a:gdLst>
            <a:ahLst/>
            <a:cxnLst>
              <a:cxn ang="T10">
                <a:pos x="T0" y="T1"/>
              </a:cxn>
              <a:cxn ang="T11">
                <a:pos x="T2" y="T3"/>
              </a:cxn>
              <a:cxn ang="T12">
                <a:pos x="T4" y="T5"/>
              </a:cxn>
              <a:cxn ang="T13">
                <a:pos x="T6" y="T7"/>
              </a:cxn>
              <a:cxn ang="T14">
                <a:pos x="T8" y="T9"/>
              </a:cxn>
            </a:cxnLst>
            <a:rect l="T15" t="T16" r="T17" b="T18"/>
            <a:pathLst>
              <a:path w="1031" h="208">
                <a:moveTo>
                  <a:pt x="0" y="0"/>
                </a:moveTo>
                <a:lnTo>
                  <a:pt x="1030" y="0"/>
                </a:lnTo>
                <a:lnTo>
                  <a:pt x="1030" y="207"/>
                </a:lnTo>
                <a:lnTo>
                  <a:pt x="0" y="207"/>
                </a:lnTo>
                <a:lnTo>
                  <a:pt x="0" y="0"/>
                </a:lnTo>
              </a:path>
            </a:pathLst>
          </a:custGeom>
          <a:solidFill>
            <a:srgbClr val="FF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hu-HU"/>
          </a:p>
        </p:txBody>
      </p:sp>
      <p:sp>
        <p:nvSpPr>
          <p:cNvPr id="60457" name="Freeform 41"/>
          <p:cNvSpPr>
            <a:spLocks/>
          </p:cNvSpPr>
          <p:nvPr/>
        </p:nvSpPr>
        <p:spPr bwMode="auto">
          <a:xfrm>
            <a:off x="5713413" y="2973388"/>
            <a:ext cx="26987" cy="336550"/>
          </a:xfrm>
          <a:custGeom>
            <a:avLst/>
            <a:gdLst>
              <a:gd name="T0" fmla="*/ 0 w 17"/>
              <a:gd name="T1" fmla="*/ 2147483647 h 212"/>
              <a:gd name="T2" fmla="*/ 0 w 17"/>
              <a:gd name="T3" fmla="*/ 2147483647 h 212"/>
              <a:gd name="T4" fmla="*/ 2147483647 w 17"/>
              <a:gd name="T5" fmla="*/ 2147483647 h 212"/>
              <a:gd name="T6" fmla="*/ 2147483647 w 17"/>
              <a:gd name="T7" fmla="*/ 0 h 212"/>
              <a:gd name="T8" fmla="*/ 0 w 17"/>
              <a:gd name="T9" fmla="*/ 2147483647 h 212"/>
              <a:gd name="T10" fmla="*/ 0 60000 65536"/>
              <a:gd name="T11" fmla="*/ 0 60000 65536"/>
              <a:gd name="T12" fmla="*/ 0 60000 65536"/>
              <a:gd name="T13" fmla="*/ 0 60000 65536"/>
              <a:gd name="T14" fmla="*/ 0 60000 65536"/>
              <a:gd name="T15" fmla="*/ 0 w 17"/>
              <a:gd name="T16" fmla="*/ 0 h 212"/>
              <a:gd name="T17" fmla="*/ 17 w 17"/>
              <a:gd name="T18" fmla="*/ 212 h 212"/>
            </a:gdLst>
            <a:ahLst/>
            <a:cxnLst>
              <a:cxn ang="T10">
                <a:pos x="T0" y="T1"/>
              </a:cxn>
              <a:cxn ang="T11">
                <a:pos x="T2" y="T3"/>
              </a:cxn>
              <a:cxn ang="T12">
                <a:pos x="T4" y="T5"/>
              </a:cxn>
              <a:cxn ang="T13">
                <a:pos x="T6" y="T7"/>
              </a:cxn>
              <a:cxn ang="T14">
                <a:pos x="T8" y="T9"/>
              </a:cxn>
            </a:cxnLst>
            <a:rect l="T15" t="T16" r="T17" b="T18"/>
            <a:pathLst>
              <a:path w="17" h="212">
                <a:moveTo>
                  <a:pt x="0" y="3"/>
                </a:moveTo>
                <a:lnTo>
                  <a:pt x="0" y="211"/>
                </a:lnTo>
                <a:lnTo>
                  <a:pt x="16" y="208"/>
                </a:lnTo>
                <a:lnTo>
                  <a:pt x="16" y="0"/>
                </a:lnTo>
                <a:lnTo>
                  <a:pt x="0" y="3"/>
                </a:lnTo>
              </a:path>
            </a:pathLst>
          </a:custGeom>
          <a:solidFill>
            <a:srgbClr val="00007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hu-HU"/>
          </a:p>
        </p:txBody>
      </p:sp>
      <p:sp>
        <p:nvSpPr>
          <p:cNvPr id="60458" name="Freeform 42"/>
          <p:cNvSpPr>
            <a:spLocks/>
          </p:cNvSpPr>
          <p:nvPr/>
        </p:nvSpPr>
        <p:spPr bwMode="auto">
          <a:xfrm>
            <a:off x="3921125" y="2973388"/>
            <a:ext cx="1798638" cy="26987"/>
          </a:xfrm>
          <a:custGeom>
            <a:avLst/>
            <a:gdLst>
              <a:gd name="T0" fmla="*/ 0 w 1133"/>
              <a:gd name="T1" fmla="*/ 2147483647 h 17"/>
              <a:gd name="T2" fmla="*/ 2147483647 w 1133"/>
              <a:gd name="T3" fmla="*/ 2147483647 h 17"/>
              <a:gd name="T4" fmla="*/ 2147483647 w 1133"/>
              <a:gd name="T5" fmla="*/ 0 h 17"/>
              <a:gd name="T6" fmla="*/ 2147483647 w 1133"/>
              <a:gd name="T7" fmla="*/ 0 h 17"/>
              <a:gd name="T8" fmla="*/ 0 w 1133"/>
              <a:gd name="T9" fmla="*/ 2147483647 h 17"/>
              <a:gd name="T10" fmla="*/ 0 60000 65536"/>
              <a:gd name="T11" fmla="*/ 0 60000 65536"/>
              <a:gd name="T12" fmla="*/ 0 60000 65536"/>
              <a:gd name="T13" fmla="*/ 0 60000 65536"/>
              <a:gd name="T14" fmla="*/ 0 60000 65536"/>
              <a:gd name="T15" fmla="*/ 0 w 1133"/>
              <a:gd name="T16" fmla="*/ 0 h 17"/>
              <a:gd name="T17" fmla="*/ 1133 w 1133"/>
              <a:gd name="T18" fmla="*/ 17 h 17"/>
            </a:gdLst>
            <a:ahLst/>
            <a:cxnLst>
              <a:cxn ang="T10">
                <a:pos x="T0" y="T1"/>
              </a:cxn>
              <a:cxn ang="T11">
                <a:pos x="T2" y="T3"/>
              </a:cxn>
              <a:cxn ang="T12">
                <a:pos x="T4" y="T5"/>
              </a:cxn>
              <a:cxn ang="T13">
                <a:pos x="T6" y="T7"/>
              </a:cxn>
              <a:cxn ang="T14">
                <a:pos x="T8" y="T9"/>
              </a:cxn>
            </a:cxnLst>
            <a:rect l="T15" t="T16" r="T17" b="T18"/>
            <a:pathLst>
              <a:path w="1133" h="17">
                <a:moveTo>
                  <a:pt x="0" y="16"/>
                </a:moveTo>
                <a:lnTo>
                  <a:pt x="1129" y="16"/>
                </a:lnTo>
                <a:lnTo>
                  <a:pt x="1132" y="0"/>
                </a:lnTo>
                <a:lnTo>
                  <a:pt x="4" y="0"/>
                </a:lnTo>
                <a:lnTo>
                  <a:pt x="0" y="16"/>
                </a:lnTo>
              </a:path>
            </a:pathLst>
          </a:custGeom>
          <a:solidFill>
            <a:srgbClr val="0000B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hu-HU"/>
          </a:p>
        </p:txBody>
      </p:sp>
      <p:sp>
        <p:nvSpPr>
          <p:cNvPr id="60459" name="Freeform 43"/>
          <p:cNvSpPr>
            <a:spLocks/>
          </p:cNvSpPr>
          <p:nvPr/>
        </p:nvSpPr>
        <p:spPr bwMode="auto">
          <a:xfrm>
            <a:off x="3921125" y="2978150"/>
            <a:ext cx="1793875" cy="331788"/>
          </a:xfrm>
          <a:custGeom>
            <a:avLst/>
            <a:gdLst>
              <a:gd name="T0" fmla="*/ 0 w 1130"/>
              <a:gd name="T1" fmla="*/ 0 h 209"/>
              <a:gd name="T2" fmla="*/ 2147483647 w 1130"/>
              <a:gd name="T3" fmla="*/ 0 h 209"/>
              <a:gd name="T4" fmla="*/ 2147483647 w 1130"/>
              <a:gd name="T5" fmla="*/ 2147483647 h 209"/>
              <a:gd name="T6" fmla="*/ 0 w 1130"/>
              <a:gd name="T7" fmla="*/ 2147483647 h 209"/>
              <a:gd name="T8" fmla="*/ 0 w 1130"/>
              <a:gd name="T9" fmla="*/ 0 h 209"/>
              <a:gd name="T10" fmla="*/ 0 60000 65536"/>
              <a:gd name="T11" fmla="*/ 0 60000 65536"/>
              <a:gd name="T12" fmla="*/ 0 60000 65536"/>
              <a:gd name="T13" fmla="*/ 0 60000 65536"/>
              <a:gd name="T14" fmla="*/ 0 60000 65536"/>
              <a:gd name="T15" fmla="*/ 0 w 1130"/>
              <a:gd name="T16" fmla="*/ 0 h 209"/>
              <a:gd name="T17" fmla="*/ 1130 w 1130"/>
              <a:gd name="T18" fmla="*/ 209 h 209"/>
            </a:gdLst>
            <a:ahLst/>
            <a:cxnLst>
              <a:cxn ang="T10">
                <a:pos x="T0" y="T1"/>
              </a:cxn>
              <a:cxn ang="T11">
                <a:pos x="T2" y="T3"/>
              </a:cxn>
              <a:cxn ang="T12">
                <a:pos x="T4" y="T5"/>
              </a:cxn>
              <a:cxn ang="T13">
                <a:pos x="T6" y="T7"/>
              </a:cxn>
              <a:cxn ang="T14">
                <a:pos x="T8" y="T9"/>
              </a:cxn>
            </a:cxnLst>
            <a:rect l="T15" t="T16" r="T17" b="T18"/>
            <a:pathLst>
              <a:path w="1130" h="209">
                <a:moveTo>
                  <a:pt x="0" y="0"/>
                </a:moveTo>
                <a:lnTo>
                  <a:pt x="1129" y="0"/>
                </a:lnTo>
                <a:lnTo>
                  <a:pt x="1129" y="208"/>
                </a:lnTo>
                <a:lnTo>
                  <a:pt x="0" y="208"/>
                </a:lnTo>
                <a:lnTo>
                  <a:pt x="0" y="0"/>
                </a:lnTo>
              </a:path>
            </a:pathLst>
          </a:custGeom>
          <a:solidFill>
            <a:srgbClr val="000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hu-HU"/>
          </a:p>
        </p:txBody>
      </p:sp>
      <p:sp>
        <p:nvSpPr>
          <p:cNvPr id="60460" name="Freeform 44"/>
          <p:cNvSpPr>
            <a:spLocks/>
          </p:cNvSpPr>
          <p:nvPr/>
        </p:nvSpPr>
        <p:spPr bwMode="auto">
          <a:xfrm>
            <a:off x="5980113" y="2528888"/>
            <a:ext cx="26987" cy="334962"/>
          </a:xfrm>
          <a:custGeom>
            <a:avLst/>
            <a:gdLst>
              <a:gd name="T0" fmla="*/ 0 w 17"/>
              <a:gd name="T1" fmla="*/ 2147483647 h 211"/>
              <a:gd name="T2" fmla="*/ 0 w 17"/>
              <a:gd name="T3" fmla="*/ 2147483647 h 211"/>
              <a:gd name="T4" fmla="*/ 2147483647 w 17"/>
              <a:gd name="T5" fmla="*/ 2147483647 h 211"/>
              <a:gd name="T6" fmla="*/ 2147483647 w 17"/>
              <a:gd name="T7" fmla="*/ 0 h 211"/>
              <a:gd name="T8" fmla="*/ 0 w 17"/>
              <a:gd name="T9" fmla="*/ 2147483647 h 211"/>
              <a:gd name="T10" fmla="*/ 0 60000 65536"/>
              <a:gd name="T11" fmla="*/ 0 60000 65536"/>
              <a:gd name="T12" fmla="*/ 0 60000 65536"/>
              <a:gd name="T13" fmla="*/ 0 60000 65536"/>
              <a:gd name="T14" fmla="*/ 0 60000 65536"/>
              <a:gd name="T15" fmla="*/ 0 w 17"/>
              <a:gd name="T16" fmla="*/ 0 h 211"/>
              <a:gd name="T17" fmla="*/ 17 w 17"/>
              <a:gd name="T18" fmla="*/ 211 h 211"/>
            </a:gdLst>
            <a:ahLst/>
            <a:cxnLst>
              <a:cxn ang="T10">
                <a:pos x="T0" y="T1"/>
              </a:cxn>
              <a:cxn ang="T11">
                <a:pos x="T2" y="T3"/>
              </a:cxn>
              <a:cxn ang="T12">
                <a:pos x="T4" y="T5"/>
              </a:cxn>
              <a:cxn ang="T13">
                <a:pos x="T6" y="T7"/>
              </a:cxn>
              <a:cxn ang="T14">
                <a:pos x="T8" y="T9"/>
              </a:cxn>
            </a:cxnLst>
            <a:rect l="T15" t="T16" r="T17" b="T18"/>
            <a:pathLst>
              <a:path w="17" h="211">
                <a:moveTo>
                  <a:pt x="0" y="3"/>
                </a:moveTo>
                <a:lnTo>
                  <a:pt x="0" y="210"/>
                </a:lnTo>
                <a:lnTo>
                  <a:pt x="16" y="207"/>
                </a:lnTo>
                <a:lnTo>
                  <a:pt x="16" y="0"/>
                </a:lnTo>
                <a:lnTo>
                  <a:pt x="0" y="3"/>
                </a:lnTo>
              </a:path>
            </a:pathLst>
          </a:custGeom>
          <a:solidFill>
            <a:srgbClr val="7F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hu-HU"/>
          </a:p>
        </p:txBody>
      </p:sp>
      <p:sp>
        <p:nvSpPr>
          <p:cNvPr id="60461" name="Freeform 45"/>
          <p:cNvSpPr>
            <a:spLocks/>
          </p:cNvSpPr>
          <p:nvPr/>
        </p:nvSpPr>
        <p:spPr bwMode="auto">
          <a:xfrm>
            <a:off x="3921125" y="2528888"/>
            <a:ext cx="2065338" cy="26987"/>
          </a:xfrm>
          <a:custGeom>
            <a:avLst/>
            <a:gdLst>
              <a:gd name="T0" fmla="*/ 0 w 1301"/>
              <a:gd name="T1" fmla="*/ 2147483647 h 17"/>
              <a:gd name="T2" fmla="*/ 2147483647 w 1301"/>
              <a:gd name="T3" fmla="*/ 2147483647 h 17"/>
              <a:gd name="T4" fmla="*/ 2147483647 w 1301"/>
              <a:gd name="T5" fmla="*/ 0 h 17"/>
              <a:gd name="T6" fmla="*/ 2147483647 w 1301"/>
              <a:gd name="T7" fmla="*/ 0 h 17"/>
              <a:gd name="T8" fmla="*/ 0 w 1301"/>
              <a:gd name="T9" fmla="*/ 2147483647 h 17"/>
              <a:gd name="T10" fmla="*/ 0 60000 65536"/>
              <a:gd name="T11" fmla="*/ 0 60000 65536"/>
              <a:gd name="T12" fmla="*/ 0 60000 65536"/>
              <a:gd name="T13" fmla="*/ 0 60000 65536"/>
              <a:gd name="T14" fmla="*/ 0 60000 65536"/>
              <a:gd name="T15" fmla="*/ 0 w 1301"/>
              <a:gd name="T16" fmla="*/ 0 h 17"/>
              <a:gd name="T17" fmla="*/ 1301 w 1301"/>
              <a:gd name="T18" fmla="*/ 17 h 17"/>
            </a:gdLst>
            <a:ahLst/>
            <a:cxnLst>
              <a:cxn ang="T10">
                <a:pos x="T0" y="T1"/>
              </a:cxn>
              <a:cxn ang="T11">
                <a:pos x="T2" y="T3"/>
              </a:cxn>
              <a:cxn ang="T12">
                <a:pos x="T4" y="T5"/>
              </a:cxn>
              <a:cxn ang="T13">
                <a:pos x="T6" y="T7"/>
              </a:cxn>
              <a:cxn ang="T14">
                <a:pos x="T8" y="T9"/>
              </a:cxn>
            </a:cxnLst>
            <a:rect l="T15" t="T16" r="T17" b="T18"/>
            <a:pathLst>
              <a:path w="1301" h="17">
                <a:moveTo>
                  <a:pt x="0" y="16"/>
                </a:moveTo>
                <a:lnTo>
                  <a:pt x="1297" y="16"/>
                </a:lnTo>
                <a:lnTo>
                  <a:pt x="1300" y="0"/>
                </a:lnTo>
                <a:lnTo>
                  <a:pt x="4" y="0"/>
                </a:lnTo>
                <a:lnTo>
                  <a:pt x="0" y="16"/>
                </a:lnTo>
              </a:path>
            </a:pathLst>
          </a:custGeom>
          <a:solidFill>
            <a:srgbClr val="BF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hu-HU"/>
          </a:p>
        </p:txBody>
      </p:sp>
      <p:sp>
        <p:nvSpPr>
          <p:cNvPr id="60462" name="Freeform 46"/>
          <p:cNvSpPr>
            <a:spLocks/>
          </p:cNvSpPr>
          <p:nvPr/>
        </p:nvSpPr>
        <p:spPr bwMode="auto">
          <a:xfrm>
            <a:off x="3921125" y="2533650"/>
            <a:ext cx="2060575" cy="330200"/>
          </a:xfrm>
          <a:custGeom>
            <a:avLst/>
            <a:gdLst>
              <a:gd name="T0" fmla="*/ 0 w 1298"/>
              <a:gd name="T1" fmla="*/ 0 h 208"/>
              <a:gd name="T2" fmla="*/ 2147483647 w 1298"/>
              <a:gd name="T3" fmla="*/ 0 h 208"/>
              <a:gd name="T4" fmla="*/ 2147483647 w 1298"/>
              <a:gd name="T5" fmla="*/ 2147483647 h 208"/>
              <a:gd name="T6" fmla="*/ 0 w 1298"/>
              <a:gd name="T7" fmla="*/ 2147483647 h 208"/>
              <a:gd name="T8" fmla="*/ 0 w 1298"/>
              <a:gd name="T9" fmla="*/ 0 h 208"/>
              <a:gd name="T10" fmla="*/ 0 60000 65536"/>
              <a:gd name="T11" fmla="*/ 0 60000 65536"/>
              <a:gd name="T12" fmla="*/ 0 60000 65536"/>
              <a:gd name="T13" fmla="*/ 0 60000 65536"/>
              <a:gd name="T14" fmla="*/ 0 60000 65536"/>
              <a:gd name="T15" fmla="*/ 0 w 1298"/>
              <a:gd name="T16" fmla="*/ 0 h 208"/>
              <a:gd name="T17" fmla="*/ 1298 w 1298"/>
              <a:gd name="T18" fmla="*/ 208 h 208"/>
            </a:gdLst>
            <a:ahLst/>
            <a:cxnLst>
              <a:cxn ang="T10">
                <a:pos x="T0" y="T1"/>
              </a:cxn>
              <a:cxn ang="T11">
                <a:pos x="T2" y="T3"/>
              </a:cxn>
              <a:cxn ang="T12">
                <a:pos x="T4" y="T5"/>
              </a:cxn>
              <a:cxn ang="T13">
                <a:pos x="T6" y="T7"/>
              </a:cxn>
              <a:cxn ang="T14">
                <a:pos x="T8" y="T9"/>
              </a:cxn>
            </a:cxnLst>
            <a:rect l="T15" t="T16" r="T17" b="T18"/>
            <a:pathLst>
              <a:path w="1298" h="208">
                <a:moveTo>
                  <a:pt x="0" y="0"/>
                </a:moveTo>
                <a:lnTo>
                  <a:pt x="1297" y="0"/>
                </a:lnTo>
                <a:lnTo>
                  <a:pt x="1297" y="207"/>
                </a:lnTo>
                <a:lnTo>
                  <a:pt x="0" y="207"/>
                </a:lnTo>
                <a:lnTo>
                  <a:pt x="0" y="0"/>
                </a:lnTo>
              </a:path>
            </a:pathLst>
          </a:custGeom>
          <a:solidFill>
            <a:srgbClr val="FF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hu-HU"/>
          </a:p>
        </p:txBody>
      </p:sp>
      <p:sp>
        <p:nvSpPr>
          <p:cNvPr id="60463" name="Freeform 47"/>
          <p:cNvSpPr>
            <a:spLocks/>
          </p:cNvSpPr>
          <p:nvPr/>
        </p:nvSpPr>
        <p:spPr bwMode="auto">
          <a:xfrm>
            <a:off x="4708525" y="2200275"/>
            <a:ext cx="26988" cy="334963"/>
          </a:xfrm>
          <a:custGeom>
            <a:avLst/>
            <a:gdLst>
              <a:gd name="T0" fmla="*/ 0 w 17"/>
              <a:gd name="T1" fmla="*/ 2147483647 h 211"/>
              <a:gd name="T2" fmla="*/ 0 w 17"/>
              <a:gd name="T3" fmla="*/ 2147483647 h 211"/>
              <a:gd name="T4" fmla="*/ 2147483647 w 17"/>
              <a:gd name="T5" fmla="*/ 2147483647 h 211"/>
              <a:gd name="T6" fmla="*/ 2147483647 w 17"/>
              <a:gd name="T7" fmla="*/ 0 h 211"/>
              <a:gd name="T8" fmla="*/ 0 w 17"/>
              <a:gd name="T9" fmla="*/ 2147483647 h 211"/>
              <a:gd name="T10" fmla="*/ 0 60000 65536"/>
              <a:gd name="T11" fmla="*/ 0 60000 65536"/>
              <a:gd name="T12" fmla="*/ 0 60000 65536"/>
              <a:gd name="T13" fmla="*/ 0 60000 65536"/>
              <a:gd name="T14" fmla="*/ 0 60000 65536"/>
              <a:gd name="T15" fmla="*/ 0 w 17"/>
              <a:gd name="T16" fmla="*/ 0 h 211"/>
              <a:gd name="T17" fmla="*/ 17 w 17"/>
              <a:gd name="T18" fmla="*/ 211 h 211"/>
            </a:gdLst>
            <a:ahLst/>
            <a:cxnLst>
              <a:cxn ang="T10">
                <a:pos x="T0" y="T1"/>
              </a:cxn>
              <a:cxn ang="T11">
                <a:pos x="T2" y="T3"/>
              </a:cxn>
              <a:cxn ang="T12">
                <a:pos x="T4" y="T5"/>
              </a:cxn>
              <a:cxn ang="T13">
                <a:pos x="T6" y="T7"/>
              </a:cxn>
              <a:cxn ang="T14">
                <a:pos x="T8" y="T9"/>
              </a:cxn>
            </a:cxnLst>
            <a:rect l="T15" t="T16" r="T17" b="T18"/>
            <a:pathLst>
              <a:path w="17" h="211">
                <a:moveTo>
                  <a:pt x="0" y="2"/>
                </a:moveTo>
                <a:lnTo>
                  <a:pt x="0" y="210"/>
                </a:lnTo>
                <a:lnTo>
                  <a:pt x="16" y="207"/>
                </a:lnTo>
                <a:lnTo>
                  <a:pt x="16" y="0"/>
                </a:lnTo>
                <a:lnTo>
                  <a:pt x="0" y="2"/>
                </a:lnTo>
              </a:path>
            </a:pathLst>
          </a:custGeom>
          <a:solidFill>
            <a:srgbClr val="00007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hu-HU"/>
          </a:p>
        </p:txBody>
      </p:sp>
      <p:sp>
        <p:nvSpPr>
          <p:cNvPr id="60464" name="Freeform 48"/>
          <p:cNvSpPr>
            <a:spLocks/>
          </p:cNvSpPr>
          <p:nvPr/>
        </p:nvSpPr>
        <p:spPr bwMode="auto">
          <a:xfrm>
            <a:off x="3921125" y="2200275"/>
            <a:ext cx="793750" cy="26988"/>
          </a:xfrm>
          <a:custGeom>
            <a:avLst/>
            <a:gdLst>
              <a:gd name="T0" fmla="*/ 0 w 500"/>
              <a:gd name="T1" fmla="*/ 2147483647 h 17"/>
              <a:gd name="T2" fmla="*/ 2147483647 w 500"/>
              <a:gd name="T3" fmla="*/ 2147483647 h 17"/>
              <a:gd name="T4" fmla="*/ 2147483647 w 500"/>
              <a:gd name="T5" fmla="*/ 0 h 17"/>
              <a:gd name="T6" fmla="*/ 2147483647 w 500"/>
              <a:gd name="T7" fmla="*/ 0 h 17"/>
              <a:gd name="T8" fmla="*/ 0 w 500"/>
              <a:gd name="T9" fmla="*/ 2147483647 h 17"/>
              <a:gd name="T10" fmla="*/ 0 60000 65536"/>
              <a:gd name="T11" fmla="*/ 0 60000 65536"/>
              <a:gd name="T12" fmla="*/ 0 60000 65536"/>
              <a:gd name="T13" fmla="*/ 0 60000 65536"/>
              <a:gd name="T14" fmla="*/ 0 60000 65536"/>
              <a:gd name="T15" fmla="*/ 0 w 500"/>
              <a:gd name="T16" fmla="*/ 0 h 17"/>
              <a:gd name="T17" fmla="*/ 500 w 500"/>
              <a:gd name="T18" fmla="*/ 17 h 17"/>
            </a:gdLst>
            <a:ahLst/>
            <a:cxnLst>
              <a:cxn ang="T10">
                <a:pos x="T0" y="T1"/>
              </a:cxn>
              <a:cxn ang="T11">
                <a:pos x="T2" y="T3"/>
              </a:cxn>
              <a:cxn ang="T12">
                <a:pos x="T4" y="T5"/>
              </a:cxn>
              <a:cxn ang="T13">
                <a:pos x="T6" y="T7"/>
              </a:cxn>
              <a:cxn ang="T14">
                <a:pos x="T8" y="T9"/>
              </a:cxn>
            </a:cxnLst>
            <a:rect l="T15" t="T16" r="T17" b="T18"/>
            <a:pathLst>
              <a:path w="500" h="17">
                <a:moveTo>
                  <a:pt x="0" y="16"/>
                </a:moveTo>
                <a:lnTo>
                  <a:pt x="496" y="16"/>
                </a:lnTo>
                <a:lnTo>
                  <a:pt x="499" y="0"/>
                </a:lnTo>
                <a:lnTo>
                  <a:pt x="4" y="0"/>
                </a:lnTo>
                <a:lnTo>
                  <a:pt x="0" y="16"/>
                </a:lnTo>
              </a:path>
            </a:pathLst>
          </a:custGeom>
          <a:solidFill>
            <a:srgbClr val="0000B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hu-HU"/>
          </a:p>
        </p:txBody>
      </p:sp>
      <p:sp>
        <p:nvSpPr>
          <p:cNvPr id="60465" name="Freeform 49"/>
          <p:cNvSpPr>
            <a:spLocks/>
          </p:cNvSpPr>
          <p:nvPr/>
        </p:nvSpPr>
        <p:spPr bwMode="auto">
          <a:xfrm>
            <a:off x="3921125" y="2203450"/>
            <a:ext cx="788988" cy="331788"/>
          </a:xfrm>
          <a:custGeom>
            <a:avLst/>
            <a:gdLst>
              <a:gd name="T0" fmla="*/ 0 w 497"/>
              <a:gd name="T1" fmla="*/ 0 h 209"/>
              <a:gd name="T2" fmla="*/ 2147483647 w 497"/>
              <a:gd name="T3" fmla="*/ 0 h 209"/>
              <a:gd name="T4" fmla="*/ 2147483647 w 497"/>
              <a:gd name="T5" fmla="*/ 2147483647 h 209"/>
              <a:gd name="T6" fmla="*/ 0 w 497"/>
              <a:gd name="T7" fmla="*/ 2147483647 h 209"/>
              <a:gd name="T8" fmla="*/ 0 w 497"/>
              <a:gd name="T9" fmla="*/ 0 h 209"/>
              <a:gd name="T10" fmla="*/ 0 60000 65536"/>
              <a:gd name="T11" fmla="*/ 0 60000 65536"/>
              <a:gd name="T12" fmla="*/ 0 60000 65536"/>
              <a:gd name="T13" fmla="*/ 0 60000 65536"/>
              <a:gd name="T14" fmla="*/ 0 60000 65536"/>
              <a:gd name="T15" fmla="*/ 0 w 497"/>
              <a:gd name="T16" fmla="*/ 0 h 209"/>
              <a:gd name="T17" fmla="*/ 497 w 497"/>
              <a:gd name="T18" fmla="*/ 209 h 209"/>
            </a:gdLst>
            <a:ahLst/>
            <a:cxnLst>
              <a:cxn ang="T10">
                <a:pos x="T0" y="T1"/>
              </a:cxn>
              <a:cxn ang="T11">
                <a:pos x="T2" y="T3"/>
              </a:cxn>
              <a:cxn ang="T12">
                <a:pos x="T4" y="T5"/>
              </a:cxn>
              <a:cxn ang="T13">
                <a:pos x="T6" y="T7"/>
              </a:cxn>
              <a:cxn ang="T14">
                <a:pos x="T8" y="T9"/>
              </a:cxn>
            </a:cxnLst>
            <a:rect l="T15" t="T16" r="T17" b="T18"/>
            <a:pathLst>
              <a:path w="497" h="209">
                <a:moveTo>
                  <a:pt x="0" y="0"/>
                </a:moveTo>
                <a:lnTo>
                  <a:pt x="496" y="0"/>
                </a:lnTo>
                <a:lnTo>
                  <a:pt x="496" y="208"/>
                </a:lnTo>
                <a:lnTo>
                  <a:pt x="0" y="208"/>
                </a:lnTo>
                <a:lnTo>
                  <a:pt x="0" y="0"/>
                </a:lnTo>
              </a:path>
            </a:pathLst>
          </a:custGeom>
          <a:solidFill>
            <a:srgbClr val="000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hu-HU"/>
          </a:p>
        </p:txBody>
      </p:sp>
      <p:sp>
        <p:nvSpPr>
          <p:cNvPr id="60466" name="Rectangle 50"/>
          <p:cNvSpPr>
            <a:spLocks noChangeArrowheads="1"/>
          </p:cNvSpPr>
          <p:nvPr/>
        </p:nvSpPr>
        <p:spPr bwMode="auto">
          <a:xfrm>
            <a:off x="4079875" y="2184400"/>
            <a:ext cx="442429"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r>
              <a:rPr lang="en-US" altLang="hu-HU" sz="2000" b="1">
                <a:latin typeface="Times New Roman" pitchFamily="18" charset="0"/>
              </a:rPr>
              <a:t>13</a:t>
            </a:r>
            <a:endParaRPr lang="en-US" altLang="hu-HU" sz="2000" b="1"/>
          </a:p>
        </p:txBody>
      </p:sp>
      <p:sp>
        <p:nvSpPr>
          <p:cNvPr id="60467" name="Rectangle 51"/>
          <p:cNvSpPr>
            <a:spLocks noChangeArrowheads="1"/>
          </p:cNvSpPr>
          <p:nvPr/>
        </p:nvSpPr>
        <p:spPr bwMode="auto">
          <a:xfrm>
            <a:off x="4473575" y="2959100"/>
            <a:ext cx="634789"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r>
              <a:rPr lang="en-US" altLang="hu-HU" sz="2000" b="1" dirty="0" smtClean="0">
                <a:latin typeface="Times New Roman" pitchFamily="18" charset="0"/>
              </a:rPr>
              <a:t>29,6</a:t>
            </a:r>
            <a:endParaRPr lang="en-US" altLang="hu-HU" sz="2000" b="1" dirty="0"/>
          </a:p>
        </p:txBody>
      </p:sp>
      <p:sp>
        <p:nvSpPr>
          <p:cNvPr id="60468" name="Rectangle 52"/>
          <p:cNvSpPr>
            <a:spLocks noChangeArrowheads="1"/>
          </p:cNvSpPr>
          <p:nvPr/>
        </p:nvSpPr>
        <p:spPr bwMode="auto">
          <a:xfrm>
            <a:off x="4714875" y="2513013"/>
            <a:ext cx="442429"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r>
              <a:rPr lang="en-US" altLang="hu-HU" sz="2000" b="1">
                <a:latin typeface="Times New Roman" pitchFamily="18" charset="0"/>
              </a:rPr>
              <a:t>34</a:t>
            </a:r>
            <a:endParaRPr lang="en-US" altLang="hu-HU" sz="2000" b="1"/>
          </a:p>
        </p:txBody>
      </p:sp>
      <p:sp>
        <p:nvSpPr>
          <p:cNvPr id="60469" name="Rectangle 53"/>
          <p:cNvSpPr>
            <a:spLocks noChangeArrowheads="1"/>
          </p:cNvSpPr>
          <p:nvPr/>
        </p:nvSpPr>
        <p:spPr bwMode="auto">
          <a:xfrm>
            <a:off x="4502150" y="3287713"/>
            <a:ext cx="442429"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r>
              <a:rPr lang="en-US" altLang="hu-HU" sz="2000" b="1">
                <a:latin typeface="Times New Roman" pitchFamily="18" charset="0"/>
              </a:rPr>
              <a:t>27</a:t>
            </a:r>
            <a:endParaRPr lang="en-US" altLang="hu-HU" sz="2000" b="1"/>
          </a:p>
        </p:txBody>
      </p:sp>
      <p:sp>
        <p:nvSpPr>
          <p:cNvPr id="60470" name="Rectangle 54"/>
          <p:cNvSpPr>
            <a:spLocks noChangeArrowheads="1"/>
          </p:cNvSpPr>
          <p:nvPr/>
        </p:nvSpPr>
        <p:spPr bwMode="auto">
          <a:xfrm>
            <a:off x="4133850" y="4049713"/>
            <a:ext cx="506549"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r>
              <a:rPr lang="en-US" altLang="hu-HU" sz="2000" b="1" dirty="0" smtClean="0">
                <a:latin typeface="Times New Roman" pitchFamily="18" charset="0"/>
              </a:rPr>
              <a:t>3,8</a:t>
            </a:r>
            <a:endParaRPr lang="en-US" altLang="hu-HU" sz="2000" b="1" dirty="0"/>
          </a:p>
        </p:txBody>
      </p:sp>
      <p:sp>
        <p:nvSpPr>
          <p:cNvPr id="60471" name="Rectangle 55"/>
          <p:cNvSpPr>
            <a:spLocks noChangeArrowheads="1"/>
          </p:cNvSpPr>
          <p:nvPr/>
        </p:nvSpPr>
        <p:spPr bwMode="auto">
          <a:xfrm>
            <a:off x="3303588" y="4824413"/>
            <a:ext cx="591509"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r>
              <a:rPr lang="en-US" altLang="hu-HU" sz="2000" b="1" dirty="0">
                <a:latin typeface="Times New Roman" pitchFamily="18" charset="0"/>
              </a:rPr>
              <a:t>-</a:t>
            </a:r>
            <a:r>
              <a:rPr lang="en-US" altLang="hu-HU" sz="2000" b="1" dirty="0" smtClean="0">
                <a:latin typeface="Times New Roman" pitchFamily="18" charset="0"/>
              </a:rPr>
              <a:t>1,9</a:t>
            </a:r>
            <a:endParaRPr lang="en-US" altLang="hu-HU" sz="2000" b="1" dirty="0"/>
          </a:p>
        </p:txBody>
      </p:sp>
      <p:sp>
        <p:nvSpPr>
          <p:cNvPr id="60472" name="Line 56"/>
          <p:cNvSpPr>
            <a:spLocks noChangeShapeType="1"/>
          </p:cNvSpPr>
          <p:nvPr/>
        </p:nvSpPr>
        <p:spPr bwMode="auto">
          <a:xfrm>
            <a:off x="3248025" y="2546350"/>
            <a:ext cx="5397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60473" name="Line 57"/>
          <p:cNvSpPr>
            <a:spLocks noChangeShapeType="1"/>
          </p:cNvSpPr>
          <p:nvPr/>
        </p:nvSpPr>
        <p:spPr bwMode="auto">
          <a:xfrm>
            <a:off x="3248025" y="3321050"/>
            <a:ext cx="5397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60474" name="Line 58"/>
          <p:cNvSpPr>
            <a:spLocks noChangeShapeType="1"/>
          </p:cNvSpPr>
          <p:nvPr/>
        </p:nvSpPr>
        <p:spPr bwMode="auto">
          <a:xfrm>
            <a:off x="3248025" y="4095750"/>
            <a:ext cx="5397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60475" name="Line 59"/>
          <p:cNvSpPr>
            <a:spLocks noChangeShapeType="1"/>
          </p:cNvSpPr>
          <p:nvPr/>
        </p:nvSpPr>
        <p:spPr bwMode="auto">
          <a:xfrm>
            <a:off x="3248025" y="4870450"/>
            <a:ext cx="5397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60476" name="Line 60"/>
          <p:cNvSpPr>
            <a:spLocks noChangeShapeType="1"/>
          </p:cNvSpPr>
          <p:nvPr/>
        </p:nvSpPr>
        <p:spPr bwMode="auto">
          <a:xfrm flipV="1">
            <a:off x="3906838" y="5256213"/>
            <a:ext cx="0" cy="460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60477" name="Line 61"/>
          <p:cNvSpPr>
            <a:spLocks noChangeShapeType="1"/>
          </p:cNvSpPr>
          <p:nvPr/>
        </p:nvSpPr>
        <p:spPr bwMode="auto">
          <a:xfrm flipV="1">
            <a:off x="4511675" y="5256213"/>
            <a:ext cx="0" cy="460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60478" name="Line 62"/>
          <p:cNvSpPr>
            <a:spLocks noChangeShapeType="1"/>
          </p:cNvSpPr>
          <p:nvPr/>
        </p:nvSpPr>
        <p:spPr bwMode="auto">
          <a:xfrm flipV="1">
            <a:off x="5116513" y="5256213"/>
            <a:ext cx="0" cy="460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60479" name="Line 63"/>
          <p:cNvSpPr>
            <a:spLocks noChangeShapeType="1"/>
          </p:cNvSpPr>
          <p:nvPr/>
        </p:nvSpPr>
        <p:spPr bwMode="auto">
          <a:xfrm flipV="1">
            <a:off x="5722938" y="5256213"/>
            <a:ext cx="0" cy="460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60480" name="Line 64"/>
          <p:cNvSpPr>
            <a:spLocks noChangeShapeType="1"/>
          </p:cNvSpPr>
          <p:nvPr/>
        </p:nvSpPr>
        <p:spPr bwMode="auto">
          <a:xfrm flipV="1">
            <a:off x="6327775" y="5256213"/>
            <a:ext cx="0" cy="460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60481" name="Line 65"/>
          <p:cNvSpPr>
            <a:spLocks noChangeShapeType="1"/>
          </p:cNvSpPr>
          <p:nvPr/>
        </p:nvSpPr>
        <p:spPr bwMode="auto">
          <a:xfrm flipV="1">
            <a:off x="3302000" y="5256213"/>
            <a:ext cx="0" cy="460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60482" name="Line 66"/>
          <p:cNvSpPr>
            <a:spLocks noChangeShapeType="1"/>
          </p:cNvSpPr>
          <p:nvPr/>
        </p:nvSpPr>
        <p:spPr bwMode="auto">
          <a:xfrm>
            <a:off x="3302000" y="2159000"/>
            <a:ext cx="0" cy="30988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60483" name="Line 67"/>
          <p:cNvSpPr>
            <a:spLocks noChangeShapeType="1"/>
          </p:cNvSpPr>
          <p:nvPr/>
        </p:nvSpPr>
        <p:spPr bwMode="auto">
          <a:xfrm>
            <a:off x="3302000" y="5257800"/>
            <a:ext cx="302577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60484" name="Line 68"/>
          <p:cNvSpPr>
            <a:spLocks noChangeShapeType="1"/>
          </p:cNvSpPr>
          <p:nvPr/>
        </p:nvSpPr>
        <p:spPr bwMode="auto">
          <a:xfrm flipV="1">
            <a:off x="3906838" y="2159000"/>
            <a:ext cx="0" cy="30988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60485" name="Line 69"/>
          <p:cNvSpPr>
            <a:spLocks noChangeShapeType="1"/>
          </p:cNvSpPr>
          <p:nvPr/>
        </p:nvSpPr>
        <p:spPr bwMode="auto">
          <a:xfrm flipV="1">
            <a:off x="3905250" y="2127250"/>
            <a:ext cx="36513" cy="317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60486" name="Rectangle 70"/>
          <p:cNvSpPr>
            <a:spLocks noChangeArrowheads="1"/>
          </p:cNvSpPr>
          <p:nvPr/>
        </p:nvSpPr>
        <p:spPr bwMode="auto">
          <a:xfrm>
            <a:off x="861537" y="2411413"/>
            <a:ext cx="2027799"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r>
              <a:rPr lang="en-US" altLang="hu-HU" sz="2000" b="1">
                <a:latin typeface="Times New Roman" pitchFamily="18" charset="0"/>
              </a:rPr>
              <a:t>aktív súlyemelõk</a:t>
            </a:r>
            <a:endParaRPr lang="en-US" altLang="hu-HU" sz="2000" b="1"/>
          </a:p>
        </p:txBody>
      </p:sp>
      <p:sp>
        <p:nvSpPr>
          <p:cNvPr id="60487" name="Rectangle 71"/>
          <p:cNvSpPr>
            <a:spLocks noChangeArrowheads="1"/>
          </p:cNvSpPr>
          <p:nvPr/>
        </p:nvSpPr>
        <p:spPr bwMode="auto">
          <a:xfrm>
            <a:off x="280512" y="3186113"/>
            <a:ext cx="3130665"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r>
              <a:rPr lang="en-US" altLang="hu-HU" sz="2000" b="1">
                <a:latin typeface="Times New Roman" pitchFamily="18" charset="0"/>
              </a:rPr>
              <a:t>volt ugróatléták (40 -55 év)</a:t>
            </a:r>
            <a:endParaRPr lang="en-US" altLang="hu-HU" sz="2000" b="1"/>
          </a:p>
        </p:txBody>
      </p:sp>
      <p:sp>
        <p:nvSpPr>
          <p:cNvPr id="60488" name="Rectangle 72"/>
          <p:cNvSpPr>
            <a:spLocks noChangeArrowheads="1"/>
          </p:cNvSpPr>
          <p:nvPr/>
        </p:nvSpPr>
        <p:spPr bwMode="auto">
          <a:xfrm>
            <a:off x="77788" y="3910013"/>
            <a:ext cx="3268523"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r>
              <a:rPr lang="en-US" altLang="hu-HU" sz="2000" b="1">
                <a:latin typeface="Times New Roman" pitchFamily="18" charset="0"/>
              </a:rPr>
              <a:t>edzett menopauza utáni nõk</a:t>
            </a:r>
            <a:endParaRPr lang="en-US" altLang="hu-HU" sz="2000" b="1"/>
          </a:p>
        </p:txBody>
      </p:sp>
      <p:sp>
        <p:nvSpPr>
          <p:cNvPr id="60489" name="Rectangle 73"/>
          <p:cNvSpPr>
            <a:spLocks noChangeArrowheads="1"/>
          </p:cNvSpPr>
          <p:nvPr/>
        </p:nvSpPr>
        <p:spPr bwMode="auto">
          <a:xfrm>
            <a:off x="3743325" y="5289550"/>
            <a:ext cx="314189"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r>
              <a:rPr lang="en-US" altLang="hu-HU" sz="2000" b="1">
                <a:latin typeface="Times New Roman" pitchFamily="18" charset="0"/>
              </a:rPr>
              <a:t>0</a:t>
            </a:r>
            <a:endParaRPr lang="en-US" altLang="hu-HU" sz="2000" b="1"/>
          </a:p>
        </p:txBody>
      </p:sp>
      <p:sp>
        <p:nvSpPr>
          <p:cNvPr id="60490" name="Rectangle 74"/>
          <p:cNvSpPr>
            <a:spLocks noChangeArrowheads="1"/>
          </p:cNvSpPr>
          <p:nvPr/>
        </p:nvSpPr>
        <p:spPr bwMode="auto">
          <a:xfrm>
            <a:off x="4276725" y="5289550"/>
            <a:ext cx="442429"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r>
              <a:rPr lang="en-US" altLang="hu-HU" sz="2000" b="1">
                <a:latin typeface="Times New Roman" pitchFamily="18" charset="0"/>
              </a:rPr>
              <a:t>10</a:t>
            </a:r>
            <a:endParaRPr lang="en-US" altLang="hu-HU" sz="2000" b="1"/>
          </a:p>
        </p:txBody>
      </p:sp>
      <p:sp>
        <p:nvSpPr>
          <p:cNvPr id="60491" name="Rectangle 75"/>
          <p:cNvSpPr>
            <a:spLocks noChangeArrowheads="1"/>
          </p:cNvSpPr>
          <p:nvPr/>
        </p:nvSpPr>
        <p:spPr bwMode="auto">
          <a:xfrm>
            <a:off x="4881563" y="5289550"/>
            <a:ext cx="442429"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r>
              <a:rPr lang="en-US" altLang="hu-HU" sz="2000" b="1">
                <a:latin typeface="Times New Roman" pitchFamily="18" charset="0"/>
              </a:rPr>
              <a:t>20</a:t>
            </a:r>
            <a:endParaRPr lang="en-US" altLang="hu-HU" sz="2000" b="1"/>
          </a:p>
        </p:txBody>
      </p:sp>
      <p:sp>
        <p:nvSpPr>
          <p:cNvPr id="60492" name="Rectangle 76"/>
          <p:cNvSpPr>
            <a:spLocks noChangeArrowheads="1"/>
          </p:cNvSpPr>
          <p:nvPr/>
        </p:nvSpPr>
        <p:spPr bwMode="auto">
          <a:xfrm>
            <a:off x="5486400" y="5289550"/>
            <a:ext cx="442429"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r>
              <a:rPr lang="en-US" altLang="hu-HU" sz="2000" b="1">
                <a:latin typeface="Times New Roman" pitchFamily="18" charset="0"/>
              </a:rPr>
              <a:t>30</a:t>
            </a:r>
            <a:endParaRPr lang="en-US" altLang="hu-HU" sz="2000" b="1"/>
          </a:p>
        </p:txBody>
      </p:sp>
      <p:sp>
        <p:nvSpPr>
          <p:cNvPr id="60493" name="Rectangle 77"/>
          <p:cNvSpPr>
            <a:spLocks noChangeArrowheads="1"/>
          </p:cNvSpPr>
          <p:nvPr/>
        </p:nvSpPr>
        <p:spPr bwMode="auto">
          <a:xfrm>
            <a:off x="6091238" y="5289550"/>
            <a:ext cx="442429"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r>
              <a:rPr lang="en-US" altLang="hu-HU" sz="2000" b="1">
                <a:latin typeface="Times New Roman" pitchFamily="18" charset="0"/>
              </a:rPr>
              <a:t>40</a:t>
            </a:r>
            <a:endParaRPr lang="en-US" altLang="hu-HU" sz="2000" b="1"/>
          </a:p>
        </p:txBody>
      </p:sp>
      <p:sp>
        <p:nvSpPr>
          <p:cNvPr id="60494" name="Rectangle 78"/>
          <p:cNvSpPr>
            <a:spLocks noChangeArrowheads="1"/>
          </p:cNvSpPr>
          <p:nvPr/>
        </p:nvSpPr>
        <p:spPr bwMode="auto">
          <a:xfrm>
            <a:off x="3017838" y="5289550"/>
            <a:ext cx="5273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r>
              <a:rPr lang="en-US" altLang="hu-HU" sz="2000" b="1">
                <a:latin typeface="Times New Roman" pitchFamily="18" charset="0"/>
              </a:rPr>
              <a:t>-10</a:t>
            </a:r>
            <a:endParaRPr lang="en-US" altLang="hu-HU" sz="2000" b="1"/>
          </a:p>
        </p:txBody>
      </p:sp>
      <p:sp>
        <p:nvSpPr>
          <p:cNvPr id="60495" name="Rectangle 79"/>
          <p:cNvSpPr>
            <a:spLocks noChangeArrowheads="1"/>
          </p:cNvSpPr>
          <p:nvPr/>
        </p:nvSpPr>
        <p:spPr bwMode="auto">
          <a:xfrm>
            <a:off x="4259263" y="5654675"/>
            <a:ext cx="1096454"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r>
              <a:rPr lang="en-US" altLang="hu-HU" sz="2000" b="1">
                <a:latin typeface="Times New Roman" pitchFamily="18" charset="0"/>
              </a:rPr>
              <a:t>százalék</a:t>
            </a:r>
            <a:endParaRPr lang="en-US" altLang="hu-HU" sz="2000" b="1"/>
          </a:p>
        </p:txBody>
      </p:sp>
      <p:sp>
        <p:nvSpPr>
          <p:cNvPr id="60496" name="Rectangle 80"/>
          <p:cNvSpPr>
            <a:spLocks noChangeArrowheads="1"/>
          </p:cNvSpPr>
          <p:nvPr/>
        </p:nvSpPr>
        <p:spPr bwMode="auto">
          <a:xfrm>
            <a:off x="6719888" y="3324225"/>
            <a:ext cx="870431"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r>
              <a:rPr lang="en-US" altLang="hu-HU" sz="2000" b="1" dirty="0">
                <a:latin typeface="Times New Roman" pitchFamily="18" charset="0"/>
              </a:rPr>
              <a:t>L2-L4</a:t>
            </a:r>
            <a:endParaRPr lang="en-US" altLang="hu-HU" sz="2000" b="1" dirty="0"/>
          </a:p>
        </p:txBody>
      </p:sp>
      <p:sp>
        <p:nvSpPr>
          <p:cNvPr id="60497" name="Rectangle 81"/>
          <p:cNvSpPr>
            <a:spLocks noChangeArrowheads="1"/>
          </p:cNvSpPr>
          <p:nvPr/>
        </p:nvSpPr>
        <p:spPr bwMode="auto">
          <a:xfrm>
            <a:off x="6719888" y="3692525"/>
            <a:ext cx="1519840"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r>
              <a:rPr lang="en-US" altLang="hu-HU" sz="2000" b="1">
                <a:latin typeface="Times New Roman" pitchFamily="18" charset="0"/>
              </a:rPr>
              <a:t> femur nyak</a:t>
            </a:r>
            <a:endParaRPr lang="en-US" altLang="hu-HU" sz="2000" b="1"/>
          </a:p>
        </p:txBody>
      </p:sp>
      <p:sp>
        <p:nvSpPr>
          <p:cNvPr id="60498" name="Rectangle 82"/>
          <p:cNvSpPr>
            <a:spLocks noChangeArrowheads="1"/>
          </p:cNvSpPr>
          <p:nvPr/>
        </p:nvSpPr>
        <p:spPr bwMode="auto">
          <a:xfrm>
            <a:off x="6511925" y="3435350"/>
            <a:ext cx="258763" cy="14763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endParaRPr lang="en-GB" altLang="hu-HU"/>
          </a:p>
        </p:txBody>
      </p:sp>
      <p:sp>
        <p:nvSpPr>
          <p:cNvPr id="60499" name="Rectangle 83"/>
          <p:cNvSpPr>
            <a:spLocks noChangeArrowheads="1"/>
          </p:cNvSpPr>
          <p:nvPr/>
        </p:nvSpPr>
        <p:spPr bwMode="auto">
          <a:xfrm>
            <a:off x="6511925" y="3803650"/>
            <a:ext cx="258763" cy="1476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endParaRPr lang="en-GB" altLang="hu-HU"/>
          </a:p>
        </p:txBody>
      </p:sp>
      <p:sp>
        <p:nvSpPr>
          <p:cNvPr id="60500" name="Rectangle 84"/>
          <p:cNvSpPr>
            <a:spLocks noChangeArrowheads="1"/>
          </p:cNvSpPr>
          <p:nvPr/>
        </p:nvSpPr>
        <p:spPr bwMode="auto">
          <a:xfrm>
            <a:off x="666274" y="241301"/>
            <a:ext cx="70866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spcBef>
                <a:spcPct val="50000"/>
              </a:spcBef>
            </a:pPr>
            <a:r>
              <a:rPr lang="hu-HU" altLang="hu-HU" sz="3200" b="1" dirty="0">
                <a:latin typeface="Times New Roman" pitchFamily="18" charset="0"/>
              </a:rPr>
              <a:t>Csontsűrűség az életkori átlaghoz viszonyítva százalékban</a:t>
            </a:r>
            <a:endParaRPr lang="en-US" altLang="hu-HU" sz="3200" b="1" dirty="0"/>
          </a:p>
        </p:txBody>
      </p:sp>
      <p:sp>
        <p:nvSpPr>
          <p:cNvPr id="60501" name="Rectangle 85"/>
          <p:cNvSpPr>
            <a:spLocks noChangeArrowheads="1"/>
          </p:cNvSpPr>
          <p:nvPr/>
        </p:nvSpPr>
        <p:spPr bwMode="auto">
          <a:xfrm>
            <a:off x="230188" y="4519613"/>
            <a:ext cx="2612895"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r>
              <a:rPr lang="en-US" altLang="hu-HU" sz="2000" b="1">
                <a:latin typeface="Times New Roman" pitchFamily="18" charset="0"/>
              </a:rPr>
              <a:t>edzett len menopauza </a:t>
            </a:r>
          </a:p>
          <a:p>
            <a:r>
              <a:rPr lang="en-US" altLang="hu-HU" sz="2000" b="1">
                <a:latin typeface="Times New Roman" pitchFamily="18" charset="0"/>
              </a:rPr>
              <a:t>utáni nõk</a:t>
            </a:r>
            <a:endParaRPr lang="en-US" altLang="hu-HU" sz="2000" b="1"/>
          </a:p>
        </p:txBody>
      </p:sp>
    </p:spTree>
    <p:extLst>
      <p:ext uri="{BB962C8B-B14F-4D97-AF65-F5344CB8AC3E}">
        <p14:creationId xmlns:p14="http://schemas.microsoft.com/office/powerpoint/2010/main" val="10971529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3284538"/>
            <a:ext cx="3759200" cy="251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61444" name="Szövegdoboz 3"/>
          <p:cNvSpPr txBox="1">
            <a:spLocks noChangeArrowheads="1"/>
          </p:cNvSpPr>
          <p:nvPr/>
        </p:nvSpPr>
        <p:spPr bwMode="auto">
          <a:xfrm>
            <a:off x="1042988" y="476250"/>
            <a:ext cx="6769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r>
              <a:rPr lang="hu-HU" altLang="hu-HU" sz="2800" b="1"/>
              <a:t>Az úszás csökkenti a csontsűrűséget!??</a:t>
            </a:r>
          </a:p>
        </p:txBody>
      </p:sp>
      <p:sp>
        <p:nvSpPr>
          <p:cNvPr id="2" name="Szövegdoboz 1"/>
          <p:cNvSpPr txBox="1"/>
          <p:nvPr/>
        </p:nvSpPr>
        <p:spPr>
          <a:xfrm>
            <a:off x="827088" y="1412776"/>
            <a:ext cx="6985000" cy="830997"/>
          </a:xfrm>
          <a:prstGeom prst="rect">
            <a:avLst/>
          </a:prstGeom>
          <a:noFill/>
        </p:spPr>
        <p:txBody>
          <a:bodyPr wrap="square" rtlCol="0">
            <a:spAutoFit/>
          </a:bodyPr>
          <a:lstStyle/>
          <a:p>
            <a:pPr algn="ctr"/>
            <a:r>
              <a:rPr lang="hu-HU" sz="2400" dirty="0" smtClean="0"/>
              <a:t>Kevés fizikai terhelés csökkent csontsűrűséget von maga után,</a:t>
            </a:r>
            <a:endParaRPr lang="hu-HU" sz="2400" dirty="0"/>
          </a:p>
        </p:txBody>
      </p:sp>
      <p:sp>
        <p:nvSpPr>
          <p:cNvPr id="3" name="Szövegdoboz 2"/>
          <p:cNvSpPr txBox="1"/>
          <p:nvPr/>
        </p:nvSpPr>
        <p:spPr>
          <a:xfrm>
            <a:off x="1042988" y="2483604"/>
            <a:ext cx="5833268" cy="830997"/>
          </a:xfrm>
          <a:prstGeom prst="rect">
            <a:avLst/>
          </a:prstGeom>
          <a:noFill/>
        </p:spPr>
        <p:txBody>
          <a:bodyPr wrap="square" rtlCol="0">
            <a:spAutoFit/>
          </a:bodyPr>
          <a:lstStyle/>
          <a:p>
            <a:pPr algn="ctr"/>
            <a:r>
              <a:rPr lang="hu-HU" sz="2400" dirty="0" smtClean="0"/>
              <a:t>A fizikai  terhelés és a csontsűrűsége között összefüggés van</a:t>
            </a:r>
            <a:endParaRPr lang="hu-HU" sz="2400" dirty="0"/>
          </a:p>
        </p:txBody>
      </p:sp>
      <p:sp>
        <p:nvSpPr>
          <p:cNvPr id="4" name="Szövegdoboz 3"/>
          <p:cNvSpPr txBox="1"/>
          <p:nvPr/>
        </p:nvSpPr>
        <p:spPr>
          <a:xfrm>
            <a:off x="251520" y="3788252"/>
            <a:ext cx="4249043" cy="1569660"/>
          </a:xfrm>
          <a:prstGeom prst="rect">
            <a:avLst/>
          </a:prstGeom>
          <a:noFill/>
        </p:spPr>
        <p:txBody>
          <a:bodyPr wrap="square" rtlCol="0">
            <a:spAutoFit/>
          </a:bodyPr>
          <a:lstStyle/>
          <a:p>
            <a:pPr algn="ctr"/>
            <a:r>
              <a:rPr lang="hu-HU" sz="2400" dirty="0" smtClean="0"/>
              <a:t>Némely sport képviselői alacsonyabb csontsűrűséget mutatnak, mint másoké (úszók, kerékpározok) </a:t>
            </a:r>
            <a:endParaRPr lang="hu-HU" sz="2400" dirty="0"/>
          </a:p>
        </p:txBody>
      </p:sp>
    </p:spTree>
    <p:extLst>
      <p:ext uri="{BB962C8B-B14F-4D97-AF65-F5344CB8AC3E}">
        <p14:creationId xmlns:p14="http://schemas.microsoft.com/office/powerpoint/2010/main" val="3875379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636588"/>
            <a:ext cx="6913562" cy="515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9502778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églalap 1"/>
          <p:cNvSpPr>
            <a:spLocks noChangeArrowheads="1"/>
          </p:cNvSpPr>
          <p:nvPr/>
        </p:nvSpPr>
        <p:spPr bwMode="auto">
          <a:xfrm>
            <a:off x="684213" y="692150"/>
            <a:ext cx="7272337"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r>
              <a:rPr lang="en-GB" altLang="hu-HU" b="1"/>
              <a:t>Bone Tissue</a:t>
            </a:r>
          </a:p>
          <a:p>
            <a:r>
              <a:rPr lang="en-US" altLang="hu-HU" b="1"/>
              <a:t>Mineral: ~50% of bone weight, provides</a:t>
            </a:r>
          </a:p>
          <a:p>
            <a:r>
              <a:rPr lang="en-US" altLang="hu-HU" b="1"/>
              <a:t>stiffness and c</a:t>
            </a:r>
            <a:r>
              <a:rPr lang="hu-HU" altLang="hu-HU" b="1"/>
              <a:t>o</a:t>
            </a:r>
            <a:r>
              <a:rPr lang="en-US" altLang="hu-HU" b="1"/>
              <a:t>mpressive strength (primarily</a:t>
            </a:r>
          </a:p>
          <a:p>
            <a:r>
              <a:rPr lang="en-GB" altLang="hu-HU" b="1"/>
              <a:t>calcium compounds)</a:t>
            </a:r>
          </a:p>
          <a:p>
            <a:r>
              <a:rPr lang="en-US" altLang="hu-HU" b="1"/>
              <a:t>Collagen: ~ 25% of bone weight, provides</a:t>
            </a:r>
          </a:p>
          <a:p>
            <a:r>
              <a:rPr lang="en-GB" altLang="hu-HU" b="1"/>
              <a:t>tensile strength and stiffness</a:t>
            </a:r>
          </a:p>
          <a:p>
            <a:r>
              <a:rPr lang="en-US" altLang="hu-HU" b="1"/>
              <a:t>Water: ~25% of bone weight, provides</a:t>
            </a:r>
          </a:p>
          <a:p>
            <a:r>
              <a:rPr lang="en-US" altLang="hu-HU" b="1"/>
              <a:t>compressive strength and helps maintains</a:t>
            </a:r>
          </a:p>
          <a:p>
            <a:r>
              <a:rPr lang="en-GB" altLang="hu-HU" b="1"/>
              <a:t>bone health</a:t>
            </a:r>
          </a:p>
          <a:p>
            <a:r>
              <a:rPr lang="en-US" altLang="hu-HU" b="1"/>
              <a:t>Ground Substance: ~1% of bone weight,</a:t>
            </a:r>
          </a:p>
          <a:p>
            <a:r>
              <a:rPr lang="en-GB" altLang="hu-HU" b="1"/>
              <a:t>increases elastic capabilities</a:t>
            </a:r>
            <a:endParaRPr lang="en-GB" altLang="hu-HU"/>
          </a:p>
        </p:txBody>
      </p:sp>
    </p:spTree>
    <p:extLst>
      <p:ext uri="{BB962C8B-B14F-4D97-AF65-F5344CB8AC3E}">
        <p14:creationId xmlns:p14="http://schemas.microsoft.com/office/powerpoint/2010/main" val="895506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785813" y="1214438"/>
            <a:ext cx="1714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spcBef>
                <a:spcPct val="50000"/>
              </a:spcBef>
            </a:pPr>
            <a:r>
              <a:rPr lang="hu-HU" altLang="hu-HU" b="1">
                <a:latin typeface="Times New Roman" pitchFamily="18" charset="0"/>
              </a:rPr>
              <a:t>Tömör</a:t>
            </a:r>
            <a:endParaRPr lang="en-US" altLang="hu-HU" b="1"/>
          </a:p>
        </p:txBody>
      </p:sp>
      <p:sp>
        <p:nvSpPr>
          <p:cNvPr id="22531" name="Rectangle 5"/>
          <p:cNvSpPr>
            <a:spLocks noChangeArrowheads="1"/>
          </p:cNvSpPr>
          <p:nvPr/>
        </p:nvSpPr>
        <p:spPr bwMode="auto">
          <a:xfrm>
            <a:off x="5715000" y="1285875"/>
            <a:ext cx="1928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spcBef>
                <a:spcPct val="50000"/>
              </a:spcBef>
            </a:pPr>
            <a:r>
              <a:rPr lang="hu-HU" altLang="hu-HU" b="1">
                <a:latin typeface="Times New Roman" pitchFamily="18" charset="0"/>
              </a:rPr>
              <a:t>Szivacsos</a:t>
            </a:r>
            <a:endParaRPr lang="en-US" altLang="hu-HU" b="1"/>
          </a:p>
        </p:txBody>
      </p:sp>
      <p:pic>
        <p:nvPicPr>
          <p:cNvPr id="22532" name="Kép 4" descr="cortical bon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5813" y="1857375"/>
            <a:ext cx="1643062"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Kép 5" descr="cancelous bon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86438" y="1928813"/>
            <a:ext cx="1697037"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Kép 6" descr="bone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51125" y="1643063"/>
            <a:ext cx="284956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 Box 3"/>
          <p:cNvSpPr txBox="1">
            <a:spLocks noChangeArrowheads="1"/>
          </p:cNvSpPr>
          <p:nvPr/>
        </p:nvSpPr>
        <p:spPr bwMode="auto">
          <a:xfrm>
            <a:off x="2071688" y="357188"/>
            <a:ext cx="4575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spcBef>
                <a:spcPct val="50000"/>
              </a:spcBef>
            </a:pPr>
            <a:r>
              <a:rPr lang="hu-HU" altLang="hu-HU" sz="3200" b="1" i="1">
                <a:latin typeface="Times New Roman" pitchFamily="18" charset="0"/>
                <a:cs typeface="Times New Roman" pitchFamily="18" charset="0"/>
              </a:rPr>
              <a:t>Szerkezet</a:t>
            </a:r>
            <a:endParaRPr lang="en-US" altLang="hu-HU" sz="3200" b="1" i="1">
              <a:latin typeface="Times New Roman" pitchFamily="18" charset="0"/>
              <a:cs typeface="Times New Roman" pitchFamily="18" charset="0"/>
            </a:endParaRPr>
          </a:p>
        </p:txBody>
      </p:sp>
      <p:cxnSp>
        <p:nvCxnSpPr>
          <p:cNvPr id="10" name="Egyenes összekötő nyíllal 9"/>
          <p:cNvCxnSpPr/>
          <p:nvPr/>
        </p:nvCxnSpPr>
        <p:spPr>
          <a:xfrm rot="10800000" flipV="1">
            <a:off x="4000500" y="3024188"/>
            <a:ext cx="1785938" cy="8334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Egyenes összekötő nyíllal 11"/>
          <p:cNvCxnSpPr/>
          <p:nvPr/>
        </p:nvCxnSpPr>
        <p:spPr>
          <a:xfrm>
            <a:off x="2428875" y="1643063"/>
            <a:ext cx="2286000" cy="16430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538" name="Szövegdoboz 16"/>
          <p:cNvSpPr txBox="1">
            <a:spLocks noChangeArrowheads="1"/>
          </p:cNvSpPr>
          <p:nvPr/>
        </p:nvSpPr>
        <p:spPr bwMode="auto">
          <a:xfrm>
            <a:off x="285750" y="4286250"/>
            <a:ext cx="2286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r>
              <a:rPr lang="hu-HU" altLang="hu-HU" sz="2000" b="1">
                <a:latin typeface="Times New Roman" pitchFamily="18" charset="0"/>
                <a:cs typeface="Times New Roman" pitchFamily="18" charset="0"/>
              </a:rPr>
              <a:t>Poroitás:</a:t>
            </a:r>
          </a:p>
          <a:p>
            <a:pPr algn="ctr"/>
            <a:r>
              <a:rPr lang="hu-HU" altLang="hu-HU" sz="2000" b="1">
                <a:latin typeface="Times New Roman" pitchFamily="18" charset="0"/>
                <a:cs typeface="Times New Roman" pitchFamily="18" charset="0"/>
              </a:rPr>
              <a:t>5-30%</a:t>
            </a:r>
            <a:endParaRPr lang="en-GB" altLang="hu-HU" sz="2000" b="1">
              <a:latin typeface="Times New Roman" pitchFamily="18" charset="0"/>
              <a:cs typeface="Times New Roman" pitchFamily="18" charset="0"/>
            </a:endParaRPr>
          </a:p>
        </p:txBody>
      </p:sp>
      <p:sp>
        <p:nvSpPr>
          <p:cNvPr id="22539" name="Szövegdoboz 17"/>
          <p:cNvSpPr txBox="1">
            <a:spLocks noChangeArrowheads="1"/>
          </p:cNvSpPr>
          <p:nvPr/>
        </p:nvSpPr>
        <p:spPr bwMode="auto">
          <a:xfrm>
            <a:off x="5429250" y="4286250"/>
            <a:ext cx="2286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r>
              <a:rPr lang="hu-HU" altLang="hu-HU" sz="2000" b="1">
                <a:latin typeface="Times New Roman" pitchFamily="18" charset="0"/>
                <a:cs typeface="Times New Roman" pitchFamily="18" charset="0"/>
              </a:rPr>
              <a:t>Porozitás:</a:t>
            </a:r>
          </a:p>
          <a:p>
            <a:pPr algn="ctr"/>
            <a:r>
              <a:rPr lang="hu-HU" altLang="hu-HU" sz="2000" b="1">
                <a:latin typeface="Times New Roman" pitchFamily="18" charset="0"/>
                <a:cs typeface="Times New Roman" pitchFamily="18" charset="0"/>
              </a:rPr>
              <a:t>30-90%</a:t>
            </a:r>
            <a:endParaRPr lang="en-GB" altLang="hu-HU" sz="2000" b="1">
              <a:latin typeface="Times New Roman" pitchFamily="18" charset="0"/>
              <a:cs typeface="Times New Roman" pitchFamily="18" charset="0"/>
            </a:endParaRPr>
          </a:p>
        </p:txBody>
      </p:sp>
    </p:spTree>
    <p:extLst>
      <p:ext uri="{BB962C8B-B14F-4D97-AF65-F5344CB8AC3E}">
        <p14:creationId xmlns:p14="http://schemas.microsoft.com/office/powerpoint/2010/main" val="3228689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ChangeArrowheads="1"/>
          </p:cNvSpPr>
          <p:nvPr/>
        </p:nvSpPr>
        <p:spPr bwMode="auto">
          <a:xfrm>
            <a:off x="685800" y="116632"/>
            <a:ext cx="7620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spcBef>
                <a:spcPct val="50000"/>
              </a:spcBef>
            </a:pPr>
            <a:r>
              <a:rPr lang="en-US" altLang="hu-HU" sz="3200" b="1">
                <a:latin typeface="Times New Roman" pitchFamily="18" charset="0"/>
              </a:rPr>
              <a:t>A </a:t>
            </a:r>
            <a:r>
              <a:rPr lang="hu-HU" altLang="hu-HU" sz="3200" b="1">
                <a:latin typeface="Times New Roman" pitchFamily="18" charset="0"/>
              </a:rPr>
              <a:t>csontípusok jellemzői</a:t>
            </a:r>
            <a:endParaRPr lang="en-US" altLang="hu-HU" sz="3200" b="1"/>
          </a:p>
        </p:txBody>
      </p:sp>
      <p:pic>
        <p:nvPicPr>
          <p:cNvPr id="23556"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8175" y="1788270"/>
            <a:ext cx="5472113"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7"/>
          <p:cNvSpPr>
            <a:spLocks noChangeArrowheads="1"/>
          </p:cNvSpPr>
          <p:nvPr/>
        </p:nvSpPr>
        <p:spPr bwMode="auto">
          <a:xfrm>
            <a:off x="1447800" y="740520"/>
            <a:ext cx="2590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spcBef>
                <a:spcPct val="50000"/>
              </a:spcBef>
            </a:pPr>
            <a:r>
              <a:rPr lang="en-US" altLang="hu-HU" sz="2800" b="1">
                <a:latin typeface="Times New Roman" pitchFamily="18" charset="0"/>
              </a:rPr>
              <a:t>Tömör</a:t>
            </a:r>
            <a:endParaRPr lang="en-US" altLang="hu-HU" sz="2800" b="1"/>
          </a:p>
        </p:txBody>
      </p:sp>
      <p:sp>
        <p:nvSpPr>
          <p:cNvPr id="23558" name="Rectangle 8"/>
          <p:cNvSpPr>
            <a:spLocks noChangeArrowheads="1"/>
          </p:cNvSpPr>
          <p:nvPr/>
        </p:nvSpPr>
        <p:spPr bwMode="auto">
          <a:xfrm>
            <a:off x="4800600" y="740520"/>
            <a:ext cx="2590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spcBef>
                <a:spcPct val="50000"/>
              </a:spcBef>
            </a:pPr>
            <a:r>
              <a:rPr lang="en-US" altLang="hu-HU" sz="2800" b="1" dirty="0" err="1">
                <a:latin typeface="Times New Roman" pitchFamily="18" charset="0"/>
              </a:rPr>
              <a:t>Szivacsos</a:t>
            </a:r>
            <a:endParaRPr lang="en-US" altLang="hu-HU" sz="2800" b="1" dirty="0"/>
          </a:p>
        </p:txBody>
      </p:sp>
      <p:sp>
        <p:nvSpPr>
          <p:cNvPr id="23559" name="Rectangle 10"/>
          <p:cNvSpPr>
            <a:spLocks noChangeArrowheads="1"/>
          </p:cNvSpPr>
          <p:nvPr/>
        </p:nvSpPr>
        <p:spPr bwMode="auto">
          <a:xfrm>
            <a:off x="1908175" y="1197243"/>
            <a:ext cx="182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spcBef>
                <a:spcPct val="50000"/>
              </a:spcBef>
            </a:pPr>
            <a:r>
              <a:rPr lang="en-US" altLang="hu-HU" sz="2800" b="1" dirty="0" err="1">
                <a:latin typeface="Times New Roman" pitchFamily="18" charset="0"/>
              </a:rPr>
              <a:t>lemezes</a:t>
            </a:r>
            <a:r>
              <a:rPr lang="en-US" altLang="hu-HU" sz="2800" b="1" dirty="0">
                <a:latin typeface="Times New Roman" pitchFamily="18" charset="0"/>
              </a:rPr>
              <a:t>  </a:t>
            </a:r>
            <a:endParaRPr lang="en-US" altLang="hu-HU" sz="2800" b="1" dirty="0"/>
          </a:p>
        </p:txBody>
      </p:sp>
      <p:sp>
        <p:nvSpPr>
          <p:cNvPr id="23560" name="Rectangle 11"/>
          <p:cNvSpPr>
            <a:spLocks noChangeArrowheads="1"/>
          </p:cNvSpPr>
          <p:nvPr/>
        </p:nvSpPr>
        <p:spPr bwMode="auto">
          <a:xfrm>
            <a:off x="4716463" y="1212007"/>
            <a:ext cx="297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spcBef>
                <a:spcPct val="50000"/>
              </a:spcBef>
            </a:pPr>
            <a:r>
              <a:rPr lang="en-US" altLang="hu-HU" sz="2800" b="1">
                <a:latin typeface="Times New Roman" pitchFamily="18" charset="0"/>
              </a:rPr>
              <a:t>sodronyszerű  </a:t>
            </a:r>
            <a:endParaRPr lang="en-US" altLang="hu-HU" sz="2800" b="1"/>
          </a:p>
        </p:txBody>
      </p:sp>
      <p:sp>
        <p:nvSpPr>
          <p:cNvPr id="12300" name="Rectangle 12"/>
          <p:cNvSpPr>
            <a:spLocks noChangeArrowheads="1"/>
          </p:cNvSpPr>
          <p:nvPr/>
        </p:nvSpPr>
        <p:spPr bwMode="auto">
          <a:xfrm>
            <a:off x="250825" y="1788270"/>
            <a:ext cx="1833563" cy="519112"/>
          </a:xfrm>
          <a:prstGeom prst="rect">
            <a:avLst/>
          </a:prstGeom>
          <a:noFill/>
          <a:ln w="9525">
            <a:noFill/>
            <a:miter lim="800000"/>
            <a:headEnd/>
            <a:tailEnd/>
          </a:ln>
          <a:effectLst>
            <a:outerShdw dist="35921" dir="2700000" algn="ctr" rotWithShape="0">
              <a:schemeClr val="tx2"/>
            </a:outerShdw>
          </a:effectLst>
        </p:spPr>
        <p:txBody>
          <a:bodyPr lIns="92075" tIns="46038" rIns="92075" bIns="46038">
            <a:spAutoFit/>
          </a:bodyPr>
          <a:lstStyle/>
          <a:p>
            <a:pPr>
              <a:spcBef>
                <a:spcPct val="50000"/>
              </a:spcBef>
              <a:defRPr/>
            </a:pPr>
            <a:r>
              <a:rPr lang="en-US" sz="2800" b="1" dirty="0" err="1">
                <a:solidFill>
                  <a:srgbClr val="FF3300"/>
                </a:solidFill>
                <a:latin typeface="Times New Roman" pitchFamily="18" charset="0"/>
              </a:rPr>
              <a:t>Kemény</a:t>
            </a:r>
            <a:endParaRPr lang="en-US" sz="2800" b="1" dirty="0">
              <a:solidFill>
                <a:srgbClr val="FF3300"/>
              </a:solidFill>
            </a:endParaRPr>
          </a:p>
        </p:txBody>
      </p:sp>
      <p:sp>
        <p:nvSpPr>
          <p:cNvPr id="12301" name="Rectangle 13"/>
          <p:cNvSpPr>
            <a:spLocks noChangeArrowheads="1"/>
          </p:cNvSpPr>
          <p:nvPr/>
        </p:nvSpPr>
        <p:spPr bwMode="auto">
          <a:xfrm>
            <a:off x="7156450" y="2075607"/>
            <a:ext cx="1987550" cy="519113"/>
          </a:xfrm>
          <a:prstGeom prst="rect">
            <a:avLst/>
          </a:prstGeom>
          <a:noFill/>
          <a:ln w="9525">
            <a:noFill/>
            <a:miter lim="800000"/>
            <a:headEnd/>
            <a:tailEnd/>
          </a:ln>
          <a:effectLst>
            <a:outerShdw dist="35921" dir="2700000" algn="ctr" rotWithShape="0">
              <a:schemeClr val="tx2"/>
            </a:outerShdw>
          </a:effectLst>
        </p:spPr>
        <p:txBody>
          <a:bodyPr lIns="92075" tIns="46038" rIns="92075" bIns="46038">
            <a:spAutoFit/>
          </a:bodyPr>
          <a:lstStyle/>
          <a:p>
            <a:pPr>
              <a:spcBef>
                <a:spcPct val="50000"/>
              </a:spcBef>
              <a:defRPr/>
            </a:pPr>
            <a:r>
              <a:rPr lang="en-US" sz="2800" b="1" dirty="0" err="1">
                <a:solidFill>
                  <a:srgbClr val="FF3300"/>
                </a:solidFill>
                <a:latin typeface="Times New Roman" pitchFamily="18" charset="0"/>
              </a:rPr>
              <a:t>Rugalmas</a:t>
            </a:r>
            <a:endParaRPr lang="en-US" sz="2800" b="1" dirty="0">
              <a:solidFill>
                <a:srgbClr val="FF3300"/>
              </a:solidFill>
            </a:endParaRPr>
          </a:p>
        </p:txBody>
      </p:sp>
      <p:sp>
        <p:nvSpPr>
          <p:cNvPr id="18" name="Szövegdoboz 17"/>
          <p:cNvSpPr txBox="1"/>
          <p:nvPr/>
        </p:nvSpPr>
        <p:spPr>
          <a:xfrm>
            <a:off x="250825" y="4741020"/>
            <a:ext cx="4321175" cy="4603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hu-HU" sz="2000" b="1" dirty="0"/>
              <a:t>Az erőhatásokkal </a:t>
            </a:r>
            <a:r>
              <a:rPr lang="hu-HU" b="1" dirty="0"/>
              <a:t>szemben</a:t>
            </a:r>
            <a:r>
              <a:rPr lang="hu-HU" sz="2000" b="1" dirty="0"/>
              <a:t> ellenálló</a:t>
            </a:r>
          </a:p>
        </p:txBody>
      </p:sp>
      <p:sp>
        <p:nvSpPr>
          <p:cNvPr id="23564" name="Szövegdoboz 18"/>
          <p:cNvSpPr txBox="1">
            <a:spLocks noChangeArrowheads="1"/>
          </p:cNvSpPr>
          <p:nvPr/>
        </p:nvSpPr>
        <p:spPr bwMode="auto">
          <a:xfrm>
            <a:off x="323850" y="5460157"/>
            <a:ext cx="4319588" cy="461963"/>
          </a:xfrm>
          <a:prstGeom prst="rect">
            <a:avLst/>
          </a:prstGeom>
          <a:ln/>
          <a:extLst/>
        </p:spPr>
        <p:style>
          <a:lnRef idx="1">
            <a:schemeClr val="dk1"/>
          </a:lnRef>
          <a:fillRef idx="2">
            <a:schemeClr val="dk1"/>
          </a:fillRef>
          <a:effectRef idx="1">
            <a:schemeClr val="dk1"/>
          </a:effectRef>
          <a:fontRef idx="minor">
            <a:schemeClr val="dk1"/>
          </a:fontRef>
        </p:style>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r>
              <a:rPr lang="hu-HU" altLang="hu-HU" dirty="0"/>
              <a:t>2 %-os </a:t>
            </a:r>
            <a:r>
              <a:rPr lang="hu-HU" altLang="hu-HU" dirty="0" err="1"/>
              <a:t>strain</a:t>
            </a:r>
            <a:r>
              <a:rPr lang="hu-HU" altLang="hu-HU" dirty="0"/>
              <a:t> esetén törik, szakad</a:t>
            </a:r>
          </a:p>
        </p:txBody>
      </p:sp>
      <p:sp>
        <p:nvSpPr>
          <p:cNvPr id="20" name="Szövegdoboz 19"/>
          <p:cNvSpPr txBox="1"/>
          <p:nvPr/>
        </p:nvSpPr>
        <p:spPr>
          <a:xfrm>
            <a:off x="4787900" y="4741020"/>
            <a:ext cx="3960813" cy="400050"/>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hu-HU" sz="2000" b="1" dirty="0"/>
              <a:t>Deformációval szemben ellenálló</a:t>
            </a:r>
          </a:p>
        </p:txBody>
      </p:sp>
      <p:sp>
        <p:nvSpPr>
          <p:cNvPr id="23566" name="Szövegdoboz 20"/>
          <p:cNvSpPr txBox="1">
            <a:spLocks noChangeArrowheads="1"/>
          </p:cNvSpPr>
          <p:nvPr/>
        </p:nvSpPr>
        <p:spPr bwMode="auto">
          <a:xfrm>
            <a:off x="4859338" y="5388720"/>
            <a:ext cx="3960812" cy="400050"/>
          </a:xfrm>
          <a:prstGeom prst="rect">
            <a:avLst/>
          </a:prstGeom>
          <a:ln/>
          <a:extLst/>
        </p:spPr>
        <p:style>
          <a:lnRef idx="1">
            <a:schemeClr val="dk1"/>
          </a:lnRef>
          <a:fillRef idx="2">
            <a:schemeClr val="dk1"/>
          </a:fillRef>
          <a:effectRef idx="1">
            <a:schemeClr val="dk1"/>
          </a:effectRef>
          <a:fontRef idx="minor">
            <a:schemeClr val="dk1"/>
          </a:fontRef>
        </p:style>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r>
              <a:rPr lang="hu-HU" altLang="hu-HU" sz="2000" dirty="0"/>
              <a:t>75%-os </a:t>
            </a:r>
            <a:r>
              <a:rPr lang="hu-HU" altLang="hu-HU" sz="2000" dirty="0" err="1"/>
              <a:t>strain-nél</a:t>
            </a:r>
            <a:r>
              <a:rPr lang="hu-HU" altLang="hu-HU" sz="2000" dirty="0"/>
              <a:t> </a:t>
            </a:r>
            <a:r>
              <a:rPr lang="hu-HU" altLang="hu-HU" sz="2000" dirty="0" smtClean="0"/>
              <a:t>szakad, </a:t>
            </a:r>
            <a:r>
              <a:rPr lang="hu-HU" altLang="hu-HU" sz="2000" dirty="0"/>
              <a:t>törik</a:t>
            </a:r>
          </a:p>
        </p:txBody>
      </p:sp>
    </p:spTree>
    <p:extLst>
      <p:ext uri="{BB962C8B-B14F-4D97-AF65-F5344CB8AC3E}">
        <p14:creationId xmlns:p14="http://schemas.microsoft.com/office/powerpoint/2010/main" val="18615235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300">
                                            <p:txEl>
                                              <p:pRg st="0" end="0"/>
                                            </p:txEl>
                                          </p:spTgt>
                                        </p:tgtEl>
                                        <p:attrNameLst>
                                          <p:attrName>style.visibility</p:attrName>
                                        </p:attrNameLst>
                                      </p:cBhvr>
                                      <p:to>
                                        <p:strVal val="visible"/>
                                      </p:to>
                                    </p:set>
                                    <p:animEffect transition="in" filter="box(out)">
                                      <p:cBhvr>
                                        <p:cTn id="7" dur="500"/>
                                        <p:tgtEl>
                                          <p:spTgt spid="1230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2301">
                                            <p:txEl>
                                              <p:pRg st="0" end="0"/>
                                            </p:txEl>
                                          </p:spTgt>
                                        </p:tgtEl>
                                        <p:attrNameLst>
                                          <p:attrName>style.visibility</p:attrName>
                                        </p:attrNameLst>
                                      </p:cBhvr>
                                      <p:to>
                                        <p:strVal val="visible"/>
                                      </p:to>
                                    </p:set>
                                    <p:animEffect transition="in" filter="box(out)">
                                      <p:cBhvr>
                                        <p:cTn id="12" dur="500"/>
                                        <p:tgtEl>
                                          <p:spTgt spid="12301">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0" grpId="0" build="p" autoUpdateAnimBg="0"/>
      <p:bldP spid="1230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628650" y="1285875"/>
            <a:ext cx="7620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spcBef>
                <a:spcPct val="50000"/>
              </a:spcBef>
            </a:pPr>
            <a:r>
              <a:rPr lang="hu-HU" altLang="hu-HU" b="1">
                <a:latin typeface="Times New Roman" pitchFamily="18" charset="0"/>
              </a:rPr>
              <a:t>A csontmátrix szerves és szervetlen anyagokat, illetve vizet tartalmaz</a:t>
            </a:r>
            <a:endParaRPr lang="en-GB" altLang="hu-HU" b="1"/>
          </a:p>
        </p:txBody>
      </p:sp>
      <p:sp>
        <p:nvSpPr>
          <p:cNvPr id="3" name="Rectangle 4"/>
          <p:cNvSpPr>
            <a:spLocks noChangeArrowheads="1"/>
          </p:cNvSpPr>
          <p:nvPr/>
        </p:nvSpPr>
        <p:spPr bwMode="auto">
          <a:xfrm>
            <a:off x="383858" y="2153603"/>
            <a:ext cx="822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spcBef>
                <a:spcPct val="50000"/>
              </a:spcBef>
            </a:pPr>
            <a:r>
              <a:rPr lang="hu-HU" altLang="hu-HU" b="1" dirty="0">
                <a:solidFill>
                  <a:srgbClr val="FF3300"/>
                </a:solidFill>
                <a:latin typeface="Times New Roman" pitchFamily="18" charset="0"/>
              </a:rPr>
              <a:t>Szerves anyag</a:t>
            </a:r>
            <a:r>
              <a:rPr lang="en-US" altLang="hu-HU" b="1" dirty="0">
                <a:latin typeface="Times New Roman" pitchFamily="18" charset="0"/>
              </a:rPr>
              <a:t> – 39%</a:t>
            </a:r>
            <a:endParaRPr lang="en-US" altLang="hu-HU" b="1" dirty="0"/>
          </a:p>
        </p:txBody>
      </p:sp>
      <p:sp>
        <p:nvSpPr>
          <p:cNvPr id="4" name="Rectangle 5"/>
          <p:cNvSpPr>
            <a:spLocks noChangeArrowheads="1"/>
          </p:cNvSpPr>
          <p:nvPr/>
        </p:nvSpPr>
        <p:spPr bwMode="auto">
          <a:xfrm>
            <a:off x="500063" y="3501008"/>
            <a:ext cx="8229600" cy="138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spcBef>
                <a:spcPct val="50000"/>
              </a:spcBef>
            </a:pPr>
            <a:r>
              <a:rPr lang="hu-HU" altLang="hu-HU" b="1" dirty="0">
                <a:solidFill>
                  <a:srgbClr val="FF3300"/>
                </a:solidFill>
                <a:latin typeface="Times New Roman" pitchFamily="18" charset="0"/>
              </a:rPr>
              <a:t>Szervetlen anyag</a:t>
            </a:r>
            <a:r>
              <a:rPr lang="en-US" altLang="hu-HU" b="1" dirty="0">
                <a:solidFill>
                  <a:srgbClr val="FF3300"/>
                </a:solidFill>
                <a:latin typeface="Times New Roman" pitchFamily="18" charset="0"/>
              </a:rPr>
              <a:t> </a:t>
            </a:r>
            <a:r>
              <a:rPr lang="en-US" altLang="hu-HU" b="1" dirty="0">
                <a:latin typeface="Times New Roman" pitchFamily="18" charset="0"/>
              </a:rPr>
              <a:t>– 49%, </a:t>
            </a:r>
            <a:endParaRPr lang="hu-HU" altLang="hu-HU" b="1" dirty="0">
              <a:latin typeface="Times New Roman" pitchFamily="18" charset="0"/>
            </a:endParaRPr>
          </a:p>
          <a:p>
            <a:pPr algn="ctr">
              <a:spcBef>
                <a:spcPct val="50000"/>
              </a:spcBef>
            </a:pPr>
            <a:r>
              <a:rPr lang="hu-HU" altLang="hu-HU" b="1" dirty="0" smtClean="0">
                <a:latin typeface="Times New Roman" pitchFamily="18" charset="0"/>
              </a:rPr>
              <a:t>ásványok</a:t>
            </a:r>
            <a:r>
              <a:rPr lang="en-US" altLang="hu-HU" b="1" dirty="0" smtClean="0">
                <a:latin typeface="Times New Roman" pitchFamily="18" charset="0"/>
              </a:rPr>
              <a:t> (</a:t>
            </a:r>
            <a:r>
              <a:rPr lang="hu-HU" dirty="0"/>
              <a:t>85%-a </a:t>
            </a:r>
            <a:r>
              <a:rPr lang="hu-HU" dirty="0" err="1"/>
              <a:t>hidroxilapatit</a:t>
            </a:r>
            <a:r>
              <a:rPr lang="hu-HU" dirty="0"/>
              <a:t> (Ca</a:t>
            </a:r>
            <a:r>
              <a:rPr lang="hu-HU" baseline="-25000" dirty="0"/>
              <a:t>10</a:t>
            </a:r>
            <a:r>
              <a:rPr lang="hu-HU" dirty="0"/>
              <a:t>(PO</a:t>
            </a:r>
            <a:r>
              <a:rPr lang="hu-HU" baseline="-25000" dirty="0"/>
              <a:t>4</a:t>
            </a:r>
            <a:r>
              <a:rPr lang="hu-HU" dirty="0"/>
              <a:t>)</a:t>
            </a:r>
            <a:r>
              <a:rPr lang="hu-HU" baseline="-25000" dirty="0"/>
              <a:t>6</a:t>
            </a:r>
            <a:r>
              <a:rPr lang="hu-HU" dirty="0"/>
              <a:t>(OH)</a:t>
            </a:r>
            <a:r>
              <a:rPr lang="hu-HU" baseline="-25000" dirty="0"/>
              <a:t>2</a:t>
            </a:r>
            <a:r>
              <a:rPr lang="hu-HU" dirty="0" smtClean="0"/>
              <a:t>), </a:t>
            </a:r>
            <a:r>
              <a:rPr lang="hu-HU" altLang="hu-HU" b="1" dirty="0" err="1" smtClean="0">
                <a:latin typeface="Times New Roman" pitchFamily="18" charset="0"/>
              </a:rPr>
              <a:t>ká</a:t>
            </a:r>
            <a:r>
              <a:rPr lang="en-US" altLang="hu-HU" b="1" dirty="0" err="1" smtClean="0">
                <a:latin typeface="Times New Roman" pitchFamily="18" charset="0"/>
              </a:rPr>
              <a:t>lcium</a:t>
            </a:r>
            <a:r>
              <a:rPr lang="hu-HU" altLang="hu-HU" b="1" dirty="0" err="1" smtClean="0">
                <a:latin typeface="Times New Roman" pitchFamily="18" charset="0"/>
              </a:rPr>
              <a:t>-karbonát</a:t>
            </a:r>
            <a:r>
              <a:rPr lang="hu-HU" altLang="hu-HU" b="1" dirty="0" smtClean="0">
                <a:latin typeface="Times New Roman" pitchFamily="18" charset="0"/>
              </a:rPr>
              <a:t>, magnézium-karbonát, foszfor)</a:t>
            </a:r>
            <a:endParaRPr lang="en-US" altLang="hu-HU" b="1" dirty="0"/>
          </a:p>
        </p:txBody>
      </p:sp>
      <p:sp>
        <p:nvSpPr>
          <p:cNvPr id="5" name="Rectangle 6"/>
          <p:cNvSpPr>
            <a:spLocks noChangeArrowheads="1"/>
          </p:cNvSpPr>
          <p:nvPr/>
        </p:nvSpPr>
        <p:spPr bwMode="auto">
          <a:xfrm>
            <a:off x="479688" y="4994052"/>
            <a:ext cx="822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spcBef>
                <a:spcPct val="50000"/>
              </a:spcBef>
            </a:pPr>
            <a:r>
              <a:rPr lang="hu-HU" altLang="hu-HU" b="1" dirty="0" smtClean="0">
                <a:solidFill>
                  <a:srgbClr val="FF3300"/>
                </a:solidFill>
                <a:latin typeface="Times New Roman" pitchFamily="18" charset="0"/>
              </a:rPr>
              <a:t>Folyadék</a:t>
            </a:r>
            <a:r>
              <a:rPr lang="en-US" altLang="hu-HU" b="1" dirty="0" smtClean="0">
                <a:solidFill>
                  <a:srgbClr val="FF3300"/>
                </a:solidFill>
                <a:latin typeface="Times New Roman" pitchFamily="18" charset="0"/>
              </a:rPr>
              <a:t> </a:t>
            </a:r>
            <a:r>
              <a:rPr lang="en-US" altLang="hu-HU" b="1" dirty="0">
                <a:latin typeface="Times New Roman" pitchFamily="18" charset="0"/>
              </a:rPr>
              <a:t>– </a:t>
            </a:r>
            <a:r>
              <a:rPr lang="hu-HU" altLang="hu-HU" b="1" dirty="0" smtClean="0">
                <a:latin typeface="Times New Roman" pitchFamily="18" charset="0"/>
              </a:rPr>
              <a:t>2</a:t>
            </a:r>
            <a:r>
              <a:rPr lang="en-US" altLang="hu-HU" b="1" dirty="0" smtClean="0">
                <a:latin typeface="Times New Roman" pitchFamily="18" charset="0"/>
              </a:rPr>
              <a:t>2%</a:t>
            </a:r>
            <a:r>
              <a:rPr lang="hu-HU" altLang="hu-HU" b="1" dirty="0" smtClean="0">
                <a:latin typeface="Times New Roman" pitchFamily="18" charset="0"/>
              </a:rPr>
              <a:t> (12-40%)</a:t>
            </a:r>
            <a:endParaRPr lang="en-US" altLang="hu-HU" b="1" dirty="0"/>
          </a:p>
        </p:txBody>
      </p:sp>
      <p:sp>
        <p:nvSpPr>
          <p:cNvPr id="6" name="Text Box 7"/>
          <p:cNvSpPr txBox="1">
            <a:spLocks noChangeArrowheads="1"/>
          </p:cNvSpPr>
          <p:nvPr/>
        </p:nvSpPr>
        <p:spPr bwMode="auto">
          <a:xfrm>
            <a:off x="2357438" y="2720131"/>
            <a:ext cx="5410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spcBef>
                <a:spcPct val="50000"/>
              </a:spcBef>
            </a:pPr>
            <a:r>
              <a:rPr lang="en-US" altLang="hu-HU" b="1" dirty="0">
                <a:latin typeface="Times New Roman" pitchFamily="18" charset="0"/>
              </a:rPr>
              <a:t>95 </a:t>
            </a:r>
            <a:r>
              <a:rPr lang="en-US" altLang="hu-HU" b="1" dirty="0" smtClean="0">
                <a:latin typeface="Times New Roman" pitchFamily="18" charset="0"/>
              </a:rPr>
              <a:t>%</a:t>
            </a:r>
            <a:r>
              <a:rPr lang="hu-HU" altLang="hu-HU" b="1" dirty="0" smtClean="0">
                <a:latin typeface="Times New Roman" pitchFamily="18" charset="0"/>
              </a:rPr>
              <a:t> I típusú</a:t>
            </a:r>
            <a:r>
              <a:rPr lang="en-US" altLang="hu-HU" b="1" dirty="0" smtClean="0">
                <a:latin typeface="Times New Roman" pitchFamily="18" charset="0"/>
              </a:rPr>
              <a:t> </a:t>
            </a:r>
            <a:r>
              <a:rPr lang="hu-HU" altLang="hu-HU" b="1" dirty="0">
                <a:latin typeface="Times New Roman" pitchFamily="18" charset="0"/>
              </a:rPr>
              <a:t>k</a:t>
            </a:r>
            <a:r>
              <a:rPr lang="en-US" altLang="hu-HU" b="1" dirty="0" err="1">
                <a:latin typeface="Times New Roman" pitchFamily="18" charset="0"/>
              </a:rPr>
              <a:t>ollag</a:t>
            </a:r>
            <a:r>
              <a:rPr lang="hu-HU" altLang="hu-HU" b="1" dirty="0">
                <a:latin typeface="Times New Roman" pitchFamily="18" charset="0"/>
              </a:rPr>
              <a:t>é</a:t>
            </a:r>
            <a:r>
              <a:rPr lang="en-US" altLang="hu-HU" b="1" dirty="0">
                <a:latin typeface="Times New Roman" pitchFamily="18" charset="0"/>
              </a:rPr>
              <a:t>n, 5% </a:t>
            </a:r>
            <a:endParaRPr lang="en-GB" altLang="hu-HU" b="1" dirty="0">
              <a:latin typeface="Times New Roman" pitchFamily="18" charset="0"/>
            </a:endParaRPr>
          </a:p>
        </p:txBody>
      </p:sp>
      <p:sp>
        <p:nvSpPr>
          <p:cNvPr id="29703" name="Text Box 3"/>
          <p:cNvSpPr txBox="1">
            <a:spLocks noChangeArrowheads="1"/>
          </p:cNvSpPr>
          <p:nvPr/>
        </p:nvSpPr>
        <p:spPr bwMode="auto">
          <a:xfrm>
            <a:off x="1785938" y="357188"/>
            <a:ext cx="5857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E" charset="-18"/>
              </a:defRPr>
            </a:lvl1pPr>
            <a:lvl2pPr marL="742950" indent="-285750">
              <a:defRPr sz="2400">
                <a:solidFill>
                  <a:schemeClr val="tx1"/>
                </a:solidFill>
                <a:latin typeface="Times New Roman CE" charset="-18"/>
              </a:defRPr>
            </a:lvl2pPr>
            <a:lvl3pPr marL="1143000" indent="-228600">
              <a:defRPr sz="2400">
                <a:solidFill>
                  <a:schemeClr val="tx1"/>
                </a:solidFill>
                <a:latin typeface="Times New Roman CE" charset="-18"/>
              </a:defRPr>
            </a:lvl3pPr>
            <a:lvl4pPr marL="1600200" indent="-228600">
              <a:defRPr sz="2400">
                <a:solidFill>
                  <a:schemeClr val="tx1"/>
                </a:solidFill>
                <a:latin typeface="Times New Roman CE" charset="-18"/>
              </a:defRPr>
            </a:lvl4pPr>
            <a:lvl5pPr marL="2057400" indent="-228600">
              <a:defRPr sz="2400">
                <a:solidFill>
                  <a:schemeClr val="tx1"/>
                </a:solidFill>
                <a:latin typeface="Times New Roman CE" charset="-18"/>
              </a:defRPr>
            </a:lvl5pPr>
            <a:lvl6pPr marL="2514600" indent="-228600" eaLnBrk="0" fontAlgn="base" hangingPunct="0">
              <a:spcBef>
                <a:spcPct val="0"/>
              </a:spcBef>
              <a:spcAft>
                <a:spcPct val="0"/>
              </a:spcAft>
              <a:defRPr sz="2400">
                <a:solidFill>
                  <a:schemeClr val="tx1"/>
                </a:solidFill>
                <a:latin typeface="Times New Roman CE" charset="-18"/>
              </a:defRPr>
            </a:lvl6pPr>
            <a:lvl7pPr marL="2971800" indent="-228600" eaLnBrk="0" fontAlgn="base" hangingPunct="0">
              <a:spcBef>
                <a:spcPct val="0"/>
              </a:spcBef>
              <a:spcAft>
                <a:spcPct val="0"/>
              </a:spcAft>
              <a:defRPr sz="2400">
                <a:solidFill>
                  <a:schemeClr val="tx1"/>
                </a:solidFill>
                <a:latin typeface="Times New Roman CE" charset="-18"/>
              </a:defRPr>
            </a:lvl7pPr>
            <a:lvl8pPr marL="3429000" indent="-228600" eaLnBrk="0" fontAlgn="base" hangingPunct="0">
              <a:spcBef>
                <a:spcPct val="0"/>
              </a:spcBef>
              <a:spcAft>
                <a:spcPct val="0"/>
              </a:spcAft>
              <a:defRPr sz="2400">
                <a:solidFill>
                  <a:schemeClr val="tx1"/>
                </a:solidFill>
                <a:latin typeface="Times New Roman CE" charset="-18"/>
              </a:defRPr>
            </a:lvl8pPr>
            <a:lvl9pPr marL="3886200" indent="-228600" eaLnBrk="0" fontAlgn="base" hangingPunct="0">
              <a:spcBef>
                <a:spcPct val="0"/>
              </a:spcBef>
              <a:spcAft>
                <a:spcPct val="0"/>
              </a:spcAft>
              <a:defRPr sz="2400">
                <a:solidFill>
                  <a:schemeClr val="tx1"/>
                </a:solidFill>
                <a:latin typeface="Times New Roman CE" charset="-18"/>
              </a:defRPr>
            </a:lvl9pPr>
          </a:lstStyle>
          <a:p>
            <a:pPr algn="ctr">
              <a:spcBef>
                <a:spcPct val="50000"/>
              </a:spcBef>
            </a:pPr>
            <a:r>
              <a:rPr lang="hu-HU" altLang="hu-HU" sz="3200" b="1" i="1">
                <a:latin typeface="Times New Roman" pitchFamily="18" charset="0"/>
                <a:cs typeface="Times New Roman" pitchFamily="18" charset="0"/>
              </a:rPr>
              <a:t>A csontok anyagfelépítése</a:t>
            </a:r>
            <a:endParaRPr lang="en-US" altLang="hu-HU" sz="3200" b="1" i="1">
              <a:latin typeface="Times New Roman" pitchFamily="18" charset="0"/>
              <a:cs typeface="Times New Roman" pitchFamily="18" charset="0"/>
            </a:endParaRPr>
          </a:p>
        </p:txBody>
      </p:sp>
    </p:spTree>
    <p:extLst>
      <p:ext uri="{BB962C8B-B14F-4D97-AF65-F5344CB8AC3E}">
        <p14:creationId xmlns:p14="http://schemas.microsoft.com/office/powerpoint/2010/main" val="2721332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75"/>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75"/>
                                        <p:tgtEl>
                                          <p:spTgt spid="4">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type.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iterate type="lt">
                                    <p:tmPct val="100000"/>
                                  </p:iterate>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up)">
                                      <p:cBhvr>
                                        <p:cTn id="17" dur="75"/>
                                        <p:tgtEl>
                                          <p:spTgt spid="4">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type.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iterate type="lt">
                                    <p:tmPct val="100000"/>
                                  </p:iterate>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up)">
                                      <p:cBhvr>
                                        <p:cTn id="22" dur="75"/>
                                        <p:tgtEl>
                                          <p:spTgt spid="5">
                                            <p:txEl>
                                              <p:pRg st="0" end="0"/>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type.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iterate type="lt">
                                    <p:tmPct val="100000"/>
                                  </p:iterate>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up)">
                                      <p:cBhvr>
                                        <p:cTn id="27" dur="75"/>
                                        <p:tgtEl>
                                          <p:spTgt spid="6">
                                            <p:txEl>
                                              <p:pRg st="0" end="0"/>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a:graphicFrameLocks/>
          </p:cNvGraphicFramePr>
          <p:nvPr>
            <p:extLst>
              <p:ext uri="{D42A27DB-BD31-4B8C-83A1-F6EECF244321}">
                <p14:modId xmlns:p14="http://schemas.microsoft.com/office/powerpoint/2010/main" val="382041874"/>
              </p:ext>
            </p:extLst>
          </p:nvPr>
        </p:nvGraphicFramePr>
        <p:xfrm>
          <a:off x="4211960" y="54868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Diagram 2"/>
          <p:cNvGraphicFramePr>
            <a:graphicFrameLocks/>
          </p:cNvGraphicFramePr>
          <p:nvPr>
            <p:extLst>
              <p:ext uri="{D42A27DB-BD31-4B8C-83A1-F6EECF244321}">
                <p14:modId xmlns:p14="http://schemas.microsoft.com/office/powerpoint/2010/main" val="1249931553"/>
              </p:ext>
            </p:extLst>
          </p:nvPr>
        </p:nvGraphicFramePr>
        <p:xfrm>
          <a:off x="1619672" y="1556792"/>
          <a:ext cx="5238328" cy="3243808"/>
        </p:xfrm>
        <a:graphic>
          <a:graphicData uri="http://schemas.openxmlformats.org/drawingml/2006/chart">
            <c:chart xmlns:c="http://schemas.openxmlformats.org/drawingml/2006/chart" xmlns:r="http://schemas.openxmlformats.org/officeDocument/2006/relationships" r:id="rId3"/>
          </a:graphicData>
        </a:graphic>
      </p:graphicFrame>
      <p:sp>
        <p:nvSpPr>
          <p:cNvPr id="4" name="Szövegdoboz 3"/>
          <p:cNvSpPr txBox="1"/>
          <p:nvPr/>
        </p:nvSpPr>
        <p:spPr>
          <a:xfrm>
            <a:off x="827584" y="332656"/>
            <a:ext cx="6912768" cy="523220"/>
          </a:xfrm>
          <a:prstGeom prst="rect">
            <a:avLst/>
          </a:prstGeom>
          <a:noFill/>
        </p:spPr>
        <p:txBody>
          <a:bodyPr wrap="square" rtlCol="0">
            <a:spAutoFit/>
          </a:bodyPr>
          <a:lstStyle/>
          <a:p>
            <a:pPr algn="ctr"/>
            <a:r>
              <a:rPr lang="hu-HU" sz="2800" b="1" i="1" dirty="0" smtClean="0"/>
              <a:t>A mozgatórendszer szöveteinek víz tartalma</a:t>
            </a:r>
            <a:endParaRPr lang="hu-HU" sz="2800" b="1" i="1" dirty="0"/>
          </a:p>
        </p:txBody>
      </p:sp>
    </p:spTree>
    <p:extLst>
      <p:ext uri="{BB962C8B-B14F-4D97-AF65-F5344CB8AC3E}">
        <p14:creationId xmlns:p14="http://schemas.microsoft.com/office/powerpoint/2010/main" val="2678927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21423</TotalTime>
  <Words>2377</Words>
  <Application>Microsoft Office PowerPoint</Application>
  <PresentationFormat>Diavetítés a képernyőre (4:3 oldalarány)</PresentationFormat>
  <Paragraphs>292</Paragraphs>
  <Slides>58</Slides>
  <Notes>29</Notes>
  <HiddenSlides>0</HiddenSlides>
  <MMClips>0</MMClips>
  <ScaleCrop>false</ScaleCrop>
  <HeadingPairs>
    <vt:vector size="6" baseType="variant">
      <vt:variant>
        <vt:lpstr>Téma</vt:lpstr>
      </vt:variant>
      <vt:variant>
        <vt:i4>1</vt:i4>
      </vt:variant>
      <vt:variant>
        <vt:lpstr>Beágyazott OLE kiszolgálók</vt:lpstr>
      </vt:variant>
      <vt:variant>
        <vt:i4>1</vt:i4>
      </vt:variant>
      <vt:variant>
        <vt:lpstr>Diacímek</vt:lpstr>
      </vt:variant>
      <vt:variant>
        <vt:i4>58</vt:i4>
      </vt:variant>
    </vt:vector>
  </HeadingPairs>
  <TitlesOfParts>
    <vt:vector size="60" baseType="lpstr">
      <vt:lpstr>Office-téma</vt:lpstr>
      <vt:lpstr>Photo Editor fénykép</vt:lpstr>
      <vt:lpstr>Biomechanika I,</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Tantárgy neve</dc:title>
  <dc:creator>Biomechanika</dc:creator>
  <cp:lastModifiedBy>Tihanyi József</cp:lastModifiedBy>
  <cp:revision>72</cp:revision>
  <dcterms:created xsi:type="dcterms:W3CDTF">2015-08-18T11:06:56Z</dcterms:created>
  <dcterms:modified xsi:type="dcterms:W3CDTF">2017-05-24T19:12:17Z</dcterms:modified>
</cp:coreProperties>
</file>