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avi" ContentType="video/avi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doc" ContentType="application/msword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7.xml" ContentType="application/vnd.openxmlformats-officedocument.drawingml.chart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rts/chart8.xml" ContentType="application/vnd.openxmlformats-officedocument.drawingml.chart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charts/chart9.xml" ContentType="application/vnd.openxmlformats-officedocument.drawingml.chart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8"/>
  </p:notesMasterIdLst>
  <p:sldIdLst>
    <p:sldId id="256" r:id="rId2"/>
    <p:sldId id="367" r:id="rId3"/>
    <p:sldId id="258" r:id="rId4"/>
    <p:sldId id="259" r:id="rId5"/>
    <p:sldId id="260" r:id="rId6"/>
    <p:sldId id="261" r:id="rId7"/>
    <p:sldId id="262" r:id="rId8"/>
    <p:sldId id="263" r:id="rId9"/>
    <p:sldId id="347" r:id="rId10"/>
    <p:sldId id="339" r:id="rId11"/>
    <p:sldId id="341" r:id="rId12"/>
    <p:sldId id="351" r:id="rId13"/>
    <p:sldId id="343" r:id="rId14"/>
    <p:sldId id="352" r:id="rId15"/>
    <p:sldId id="342" r:id="rId16"/>
    <p:sldId id="353" r:id="rId17"/>
    <p:sldId id="344" r:id="rId18"/>
    <p:sldId id="354" r:id="rId19"/>
    <p:sldId id="264" r:id="rId20"/>
    <p:sldId id="265" r:id="rId21"/>
    <p:sldId id="266" r:id="rId22"/>
    <p:sldId id="338" r:id="rId23"/>
    <p:sldId id="267" r:id="rId24"/>
    <p:sldId id="268" r:id="rId25"/>
    <p:sldId id="269" r:id="rId26"/>
    <p:sldId id="270" r:id="rId27"/>
    <p:sldId id="271" r:id="rId28"/>
    <p:sldId id="272" r:id="rId29"/>
    <p:sldId id="274" r:id="rId30"/>
    <p:sldId id="273" r:id="rId31"/>
    <p:sldId id="355" r:id="rId32"/>
    <p:sldId id="368" r:id="rId33"/>
    <p:sldId id="356" r:id="rId34"/>
    <p:sldId id="364" r:id="rId35"/>
    <p:sldId id="357" r:id="rId36"/>
    <p:sldId id="358" r:id="rId37"/>
    <p:sldId id="359" r:id="rId38"/>
    <p:sldId id="276" r:id="rId39"/>
    <p:sldId id="277" r:id="rId40"/>
    <p:sldId id="360" r:id="rId41"/>
    <p:sldId id="278" r:id="rId42"/>
    <p:sldId id="279" r:id="rId43"/>
    <p:sldId id="280" r:id="rId44"/>
    <p:sldId id="281" r:id="rId45"/>
    <p:sldId id="282" r:id="rId46"/>
    <p:sldId id="283" r:id="rId47"/>
    <p:sldId id="284" r:id="rId48"/>
    <p:sldId id="285" r:id="rId49"/>
    <p:sldId id="286" r:id="rId50"/>
    <p:sldId id="287" r:id="rId51"/>
    <p:sldId id="290" r:id="rId52"/>
    <p:sldId id="294" r:id="rId53"/>
    <p:sldId id="295" r:id="rId54"/>
    <p:sldId id="296" r:id="rId55"/>
    <p:sldId id="298" r:id="rId56"/>
    <p:sldId id="299" r:id="rId57"/>
    <p:sldId id="300" r:id="rId58"/>
    <p:sldId id="301" r:id="rId59"/>
    <p:sldId id="302" r:id="rId60"/>
    <p:sldId id="303" r:id="rId61"/>
    <p:sldId id="365" r:id="rId62"/>
    <p:sldId id="366" r:id="rId63"/>
    <p:sldId id="306" r:id="rId64"/>
    <p:sldId id="307" r:id="rId65"/>
    <p:sldId id="308" r:id="rId66"/>
    <p:sldId id="350" r:id="rId67"/>
    <p:sldId id="309" r:id="rId68"/>
    <p:sldId id="310" r:id="rId69"/>
    <p:sldId id="311" r:id="rId70"/>
    <p:sldId id="334" r:id="rId71"/>
    <p:sldId id="335" r:id="rId72"/>
    <p:sldId id="336" r:id="rId73"/>
    <p:sldId id="337" r:id="rId74"/>
    <p:sldId id="322" r:id="rId75"/>
    <p:sldId id="312" r:id="rId76"/>
    <p:sldId id="313" r:id="rId77"/>
    <p:sldId id="314" r:id="rId78"/>
    <p:sldId id="315" r:id="rId79"/>
    <p:sldId id="316" r:id="rId80"/>
    <p:sldId id="317" r:id="rId81"/>
    <p:sldId id="318" r:id="rId82"/>
    <p:sldId id="319" r:id="rId83"/>
    <p:sldId id="320" r:id="rId84"/>
    <p:sldId id="321" r:id="rId85"/>
    <p:sldId id="323" r:id="rId86"/>
    <p:sldId id="324" r:id="rId87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>
    <p:restoredLeft sz="15620"/>
    <p:restoredTop sz="85943" autoAdjust="0"/>
  </p:normalViewPr>
  <p:slideViewPr>
    <p:cSldViewPr>
      <p:cViewPr varScale="1">
        <p:scale>
          <a:sx n="63" d="100"/>
          <a:sy n="63" d="100"/>
        </p:scale>
        <p:origin x="-223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Munkaf&#252;zet1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unkaf&#252;zet1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Munkaf&#252;zet1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Munkaf&#252;zet1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Munkaf&#252;zet1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ihanyi%20J&#243;zsef\Documents\powerpoint\Oktat&#225;s\HK\BSC\Funkcion&#225;lis%203\fut&#225;s%20adatok%20(Automatikusan%20mentett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smoothMarker"/>
        <c:varyColors val="0"/>
        <c:ser>
          <c:idx val="0"/>
          <c:order val="0"/>
          <c:marker>
            <c:symbol val="none"/>
          </c:marker>
          <c:xVal>
            <c:numRef>
              <c:f>Munka1!$A$1:$A$12</c:f>
              <c:numCache>
                <c:formatCode>General</c:formatCode>
                <c:ptCount val="12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</c:numCache>
            </c:numRef>
          </c:xVal>
          <c:yVal>
            <c:numRef>
              <c:f>Munka1!$B$1:$B$12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06702976"/>
        <c:axId val="219312512"/>
      </c:scatterChart>
      <c:valAx>
        <c:axId val="3067029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19312512"/>
        <c:crosses val="autoZero"/>
        <c:crossBetween val="midCat"/>
        <c:majorUnit val="1"/>
      </c:valAx>
      <c:valAx>
        <c:axId val="21931251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306702976"/>
        <c:crosses val="autoZero"/>
        <c:crossBetween val="midCat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100"/>
      </a:pPr>
      <a:endParaRPr lang="en-US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Munka1!$B$1</c:f>
              <c:strCache>
                <c:ptCount val="1"/>
                <c:pt idx="0">
                  <c:v>frekvencia (lépés/min)</c:v>
                </c:pt>
              </c:strCache>
            </c:strRef>
          </c:tx>
          <c:invertIfNegative val="0"/>
          <c:trendline>
            <c:trendlineType val="linear"/>
            <c:dispRSqr val="0"/>
            <c:dispEq val="0"/>
          </c:trendline>
          <c:cat>
            <c:numRef>
              <c:f>Munka1!$A$2:$A$26</c:f>
              <c:numCache>
                <c:formatCode>General</c:formatCode>
                <c:ptCount val="25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</c:numCache>
            </c:numRef>
          </c:cat>
          <c:val>
            <c:numRef>
              <c:f>Munka1!$B$2:$B$26</c:f>
              <c:numCache>
                <c:formatCode>General</c:formatCode>
                <c:ptCount val="25"/>
                <c:pt idx="2">
                  <c:v>127</c:v>
                </c:pt>
                <c:pt idx="3">
                  <c:v>126</c:v>
                </c:pt>
                <c:pt idx="4">
                  <c:v>125</c:v>
                </c:pt>
                <c:pt idx="5">
                  <c:v>124</c:v>
                </c:pt>
                <c:pt idx="6">
                  <c:v>123</c:v>
                </c:pt>
                <c:pt idx="7">
                  <c:v>122</c:v>
                </c:pt>
                <c:pt idx="8">
                  <c:v>121</c:v>
                </c:pt>
                <c:pt idx="10">
                  <c:v>119</c:v>
                </c:pt>
                <c:pt idx="12">
                  <c:v>117</c:v>
                </c:pt>
                <c:pt idx="14">
                  <c:v>115</c:v>
                </c:pt>
                <c:pt idx="16">
                  <c:v>113</c:v>
                </c:pt>
                <c:pt idx="18">
                  <c:v>111</c:v>
                </c:pt>
                <c:pt idx="20">
                  <c:v>109</c:v>
                </c:pt>
                <c:pt idx="22">
                  <c:v>107</c:v>
                </c:pt>
                <c:pt idx="24">
                  <c:v>105</c:v>
                </c:pt>
              </c:numCache>
            </c:numRef>
          </c:val>
        </c:ser>
        <c:ser>
          <c:idx val="1"/>
          <c:order val="1"/>
          <c:tx>
            <c:strRef>
              <c:f>Munka1!$C$1</c:f>
              <c:strCache>
                <c:ptCount val="1"/>
              </c:strCache>
            </c:strRef>
          </c:tx>
          <c:invertIfNegative val="0"/>
          <c:trendline>
            <c:trendlineType val="power"/>
            <c:dispRSqr val="0"/>
            <c:dispEq val="0"/>
          </c:trendline>
          <c:cat>
            <c:numRef>
              <c:f>Munka1!$A$2:$A$26</c:f>
              <c:numCache>
                <c:formatCode>General</c:formatCode>
                <c:ptCount val="25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</c:numCache>
            </c:numRef>
          </c:cat>
          <c:val>
            <c:numRef>
              <c:f>Munka1!$C$2:$C$26</c:f>
              <c:numCache>
                <c:formatCode>General</c:formatCode>
                <c:ptCount val="25"/>
                <c:pt idx="2">
                  <c:v>223</c:v>
                </c:pt>
                <c:pt idx="3">
                  <c:v>212</c:v>
                </c:pt>
                <c:pt idx="4">
                  <c:v>201</c:v>
                </c:pt>
                <c:pt idx="5">
                  <c:v>190</c:v>
                </c:pt>
                <c:pt idx="6">
                  <c:v>188</c:v>
                </c:pt>
                <c:pt idx="7">
                  <c:v>186</c:v>
                </c:pt>
                <c:pt idx="8">
                  <c:v>184</c:v>
                </c:pt>
                <c:pt idx="10">
                  <c:v>180</c:v>
                </c:pt>
                <c:pt idx="12">
                  <c:v>176</c:v>
                </c:pt>
                <c:pt idx="14">
                  <c:v>172</c:v>
                </c:pt>
                <c:pt idx="16">
                  <c:v>169</c:v>
                </c:pt>
                <c:pt idx="18">
                  <c:v>166</c:v>
                </c:pt>
                <c:pt idx="20">
                  <c:v>162</c:v>
                </c:pt>
                <c:pt idx="22">
                  <c:v>159</c:v>
                </c:pt>
                <c:pt idx="24">
                  <c:v>156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12039424"/>
        <c:axId val="411877760"/>
      </c:barChart>
      <c:catAx>
        <c:axId val="4120394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Életkor (év)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411877760"/>
        <c:crosses val="autoZero"/>
        <c:auto val="1"/>
        <c:lblAlgn val="ctr"/>
        <c:lblOffset val="100"/>
        <c:noMultiLvlLbl val="0"/>
      </c:catAx>
      <c:valAx>
        <c:axId val="41187776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Lépésfrekvencia (lépés/min)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41203942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Munka3!$B$1</c:f>
              <c:strCache>
                <c:ptCount val="1"/>
                <c:pt idx="0">
                  <c:v>lépéshossz (m)</c:v>
                </c:pt>
              </c:strCache>
            </c:strRef>
          </c:tx>
          <c:invertIfNegative val="0"/>
          <c:dLbls>
            <c:dLbl>
              <c:idx val="24"/>
              <c:spPr/>
              <c:txPr>
                <a:bodyPr/>
                <a:lstStyle/>
                <a:p>
                  <a:pPr>
                    <a:defRPr sz="1600" b="1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5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trendline>
            <c:trendlineType val="power"/>
            <c:dispRSqr val="0"/>
            <c:dispEq val="0"/>
          </c:trendline>
          <c:cat>
            <c:numRef>
              <c:f>Munka3!$A$2:$A$26</c:f>
              <c:numCache>
                <c:formatCode>General</c:formatCode>
                <c:ptCount val="25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</c:numCache>
            </c:numRef>
          </c:cat>
          <c:val>
            <c:numRef>
              <c:f>Munka3!$B$2:$B$26</c:f>
              <c:numCache>
                <c:formatCode>General</c:formatCode>
                <c:ptCount val="25"/>
                <c:pt idx="2">
                  <c:v>0.28999999999999998</c:v>
                </c:pt>
                <c:pt idx="3">
                  <c:v>0.33</c:v>
                </c:pt>
                <c:pt idx="4">
                  <c:v>0.37</c:v>
                </c:pt>
                <c:pt idx="5">
                  <c:v>0.42</c:v>
                </c:pt>
                <c:pt idx="6">
                  <c:v>0.46</c:v>
                </c:pt>
                <c:pt idx="7">
                  <c:v>0.54</c:v>
                </c:pt>
                <c:pt idx="8">
                  <c:v>0.54</c:v>
                </c:pt>
                <c:pt idx="10">
                  <c:v>0.59</c:v>
                </c:pt>
                <c:pt idx="12">
                  <c:v>0.64</c:v>
                </c:pt>
                <c:pt idx="14">
                  <c:v>0.69</c:v>
                </c:pt>
                <c:pt idx="16">
                  <c:v>0.75</c:v>
                </c:pt>
                <c:pt idx="18">
                  <c:v>0.82</c:v>
                </c:pt>
                <c:pt idx="20">
                  <c:v>0.88</c:v>
                </c:pt>
                <c:pt idx="22">
                  <c:v>0.92</c:v>
                </c:pt>
                <c:pt idx="24">
                  <c:v>0.96</c:v>
                </c:pt>
              </c:numCache>
            </c:numRef>
          </c:val>
        </c:ser>
        <c:ser>
          <c:idx val="1"/>
          <c:order val="1"/>
          <c:tx>
            <c:strRef>
              <c:f>Munka3!$C$1</c:f>
              <c:strCache>
                <c:ptCount val="1"/>
              </c:strCache>
            </c:strRef>
          </c:tx>
          <c:invertIfNegative val="0"/>
          <c:dLbls>
            <c:dLbl>
              <c:idx val="24"/>
              <c:spPr/>
              <c:txPr>
                <a:bodyPr/>
                <a:lstStyle/>
                <a:p>
                  <a:pPr>
                    <a:defRPr sz="1400" b="1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trendline>
            <c:trendlineType val="log"/>
            <c:dispRSqr val="0"/>
            <c:dispEq val="0"/>
          </c:trendline>
          <c:trendline>
            <c:trendlineType val="log"/>
            <c:dispRSqr val="0"/>
            <c:dispEq val="0"/>
          </c:trendline>
          <c:cat>
            <c:numRef>
              <c:f>Munka3!$A$2:$A$26</c:f>
              <c:numCache>
                <c:formatCode>General</c:formatCode>
                <c:ptCount val="25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</c:numCache>
            </c:numRef>
          </c:cat>
          <c:val>
            <c:numRef>
              <c:f>Munka3!$C$2:$C$26</c:f>
              <c:numCache>
                <c:formatCode>General</c:formatCode>
                <c:ptCount val="25"/>
                <c:pt idx="2">
                  <c:v>0.57999999999999996</c:v>
                </c:pt>
                <c:pt idx="3">
                  <c:v>0.66</c:v>
                </c:pt>
                <c:pt idx="4">
                  <c:v>0.73</c:v>
                </c:pt>
                <c:pt idx="5">
                  <c:v>0.81</c:v>
                </c:pt>
                <c:pt idx="6">
                  <c:v>0.89</c:v>
                </c:pt>
                <c:pt idx="7">
                  <c:v>1.04</c:v>
                </c:pt>
                <c:pt idx="8">
                  <c:v>1.04</c:v>
                </c:pt>
                <c:pt idx="10">
                  <c:v>1.1000000000000001</c:v>
                </c:pt>
                <c:pt idx="12">
                  <c:v>1.1599999999999999</c:v>
                </c:pt>
                <c:pt idx="14">
                  <c:v>1.22</c:v>
                </c:pt>
                <c:pt idx="16">
                  <c:v>1.3</c:v>
                </c:pt>
                <c:pt idx="18">
                  <c:v>1.37</c:v>
                </c:pt>
                <c:pt idx="20">
                  <c:v>1.45</c:v>
                </c:pt>
                <c:pt idx="22">
                  <c:v>1.49</c:v>
                </c:pt>
                <c:pt idx="24">
                  <c:v>1.54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14537472"/>
        <c:axId val="314539392"/>
      </c:barChart>
      <c:catAx>
        <c:axId val="31453747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Életkor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314539392"/>
        <c:crosses val="autoZero"/>
        <c:auto val="1"/>
        <c:lblAlgn val="ctr"/>
        <c:lblOffset val="100"/>
        <c:noMultiLvlLbl val="0"/>
      </c:catAx>
      <c:valAx>
        <c:axId val="31453939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Lépéshossz (m)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31453747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Munka2!$B$1</c:f>
              <c:strCache>
                <c:ptCount val="1"/>
                <c:pt idx="0">
                  <c:v>ciklus idő (s)</c:v>
                </c:pt>
              </c:strCache>
            </c:strRef>
          </c:tx>
          <c:invertIfNegative val="0"/>
          <c:dLbls>
            <c:dLbl>
              <c:idx val="24"/>
              <c:spPr/>
              <c:txPr>
                <a:bodyPr/>
                <a:lstStyle/>
                <a:p>
                  <a:pPr>
                    <a:defRPr sz="1400" b="1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trendline>
            <c:trendlineType val="power"/>
            <c:dispRSqr val="0"/>
            <c:dispEq val="0"/>
          </c:trendline>
          <c:cat>
            <c:numRef>
              <c:f>Munka2!$A$2:$A$26</c:f>
              <c:numCache>
                <c:formatCode>General</c:formatCode>
                <c:ptCount val="25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</c:numCache>
            </c:numRef>
          </c:cat>
          <c:val>
            <c:numRef>
              <c:f>Munka2!$B$2:$B$26</c:f>
              <c:numCache>
                <c:formatCode>General</c:formatCode>
                <c:ptCount val="25"/>
                <c:pt idx="2">
                  <c:v>0.54</c:v>
                </c:pt>
                <c:pt idx="3">
                  <c:v>0.56999999999999995</c:v>
                </c:pt>
                <c:pt idx="4">
                  <c:v>0.6</c:v>
                </c:pt>
                <c:pt idx="5">
                  <c:v>0.63</c:v>
                </c:pt>
                <c:pt idx="6">
                  <c:v>0.64</c:v>
                </c:pt>
                <c:pt idx="7">
                  <c:v>0.65</c:v>
                </c:pt>
                <c:pt idx="8">
                  <c:v>0.65</c:v>
                </c:pt>
                <c:pt idx="10">
                  <c:v>0.67</c:v>
                </c:pt>
                <c:pt idx="12">
                  <c:v>0.68</c:v>
                </c:pt>
                <c:pt idx="14">
                  <c:v>0.7</c:v>
                </c:pt>
                <c:pt idx="16">
                  <c:v>0.71</c:v>
                </c:pt>
                <c:pt idx="18">
                  <c:v>0.72</c:v>
                </c:pt>
                <c:pt idx="20">
                  <c:v>0.74</c:v>
                </c:pt>
                <c:pt idx="22">
                  <c:v>0.75</c:v>
                </c:pt>
                <c:pt idx="24">
                  <c:v>0.77</c:v>
                </c:pt>
              </c:numCache>
            </c:numRef>
          </c:val>
        </c:ser>
        <c:ser>
          <c:idx val="1"/>
          <c:order val="1"/>
          <c:tx>
            <c:strRef>
              <c:f>Munka2!$C$1</c:f>
              <c:strCache>
                <c:ptCount val="1"/>
              </c:strCache>
            </c:strRef>
          </c:tx>
          <c:invertIfNegative val="0"/>
          <c:dLbls>
            <c:dLbl>
              <c:idx val="24"/>
              <c:spPr/>
              <c:txPr>
                <a:bodyPr/>
                <a:lstStyle/>
                <a:p>
                  <a:pPr>
                    <a:defRPr sz="1400" b="1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trendline>
            <c:trendlineType val="linear"/>
            <c:dispRSqr val="0"/>
            <c:dispEq val="0"/>
          </c:trendline>
          <c:cat>
            <c:numRef>
              <c:f>Munka2!$A$2:$A$26</c:f>
              <c:numCache>
                <c:formatCode>General</c:formatCode>
                <c:ptCount val="25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</c:numCache>
            </c:numRef>
          </c:cat>
          <c:val>
            <c:numRef>
              <c:f>Munka2!$C$2:$C$26</c:f>
              <c:numCache>
                <c:formatCode>General</c:formatCode>
                <c:ptCount val="25"/>
                <c:pt idx="2">
                  <c:v>0.94</c:v>
                </c:pt>
                <c:pt idx="3">
                  <c:v>0.95</c:v>
                </c:pt>
                <c:pt idx="4">
                  <c:v>0.96</c:v>
                </c:pt>
                <c:pt idx="5">
                  <c:v>0.97</c:v>
                </c:pt>
                <c:pt idx="6">
                  <c:v>0.98</c:v>
                </c:pt>
                <c:pt idx="7">
                  <c:v>0.99</c:v>
                </c:pt>
                <c:pt idx="8">
                  <c:v>0.99</c:v>
                </c:pt>
                <c:pt idx="10">
                  <c:v>1.01</c:v>
                </c:pt>
                <c:pt idx="12">
                  <c:v>1.03</c:v>
                </c:pt>
                <c:pt idx="14">
                  <c:v>1.04</c:v>
                </c:pt>
                <c:pt idx="16">
                  <c:v>1.06</c:v>
                </c:pt>
                <c:pt idx="18">
                  <c:v>1.08</c:v>
                </c:pt>
                <c:pt idx="20">
                  <c:v>1.1000000000000001</c:v>
                </c:pt>
                <c:pt idx="22">
                  <c:v>1.1200000000000001</c:v>
                </c:pt>
                <c:pt idx="24">
                  <c:v>1.1399999999999999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12972160"/>
        <c:axId val="412974080"/>
      </c:barChart>
      <c:catAx>
        <c:axId val="4129721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Életkor (év)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412974080"/>
        <c:crosses val="autoZero"/>
        <c:auto val="1"/>
        <c:lblAlgn val="ctr"/>
        <c:lblOffset val="100"/>
        <c:noMultiLvlLbl val="0"/>
      </c:catAx>
      <c:valAx>
        <c:axId val="41297408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hu-HU"/>
                  <a:t>Lépésciklus idő (s)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41297216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Munka4!$B$1</c:f>
              <c:strCache>
                <c:ptCount val="1"/>
                <c:pt idx="0">
                  <c:v>járás sebesség (m/s)</c:v>
                </c:pt>
              </c:strCache>
            </c:strRef>
          </c:tx>
          <c:invertIfNegative val="0"/>
          <c:trendline>
            <c:trendlineType val="log"/>
            <c:dispRSqr val="0"/>
            <c:dispEq val="0"/>
          </c:trendline>
          <c:cat>
            <c:numRef>
              <c:f>Munka4!$A$3:$A$27</c:f>
              <c:numCache>
                <c:formatCode>General</c:formatCode>
                <c:ptCount val="25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</c:numCache>
            </c:numRef>
          </c:cat>
          <c:val>
            <c:numRef>
              <c:f>Munka4!$B$2:$B$27</c:f>
              <c:numCache>
                <c:formatCode>General</c:formatCode>
                <c:ptCount val="26"/>
                <c:pt idx="0">
                  <c:v>0</c:v>
                </c:pt>
                <c:pt idx="3">
                  <c:v>0.32</c:v>
                </c:pt>
                <c:pt idx="4">
                  <c:v>0.39</c:v>
                </c:pt>
                <c:pt idx="5">
                  <c:v>0.45</c:v>
                </c:pt>
                <c:pt idx="6">
                  <c:v>0.52</c:v>
                </c:pt>
                <c:pt idx="7">
                  <c:v>0.57999999999999996</c:v>
                </c:pt>
                <c:pt idx="8">
                  <c:v>0.67</c:v>
                </c:pt>
                <c:pt idx="9">
                  <c:v>0.67</c:v>
                </c:pt>
                <c:pt idx="11">
                  <c:v>0.71</c:v>
                </c:pt>
                <c:pt idx="13">
                  <c:v>0.75</c:v>
                </c:pt>
                <c:pt idx="15">
                  <c:v>0.8</c:v>
                </c:pt>
                <c:pt idx="17">
                  <c:v>0.82</c:v>
                </c:pt>
                <c:pt idx="19">
                  <c:v>0.83</c:v>
                </c:pt>
                <c:pt idx="21">
                  <c:v>0.85</c:v>
                </c:pt>
                <c:pt idx="23">
                  <c:v>0.86</c:v>
                </c:pt>
                <c:pt idx="25">
                  <c:v>0.88</c:v>
                </c:pt>
              </c:numCache>
            </c:numRef>
          </c:val>
        </c:ser>
        <c:ser>
          <c:idx val="1"/>
          <c:order val="1"/>
          <c:tx>
            <c:strRef>
              <c:f>Munka4!$C$1</c:f>
              <c:strCache>
                <c:ptCount val="1"/>
              </c:strCache>
            </c:strRef>
          </c:tx>
          <c:spPr>
            <a:effectLst>
              <a:glow>
                <a:schemeClr val="accent1">
                  <a:alpha val="40000"/>
                </a:schemeClr>
              </a:glow>
              <a:softEdge rad="0"/>
            </a:effectLst>
          </c:spPr>
          <c:invertIfNegative val="0"/>
          <c:trendline>
            <c:trendlineType val="log"/>
            <c:dispRSqr val="0"/>
            <c:dispEq val="0"/>
          </c:trendline>
          <c:cat>
            <c:numRef>
              <c:f>Munka4!$A$3:$A$27</c:f>
              <c:numCache>
                <c:formatCode>General</c:formatCode>
                <c:ptCount val="25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</c:numCache>
            </c:numRef>
          </c:cat>
          <c:val>
            <c:numRef>
              <c:f>Munka4!$C$2:$C$27</c:f>
              <c:numCache>
                <c:formatCode>General</c:formatCode>
                <c:ptCount val="26"/>
                <c:pt idx="0">
                  <c:v>0</c:v>
                </c:pt>
                <c:pt idx="3">
                  <c:v>0.96</c:v>
                </c:pt>
                <c:pt idx="4">
                  <c:v>1.03</c:v>
                </c:pt>
                <c:pt idx="5">
                  <c:v>1.0900000000000001</c:v>
                </c:pt>
                <c:pt idx="6">
                  <c:v>1.1599999999999999</c:v>
                </c:pt>
                <c:pt idx="7">
                  <c:v>1.22</c:v>
                </c:pt>
                <c:pt idx="8">
                  <c:v>1.32</c:v>
                </c:pt>
                <c:pt idx="9">
                  <c:v>1.32</c:v>
                </c:pt>
                <c:pt idx="11">
                  <c:v>1.37</c:v>
                </c:pt>
                <c:pt idx="13">
                  <c:v>1.43</c:v>
                </c:pt>
                <c:pt idx="15">
                  <c:v>1.48</c:v>
                </c:pt>
                <c:pt idx="17">
                  <c:v>1.5</c:v>
                </c:pt>
                <c:pt idx="19">
                  <c:v>1.53</c:v>
                </c:pt>
                <c:pt idx="21">
                  <c:v>1.55</c:v>
                </c:pt>
                <c:pt idx="23">
                  <c:v>1.57</c:v>
                </c:pt>
                <c:pt idx="25">
                  <c:v>1.6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0"/>
        <c:axId val="314595968"/>
        <c:axId val="314606336"/>
      </c:barChart>
      <c:catAx>
        <c:axId val="31459596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Életkor (év)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314606336"/>
        <c:crosses val="autoZero"/>
        <c:auto val="1"/>
        <c:lblAlgn val="ctr"/>
        <c:lblOffset val="100"/>
        <c:noMultiLvlLbl val="0"/>
      </c:catAx>
      <c:valAx>
        <c:axId val="31460633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Sebesség (m/s)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31459596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3089129483814524"/>
          <c:y val="5.1284995625546795E-2"/>
          <c:w val="0.83855314960629923"/>
          <c:h val="0.7345636482939632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Munka4!$G$1</c:f>
              <c:strCache>
                <c:ptCount val="1"/>
              </c:strCache>
            </c:strRef>
          </c:tx>
          <c:invertIfNegative val="0"/>
          <c:cat>
            <c:numRef>
              <c:f>Munka4!$F$3:$F$27</c:f>
              <c:numCache>
                <c:formatCode>General</c:formatCode>
                <c:ptCount val="25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</c:numCache>
            </c:numRef>
          </c:cat>
          <c:val>
            <c:numRef>
              <c:f>Munka4!$G$3:$G$27</c:f>
              <c:numCache>
                <c:formatCode>General</c:formatCode>
                <c:ptCount val="25"/>
                <c:pt idx="2">
                  <c:v>63.999999999999993</c:v>
                </c:pt>
                <c:pt idx="3">
                  <c:v>64</c:v>
                </c:pt>
                <c:pt idx="4">
                  <c:v>64.000000000000014</c:v>
                </c:pt>
                <c:pt idx="5">
                  <c:v>63.999999999999993</c:v>
                </c:pt>
                <c:pt idx="6">
                  <c:v>64</c:v>
                </c:pt>
                <c:pt idx="7">
                  <c:v>65</c:v>
                </c:pt>
                <c:pt idx="8">
                  <c:v>65</c:v>
                </c:pt>
                <c:pt idx="9">
                  <c:v>0</c:v>
                </c:pt>
                <c:pt idx="10">
                  <c:v>66.000000000000014</c:v>
                </c:pt>
                <c:pt idx="11">
                  <c:v>0</c:v>
                </c:pt>
                <c:pt idx="12">
                  <c:v>68</c:v>
                </c:pt>
                <c:pt idx="13">
                  <c:v>0</c:v>
                </c:pt>
                <c:pt idx="14">
                  <c:v>68</c:v>
                </c:pt>
                <c:pt idx="15">
                  <c:v>0</c:v>
                </c:pt>
                <c:pt idx="16">
                  <c:v>68</c:v>
                </c:pt>
                <c:pt idx="17">
                  <c:v>0</c:v>
                </c:pt>
                <c:pt idx="18">
                  <c:v>70</c:v>
                </c:pt>
                <c:pt idx="19">
                  <c:v>0</c:v>
                </c:pt>
                <c:pt idx="20">
                  <c:v>70</c:v>
                </c:pt>
                <c:pt idx="21">
                  <c:v>0</c:v>
                </c:pt>
                <c:pt idx="22">
                  <c:v>71.000000000000014</c:v>
                </c:pt>
                <c:pt idx="23">
                  <c:v>0</c:v>
                </c:pt>
                <c:pt idx="24">
                  <c:v>72.000000000000014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14618240"/>
        <c:axId val="314620160"/>
      </c:barChart>
      <c:catAx>
        <c:axId val="31461824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Életkor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314620160"/>
        <c:crosses val="autoZero"/>
        <c:auto val="1"/>
        <c:lblAlgn val="ctr"/>
        <c:lblOffset val="100"/>
        <c:noMultiLvlLbl val="0"/>
      </c:catAx>
      <c:valAx>
        <c:axId val="31462016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Százalék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31461824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Munka1!$A$3</c:f>
              <c:strCache>
                <c:ptCount val="1"/>
                <c:pt idx="0">
                  <c:v>M (Nm/kg)</c:v>
                </c:pt>
              </c:strCache>
            </c:strRef>
          </c:tx>
          <c:invertIfNegative val="0"/>
          <c:cat>
            <c:strRef>
              <c:f>Munka1!$B$2:$D$2</c:f>
              <c:strCache>
                <c:ptCount val="3"/>
                <c:pt idx="0">
                  <c:v>Csípő</c:v>
                </c:pt>
                <c:pt idx="1">
                  <c:v>Térd</c:v>
                </c:pt>
                <c:pt idx="2">
                  <c:v>Boka</c:v>
                </c:pt>
              </c:strCache>
            </c:strRef>
          </c:cat>
          <c:val>
            <c:numRef>
              <c:f>Munka1!$B$3:$D$3</c:f>
              <c:numCache>
                <c:formatCode>General</c:formatCode>
                <c:ptCount val="3"/>
                <c:pt idx="0">
                  <c:v>0.8</c:v>
                </c:pt>
                <c:pt idx="1">
                  <c:v>0.5</c:v>
                </c:pt>
                <c:pt idx="2">
                  <c:v>1.3</c:v>
                </c:pt>
              </c:numCache>
            </c:numRef>
          </c:val>
        </c:ser>
        <c:ser>
          <c:idx val="1"/>
          <c:order val="1"/>
          <c:tx>
            <c:strRef>
              <c:f>Munka1!$A$4</c:f>
              <c:strCache>
                <c:ptCount val="1"/>
                <c:pt idx="0">
                  <c:v>P (W/kg)</c:v>
                </c:pt>
              </c:strCache>
            </c:strRef>
          </c:tx>
          <c:invertIfNegative val="0"/>
          <c:cat>
            <c:strRef>
              <c:f>Munka1!$B$2:$D$2</c:f>
              <c:strCache>
                <c:ptCount val="3"/>
                <c:pt idx="0">
                  <c:v>Csípő</c:v>
                </c:pt>
                <c:pt idx="1">
                  <c:v>Térd</c:v>
                </c:pt>
                <c:pt idx="2">
                  <c:v>Boka</c:v>
                </c:pt>
              </c:strCache>
            </c:strRef>
          </c:cat>
          <c:val>
            <c:numRef>
              <c:f>Munka1!$B$4:$D$4</c:f>
              <c:numCache>
                <c:formatCode>General</c:formatCode>
                <c:ptCount val="3"/>
                <c:pt idx="0">
                  <c:v>0.60000000000000064</c:v>
                </c:pt>
                <c:pt idx="1">
                  <c:v>0.5</c:v>
                </c:pt>
                <c:pt idx="2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14794368"/>
        <c:axId val="314795904"/>
      </c:barChart>
      <c:catAx>
        <c:axId val="314794368"/>
        <c:scaling>
          <c:orientation val="minMax"/>
        </c:scaling>
        <c:delete val="0"/>
        <c:axPos val="b"/>
        <c:majorTickMark val="out"/>
        <c:minorTickMark val="none"/>
        <c:tickLblPos val="nextTo"/>
        <c:crossAx val="314795904"/>
        <c:crosses val="autoZero"/>
        <c:auto val="1"/>
        <c:lblAlgn val="ctr"/>
        <c:lblOffset val="100"/>
        <c:noMultiLvlLbl val="0"/>
      </c:catAx>
      <c:valAx>
        <c:axId val="3147959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14794368"/>
        <c:crosses val="autoZero"/>
        <c:crossBetween val="between"/>
      </c:valAx>
      <c:spPr>
        <a:solidFill>
          <a:schemeClr val="bg1">
            <a:lumMod val="95000"/>
          </a:schemeClr>
        </a:solidFill>
      </c:spPr>
    </c:plotArea>
    <c:legend>
      <c:legendPos val="r"/>
      <c:layout/>
      <c:overlay val="0"/>
    </c:legend>
    <c:plotVisOnly val="1"/>
    <c:dispBlanksAs val="gap"/>
    <c:showDLblsOverMax val="0"/>
  </c:chart>
  <c:spPr>
    <a:solidFill>
      <a:schemeClr val="bg1">
        <a:lumMod val="85000"/>
      </a:schemeClr>
    </a:solidFill>
  </c:sp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Munka1!$A$3</c:f>
              <c:strCache>
                <c:ptCount val="1"/>
                <c:pt idx="0">
                  <c:v>Dx</c:v>
                </c:pt>
              </c:strCache>
            </c:strRef>
          </c:tx>
          <c:invertIfNegative val="0"/>
          <c:errBars>
            <c:errBarType val="plus"/>
            <c:errValType val="cust"/>
            <c:noEndCap val="0"/>
            <c:plus>
              <c:numRef>
                <c:f>Munka1!$B$8:$I$8</c:f>
                <c:numCache>
                  <c:formatCode>General</c:formatCode>
                  <c:ptCount val="8"/>
                  <c:pt idx="0">
                    <c:v>0.28999999999999998</c:v>
                  </c:pt>
                  <c:pt idx="1">
                    <c:v>0.37</c:v>
                  </c:pt>
                  <c:pt idx="2">
                    <c:v>0.04</c:v>
                  </c:pt>
                  <c:pt idx="3">
                    <c:v>7.0000000000000007E-2</c:v>
                  </c:pt>
                  <c:pt idx="4">
                    <c:v>0.03</c:v>
                  </c:pt>
                  <c:pt idx="5">
                    <c:v>0.03</c:v>
                  </c:pt>
                  <c:pt idx="6">
                    <c:v>0.25</c:v>
                  </c:pt>
                  <c:pt idx="7">
                    <c:v>0.37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</c:errBars>
          <c:cat>
            <c:multiLvlStrRef>
              <c:f>Munka1!$B$1:$I$2</c:f>
              <c:multiLvlStrCache>
                <c:ptCount val="8"/>
                <c:lvl>
                  <c:pt idx="0">
                    <c:v>Fiatal</c:v>
                  </c:pt>
                  <c:pt idx="1">
                    <c:v>Idős</c:v>
                  </c:pt>
                  <c:pt idx="2">
                    <c:v>Fiatal</c:v>
                  </c:pt>
                  <c:pt idx="3">
                    <c:v>Idős</c:v>
                  </c:pt>
                  <c:pt idx="4">
                    <c:v>Fiatal</c:v>
                  </c:pt>
                  <c:pt idx="5">
                    <c:v>Idős</c:v>
                  </c:pt>
                  <c:pt idx="6">
                    <c:v>Fiatal</c:v>
                  </c:pt>
                  <c:pt idx="7">
                    <c:v>Idős</c:v>
                  </c:pt>
                </c:lvl>
                <c:lvl>
                  <c:pt idx="0">
                    <c:v>Talajfogás</c:v>
                  </c:pt>
                  <c:pt idx="2">
                    <c:v>Középső szakasz</c:v>
                  </c:pt>
                  <c:pt idx="4">
                    <c:v>Végső szakasz</c:v>
                  </c:pt>
                  <c:pt idx="6">
                    <c:v>előlendítés</c:v>
                  </c:pt>
                </c:lvl>
              </c:multiLvlStrCache>
            </c:multiLvlStrRef>
          </c:cat>
          <c:val>
            <c:numRef>
              <c:f>Munka1!$B$3:$I$3</c:f>
              <c:numCache>
                <c:formatCode>General</c:formatCode>
                <c:ptCount val="8"/>
                <c:pt idx="0">
                  <c:v>0.85</c:v>
                </c:pt>
                <c:pt idx="1">
                  <c:v>1.6</c:v>
                </c:pt>
                <c:pt idx="2">
                  <c:v>0.11</c:v>
                </c:pt>
                <c:pt idx="3">
                  <c:v>0.15</c:v>
                </c:pt>
                <c:pt idx="4">
                  <c:v>0.1</c:v>
                </c:pt>
                <c:pt idx="5">
                  <c:v>0.11</c:v>
                </c:pt>
                <c:pt idx="6">
                  <c:v>0.74</c:v>
                </c:pt>
                <c:pt idx="7">
                  <c:v>1.34</c:v>
                </c:pt>
              </c:numCache>
            </c:numRef>
          </c:val>
        </c:ser>
        <c:ser>
          <c:idx val="1"/>
          <c:order val="1"/>
          <c:tx>
            <c:strRef>
              <c:f>Munka1!$A$4</c:f>
              <c:strCache>
                <c:ptCount val="1"/>
                <c:pt idx="0">
                  <c:v>Dy </c:v>
                </c:pt>
              </c:strCache>
            </c:strRef>
          </c:tx>
          <c:invertIfNegative val="0"/>
          <c:errBars>
            <c:errBarType val="plus"/>
            <c:errValType val="cust"/>
            <c:noEndCap val="0"/>
            <c:plus>
              <c:numRef>
                <c:f>Munka1!$B$9:$I$9</c:f>
                <c:numCache>
                  <c:formatCode>General</c:formatCode>
                  <c:ptCount val="8"/>
                  <c:pt idx="0">
                    <c:v>0.68</c:v>
                  </c:pt>
                  <c:pt idx="1">
                    <c:v>0.74</c:v>
                  </c:pt>
                  <c:pt idx="2">
                    <c:v>0.1</c:v>
                  </c:pt>
                  <c:pt idx="3">
                    <c:v>0.19</c:v>
                  </c:pt>
                  <c:pt idx="4">
                    <c:v>0.17</c:v>
                  </c:pt>
                  <c:pt idx="5">
                    <c:v>0.23</c:v>
                  </c:pt>
                  <c:pt idx="6">
                    <c:v>0.69</c:v>
                  </c:pt>
                  <c:pt idx="7">
                    <c:v>1.19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</c:errBars>
          <c:cat>
            <c:multiLvlStrRef>
              <c:f>Munka1!$B$1:$I$2</c:f>
              <c:multiLvlStrCache>
                <c:ptCount val="8"/>
                <c:lvl>
                  <c:pt idx="0">
                    <c:v>Fiatal</c:v>
                  </c:pt>
                  <c:pt idx="1">
                    <c:v>Idős</c:v>
                  </c:pt>
                  <c:pt idx="2">
                    <c:v>Fiatal</c:v>
                  </c:pt>
                  <c:pt idx="3">
                    <c:v>Idős</c:v>
                  </c:pt>
                  <c:pt idx="4">
                    <c:v>Fiatal</c:v>
                  </c:pt>
                  <c:pt idx="5">
                    <c:v>Idős</c:v>
                  </c:pt>
                  <c:pt idx="6">
                    <c:v>Fiatal</c:v>
                  </c:pt>
                  <c:pt idx="7">
                    <c:v>Idős</c:v>
                  </c:pt>
                </c:lvl>
                <c:lvl>
                  <c:pt idx="0">
                    <c:v>Talajfogás</c:v>
                  </c:pt>
                  <c:pt idx="2">
                    <c:v>Középső szakasz</c:v>
                  </c:pt>
                  <c:pt idx="4">
                    <c:v>Végső szakasz</c:v>
                  </c:pt>
                  <c:pt idx="6">
                    <c:v>előlendítés</c:v>
                  </c:pt>
                </c:lvl>
              </c:multiLvlStrCache>
            </c:multiLvlStrRef>
          </c:cat>
          <c:val>
            <c:numRef>
              <c:f>Munka1!$B$4:$I$4</c:f>
              <c:numCache>
                <c:formatCode>General</c:formatCode>
                <c:ptCount val="8"/>
                <c:pt idx="0">
                  <c:v>1.75</c:v>
                </c:pt>
                <c:pt idx="1">
                  <c:v>1.85</c:v>
                </c:pt>
                <c:pt idx="2">
                  <c:v>0.51</c:v>
                </c:pt>
                <c:pt idx="3">
                  <c:v>0.57999999999999996</c:v>
                </c:pt>
                <c:pt idx="4">
                  <c:v>0.49</c:v>
                </c:pt>
                <c:pt idx="5">
                  <c:v>0.59</c:v>
                </c:pt>
                <c:pt idx="6">
                  <c:v>1.92</c:v>
                </c:pt>
                <c:pt idx="7">
                  <c:v>2.85</c:v>
                </c:pt>
              </c:numCache>
            </c:numRef>
          </c:val>
        </c:ser>
        <c:ser>
          <c:idx val="2"/>
          <c:order val="2"/>
          <c:tx>
            <c:strRef>
              <c:f>Munka1!$A$5</c:f>
              <c:strCache>
                <c:ptCount val="1"/>
                <c:pt idx="0">
                  <c:v>D </c:v>
                </c:pt>
              </c:strCache>
            </c:strRef>
          </c:tx>
          <c:invertIfNegative val="0"/>
          <c:errBars>
            <c:errBarType val="plus"/>
            <c:errValType val="cust"/>
            <c:noEndCap val="0"/>
            <c:plus>
              <c:numRef>
                <c:f>Munka1!$B$10:$I$10</c:f>
                <c:numCache>
                  <c:formatCode>General</c:formatCode>
                  <c:ptCount val="8"/>
                  <c:pt idx="0">
                    <c:v>0.74</c:v>
                  </c:pt>
                  <c:pt idx="1">
                    <c:v>0.75</c:v>
                  </c:pt>
                  <c:pt idx="2">
                    <c:v>0.1</c:v>
                  </c:pt>
                  <c:pt idx="3">
                    <c:v>0.19</c:v>
                  </c:pt>
                  <c:pt idx="4">
                    <c:v>0.16</c:v>
                  </c:pt>
                  <c:pt idx="5">
                    <c:v>0.23</c:v>
                  </c:pt>
                  <c:pt idx="6">
                    <c:v>0.66</c:v>
                  </c:pt>
                  <c:pt idx="7">
                    <c:v>1.1399999999999999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</c:errBars>
          <c:cat>
            <c:multiLvlStrRef>
              <c:f>Munka1!$B$1:$I$2</c:f>
              <c:multiLvlStrCache>
                <c:ptCount val="8"/>
                <c:lvl>
                  <c:pt idx="0">
                    <c:v>Fiatal</c:v>
                  </c:pt>
                  <c:pt idx="1">
                    <c:v>Idős</c:v>
                  </c:pt>
                  <c:pt idx="2">
                    <c:v>Fiatal</c:v>
                  </c:pt>
                  <c:pt idx="3">
                    <c:v>Idős</c:v>
                  </c:pt>
                  <c:pt idx="4">
                    <c:v>Fiatal</c:v>
                  </c:pt>
                  <c:pt idx="5">
                    <c:v>Idős</c:v>
                  </c:pt>
                  <c:pt idx="6">
                    <c:v>Fiatal</c:v>
                  </c:pt>
                  <c:pt idx="7">
                    <c:v>Idős</c:v>
                  </c:pt>
                </c:lvl>
                <c:lvl>
                  <c:pt idx="0">
                    <c:v>Talajfogás</c:v>
                  </c:pt>
                  <c:pt idx="2">
                    <c:v>Középső szakasz</c:v>
                  </c:pt>
                  <c:pt idx="4">
                    <c:v>Végső szakasz</c:v>
                  </c:pt>
                  <c:pt idx="6">
                    <c:v>előlendítés</c:v>
                  </c:pt>
                </c:lvl>
              </c:multiLvlStrCache>
            </c:multiLvlStrRef>
          </c:cat>
          <c:val>
            <c:numRef>
              <c:f>Munka1!$B$5:$I$5</c:f>
              <c:numCache>
                <c:formatCode>General</c:formatCode>
                <c:ptCount val="8"/>
                <c:pt idx="0">
                  <c:v>1.87</c:v>
                </c:pt>
                <c:pt idx="1">
                  <c:v>2.33</c:v>
                </c:pt>
                <c:pt idx="2">
                  <c:v>0.5</c:v>
                </c:pt>
                <c:pt idx="3">
                  <c:v>0.56999999999999995</c:v>
                </c:pt>
                <c:pt idx="4">
                  <c:v>0.48</c:v>
                </c:pt>
                <c:pt idx="5">
                  <c:v>0.56999999999999995</c:v>
                </c:pt>
                <c:pt idx="6">
                  <c:v>2.13</c:v>
                </c:pt>
                <c:pt idx="7">
                  <c:v>3.28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4148480"/>
        <c:axId val="224158464"/>
      </c:barChart>
      <c:catAx>
        <c:axId val="224148480"/>
        <c:scaling>
          <c:orientation val="minMax"/>
        </c:scaling>
        <c:delete val="0"/>
        <c:axPos val="b"/>
        <c:majorTickMark val="out"/>
        <c:minorTickMark val="none"/>
        <c:tickLblPos val="nextTo"/>
        <c:crossAx val="224158464"/>
        <c:crosses val="autoZero"/>
        <c:auto val="1"/>
        <c:lblAlgn val="ctr"/>
        <c:lblOffset val="100"/>
        <c:noMultiLvlLbl val="0"/>
      </c:catAx>
      <c:valAx>
        <c:axId val="22415846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út (cm)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2414848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Munka4!$B$4</c:f>
              <c:strCache>
                <c:ptCount val="1"/>
                <c:pt idx="0">
                  <c:v>0,83</c:v>
                </c:pt>
              </c:strCache>
            </c:strRef>
          </c:tx>
          <c:invertIfNegative val="0"/>
          <c:cat>
            <c:strRef>
              <c:f>Munka4!$C$3:$F$3</c:f>
              <c:strCache>
                <c:ptCount val="4"/>
                <c:pt idx="0">
                  <c:v>ICP</c:v>
                </c:pt>
                <c:pt idx="1">
                  <c:v>FFCP</c:v>
                </c:pt>
                <c:pt idx="2">
                  <c:v>FFP</c:v>
                </c:pt>
                <c:pt idx="3">
                  <c:v>FFPOP</c:v>
                </c:pt>
              </c:strCache>
            </c:strRef>
          </c:cat>
          <c:val>
            <c:numRef>
              <c:f>Munka4!$C$4:$F$4</c:f>
              <c:numCache>
                <c:formatCode>General</c:formatCode>
                <c:ptCount val="4"/>
                <c:pt idx="0">
                  <c:v>7</c:v>
                </c:pt>
                <c:pt idx="1">
                  <c:v>4.5</c:v>
                </c:pt>
                <c:pt idx="2">
                  <c:v>52.2</c:v>
                </c:pt>
                <c:pt idx="3">
                  <c:v>36.300000000000004</c:v>
                </c:pt>
              </c:numCache>
            </c:numRef>
          </c:val>
        </c:ser>
        <c:ser>
          <c:idx val="1"/>
          <c:order val="1"/>
          <c:tx>
            <c:strRef>
              <c:f>Munka4!$B$5</c:f>
              <c:strCache>
                <c:ptCount val="1"/>
                <c:pt idx="0">
                  <c:v>1</c:v>
                </c:pt>
              </c:strCache>
            </c:strRef>
          </c:tx>
          <c:invertIfNegative val="0"/>
          <c:cat>
            <c:strRef>
              <c:f>Munka4!$C$3:$F$3</c:f>
              <c:strCache>
                <c:ptCount val="4"/>
                <c:pt idx="0">
                  <c:v>ICP</c:v>
                </c:pt>
                <c:pt idx="1">
                  <c:v>FFCP</c:v>
                </c:pt>
                <c:pt idx="2">
                  <c:v>FFP</c:v>
                </c:pt>
                <c:pt idx="3">
                  <c:v>FFPOP</c:v>
                </c:pt>
              </c:strCache>
            </c:strRef>
          </c:cat>
          <c:val>
            <c:numRef>
              <c:f>Munka4!$C$5:$F$5</c:f>
              <c:numCache>
                <c:formatCode>General</c:formatCode>
                <c:ptCount val="4"/>
                <c:pt idx="0">
                  <c:v>6.7</c:v>
                </c:pt>
                <c:pt idx="1">
                  <c:v>5</c:v>
                </c:pt>
                <c:pt idx="2">
                  <c:v>50.6</c:v>
                </c:pt>
                <c:pt idx="3">
                  <c:v>36.300000000000004</c:v>
                </c:pt>
              </c:numCache>
            </c:numRef>
          </c:val>
        </c:ser>
        <c:ser>
          <c:idx val="2"/>
          <c:order val="2"/>
          <c:tx>
            <c:strRef>
              <c:f>Munka4!$B$6</c:f>
              <c:strCache>
                <c:ptCount val="1"/>
                <c:pt idx="0">
                  <c:v>1,1</c:v>
                </c:pt>
              </c:strCache>
            </c:strRef>
          </c:tx>
          <c:invertIfNegative val="0"/>
          <c:cat>
            <c:strRef>
              <c:f>Munka4!$C$3:$F$3</c:f>
              <c:strCache>
                <c:ptCount val="4"/>
                <c:pt idx="0">
                  <c:v>ICP</c:v>
                </c:pt>
                <c:pt idx="1">
                  <c:v>FFCP</c:v>
                </c:pt>
                <c:pt idx="2">
                  <c:v>FFP</c:v>
                </c:pt>
                <c:pt idx="3">
                  <c:v>FFPOP</c:v>
                </c:pt>
              </c:strCache>
            </c:strRef>
          </c:cat>
          <c:val>
            <c:numRef>
              <c:f>Munka4!$C$6:$F$6</c:f>
              <c:numCache>
                <c:formatCode>General</c:formatCode>
                <c:ptCount val="4"/>
                <c:pt idx="0">
                  <c:v>7.2</c:v>
                </c:pt>
                <c:pt idx="1">
                  <c:v>4.9000000000000004</c:v>
                </c:pt>
                <c:pt idx="2">
                  <c:v>48.8</c:v>
                </c:pt>
                <c:pt idx="3">
                  <c:v>39.4</c:v>
                </c:pt>
              </c:numCache>
            </c:numRef>
          </c:val>
        </c:ser>
        <c:ser>
          <c:idx val="3"/>
          <c:order val="3"/>
          <c:tx>
            <c:strRef>
              <c:f>Munka4!$B$7</c:f>
              <c:strCache>
                <c:ptCount val="1"/>
                <c:pt idx="0">
                  <c:v>1,38</c:v>
                </c:pt>
              </c:strCache>
            </c:strRef>
          </c:tx>
          <c:invertIfNegative val="0"/>
          <c:cat>
            <c:strRef>
              <c:f>Munka4!$C$3:$F$3</c:f>
              <c:strCache>
                <c:ptCount val="4"/>
                <c:pt idx="0">
                  <c:v>ICP</c:v>
                </c:pt>
                <c:pt idx="1">
                  <c:v>FFCP</c:v>
                </c:pt>
                <c:pt idx="2">
                  <c:v>FFP</c:v>
                </c:pt>
                <c:pt idx="3">
                  <c:v>FFPOP</c:v>
                </c:pt>
              </c:strCache>
            </c:strRef>
          </c:cat>
          <c:val>
            <c:numRef>
              <c:f>Munka4!$C$7:$F$7</c:f>
              <c:numCache>
                <c:formatCode>General</c:formatCode>
                <c:ptCount val="4"/>
                <c:pt idx="0">
                  <c:v>7</c:v>
                </c:pt>
                <c:pt idx="1">
                  <c:v>5.0999999999999996</c:v>
                </c:pt>
                <c:pt idx="2">
                  <c:v>43.4</c:v>
                </c:pt>
                <c:pt idx="3">
                  <c:v>44.5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14648832"/>
        <c:axId val="314663296"/>
      </c:barChart>
      <c:catAx>
        <c:axId val="31464883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lépés fázisok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crossAx val="314663296"/>
        <c:crosses val="autoZero"/>
        <c:auto val="1"/>
        <c:lblAlgn val="ctr"/>
        <c:lblOffset val="100"/>
        <c:noMultiLvlLbl val="0"/>
      </c:catAx>
      <c:valAx>
        <c:axId val="31466329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Arány (%)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31464883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spPr>
    <a:solidFill>
      <a:schemeClr val="bg1">
        <a:lumMod val="85000"/>
      </a:schemeClr>
    </a:solidFill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80.wmf"/><Relationship Id="rId1" Type="http://schemas.openxmlformats.org/officeDocument/2006/relationships/image" Target="../media/image79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82.wmf"/><Relationship Id="rId1" Type="http://schemas.openxmlformats.org/officeDocument/2006/relationships/image" Target="../media/image81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0.03958</cdr:x>
      <cdr:y>0.69097</cdr:y>
    </cdr:from>
    <cdr:to>
      <cdr:x>0.26458</cdr:x>
      <cdr:y>0.76042</cdr:y>
    </cdr:to>
    <cdr:sp macro="" textlink="">
      <cdr:nvSpPr>
        <cdr:cNvPr id="2" name="Téglalap 1"/>
        <cdr:cNvSpPr/>
      </cdr:nvSpPr>
      <cdr:spPr>
        <a:xfrm xmlns:a="http://schemas.openxmlformats.org/drawingml/2006/main">
          <a:off x="180975" y="1895475"/>
          <a:ext cx="1028700" cy="190500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hu-HU"/>
        </a:p>
      </cdr:txBody>
    </cdr:sp>
  </cdr:relSizeAnchor>
  <cdr:relSizeAnchor xmlns:cdr="http://schemas.openxmlformats.org/drawingml/2006/chartDrawing">
    <cdr:from>
      <cdr:x>0.10625</cdr:x>
      <cdr:y>0.52778</cdr:y>
    </cdr:from>
    <cdr:to>
      <cdr:x>0.34792</cdr:x>
      <cdr:y>0.61111</cdr:y>
    </cdr:to>
    <cdr:sp macro="" textlink="">
      <cdr:nvSpPr>
        <cdr:cNvPr id="3" name="Téglalap 2"/>
        <cdr:cNvSpPr/>
      </cdr:nvSpPr>
      <cdr:spPr>
        <a:xfrm xmlns:a="http://schemas.openxmlformats.org/drawingml/2006/main">
          <a:off x="485775" y="1447799"/>
          <a:ext cx="1104900" cy="22860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75000"/>
          </a:schemeClr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hu-HU"/>
        </a:p>
      </cdr:txBody>
    </cdr:sp>
  </cdr:relSizeAnchor>
  <cdr:relSizeAnchor xmlns:cdr="http://schemas.openxmlformats.org/drawingml/2006/chartDrawing">
    <cdr:from>
      <cdr:x>0.2</cdr:x>
      <cdr:y>0.36806</cdr:y>
    </cdr:from>
    <cdr:to>
      <cdr:x>0.5636</cdr:x>
      <cdr:y>0.44503</cdr:y>
    </cdr:to>
    <cdr:sp macro="" textlink="">
      <cdr:nvSpPr>
        <cdr:cNvPr id="4" name="Téglalap 3"/>
        <cdr:cNvSpPr/>
      </cdr:nvSpPr>
      <cdr:spPr>
        <a:xfrm xmlns:a="http://schemas.openxmlformats.org/drawingml/2006/main">
          <a:off x="1047666" y="1193916"/>
          <a:ext cx="1904662" cy="249692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50000"/>
          </a:schemeClr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hu-HU"/>
        </a:p>
      </cdr:txBody>
    </cdr:sp>
  </cdr:relSizeAnchor>
  <cdr:relSizeAnchor xmlns:cdr="http://schemas.openxmlformats.org/drawingml/2006/chartDrawing">
    <cdr:from>
      <cdr:x>0.5636</cdr:x>
      <cdr:y>0.21528</cdr:y>
    </cdr:from>
    <cdr:to>
      <cdr:x>0.86042</cdr:x>
      <cdr:y>0.28964</cdr:y>
    </cdr:to>
    <cdr:sp macro="" textlink="">
      <cdr:nvSpPr>
        <cdr:cNvPr id="5" name="Téglalap 4"/>
        <cdr:cNvSpPr/>
      </cdr:nvSpPr>
      <cdr:spPr>
        <a:xfrm xmlns:a="http://schemas.openxmlformats.org/drawingml/2006/main">
          <a:off x="2952328" y="698326"/>
          <a:ext cx="1554834" cy="241225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5000"/>
          </a:schemeClr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hu-HU"/>
        </a:p>
      </cdr:txBody>
    </cdr:sp>
  </cdr:relSizeAnchor>
  <cdr:relSizeAnchor xmlns:cdr="http://schemas.openxmlformats.org/drawingml/2006/chartDrawing">
    <cdr:from>
      <cdr:x>0.35625</cdr:x>
      <cdr:y>0.6875</cdr:y>
    </cdr:from>
    <cdr:to>
      <cdr:x>0.725</cdr:x>
      <cdr:y>0.77431</cdr:y>
    </cdr:to>
    <cdr:sp macro="" textlink="">
      <cdr:nvSpPr>
        <cdr:cNvPr id="6" name="Szövegdoboz 5"/>
        <cdr:cNvSpPr txBox="1"/>
      </cdr:nvSpPr>
      <cdr:spPr>
        <a:xfrm xmlns:a="http://schemas.openxmlformats.org/drawingml/2006/main">
          <a:off x="1628775" y="1885950"/>
          <a:ext cx="1685925" cy="2381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hu-HU" sz="1400" b="1" i="1" dirty="0"/>
            <a:t>Járás: 0-3,0 m/s</a:t>
          </a:r>
        </a:p>
      </cdr:txBody>
    </cdr:sp>
  </cdr:relSizeAnchor>
  <cdr:relSizeAnchor xmlns:cdr="http://schemas.openxmlformats.org/drawingml/2006/chartDrawing">
    <cdr:from>
      <cdr:x>0.37083</cdr:x>
      <cdr:y>0.52778</cdr:y>
    </cdr:from>
    <cdr:to>
      <cdr:x>0.92917</cdr:x>
      <cdr:y>0.61458</cdr:y>
    </cdr:to>
    <cdr:sp macro="" textlink="">
      <cdr:nvSpPr>
        <cdr:cNvPr id="7" name="Szövegdoboz 1"/>
        <cdr:cNvSpPr txBox="1"/>
      </cdr:nvSpPr>
      <cdr:spPr>
        <a:xfrm xmlns:a="http://schemas.openxmlformats.org/drawingml/2006/main">
          <a:off x="1695450" y="1447800"/>
          <a:ext cx="2552700" cy="2381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hu-HU" sz="1400" b="1" i="1"/>
            <a:t>Verseny</a:t>
          </a:r>
          <a:r>
            <a:rPr lang="hu-HU" sz="1400" b="1" i="1" baseline="0"/>
            <a:t> gyaloglás</a:t>
          </a:r>
          <a:r>
            <a:rPr lang="hu-HU" sz="1400" b="1" i="1"/>
            <a:t>: 1,0-4,2 m/s</a:t>
          </a:r>
        </a:p>
      </cdr:txBody>
    </cdr:sp>
  </cdr:relSizeAnchor>
  <cdr:relSizeAnchor xmlns:cdr="http://schemas.openxmlformats.org/drawingml/2006/chartDrawing">
    <cdr:from>
      <cdr:x>0.55</cdr:x>
      <cdr:y>0.36111</cdr:y>
    </cdr:from>
    <cdr:to>
      <cdr:x>0.99792</cdr:x>
      <cdr:y>0.44792</cdr:y>
    </cdr:to>
    <cdr:sp macro="" textlink="">
      <cdr:nvSpPr>
        <cdr:cNvPr id="8" name="Szövegdoboz 1"/>
        <cdr:cNvSpPr txBox="1"/>
      </cdr:nvSpPr>
      <cdr:spPr>
        <a:xfrm xmlns:a="http://schemas.openxmlformats.org/drawingml/2006/main">
          <a:off x="2514600" y="990600"/>
          <a:ext cx="2047875" cy="2381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hu-HU" sz="1400" b="1" i="1" dirty="0"/>
            <a:t>Lassú</a:t>
          </a:r>
          <a:r>
            <a:rPr lang="hu-HU" sz="1400" b="1" i="1" baseline="0" dirty="0"/>
            <a:t> futás</a:t>
          </a:r>
          <a:r>
            <a:rPr lang="hu-HU" sz="1400" b="1" i="1" dirty="0"/>
            <a:t>: 3,0-7,0 m/s</a:t>
          </a:r>
        </a:p>
      </cdr:txBody>
    </cdr:sp>
  </cdr:relSizeAnchor>
  <cdr:relSizeAnchor xmlns:cdr="http://schemas.openxmlformats.org/drawingml/2006/chartDrawing">
    <cdr:from>
      <cdr:x>0</cdr:x>
      <cdr:y>0.20139</cdr:y>
    </cdr:from>
    <cdr:to>
      <cdr:x>0.49792</cdr:x>
      <cdr:y>0.29</cdr:y>
    </cdr:to>
    <cdr:sp macro="" textlink="">
      <cdr:nvSpPr>
        <cdr:cNvPr id="9" name="Szövegdoboz 1"/>
        <cdr:cNvSpPr txBox="1"/>
      </cdr:nvSpPr>
      <cdr:spPr>
        <a:xfrm xmlns:a="http://schemas.openxmlformats.org/drawingml/2006/main">
          <a:off x="0" y="552452"/>
          <a:ext cx="2276491" cy="24308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hu-HU" sz="1400" b="1" i="1" dirty="0"/>
            <a:t>Vágta</a:t>
          </a:r>
          <a:r>
            <a:rPr lang="hu-HU" sz="1400" b="1" i="1" baseline="0" dirty="0"/>
            <a:t>futás</a:t>
          </a:r>
          <a:r>
            <a:rPr lang="hu-HU" sz="1400" b="1" i="1" dirty="0"/>
            <a:t>: </a:t>
          </a:r>
          <a:r>
            <a:rPr lang="hu-HU" sz="1400" b="1" i="1" dirty="0" smtClean="0"/>
            <a:t>7,0-11,5 </a:t>
          </a:r>
          <a:r>
            <a:rPr lang="hu-HU" sz="1400" b="1" i="1" dirty="0"/>
            <a:t>m/s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02A656-57D5-499C-800E-8A6D7F6ABD15}" type="datetimeFigureOut">
              <a:rPr lang="en-GB" smtClean="0"/>
              <a:t>18/04/2019</a:t>
            </a:fld>
            <a:endParaRPr lang="en-GB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A19F99-B9C0-4388-9723-835F957DDE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782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EC9F93-ECB7-4405-97D6-369F050D44EC}" type="slidenum">
              <a:rPr lang="en-GB" smtClean="0"/>
              <a:pPr/>
              <a:t>4</a:t>
            </a:fld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 versenygyaloglás az atlétika egyik versenyszáma. A versenygyaloglás egyben</a:t>
            </a:r>
            <a:r>
              <a:rPr lang="hu-HU" baseline="0" dirty="0" smtClean="0"/>
              <a:t> a járás egy jellegzetes változata és magán viseli a járásra jellemző fő jegyeket, azaz mindig van két lábtámaszos szakasz és egy láb mindig a talajon van. Mivel a haladási sebesség növekedésével a támasz és lendítő szakasz aránya fokozatosan csökken, a versenygyaloglásnál ez az arány 50-50 %. A különbség a járás és a versenygyaloglás között a testrészek mozgásának dinamikájában és az ízületi mozgások különbségében van. A versenygyaloglásban a támaszkodó láb teljesen nyújtott helyzetben van a talajfogás pillanatában és nem hajlik be a támaszfázis során.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19F99-B9C0-4388-9723-835F957DDE69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64973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 smtClean="0"/>
              <a:t>Brian Hanley, </a:t>
            </a:r>
            <a:r>
              <a:rPr lang="en-GB" sz="1200" b="1" dirty="0" err="1" smtClean="0"/>
              <a:t>Athanassios</a:t>
            </a:r>
            <a:r>
              <a:rPr lang="en-GB" sz="1200" b="1" dirty="0" smtClean="0"/>
              <a:t> </a:t>
            </a:r>
            <a:r>
              <a:rPr lang="en-GB" sz="1200" b="1" dirty="0" err="1" smtClean="0"/>
              <a:t>Bissas</a:t>
            </a:r>
            <a:r>
              <a:rPr lang="en-GB" sz="1200" b="1" dirty="0" smtClean="0"/>
              <a:t>, and Andi Drake</a:t>
            </a:r>
            <a:r>
              <a:rPr lang="hu-HU" sz="1200" dirty="0" smtClean="0"/>
              <a:t>: </a:t>
            </a:r>
            <a:r>
              <a:rPr lang="en-GB" sz="1200" b="1" dirty="0" smtClean="0"/>
              <a:t>ANGULAR KINEMATICS IN ELITE RACE WALKING PERFORMANCE</a:t>
            </a:r>
            <a:r>
              <a:rPr lang="hu-HU" sz="1200" b="1" dirty="0" smtClean="0"/>
              <a:t>. 2016.</a:t>
            </a:r>
            <a:endParaRPr lang="en-GB" sz="1200" b="1" dirty="0" smtClean="0"/>
          </a:p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19F99-B9C0-4388-9723-835F957DDE69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86495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Mind a nőknél, mind a férfiaknál (minkét távon) a haladási sebesség növekedésével lineárisan növekszik a lépéshosszúság.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19F99-B9C0-4388-9723-835F957DDE69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6407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 TKP a támaszfázis</a:t>
            </a:r>
            <a:r>
              <a:rPr lang="hu-HU" baseline="0" dirty="0" smtClean="0"/>
              <a:t> alatt függőleges irányú mozgást végez. A legmagasabb pontja akkor mérhető, amikor a TKP a támaszláb fölött van. A legalacsonyabb pontja a két lábtámasz kezdetén van.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19F99-B9C0-4388-9723-835F957DDE69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15631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 TKP </a:t>
            </a:r>
            <a:r>
              <a:rPr lang="hu-HU" dirty="0" err="1" smtClean="0"/>
              <a:t>függüleges</a:t>
            </a:r>
            <a:r>
              <a:rPr lang="hu-HU" dirty="0" smtClean="0"/>
              <a:t> mozgása a haladási sebesség növelésével növekszik. Az ábra tanúsága szerint a legalacsonyabb sebességnél TKP függőleges útja 2 cm-es, amely 1,6 m/s sebességnél több, mint 4 cm.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19F99-B9C0-4388-9723-835F957DDE69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10828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Versenygyaloglás során a TKP függőleges mozgása kisebb, mint az azonos sebességű járás alatt. A</a:t>
            </a:r>
            <a:r>
              <a:rPr lang="hu-HU" baseline="0" dirty="0" smtClean="0"/>
              <a:t> kisebb TKP mozgás korábban tárgyalt medence és csípőmozgásnak tudható be.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19F99-B9C0-4388-9723-835F957DDE69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3884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 TKP</a:t>
            </a:r>
            <a:r>
              <a:rPr lang="hu-HU" baseline="0" dirty="0" smtClean="0"/>
              <a:t> oldalirányú mozgása (x) a sebesség növekedésével fokozatosan csökken. A TKP függőleges mozgása (z) ezzel ellentétben fokozatosan növekszik. A haladási sebesség növekedésével a lépésfrekvencia és a lépésciklus hossza is növekszik, viszont lépésszélesség csökken.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19F99-B9C0-4388-9723-835F957DDE69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59352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Az ábra az előző dia táblázatán alapul és a TKP oldal és függőleges irányú</a:t>
            </a:r>
            <a:r>
              <a:rPr lang="hu-HU" baseline="0" dirty="0" smtClean="0"/>
              <a:t> mozgását mutatja a támaszfázis alatt a sebesség függvényében.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19F99-B9C0-4388-9723-835F957DDE69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16102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 TKP függőleges mozgását csökkenti a talajfogás</a:t>
            </a:r>
            <a:r>
              <a:rPr lang="hu-HU" baseline="0" dirty="0" smtClean="0"/>
              <a:t> után a talp talajra nyomódása és a térdízület behajlása. Ha térd nem hajolna be, akkor a test a támaszláb körül merev testként fordulna előre a tehetetlenség következtében és így a TKP elsősorban függőleges mozgást végezne. Miután a TKP áthaladt a támaszpont felett a TKP lefelé mozogna, ha a térd nem nyúlna ki és a sarok nem emelkedne fel a talajról.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19F99-B9C0-4388-9723-835F957DDE69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5230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dirty="0" smtClean="0">
                <a:latin typeface="Times New Roman" pitchFamily="18" charset="0"/>
              </a:rPr>
              <a:t>A medence rotációja a függőleges tengely körül csökkenti a csípő hajlítás és feszítés mértékét, valamint a súlypont függőleges mozgását.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19F99-B9C0-4388-9723-835F957DDE69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01188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EC9F93-ECB7-4405-97D6-369F050D44EC}" type="slidenum">
              <a:rPr lang="en-GB" smtClean="0"/>
              <a:pPr/>
              <a:t>5</a:t>
            </a:fld>
            <a:endParaRPr lang="en-GB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 törzs V(vállvonal) és a medence szélességi tengelyének </a:t>
            </a:r>
            <a:r>
              <a:rPr lang="hu-HU" dirty="0" err="1" smtClean="0"/>
              <a:t>ellentétés</a:t>
            </a:r>
            <a:r>
              <a:rPr lang="hu-HU" dirty="0" smtClean="0"/>
              <a:t> irányú rotációja lehetővé teszi a </a:t>
            </a:r>
            <a:r>
              <a:rPr lang="hu-HU" dirty="0" err="1" smtClean="0"/>
              <a:t>hosszább</a:t>
            </a:r>
            <a:r>
              <a:rPr lang="hu-HU" dirty="0" smtClean="0"/>
              <a:t> lépések kivitelezését.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19F99-B9C0-4388-9723-835F957DDE69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61984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 járás során a medence mindhárom</a:t>
            </a:r>
            <a:r>
              <a:rPr lang="hu-HU" baseline="0" dirty="0" smtClean="0"/>
              <a:t> tengelye körül forgást végez, amely a csípőízületi három tengelykörüli forgások révén valósul meg.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19F99-B9C0-4388-9723-835F957DDE69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40836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 súlypont oldalirányú mozgást is végez, aminek a nagyságát a csípő és</a:t>
            </a:r>
            <a:r>
              <a:rPr lang="hu-HU" baseline="0" dirty="0" smtClean="0"/>
              <a:t> a térd </a:t>
            </a:r>
            <a:r>
              <a:rPr lang="hu-HU" baseline="0" dirty="0" err="1" smtClean="0"/>
              <a:t>valgus</a:t>
            </a:r>
            <a:r>
              <a:rPr lang="hu-HU" baseline="0" dirty="0" smtClean="0"/>
              <a:t> és </a:t>
            </a:r>
            <a:r>
              <a:rPr lang="hu-HU" baseline="0" dirty="0" err="1" smtClean="0"/>
              <a:t>valga</a:t>
            </a:r>
            <a:r>
              <a:rPr lang="hu-HU" baseline="0" dirty="0" smtClean="0"/>
              <a:t> szöge befolyásol. A csípő </a:t>
            </a:r>
            <a:r>
              <a:rPr lang="hu-HU" baseline="0" dirty="0" err="1" smtClean="0"/>
              <a:t>c</a:t>
            </a:r>
            <a:r>
              <a:rPr lang="hu-HU" dirty="0" err="1" smtClean="0"/>
              <a:t>oxa</a:t>
            </a:r>
            <a:r>
              <a:rPr lang="hu-HU" dirty="0" smtClean="0"/>
              <a:t> </a:t>
            </a:r>
            <a:r>
              <a:rPr lang="hu-HU" dirty="0" err="1" smtClean="0"/>
              <a:t>valga</a:t>
            </a:r>
            <a:r>
              <a:rPr lang="hu-HU" dirty="0" smtClean="0"/>
              <a:t> és varra térd </a:t>
            </a:r>
            <a:r>
              <a:rPr lang="hu-HU" dirty="0" err="1" smtClean="0"/>
              <a:t>varum</a:t>
            </a:r>
            <a:r>
              <a:rPr lang="hu-HU" dirty="0" smtClean="0"/>
              <a:t> és </a:t>
            </a:r>
            <a:r>
              <a:rPr lang="hu-HU" dirty="0" err="1" smtClean="0"/>
              <a:t>valgum</a:t>
            </a:r>
            <a:r>
              <a:rPr lang="hu-HU" dirty="0" smtClean="0"/>
              <a:t> szögének növekedése megnöveli a TKP oldalirányú mozgását, amely akár 10 cm is lehet. 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19F99-B9C0-4388-9723-835F957DDE69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51137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Frontális</a:t>
            </a:r>
            <a:r>
              <a:rPr lang="hu-HU" baseline="0" dirty="0" smtClean="0"/>
              <a:t> síkban a jobb és baloldali medencelapát csúcsát összekötő egyenes a talajfogás pillanatában csaknem vízszintes a talajjal. Mivel a támaszfázis alatt a támaszláb oldali medencelapát felfelé, az ellenoldali lefele mozog, az egyes 4-5 fokot fordul el, azaz 4-5 fokot zár be a vízszintessel a támasz fázis egyharmadában elérésekor. Ezt kővetően a medence lapát lefelé mozog és az egyenes ellentétes irányba forog. Az elfordulás összesen 8-9 fok az előlendítés megkezdéséig. . legmélyebb pontja az előlendítés alatt van (3-4 fokos forgás). A lendítés alatt az egyenes ismét ellentétes irányba forog és a két lábtámaszos helyzetben ismét vízszintes lesz. </a:t>
            </a:r>
          </a:p>
          <a:p>
            <a:r>
              <a:rPr lang="hu-HU" baseline="0" dirty="0" smtClean="0"/>
              <a:t>Oldalsíkban a medence előre-hátra billeg, de mindig a függőlegessel előre felé mintegy 10-12 fokos szöget zár be. A szögváltozás 2-5 cm.</a:t>
            </a:r>
          </a:p>
          <a:p>
            <a:r>
              <a:rPr lang="hu-HU" baseline="0" dirty="0" smtClean="0"/>
              <a:t>Felülnézetben (transzverzális sík) a medencelapátokat összekötő egyenes 8-10 fokos elfordulást végez egy járásciklus alatt. A talajfogáskor a szélességi tengellyel 4-5 fokos szöget zár be az egyenes. Amikor a TKP a támaszpont fölött halad el, akkor az egyenes párhuzamos a szélességi tengellyel, majd az előlendítésig ellentétes irányban 4-5 fokot fordul.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19F99-B9C0-4388-9723-835F957DDE69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5798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 frontális síkban a talajfogás pillanatában a csípőízület neutrális szöghelyzetben van. A támaszfázis első részében a csípőben 5-6 fokos </a:t>
            </a:r>
            <a:r>
              <a:rPr lang="hu-HU" dirty="0" err="1" smtClean="0"/>
              <a:t>abdukció</a:t>
            </a:r>
            <a:r>
              <a:rPr lang="hu-HU" dirty="0" smtClean="0"/>
              <a:t> (közelítés),</a:t>
            </a:r>
            <a:r>
              <a:rPr lang="hu-HU" baseline="0" dirty="0" smtClean="0"/>
              <a:t> a második felében 8-9 fokos </a:t>
            </a:r>
            <a:r>
              <a:rPr lang="hu-HU" baseline="0" dirty="0" err="1" smtClean="0"/>
              <a:t>addukció</a:t>
            </a:r>
            <a:r>
              <a:rPr lang="hu-HU" baseline="0" dirty="0" smtClean="0"/>
              <a:t>  (távolítás) következik be. A csípőízületben leírt mozgás egységben van a medence emelkedő-süllyedő mozgásával.</a:t>
            </a:r>
          </a:p>
          <a:p>
            <a:r>
              <a:rPr lang="hu-HU" baseline="0" dirty="0" smtClean="0"/>
              <a:t>Oldalsíkban az előlendítésig csípőfeszítés van (30-35 fok). Kihangsúlyozandó, hogy a csípőben nincs behajlás és így a csípőfeszítő izmok nem nyúlnak meg, csak rövidülnek. A lendítés során a csípőhajlítás mértéke  30-35 fok.</a:t>
            </a:r>
          </a:p>
          <a:p>
            <a:r>
              <a:rPr lang="hu-HU" baseline="0" dirty="0" smtClean="0"/>
              <a:t>Transzverzális síkban a csípőízületben 5-6 fokos be és </a:t>
            </a:r>
            <a:r>
              <a:rPr lang="hu-HU" baseline="0" dirty="0" err="1" smtClean="0"/>
              <a:t>kirotáció</a:t>
            </a:r>
            <a:r>
              <a:rPr lang="hu-HU" baseline="0" dirty="0" smtClean="0"/>
              <a:t> van. A </a:t>
            </a:r>
            <a:r>
              <a:rPr lang="hu-HU" baseline="0" dirty="0" err="1" smtClean="0"/>
              <a:t>talafogás</a:t>
            </a:r>
            <a:r>
              <a:rPr lang="hu-HU" baseline="0" dirty="0" smtClean="0"/>
              <a:t> után5-6 fokos a </a:t>
            </a:r>
            <a:r>
              <a:rPr lang="hu-HU" baseline="0" dirty="0" err="1" smtClean="0"/>
              <a:t>berotáció</a:t>
            </a:r>
            <a:r>
              <a:rPr lang="hu-HU" baseline="0" dirty="0" smtClean="0"/>
              <a:t>, a támaszfázis végére csípőszög neutrális lesz. A lendítés alatt 2-3 fokos a be- és </a:t>
            </a:r>
            <a:r>
              <a:rPr lang="hu-HU" baseline="0" dirty="0" err="1" smtClean="0"/>
              <a:t>kirotáció</a:t>
            </a:r>
            <a:r>
              <a:rPr lang="hu-HU" baseline="0" dirty="0" smtClean="0"/>
              <a:t> mértéke. 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19F99-B9C0-4388-9723-835F957DDE69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33658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csípőízület a saroktámasz pillanatában hajlított helyzetben van (25-30 fok), amelyet kis késedelemmel a csípő feszítése követ, amelynek a mozgásterjedelme 40-50 fok és az előlendítés megkezdéséig tart. Azt követően a lengőfázis alatt 50 fokot hajlik be a csípőízület.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térdízület a talajfogás pillanatában megközelítőleg neutrális szöghelyzetben van. A teljes talptámasz elérése alatt az ízület 10-15 fokot hajlik, majd mielőtt a középső fázisba kerülne a test a térd kinyúlik. Ebből következőleg a térdfeszítő izmok rövidülésének nincs előrehajtó (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propulzív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szerepe, amit az is alátámaszt, hogy támaszfázis utolsó 20 százalékában a térdízület újból hajlik, miközben a sarok elemelkedik a talajtól. Más szóval a plantárflexorok megkezdik elrugaszkodó munkájukat. A lengőfázis alatt a térdhajlítás mértéke 50-55 fok. Meg kell jegyezni, hogy a járás sebességének növeléséhez a térdízület behajlása növekszik és kinyúlása a támasz végéhez közeledik.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bokaízület neutrális helyzetben van támasz kezdetén, amelyet azonnal 5-6 fokos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plantárflexió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követ, hogy a teljes talptámasz minél előbb létre jöjjön. A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plantárflexió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„sarokütés” automatikus következménye. Hogy a talp ne csapódjon le a talajra, a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dorzálflexorok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fékező izomtevékenységet végeznek (excentrikus kontrakció), amely szokat és hosszú ideig tartó lejtőn járásnál izomlázat okozhat. Miután a teljes talp a talajra került, a bokaízület hajlik (8-10 fok), majd rögzítetté válik. Ezt követően, amikor a TKP a támaszláb elülső része fölé kerül, megkezdődi a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plantárflexió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amelyet a sarok elemelkedése jelez. A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plantárflexió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nagysága 25-30 fok. A lengőfázis alatt a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dorzáflexio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mértéke hasonló nagyságú.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19F99-B9C0-4388-9723-835F957DDE69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77061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 kiszámoljuk, hogy a három ízület feszítőizmai mekkora forgatónyomatékot fejtettek ki, akkor azt láthatjuk, hogy a plantárflexorok forgatónyomatéka a legnagyobb (1,3-szoros súlyerőnyi, azaz 1,3 G), a csípőfeszítők és a térdfeszítők legnagyobb forgatónyomatéka csak 0,8 G illetve 0,5 G. 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19F99-B9C0-4388-9723-835F957DDE69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16885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forgatónyomaték és az ízületi szögsebesség ismeretében a mechanikai teljesítmény is kiszámolható. A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platárflexorok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mechanikai teljesítménye 4,0 Watt/G, szemben a csípő és térdfeszítőkkel, amely csak 0,5 Watt/G. A fenti adatokból levonható az a következtetés, hogy a járás sebességét (TKP vízszintes előrehaladását) elsősorban a plantárflexorok munkája hozza létre.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19F99-B9C0-4388-9723-835F957DDE69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28461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sarokletételkor a nagy farizom, a térdhajlítók, térdfeszítők és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dorzálflexorok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aktivak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 csípőfeszítők megkezdik a csípőfeszítést, a térdhajlítók és feszítők rögzítik a térdízületet teljes talptámaszig. A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dorzálflexorok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fékezik a plantárflexios mozgást. Ezek az izmok megközelítőleg a középső támaszfázisig mutatnak jelentős aktivitást, azaz nem fejtenek ki jelentős erőt. A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plantárflexió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befejezése végén a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dorzálfllexio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alatt a plantárflexorok aktivitása megnő és a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támámaszfázis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végéig tart, jelezvén a bokafeszítők feszülésének növekedését, feltételezhetően elasztikus energiatárolást az Achilles ínban, és annak felhasználását plantárflexorok rövidülés alatt. 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lengőfázis kezdetekor a térdfeszítő aktivitás magnő, amivel elindítja a térdnyújtást, majd megszűnik. A lengőfázis utolsó szakaszában a térdhajlítók és térdfeszítők ismét aktívak lesznek a térdízületet rögzítendő a talajfogáshoz. A csípőfeszítők aktivitása ismét növekszik. Ezzel lefékezik a csípőhajlítást és egyben megkezdik a csípő feszítését a talajfogás pillanatában.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fentiekben leírtakból kiviláglik, hogy az izmok jelentős aktivitást a mozdulat megindításakor mutat, majd hagyják, hogy a testrész a tehetetlenségi következtében mozogjon, és csak akkor növekszik megint az aktivitásuk, amikor az adott testrész mozgását fékezni és megállítani kell. A patológiás járásra az jellemző, hogy a járásban résztvevő fő izomcsoportoknak végig van aktivitása, nem kapcsolnak ki teljesen egyik járásszakaszban sem.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19F99-B9C0-4388-9723-835F957DDE69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88364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EC9F93-ECB7-4405-97D6-369F050D44EC}" type="slidenum">
              <a:rPr lang="en-GB" smtClean="0"/>
              <a:pPr/>
              <a:t>57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EC9F93-ECB7-4405-97D6-369F050D44EC}" type="slidenum">
              <a:rPr lang="en-GB" smtClean="0"/>
              <a:pPr/>
              <a:t>6</a:t>
            </a:fld>
            <a:endParaRPr lang="en-GB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EC9F93-ECB7-4405-97D6-369F050D44EC}" type="slidenum">
              <a:rPr lang="en-GB" smtClean="0"/>
              <a:pPr/>
              <a:t>58</a:t>
            </a:fld>
            <a:endParaRPr lang="en-GB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A koordináta rendszerben a függőleges tengelyen a talajra ható erőt testsúlykilogrammra  normalizáltuk (F/kg), a vízszintes tengelyen a járásciklust</a:t>
            </a:r>
            <a:r>
              <a:rPr lang="hu-HU" baseline="0" dirty="0" smtClean="0"/>
              <a:t> ábrázoltuk. A járás ciklus 6a0%-a az a szakasz, amikor az egyik láb a talajon van. </a:t>
            </a:r>
            <a:r>
              <a:rPr lang="hu-HU" dirty="0" smtClean="0"/>
              <a:t>Az ábrán a normál járás függőleges (</a:t>
            </a:r>
            <a:r>
              <a:rPr lang="hu-HU" dirty="0" err="1" smtClean="0"/>
              <a:t>Fz</a:t>
            </a:r>
            <a:r>
              <a:rPr lang="hu-HU" dirty="0" smtClean="0"/>
              <a:t>) és előre-hátra (</a:t>
            </a:r>
            <a:r>
              <a:rPr lang="hu-HU" dirty="0" err="1" smtClean="0"/>
              <a:t>anterior-posterior</a:t>
            </a:r>
            <a:r>
              <a:rPr lang="hu-HU" dirty="0" smtClean="0"/>
              <a:t>, AP) (</a:t>
            </a:r>
            <a:r>
              <a:rPr lang="hu-HU" dirty="0" err="1" smtClean="0"/>
              <a:t>Fy</a:t>
            </a:r>
            <a:r>
              <a:rPr lang="hu-HU" dirty="0" smtClean="0"/>
              <a:t>) vízszintes irányú</a:t>
            </a:r>
            <a:r>
              <a:rPr lang="hu-HU" baseline="0" dirty="0" smtClean="0"/>
              <a:t> talajreakció erő- járásciklus görbéjét láthatjuk. A görbék normál járás során, állandó haladási sebesség esetén megközelítőleg szimmetrikusak. Az Fz1 és Fz2 erőcsúcsok megközelítőleg azonos nagyságúak. Az első csúcs a talajjal történt ütközés következménye, amikor a súlypont sebessége lecsökken. A második csúcs a sebesség növelésének a következménye. Amennyiben a két erőcsúcs egyenlő egymással, akkor a negatív és pozitív gyorsulás egyenlő. </a:t>
            </a:r>
          </a:p>
          <a:p>
            <a:r>
              <a:rPr lang="hu-HU" baseline="0" dirty="0" smtClean="0"/>
              <a:t>Az ábrán  jól látható, hogy az Fz1 és Fz2 megközelítőleg 10 </a:t>
            </a:r>
            <a:r>
              <a:rPr lang="hu-HU" baseline="0" dirty="0" err="1" smtClean="0"/>
              <a:t>%-al</a:t>
            </a:r>
            <a:r>
              <a:rPr lang="hu-HU" baseline="0" dirty="0" smtClean="0"/>
              <a:t> nagyobb , mint a test nehézségi ereje (m</a:t>
            </a:r>
            <a:r>
              <a:rPr lang="hu-HU" baseline="0" dirty="0" smtClean="0">
                <a:sym typeface="Symbol"/>
              </a:rPr>
              <a:t>g). Megjegyzendő, hogy az ábrán a függőleges tengelyen a 10-es érték jelenti a test relatív nehézségi erejét. 1,0-3,0 m/s haladási sebesség esetén az erőcsúcsok 1,0-1,5-ször nagyobbak a test nehézségi erejénél. 1,5-6,0 m/</a:t>
            </a:r>
            <a:r>
              <a:rPr lang="hu-HU" baseline="0" dirty="0" err="1" smtClean="0">
                <a:sym typeface="Symbol"/>
              </a:rPr>
              <a:t>s-os</a:t>
            </a:r>
            <a:r>
              <a:rPr lang="hu-HU" baseline="0" dirty="0" smtClean="0">
                <a:sym typeface="Symbol"/>
              </a:rPr>
              <a:t> futásnál a az erőcsúcsok 2,0-2,9-szer nagyobbak a test nehézségi erejénél.</a:t>
            </a:r>
          </a:p>
          <a:p>
            <a:r>
              <a:rPr lang="hu-HU" baseline="0" dirty="0" smtClean="0">
                <a:sym typeface="Symbol"/>
              </a:rPr>
              <a:t>Minél kisebb a haladási sebesség, annál kisebb a különbség a súlyerő és a függőleges erőcsúcsok között, valamint annál kisebb a két erőcsúcs közötti erő visszaesés. Minél nagyobb a sebesség annál nagyobb a különbség a súlyerő és az erőcsúcsok között, valamint az erő  visszaesésének mértéke is növekszik. </a:t>
            </a:r>
          </a:p>
          <a:p>
            <a:r>
              <a:rPr lang="hu-HU" baseline="0" dirty="0" smtClean="0">
                <a:sym typeface="Symbol"/>
              </a:rPr>
              <a:t>A másik erő-idő görbe (szaggatott vonal) az előre-hátra (</a:t>
            </a:r>
            <a:r>
              <a:rPr lang="hu-HU" baseline="0" dirty="0" err="1" smtClean="0">
                <a:sym typeface="Symbol"/>
              </a:rPr>
              <a:t>Fy</a:t>
            </a:r>
            <a:r>
              <a:rPr lang="hu-HU" baseline="0" dirty="0" smtClean="0">
                <a:sym typeface="Symbol"/>
              </a:rPr>
              <a:t> vagy A-P) irányuló erőt mutatja. Az első, negatív szakasza a talajfogástól addig tart, ameddig az erő a kezdeti növekedés után újból nulla nem lesz. Meg kell jegyezni, hogy az erő negatív jele csupán azt jelenti, hogy a súlypont vízszintes sebessége a talajfogás után csökken (fékezési szakasz), amelynek az a következménye, hogy a talajt maga alatt előrefelé tolja, azaz az erőkifejtés iránya előre mutat. Nullára esik vissza a vízszintes erő, amikor a súlypont a támaszláb fölé ér és a függőleges erő ismét növekedni kezd. Az </a:t>
            </a:r>
            <a:r>
              <a:rPr lang="hu-HU" baseline="0" dirty="0" err="1" smtClean="0">
                <a:sym typeface="Symbol"/>
              </a:rPr>
              <a:t>Fy</a:t>
            </a:r>
            <a:r>
              <a:rPr lang="hu-HU" baseline="0" dirty="0" smtClean="0">
                <a:sym typeface="Symbol"/>
              </a:rPr>
              <a:t> </a:t>
            </a:r>
            <a:r>
              <a:rPr lang="hu-HU" baseline="0" dirty="0" err="1" smtClean="0">
                <a:sym typeface="Symbol"/>
              </a:rPr>
              <a:t>pozitivvá</a:t>
            </a:r>
            <a:r>
              <a:rPr lang="hu-HU" baseline="0" dirty="0" smtClean="0">
                <a:sym typeface="Symbol"/>
              </a:rPr>
              <a:t> válik, amely a bokaízület </a:t>
            </a:r>
            <a:r>
              <a:rPr lang="hu-HU" baseline="0" dirty="0" err="1" smtClean="0">
                <a:sym typeface="Symbol"/>
              </a:rPr>
              <a:t>plantárfelexió</a:t>
            </a:r>
            <a:r>
              <a:rPr lang="hu-HU" baseline="0" dirty="0" smtClean="0">
                <a:sym typeface="Symbol"/>
              </a:rPr>
              <a:t> alatti erőkifejtésének tudható be. Nevezetesen a személy hátrafelé nyomja a talajt maga alatt. Minthogy a Föld tömege összehasonlíthatatlanul nagyobb, mint a test tömege, ezért a test súlypontja „a” gyorsulással </a:t>
            </a:r>
            <a:r>
              <a:rPr lang="hu-HU" baseline="0" dirty="0" err="1" smtClean="0">
                <a:sym typeface="Symbol"/>
              </a:rPr>
              <a:t>előree</a:t>
            </a:r>
            <a:r>
              <a:rPr lang="hu-HU" baseline="0" dirty="0" smtClean="0">
                <a:sym typeface="Symbol"/>
              </a:rPr>
              <a:t> mozog, feltételezve, hogy a talp és a talaj közötti </a:t>
            </a:r>
            <a:r>
              <a:rPr lang="hu-HU" baseline="0" dirty="0" err="1" smtClean="0">
                <a:sym typeface="Symbol"/>
              </a:rPr>
              <a:t>surlódási</a:t>
            </a:r>
            <a:r>
              <a:rPr lang="hu-HU" baseline="0" dirty="0" smtClean="0">
                <a:sym typeface="Symbol"/>
              </a:rPr>
              <a:t> a </a:t>
            </a:r>
            <a:r>
              <a:rPr lang="hu-HU" baseline="0" smtClean="0">
                <a:sym typeface="Symbol"/>
              </a:rPr>
              <a:t>lehető legnagyobb. </a:t>
            </a:r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EC9F93-ECB7-4405-97D6-369F050D44EC}" type="slidenum">
              <a:rPr lang="en-GB" smtClean="0"/>
              <a:pPr/>
              <a:t>59</a:t>
            </a:fld>
            <a:endParaRPr lang="en-GB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Mivel a lábakat nem egy vonalra helyezzük a járás során, ezért a súlypontnak oldalirányú mozgása (sebessége) is van. Vagyis a platóra a támaszláb irányába ható erőt fejt ki a személy. A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mediolaterális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erő-idő görbén is két csúcs fedezhető fel, A két csúcs között kicsi az erővisszaesés mértéke alacsony sebességeknél. </a:t>
            </a:r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EC9F93-ECB7-4405-97D6-369F050D44EC}" type="slidenum">
              <a:rPr lang="en-GB" smtClean="0"/>
              <a:pPr/>
              <a:t>60</a:t>
            </a:fld>
            <a:endParaRPr lang="en-GB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Lucia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Bizovska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a,b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,*,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Zdenek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Svoboda a,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Patrik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Kutilek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c, Miroslav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Janura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a, Ales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Gaba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a, Zuzana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Kovacikova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Variability of centre of pressure movement during gait in young and middle-aged women</a:t>
            </a:r>
            <a:r>
              <a:rPr lang="hu-H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Gait &amp; Posture 40 (2014) 399–402 </a:t>
            </a:r>
            <a:r>
              <a:rPr lang="hu-H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(COP </a:t>
            </a:r>
            <a:r>
              <a:rPr lang="hu-H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movement.pdf</a:t>
            </a:r>
            <a:r>
              <a:rPr lang="hu-H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19F99-B9C0-4388-9723-835F957DDE69}" type="slidenum">
              <a:rPr lang="en-GB" smtClean="0"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30993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Lucia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Bizovska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a,b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,*,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Zdenek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Svoboda a,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Patrik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Kutilek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c, Miroslav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Janura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a, Ales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Gaba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a, Zuzana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Kovacikova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Variability of centre of pressure movement during gait in young and middle-aged women</a:t>
            </a:r>
            <a:r>
              <a:rPr lang="hu-H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Gait &amp; Posture 40 (2014) 399–402 </a:t>
            </a:r>
            <a:r>
              <a:rPr lang="hu-H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(COP </a:t>
            </a:r>
            <a:r>
              <a:rPr lang="hu-H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movement.pdf</a:t>
            </a:r>
            <a:r>
              <a:rPr lang="hu-H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19F99-B9C0-4388-9723-835F957DDE69}" type="slidenum">
              <a:rPr lang="en-GB" smtClean="0"/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875847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EC9F93-ECB7-4405-97D6-369F050D44EC}" type="slidenum">
              <a:rPr lang="en-GB" smtClean="0"/>
              <a:pPr/>
              <a:t>63</a:t>
            </a:fld>
            <a:endParaRPr lang="en-GB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EC9F93-ECB7-4405-97D6-369F050D44EC}" type="slidenum">
              <a:rPr lang="en-GB" smtClean="0"/>
              <a:pPr/>
              <a:t>64</a:t>
            </a:fld>
            <a:endParaRPr lang="en-GB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EC9F93-ECB7-4405-97D6-369F050D44EC}" type="slidenum">
              <a:rPr lang="en-GB" smtClean="0"/>
              <a:pPr/>
              <a:t>65</a:t>
            </a:fld>
            <a:endParaRPr lang="en-GB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EC9F93-ECB7-4405-97D6-369F050D44EC}" type="slidenum">
              <a:rPr lang="en-GB" smtClean="0"/>
              <a:pPr/>
              <a:t>67</a:t>
            </a:fld>
            <a:endParaRPr lang="en-GB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EC9F93-ECB7-4405-97D6-369F050D44EC}" type="slidenum">
              <a:rPr lang="en-GB" smtClean="0"/>
              <a:pPr/>
              <a:t>68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EC9F93-ECB7-4405-97D6-369F050D44EC}" type="slidenum">
              <a:rPr lang="en-GB" smtClean="0"/>
              <a:pPr/>
              <a:t>7</a:t>
            </a:fld>
            <a:endParaRPr lang="en-GB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EC9F93-ECB7-4405-97D6-369F050D44EC}" type="slidenum">
              <a:rPr lang="en-GB" smtClean="0"/>
              <a:pPr/>
              <a:t>69</a:t>
            </a:fld>
            <a:endParaRPr lang="en-GB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ábra jól mutatja, hogy a járás sebességének növekedésével a nyomás az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előlábon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fokozatosan növekszik, míg a középlábon fokozatosan csökken és a normál járás sebességnél a kettő nyomás aránya kiegyenlítődik.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19F99-B9C0-4388-9723-835F957DDE69}" type="slidenum">
              <a:rPr lang="en-GB" smtClean="0"/>
              <a:t>73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191332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EC9F93-ECB7-4405-97D6-369F050D44EC}" type="slidenum">
              <a:rPr lang="en-GB" smtClean="0"/>
              <a:pPr/>
              <a:t>75</a:t>
            </a:fld>
            <a:endParaRPr lang="en-GB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EC9F93-ECB7-4405-97D6-369F050D44EC}" type="slidenum">
              <a:rPr lang="en-GB" smtClean="0"/>
              <a:pPr/>
              <a:t>76</a:t>
            </a:fld>
            <a:endParaRPr lang="en-GB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EC9F93-ECB7-4405-97D6-369F050D44EC}" type="slidenum">
              <a:rPr lang="en-GB" smtClean="0"/>
              <a:pPr/>
              <a:t>77</a:t>
            </a:fld>
            <a:endParaRPr lang="en-GB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EC9F93-ECB7-4405-97D6-369F050D44EC}" type="slidenum">
              <a:rPr lang="en-GB" smtClean="0"/>
              <a:pPr/>
              <a:t>78</a:t>
            </a:fld>
            <a:endParaRPr lang="en-GB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EC9F93-ECB7-4405-97D6-369F050D44EC}" type="slidenum">
              <a:rPr lang="en-GB" smtClean="0"/>
              <a:pPr/>
              <a:t>79</a:t>
            </a:fld>
            <a:endParaRPr lang="en-GB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EC9F93-ECB7-4405-97D6-369F050D44EC}" type="slidenum">
              <a:rPr lang="en-GB" smtClean="0"/>
              <a:pPr/>
              <a:t>80</a:t>
            </a:fld>
            <a:endParaRPr lang="en-GB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Pronációnak</a:t>
            </a:r>
            <a:r>
              <a:rPr lang="hu-H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nevezzük a láb befelé fordulását a lábfej hosszúsági tengelye körül, vagyis a láb belső része a talaj felé nyomódik. Ez a normál járás során funkcionális. Amikor a sarok külső széle a talajra helyeződik, a teljes talpra gördülés alatt a láb befelé forog és a talp belső fele lelapul. A kismértékű </a:t>
            </a:r>
            <a:r>
              <a:rPr lang="hu-H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pronáció</a:t>
            </a:r>
            <a:r>
              <a:rPr lang="hu-H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ahhoz szükséges, hogy a lábfej működése a járás során tökéletes legyen. AZ eltúlzott </a:t>
            </a:r>
            <a:r>
              <a:rPr lang="hu-H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pronáció</a:t>
            </a:r>
            <a:r>
              <a:rPr lang="hu-H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mindazonáltal sérülést okozhat. Amikor a </a:t>
            </a:r>
            <a:r>
              <a:rPr lang="hu-H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pronáció</a:t>
            </a:r>
            <a:r>
              <a:rPr lang="hu-H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túl nagymérvű, akkor a láb belső éle a talajra lapul megfeszítve az </a:t>
            </a:r>
            <a:r>
              <a:rPr lang="hu-H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imokat</a:t>
            </a:r>
            <a:r>
              <a:rPr lang="hu-H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és az inakat, valamint a láb alatt futó szalagokat. Az ábra jól érzékelteti, hogy a jobb láb (hátul nézet) bokája túlságosan befelé fordul.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</a:t>
            </a:r>
            <a:r>
              <a:rPr lang="hu-H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szupináció</a:t>
            </a:r>
            <a:r>
              <a:rPr lang="hu-H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</a:t>
            </a:r>
            <a:r>
              <a:rPr lang="hu-H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pronáció</a:t>
            </a:r>
            <a:r>
              <a:rPr lang="hu-H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ellentéte. Nevezetesen megfelelő mértékű </a:t>
            </a:r>
            <a:r>
              <a:rPr lang="hu-H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szupináció</a:t>
            </a:r>
            <a:r>
              <a:rPr lang="hu-H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történik a futás során, amikor az elrugaszkodási szakaszban a sarok elemelkedik a talajtól és az </a:t>
            </a:r>
            <a:r>
              <a:rPr lang="hu-H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előláb</a:t>
            </a:r>
            <a:r>
              <a:rPr lang="hu-H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valamint a talp a testet előre mozgatja. Az eltúlzott </a:t>
            </a:r>
            <a:r>
              <a:rPr lang="hu-H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szupináció</a:t>
            </a:r>
            <a:r>
              <a:rPr lang="hu-H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 a boka és a lábfej kifele fordulása) jelentősen növeli a nyújtó erőt az izmokra és az inakra, amelyek a </a:t>
            </a:r>
            <a:r>
              <a:rPr lang="hu-H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</a:t>
            </a:r>
            <a:r>
              <a:rPr lang="hu-H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bokát stabilizálják és teljesen kifordíthatják a bokát ficamot és teljes szalagszakadást eredményezve. A képen a jobb láb kifele fordul.</a:t>
            </a:r>
          </a:p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EC9F93-ECB7-4405-97D6-369F050D44EC}" type="slidenum">
              <a:rPr lang="en-GB" smtClean="0"/>
              <a:pPr/>
              <a:t>81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EC9F93-ECB7-4405-97D6-369F050D44EC}" type="slidenum">
              <a:rPr lang="en-GB" smtClean="0"/>
              <a:pPr/>
              <a:t>8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EC9F93-ECB7-4405-97D6-369F050D44EC}" type="slidenum">
              <a:rPr lang="en-GB" smtClean="0"/>
              <a:pPr/>
              <a:t>19</a:t>
            </a:fld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EC9F93-ECB7-4405-97D6-369F050D44EC}" type="slidenum">
              <a:rPr lang="en-GB" smtClean="0"/>
              <a:pPr/>
              <a:t>20</a:t>
            </a:fld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1. Talajfogás a sarok külső részén 3-4 fokos </a:t>
            </a:r>
            <a:r>
              <a:rPr lang="hu-HU" dirty="0" err="1" smtClean="0"/>
              <a:t>tibia</a:t>
            </a:r>
            <a:r>
              <a:rPr lang="hu-HU" dirty="0" smtClean="0"/>
              <a:t> varom szöggel. A lábfej </a:t>
            </a:r>
            <a:r>
              <a:rPr lang="hu-HU" dirty="0" err="1" smtClean="0"/>
              <a:t>pronál</a:t>
            </a:r>
            <a:r>
              <a:rPr lang="hu-HU" dirty="0" smtClean="0"/>
              <a:t> (befele fordul). A lábszár befele fordul. 2. Középső támaszfázis. A lábfej átvált mozgó </a:t>
            </a:r>
            <a:r>
              <a:rPr lang="hu-HU" dirty="0" err="1" smtClean="0"/>
              <a:t>adaptorból</a:t>
            </a:r>
            <a:r>
              <a:rPr lang="hu-HU" dirty="0" smtClean="0"/>
              <a:t> merev karba</a:t>
            </a:r>
            <a:r>
              <a:rPr lang="hu-HU" baseline="0" dirty="0" smtClean="0"/>
              <a:t> előkészítve az elrugaszkodást (</a:t>
            </a:r>
            <a:r>
              <a:rPr lang="hu-HU" baseline="0" dirty="0" err="1" smtClean="0"/>
              <a:t>propulzió</a:t>
            </a:r>
            <a:r>
              <a:rPr lang="hu-HU" baseline="0" dirty="0" smtClean="0"/>
              <a:t>). A lábfej elkezdi a </a:t>
            </a:r>
            <a:r>
              <a:rPr lang="hu-HU" baseline="0" dirty="0" err="1" smtClean="0"/>
              <a:t>szupinációz</a:t>
            </a:r>
            <a:r>
              <a:rPr lang="hu-HU" baseline="0" dirty="0" smtClean="0"/>
              <a:t> (kifele fordulás). A lábszár elkezdi a kifele fordulást. 3. Elrugaszkodás. A sarok elemelkedik a talajtól. A lábfej hátsó és elülső része merev egységgé válik. A lábfej folytatja a </a:t>
            </a:r>
            <a:r>
              <a:rPr lang="hu-HU" baseline="0" dirty="0" err="1" smtClean="0"/>
              <a:t>szupinációt</a:t>
            </a:r>
            <a:r>
              <a:rPr lang="hu-HU" baseline="0" dirty="0" smtClean="0"/>
              <a:t>. A lábszár folytatja a kifele forgást.</a:t>
            </a:r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DE99D-1E1C-4693-B32C-A57D9C8441BE}" type="slidenum">
              <a:rPr lang="en-GB" smtClean="0"/>
              <a:pPr/>
              <a:t>25</a:t>
            </a:fld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IC –</a:t>
            </a:r>
            <a:r>
              <a:rPr lang="hu-HU" baseline="0" dirty="0" smtClean="0"/>
              <a:t> a támasz kezdete ( a támaszláb sarka a talajra ér), LR – a teljes talp a talajra nyomódik, MS – középső támaszhelyzet a tömegközéppont (TKP) függőleges vetülete a bokaízület fölött helyezkedik el), TST – a sarok elemelkedik a talajtól, amely alatt a bokaízület feszítő izmainak (</a:t>
            </a:r>
            <a:r>
              <a:rPr lang="hu-HU" baseline="0" dirty="0" err="1" smtClean="0"/>
              <a:t>plantár</a:t>
            </a:r>
            <a:r>
              <a:rPr lang="hu-HU" baseline="0" dirty="0" smtClean="0"/>
              <a:t> </a:t>
            </a:r>
            <a:r>
              <a:rPr lang="hu-HU" baseline="0" dirty="0" err="1" smtClean="0"/>
              <a:t>flexorok</a:t>
            </a:r>
            <a:r>
              <a:rPr lang="hu-HU" baseline="0" dirty="0" smtClean="0"/>
              <a:t>) előrehajtó erőkifejtése történik meg. PS – előlendítés, azaz a támaszkodó láb térde és csípője behajlik, de a lábujjak még a talajon vannak (a két lábtámasz vége), ISW – kezdeti lendítés (a lendítőláb előre lendül egészen addig, amíg elhalad a támaszláb mellett, MSW – középső lendítés, amely során a lendítőláb térde kezd kinyúlni, előkészítendő a talajfogást, TSW – a lendítés végső szakasza, amikor a lendítőláb támaszlábbá változik (A sarok a talajra ér és a két lábtámaszos helyzet megkezdődik).</a:t>
            </a:r>
          </a:p>
          <a:p>
            <a:r>
              <a:rPr lang="hu-HU" baseline="0" dirty="0" smtClean="0"/>
              <a:t>A lépés azt a lépés szakaszt jelenti, amikor az egyik láb sarka és a másik láb lábujjai a talajon van. A kettő közötti távolság a lépéshosszúság. A lépésciklus két lépést foglal magába, vagyis azt a szakaszt mialatt a támaszkodó láb ismét támaszkodó lábbá válik.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19F99-B9C0-4388-9723-835F957DDE69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8421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751B-12F5-43F2-8FA0-BC0689434EA8}" type="datetimeFigureOut">
              <a:rPr lang="hu-HU" smtClean="0"/>
              <a:pPr/>
              <a:t>2019. 04. 18.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3BE0-BEFC-44EC-8F6C-C51AD0952C9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751B-12F5-43F2-8FA0-BC0689434EA8}" type="datetimeFigureOut">
              <a:rPr lang="hu-HU" smtClean="0"/>
              <a:pPr/>
              <a:t>2019. 04. 18.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3BE0-BEFC-44EC-8F6C-C51AD0952C9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751B-12F5-43F2-8FA0-BC0689434EA8}" type="datetimeFigureOut">
              <a:rPr lang="hu-HU" smtClean="0"/>
              <a:pPr/>
              <a:t>2019. 04. 18.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3BE0-BEFC-44EC-8F6C-C51AD0952C9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E1FCD4-AD47-454D-B743-420867ECBC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971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751B-12F5-43F2-8FA0-BC0689434EA8}" type="datetimeFigureOut">
              <a:rPr lang="hu-HU" smtClean="0"/>
              <a:pPr/>
              <a:t>2019. 04. 18.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3BE0-BEFC-44EC-8F6C-C51AD0952C9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751B-12F5-43F2-8FA0-BC0689434EA8}" type="datetimeFigureOut">
              <a:rPr lang="hu-HU" smtClean="0"/>
              <a:pPr/>
              <a:t>2019. 04. 18.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3BE0-BEFC-44EC-8F6C-C51AD0952C9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751B-12F5-43F2-8FA0-BC0689434EA8}" type="datetimeFigureOut">
              <a:rPr lang="hu-HU" smtClean="0"/>
              <a:pPr/>
              <a:t>2019. 04. 18.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3BE0-BEFC-44EC-8F6C-C51AD0952C9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751B-12F5-43F2-8FA0-BC0689434EA8}" type="datetimeFigureOut">
              <a:rPr lang="hu-HU" smtClean="0"/>
              <a:pPr/>
              <a:t>2019. 04. 18.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3BE0-BEFC-44EC-8F6C-C51AD0952C9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751B-12F5-43F2-8FA0-BC0689434EA8}" type="datetimeFigureOut">
              <a:rPr lang="hu-HU" smtClean="0"/>
              <a:pPr/>
              <a:t>2019. 04. 18.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3BE0-BEFC-44EC-8F6C-C51AD0952C9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751B-12F5-43F2-8FA0-BC0689434EA8}" type="datetimeFigureOut">
              <a:rPr lang="hu-HU" smtClean="0"/>
              <a:pPr/>
              <a:t>2019. 04. 18.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3BE0-BEFC-44EC-8F6C-C51AD0952C9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751B-12F5-43F2-8FA0-BC0689434EA8}" type="datetimeFigureOut">
              <a:rPr lang="hu-HU" smtClean="0"/>
              <a:pPr/>
              <a:t>2019. 04. 18.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3BE0-BEFC-44EC-8F6C-C51AD0952C9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751B-12F5-43F2-8FA0-BC0689434EA8}" type="datetimeFigureOut">
              <a:rPr lang="hu-HU" smtClean="0"/>
              <a:pPr/>
              <a:t>2019. 04. 18.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3BE0-BEFC-44EC-8F6C-C51AD0952C9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4751B-12F5-43F2-8FA0-BC0689434EA8}" type="datetimeFigureOut">
              <a:rPr lang="hu-HU" smtClean="0"/>
              <a:pPr/>
              <a:t>2019. 04. 18.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BC3BE0-BEFC-44EC-8F6C-C51AD0952C9C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8.wmf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8.emf"/><Relationship Id="rId4" Type="http://schemas.openxmlformats.org/officeDocument/2006/relationships/oleObject" Target="../embeddings/Microsoft_Word_97_-_2003_Document1.doc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oleObject" Target="../embeddings/oleObject8.bin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6.png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4.bin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oleObject" Target="../embeddings/oleObject6.bin"/><Relationship Id="rId1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openxmlformats.org/officeDocument/2006/relationships/audio" Target="../media/audio5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4.wav"/><Relationship Id="rId4" Type="http://schemas.openxmlformats.org/officeDocument/2006/relationships/audio" Target="../media/audio5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oleObject" Target="../embeddings/oleObject13.bin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10.bin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30.png"/><Relationship Id="rId1" Type="http://schemas.openxmlformats.org/officeDocument/2006/relationships/vmlDrawing" Target="../drawings/vmlDrawing5.vml"/><Relationship Id="rId6" Type="http://schemas.openxmlformats.org/officeDocument/2006/relationships/image" Target="../media/image25.png"/><Relationship Id="rId11" Type="http://schemas.openxmlformats.org/officeDocument/2006/relationships/oleObject" Target="../embeddings/oleObject12.bin"/><Relationship Id="rId5" Type="http://schemas.openxmlformats.org/officeDocument/2006/relationships/oleObject" Target="../embeddings/oleObject9.bin"/><Relationship Id="rId15" Type="http://schemas.openxmlformats.org/officeDocument/2006/relationships/oleObject" Target="../embeddings/oleObject14.bin"/><Relationship Id="rId10" Type="http://schemas.openxmlformats.org/officeDocument/2006/relationships/image" Target="../media/image27.png"/><Relationship Id="rId4" Type="http://schemas.openxmlformats.org/officeDocument/2006/relationships/image" Target="../media/image33.jpeg"/><Relationship Id="rId9" Type="http://schemas.openxmlformats.org/officeDocument/2006/relationships/oleObject" Target="../embeddings/oleObject11.bin"/><Relationship Id="rId1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audio" Target="../media/audio8.wav"/><Relationship Id="rId4" Type="http://schemas.openxmlformats.org/officeDocument/2006/relationships/audio" Target="../media/audio7.wav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4.png"/><Relationship Id="rId2" Type="http://schemas.openxmlformats.org/officeDocument/2006/relationships/video" Target="file:///C:\Users\Tihanyi%20J&#243;zsef\Documents\powerpoint\anim&#225;ci&#243;k,%20filmek\filmanim&#225;ci&#243;\Chari\PFLWF1FR.avi" TargetMode="External"/><Relationship Id="rId1" Type="http://schemas.openxmlformats.org/officeDocument/2006/relationships/video" Target="file:///C:\Users\Tihanyi%20J&#243;zsef\Documents\powerpoint\anim&#225;ci&#243;k,%20filmek\filmanim&#225;ci&#243;\PowerPoint\MusFront.avi" TargetMode="Externa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2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hyperlink" Target="http://aboutjoints.com/physicianinfo/topics/biomechanicsknee/biomechanickneeimages/kneefigure3.13.gif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53.png"/><Relationship Id="rId4" Type="http://schemas.openxmlformats.org/officeDocument/2006/relationships/image" Target="../media/image6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wmf"/><Relationship Id="rId3" Type="http://schemas.openxmlformats.org/officeDocument/2006/relationships/notesSlide" Target="../notesSlides/notesSlide26.xml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9.gif"/><Relationship Id="rId5" Type="http://schemas.openxmlformats.org/officeDocument/2006/relationships/image" Target="../media/image68.gif"/><Relationship Id="rId4" Type="http://schemas.openxmlformats.org/officeDocument/2006/relationships/image" Target="../media/image67.g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7.xml"/><Relationship Id="rId4" Type="http://schemas.openxmlformats.org/officeDocument/2006/relationships/image" Target="../media/image7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8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79.wmf"/><Relationship Id="rId4" Type="http://schemas.openxmlformats.org/officeDocument/2006/relationships/oleObject" Target="../embeddings/oleObject16.bin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8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81.wmf"/><Relationship Id="rId4" Type="http://schemas.openxmlformats.org/officeDocument/2006/relationships/oleObject" Target="../embeddings/oleObject18.bin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dscape.com/viewpublication/1068" TargetMode="Externa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gi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gi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png"/><Relationship Id="rId5" Type="http://schemas.openxmlformats.org/officeDocument/2006/relationships/oleObject" Target="../embeddings/oleObject1.bin"/><Relationship Id="rId4" Type="http://schemas.openxmlformats.org/officeDocument/2006/relationships/audio" Target="../media/audio1.wav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gi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://kehoephysio.files.wordpress.com/2012/05/varus-valgus.jpg" TargetMode="External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jpe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gif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onlinelibrary.wiley.com/doi/10.1002/pri.v17.1/issuetoc" TargetMode="Externa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4139952" y="3068960"/>
            <a:ext cx="4748064" cy="360041"/>
          </a:xfrm>
        </p:spPr>
        <p:txBody>
          <a:bodyPr>
            <a:noAutofit/>
          </a:bodyPr>
          <a:lstStyle/>
          <a:p>
            <a:r>
              <a:rPr lang="hu-HU" sz="2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 járás biomechanikája</a:t>
            </a:r>
            <a:endParaRPr lang="hu-HU" sz="2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4499992" y="4365104"/>
            <a:ext cx="4240560" cy="504056"/>
          </a:xfrm>
        </p:spPr>
        <p:txBody>
          <a:bodyPr>
            <a:noAutofit/>
          </a:bodyPr>
          <a:lstStyle/>
          <a:p>
            <a:r>
              <a:rPr lang="hu-HU" sz="105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Oktató:Prof. dr. Tihanyi József</a:t>
            </a:r>
          </a:p>
          <a:p>
            <a:r>
              <a:rPr lang="hu-HU" sz="1050" b="1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Rector</a:t>
            </a:r>
            <a:r>
              <a:rPr lang="hu-HU" sz="105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emeritus</a:t>
            </a:r>
          </a:p>
          <a:p>
            <a:r>
              <a:rPr lang="hu-HU" sz="105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MTA doktora</a:t>
            </a:r>
            <a:endParaRPr lang="hu-HU" sz="105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ábláza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4672668"/>
              </p:ext>
            </p:extLst>
          </p:nvPr>
        </p:nvGraphicFramePr>
        <p:xfrm>
          <a:off x="1691680" y="188640"/>
          <a:ext cx="7056783" cy="59870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5088"/>
                <a:gridCol w="675088"/>
                <a:gridCol w="949344"/>
                <a:gridCol w="675088"/>
                <a:gridCol w="675088"/>
                <a:gridCol w="675088"/>
                <a:gridCol w="822764"/>
                <a:gridCol w="843860"/>
                <a:gridCol w="1065375"/>
              </a:tblGrid>
              <a:tr h="3823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1" u="none" strike="noStrike" dirty="0" err="1">
                          <a:effectLst/>
                        </a:rPr>
                        <a:t>Életkor</a:t>
                      </a:r>
                      <a:endParaRPr lang="en-GB" sz="14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400" b="1" i="1" u="none" strike="noStrike">
                          <a:effectLst/>
                        </a:rPr>
                        <a:t>frekvencia (lépés/min)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hu-HU" sz="1400" b="1" i="1" u="none" strike="noStrike">
                          <a:effectLst/>
                        </a:rPr>
                        <a:t>ciklus idő (s)</a:t>
                      </a:r>
                      <a:endParaRPr lang="hu-HU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400" b="1" i="1" u="none" strike="noStrike">
                          <a:effectLst/>
                        </a:rPr>
                        <a:t>lépéshossz (m)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400" b="1" i="1" u="none" strike="noStrike">
                          <a:effectLst/>
                        </a:rPr>
                        <a:t>járás sebesség (m/s)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94971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0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1" u="none" strike="noStrike">
                          <a:effectLst/>
                        </a:rPr>
                        <a:t> 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1" u="none" strike="noStrike">
                          <a:effectLst/>
                        </a:rPr>
                        <a:t> 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1" u="none" strike="noStrike">
                          <a:effectLst/>
                        </a:rPr>
                        <a:t> 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1" u="none" strike="noStrike">
                          <a:effectLst/>
                        </a:rPr>
                        <a:t> 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1" u="none" strike="noStrike">
                          <a:effectLst/>
                        </a:rPr>
                        <a:t> 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1" u="none" strike="noStrike">
                          <a:effectLst/>
                        </a:rPr>
                        <a:t> 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1" u="none" strike="noStrike">
                          <a:effectLst/>
                        </a:rPr>
                        <a:t> 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1" u="none" strike="noStrike">
                          <a:effectLst/>
                        </a:rPr>
                        <a:t> 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</a:tr>
              <a:tr h="194971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0,5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1" u="none" strike="noStrike">
                          <a:effectLst/>
                        </a:rPr>
                        <a:t> 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1" u="none" strike="noStrike">
                          <a:effectLst/>
                        </a:rPr>
                        <a:t> 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1" u="none" strike="noStrike">
                          <a:effectLst/>
                        </a:rPr>
                        <a:t> 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1" u="none" strike="noStrike">
                          <a:effectLst/>
                        </a:rPr>
                        <a:t> 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1" u="none" strike="noStrike">
                          <a:effectLst/>
                        </a:rPr>
                        <a:t> 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1" u="none" strike="noStrike">
                          <a:effectLst/>
                        </a:rPr>
                        <a:t> 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1" u="none" strike="noStrike">
                          <a:effectLst/>
                        </a:rPr>
                        <a:t> 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1" u="none" strike="noStrike">
                          <a:effectLst/>
                        </a:rPr>
                        <a:t> 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</a:tr>
              <a:tr h="194971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1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127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223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0,54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0,94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0,29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0,58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0,32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0,96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</a:tr>
              <a:tr h="194971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1,5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126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212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0,57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0,95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0,33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0,66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0,39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1,03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</a:tr>
              <a:tr h="194971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2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125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201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0,6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0,96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0,37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0,73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0,45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1,09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</a:tr>
              <a:tr h="194971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2,5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124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190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0,63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0,97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0,42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0,81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0,52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1,16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</a:tr>
              <a:tr h="194971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3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123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188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0,64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0,98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0,46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0,89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0,58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1,22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</a:tr>
              <a:tr h="194971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3,5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122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186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0,65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0,99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0,54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1,04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0,67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1,32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</a:tr>
              <a:tr h="194971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4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121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184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0,65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0,99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0,54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1,04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0,67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1,32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</a:tr>
              <a:tr h="194971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4,5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1" u="none" strike="noStrike">
                          <a:effectLst/>
                        </a:rPr>
                        <a:t> 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1" u="none" strike="noStrike">
                          <a:effectLst/>
                        </a:rPr>
                        <a:t> 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1" u="none" strike="noStrike">
                          <a:effectLst/>
                        </a:rPr>
                        <a:t> 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1" u="none" strike="noStrike">
                          <a:effectLst/>
                        </a:rPr>
                        <a:t> 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1" u="none" strike="noStrike">
                          <a:effectLst/>
                        </a:rPr>
                        <a:t> 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1" u="none" strike="noStrike">
                          <a:effectLst/>
                        </a:rPr>
                        <a:t> 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1" u="none" strike="noStrike">
                          <a:effectLst/>
                        </a:rPr>
                        <a:t> 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1" u="none" strike="noStrike">
                          <a:effectLst/>
                        </a:rPr>
                        <a:t> 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</a:tr>
              <a:tr h="194971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5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119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180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0,67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1,01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0,59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1,1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0,71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1,37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</a:tr>
              <a:tr h="194971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5,5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1" u="none" strike="noStrike">
                          <a:effectLst/>
                        </a:rPr>
                        <a:t> 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1" u="none" strike="noStrike">
                          <a:effectLst/>
                        </a:rPr>
                        <a:t> 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1" u="none" strike="noStrike">
                          <a:effectLst/>
                        </a:rPr>
                        <a:t> 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1" u="none" strike="noStrike">
                          <a:effectLst/>
                        </a:rPr>
                        <a:t> 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1" u="none" strike="noStrike">
                          <a:effectLst/>
                        </a:rPr>
                        <a:t> 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1" u="none" strike="noStrike">
                          <a:effectLst/>
                        </a:rPr>
                        <a:t> 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1" u="none" strike="noStrike">
                          <a:effectLst/>
                        </a:rPr>
                        <a:t> 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1" u="none" strike="noStrike">
                          <a:effectLst/>
                        </a:rPr>
                        <a:t> 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</a:tr>
              <a:tr h="194971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6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117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176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0,68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1,03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0,64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1,16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0,75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1,43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</a:tr>
              <a:tr h="194971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6,5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1" u="none" strike="noStrike" dirty="0">
                          <a:effectLst/>
                        </a:rPr>
                        <a:t> </a:t>
                      </a:r>
                      <a:endParaRPr lang="en-GB" sz="14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1" u="none" strike="noStrike">
                          <a:effectLst/>
                        </a:rPr>
                        <a:t> 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1" u="none" strike="noStrike">
                          <a:effectLst/>
                        </a:rPr>
                        <a:t> 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1" u="none" strike="noStrike">
                          <a:effectLst/>
                        </a:rPr>
                        <a:t> 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1" u="none" strike="noStrike">
                          <a:effectLst/>
                        </a:rPr>
                        <a:t> 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1" u="none" strike="noStrike">
                          <a:effectLst/>
                        </a:rPr>
                        <a:t> 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1" u="none" strike="noStrike">
                          <a:effectLst/>
                        </a:rPr>
                        <a:t> 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1" u="none" strike="noStrike">
                          <a:effectLst/>
                        </a:rPr>
                        <a:t> 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</a:tr>
              <a:tr h="194971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7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115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172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0,7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1,04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0,69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1,22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0,8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1,48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</a:tr>
              <a:tr h="194971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7,5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1" u="none" strike="noStrike">
                          <a:effectLst/>
                        </a:rPr>
                        <a:t> 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1" u="none" strike="noStrike">
                          <a:effectLst/>
                        </a:rPr>
                        <a:t> 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1" u="none" strike="noStrike">
                          <a:effectLst/>
                        </a:rPr>
                        <a:t> 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1" u="none" strike="noStrike">
                          <a:effectLst/>
                        </a:rPr>
                        <a:t> 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1" u="none" strike="noStrike">
                          <a:effectLst/>
                        </a:rPr>
                        <a:t> 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1" u="none" strike="noStrike">
                          <a:effectLst/>
                        </a:rPr>
                        <a:t> 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1" u="none" strike="noStrike">
                          <a:effectLst/>
                        </a:rPr>
                        <a:t> 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1" u="none" strike="noStrike">
                          <a:effectLst/>
                        </a:rPr>
                        <a:t> 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</a:tr>
              <a:tr h="194971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8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113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169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0,71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1,06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0,75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1,3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0,82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1,5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</a:tr>
              <a:tr h="194971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8,5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1" u="none" strike="noStrike">
                          <a:effectLst/>
                        </a:rPr>
                        <a:t> 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1" u="none" strike="noStrike">
                          <a:effectLst/>
                        </a:rPr>
                        <a:t> 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1" u="none" strike="noStrike">
                          <a:effectLst/>
                        </a:rPr>
                        <a:t> 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1" u="none" strike="noStrike">
                          <a:effectLst/>
                        </a:rPr>
                        <a:t> 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1" u="none" strike="noStrike">
                          <a:effectLst/>
                        </a:rPr>
                        <a:t> 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1" u="none" strike="noStrike">
                          <a:effectLst/>
                        </a:rPr>
                        <a:t> 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1" u="none" strike="noStrike">
                          <a:effectLst/>
                        </a:rPr>
                        <a:t> 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1" u="none" strike="noStrike">
                          <a:effectLst/>
                        </a:rPr>
                        <a:t> 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</a:tr>
              <a:tr h="194971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9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111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166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0,72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1,08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0,82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1,37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0,83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1,53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</a:tr>
              <a:tr h="194971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9,5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1" u="none" strike="noStrike">
                          <a:effectLst/>
                        </a:rPr>
                        <a:t> 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1" u="none" strike="noStrike">
                          <a:effectLst/>
                        </a:rPr>
                        <a:t> 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1" u="none" strike="noStrike">
                          <a:effectLst/>
                        </a:rPr>
                        <a:t> 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1" u="none" strike="noStrike">
                          <a:effectLst/>
                        </a:rPr>
                        <a:t> 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1" u="none" strike="noStrike">
                          <a:effectLst/>
                        </a:rPr>
                        <a:t> 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1" u="none" strike="noStrike">
                          <a:effectLst/>
                        </a:rPr>
                        <a:t> 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1" u="none" strike="noStrike">
                          <a:effectLst/>
                        </a:rPr>
                        <a:t> 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1" u="none" strike="noStrike">
                          <a:effectLst/>
                        </a:rPr>
                        <a:t> 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</a:tr>
              <a:tr h="194971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10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109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162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0,74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1,1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0,88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1,45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0,85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1,55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</a:tr>
              <a:tr h="194971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10,5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1" u="none" strike="noStrike">
                          <a:effectLst/>
                        </a:rPr>
                        <a:t> 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1" u="none" strike="noStrike">
                          <a:effectLst/>
                        </a:rPr>
                        <a:t> 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1" u="none" strike="noStrike">
                          <a:effectLst/>
                        </a:rPr>
                        <a:t> 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1" u="none" strike="noStrike">
                          <a:effectLst/>
                        </a:rPr>
                        <a:t> 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1" u="none" strike="noStrike">
                          <a:effectLst/>
                        </a:rPr>
                        <a:t> 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1" u="none" strike="noStrike">
                          <a:effectLst/>
                        </a:rPr>
                        <a:t> 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1" u="none" strike="noStrike">
                          <a:effectLst/>
                        </a:rPr>
                        <a:t> 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1" u="none" strike="noStrike">
                          <a:effectLst/>
                        </a:rPr>
                        <a:t> 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</a:tr>
              <a:tr h="194971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11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107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 dirty="0">
                          <a:effectLst/>
                        </a:rPr>
                        <a:t>159</a:t>
                      </a:r>
                      <a:endParaRPr lang="en-GB" sz="14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0,75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1,12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0,92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1,49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0,86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1,57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</a:tr>
              <a:tr h="194971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11,5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1" u="none" strike="noStrike">
                          <a:effectLst/>
                        </a:rPr>
                        <a:t> 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1" u="none" strike="noStrike">
                          <a:effectLst/>
                        </a:rPr>
                        <a:t> 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1" u="none" strike="noStrike">
                          <a:effectLst/>
                        </a:rPr>
                        <a:t> 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1" u="none" strike="noStrike">
                          <a:effectLst/>
                        </a:rPr>
                        <a:t> 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1" u="none" strike="noStrike">
                          <a:effectLst/>
                        </a:rPr>
                        <a:t> 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1" u="none" strike="noStrike">
                          <a:effectLst/>
                        </a:rPr>
                        <a:t> 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1" u="none" strike="noStrike">
                          <a:effectLst/>
                        </a:rPr>
                        <a:t> 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1" u="none" strike="noStrike">
                          <a:effectLst/>
                        </a:rPr>
                        <a:t> 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</a:tr>
              <a:tr h="194971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12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105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156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0,77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1,14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0,96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1,54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>
                          <a:effectLst/>
                        </a:rPr>
                        <a:t>0,88</a:t>
                      </a:r>
                      <a:endParaRPr lang="en-GB" sz="1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1" u="none" strike="noStrike" dirty="0">
                          <a:effectLst/>
                        </a:rPr>
                        <a:t>1,6</a:t>
                      </a:r>
                      <a:endParaRPr lang="en-GB" sz="14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</a:tr>
            </a:tbl>
          </a:graphicData>
        </a:graphic>
      </p:graphicFrame>
      <p:sp>
        <p:nvSpPr>
          <p:cNvPr id="4" name="Szövegdoboz 3"/>
          <p:cNvSpPr txBox="1"/>
          <p:nvPr/>
        </p:nvSpPr>
        <p:spPr>
          <a:xfrm>
            <a:off x="35496" y="1237402"/>
            <a:ext cx="1800200" cy="12003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A járás alapadatai 1 és 12 éves életkor között</a:t>
            </a:r>
            <a:endParaRPr lang="en-GB" b="1" dirty="0"/>
          </a:p>
        </p:txBody>
      </p:sp>
      <p:sp>
        <p:nvSpPr>
          <p:cNvPr id="5" name="Szövegdoboz 4"/>
          <p:cNvSpPr txBox="1"/>
          <p:nvPr/>
        </p:nvSpPr>
        <p:spPr>
          <a:xfrm>
            <a:off x="215516" y="5229200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err="1" smtClean="0"/>
              <a:t>Sutherland</a:t>
            </a:r>
            <a:r>
              <a:rPr lang="hu-HU" sz="1400" dirty="0" smtClean="0"/>
              <a:t> et </a:t>
            </a:r>
            <a:r>
              <a:rPr lang="hu-HU" sz="1400" dirty="0" err="1" smtClean="0"/>
              <a:t>al</a:t>
            </a:r>
            <a:r>
              <a:rPr lang="hu-HU" sz="1400" dirty="0" smtClean="0"/>
              <a:t>. 1988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93204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456528"/>
              </p:ext>
            </p:extLst>
          </p:nvPr>
        </p:nvGraphicFramePr>
        <p:xfrm>
          <a:off x="1763688" y="722313"/>
          <a:ext cx="5328592" cy="34267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Szövegdoboz 4"/>
          <p:cNvSpPr txBox="1"/>
          <p:nvPr/>
        </p:nvSpPr>
        <p:spPr>
          <a:xfrm>
            <a:off x="1115616" y="260648"/>
            <a:ext cx="763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Lépésfrekvencia változása 1 és 12 éves kor között</a:t>
            </a:r>
            <a:endParaRPr lang="en-GB" sz="2400" dirty="0"/>
          </a:p>
        </p:txBody>
      </p:sp>
      <p:graphicFrame>
        <p:nvGraphicFramePr>
          <p:cNvPr id="3" name="Objektum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3598407"/>
              </p:ext>
            </p:extLst>
          </p:nvPr>
        </p:nvGraphicFramePr>
        <p:xfrm>
          <a:off x="4114800" y="332105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85" name="Equation" r:id="rId4" imgW="914400" imgH="215640" progId="Equation.3">
                  <p:embed/>
                </p:oleObj>
              </mc:Choice>
              <mc:Fallback>
                <p:oleObj name="Equation" r:id="rId4" imgW="914400" imgH="215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14800" y="332105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Szövegdoboz 6"/>
          <p:cNvSpPr txBox="1"/>
          <p:nvPr/>
        </p:nvSpPr>
        <p:spPr>
          <a:xfrm>
            <a:off x="215516" y="5229200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err="1" smtClean="0"/>
              <a:t>Sutherland</a:t>
            </a:r>
            <a:r>
              <a:rPr lang="hu-HU" sz="1400" dirty="0" smtClean="0"/>
              <a:t> et </a:t>
            </a:r>
            <a:r>
              <a:rPr lang="hu-HU" sz="1400" dirty="0" err="1" smtClean="0"/>
              <a:t>al</a:t>
            </a:r>
            <a:r>
              <a:rPr lang="hu-HU" sz="1400" dirty="0" smtClean="0"/>
              <a:t>. 1988</a:t>
            </a:r>
            <a:endParaRPr lang="en-GB" sz="1400" dirty="0"/>
          </a:p>
        </p:txBody>
      </p:sp>
      <p:sp>
        <p:nvSpPr>
          <p:cNvPr id="8" name="Szövegdoboz 7"/>
          <p:cNvSpPr txBox="1"/>
          <p:nvPr/>
        </p:nvSpPr>
        <p:spPr>
          <a:xfrm>
            <a:off x="2411760" y="2060848"/>
            <a:ext cx="72008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127</a:t>
            </a:r>
            <a:endParaRPr lang="en-US" dirty="0"/>
          </a:p>
        </p:txBody>
      </p:sp>
      <p:sp>
        <p:nvSpPr>
          <p:cNvPr id="9" name="Szövegdoboz 8"/>
          <p:cNvSpPr txBox="1"/>
          <p:nvPr/>
        </p:nvSpPr>
        <p:spPr>
          <a:xfrm>
            <a:off x="2483768" y="1124744"/>
            <a:ext cx="72008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223</a:t>
            </a:r>
            <a:endParaRPr lang="en-US" dirty="0"/>
          </a:p>
        </p:txBody>
      </p:sp>
      <p:sp>
        <p:nvSpPr>
          <p:cNvPr id="10" name="Szövegdoboz 9"/>
          <p:cNvSpPr txBox="1"/>
          <p:nvPr/>
        </p:nvSpPr>
        <p:spPr>
          <a:xfrm>
            <a:off x="6732240" y="2267580"/>
            <a:ext cx="72008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105</a:t>
            </a:r>
            <a:endParaRPr lang="en-US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6804248" y="1763524"/>
            <a:ext cx="72008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156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40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051050"/>
            <a:ext cx="4584700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12" y="2051050"/>
            <a:ext cx="4584700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2555776" y="40466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/>
              <a:t>Lépésfrekvencia és életkor</a:t>
            </a:r>
            <a:endParaRPr lang="en-GB" sz="28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1691680" y="1556792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i="1" dirty="0" smtClean="0"/>
              <a:t>Nők</a:t>
            </a:r>
            <a:endParaRPr lang="en-GB" sz="2400" b="1" i="1" dirty="0"/>
          </a:p>
        </p:txBody>
      </p:sp>
      <p:sp>
        <p:nvSpPr>
          <p:cNvPr id="8" name="Szövegdoboz 7"/>
          <p:cNvSpPr txBox="1"/>
          <p:nvPr/>
        </p:nvSpPr>
        <p:spPr>
          <a:xfrm>
            <a:off x="5940152" y="1556792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i="1" dirty="0" smtClean="0"/>
              <a:t>Férfiak</a:t>
            </a:r>
            <a:endParaRPr lang="en-GB" sz="2400" b="1" i="1" dirty="0"/>
          </a:p>
        </p:txBody>
      </p:sp>
      <p:sp>
        <p:nvSpPr>
          <p:cNvPr id="5" name="Szövegdoboz 4"/>
          <p:cNvSpPr txBox="1"/>
          <p:nvPr/>
        </p:nvSpPr>
        <p:spPr>
          <a:xfrm>
            <a:off x="1331640" y="5733256"/>
            <a:ext cx="4392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err="1" smtClean="0"/>
              <a:t>Whitle</a:t>
            </a:r>
            <a:r>
              <a:rPr lang="hu-HU" sz="1600" dirty="0" smtClean="0"/>
              <a:t> MW. </a:t>
            </a:r>
            <a:r>
              <a:rPr lang="hu-HU" sz="1600" dirty="0" err="1" smtClean="0"/>
              <a:t>Gait</a:t>
            </a:r>
            <a:r>
              <a:rPr lang="hu-HU" sz="1600" dirty="0" smtClean="0"/>
              <a:t> </a:t>
            </a:r>
            <a:r>
              <a:rPr lang="hu-HU" sz="1600" dirty="0" err="1" smtClean="0"/>
              <a:t>analysis</a:t>
            </a:r>
            <a:r>
              <a:rPr lang="hu-HU" sz="1600" dirty="0" smtClean="0"/>
              <a:t> an </a:t>
            </a:r>
            <a:r>
              <a:rPr lang="hu-HU" sz="1600" dirty="0" err="1" smtClean="0"/>
              <a:t>introduction</a:t>
            </a:r>
            <a:r>
              <a:rPr lang="hu-HU" sz="1600" dirty="0" smtClean="0"/>
              <a:t> 1996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50409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3460539"/>
              </p:ext>
            </p:extLst>
          </p:nvPr>
        </p:nvGraphicFramePr>
        <p:xfrm>
          <a:off x="1763688" y="1693912"/>
          <a:ext cx="5180608" cy="3535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zövegdoboz 3"/>
          <p:cNvSpPr txBox="1"/>
          <p:nvPr/>
        </p:nvSpPr>
        <p:spPr>
          <a:xfrm>
            <a:off x="1115616" y="836712"/>
            <a:ext cx="763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Lépésciklus hosszúság változása 1 és 12 éves kor között</a:t>
            </a:r>
            <a:endParaRPr lang="en-GB" sz="24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215516" y="5229200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err="1" smtClean="0"/>
              <a:t>Sutherland</a:t>
            </a:r>
            <a:r>
              <a:rPr lang="hu-HU" sz="1400" dirty="0" smtClean="0"/>
              <a:t> et </a:t>
            </a:r>
            <a:r>
              <a:rPr lang="hu-HU" sz="1400" dirty="0" err="1" smtClean="0"/>
              <a:t>al</a:t>
            </a:r>
            <a:r>
              <a:rPr lang="hu-HU" sz="1400" dirty="0" smtClean="0"/>
              <a:t>. 1988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71081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257276"/>
            <a:ext cx="4584700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57276"/>
            <a:ext cx="4584700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1763688" y="404664"/>
            <a:ext cx="54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/>
              <a:t>Lépésciklus hossz (m) és életkor</a:t>
            </a:r>
            <a:endParaRPr lang="en-GB" sz="28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1691680" y="1556792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i="1" dirty="0" smtClean="0"/>
              <a:t>Nők</a:t>
            </a:r>
            <a:endParaRPr lang="en-GB" sz="2400" b="1" i="1" dirty="0"/>
          </a:p>
        </p:txBody>
      </p:sp>
      <p:sp>
        <p:nvSpPr>
          <p:cNvPr id="6" name="Szövegdoboz 5"/>
          <p:cNvSpPr txBox="1"/>
          <p:nvPr/>
        </p:nvSpPr>
        <p:spPr>
          <a:xfrm>
            <a:off x="5940152" y="1556792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i="1" dirty="0" smtClean="0"/>
              <a:t>Férfiak</a:t>
            </a:r>
            <a:endParaRPr lang="en-GB" sz="2400" b="1" i="1" dirty="0"/>
          </a:p>
        </p:txBody>
      </p:sp>
      <p:sp>
        <p:nvSpPr>
          <p:cNvPr id="7" name="Szövegdoboz 6"/>
          <p:cNvSpPr txBox="1"/>
          <p:nvPr/>
        </p:nvSpPr>
        <p:spPr>
          <a:xfrm>
            <a:off x="1331640" y="5733256"/>
            <a:ext cx="4392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err="1" smtClean="0"/>
              <a:t>Whitle</a:t>
            </a:r>
            <a:r>
              <a:rPr lang="hu-HU" sz="1600" dirty="0" smtClean="0"/>
              <a:t> MW. </a:t>
            </a:r>
            <a:r>
              <a:rPr lang="hu-HU" sz="1600" dirty="0" err="1" smtClean="0"/>
              <a:t>Gait</a:t>
            </a:r>
            <a:r>
              <a:rPr lang="hu-HU" sz="1600" dirty="0" smtClean="0"/>
              <a:t> </a:t>
            </a:r>
            <a:r>
              <a:rPr lang="hu-HU" sz="1600" dirty="0" err="1" smtClean="0"/>
              <a:t>analysis</a:t>
            </a:r>
            <a:r>
              <a:rPr lang="hu-HU" sz="1600" dirty="0" smtClean="0"/>
              <a:t> an </a:t>
            </a:r>
            <a:r>
              <a:rPr lang="hu-HU" sz="1600" dirty="0" err="1" smtClean="0"/>
              <a:t>introduction</a:t>
            </a:r>
            <a:r>
              <a:rPr lang="hu-HU" sz="1600" dirty="0" smtClean="0"/>
              <a:t> 1996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9020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8529309"/>
              </p:ext>
            </p:extLst>
          </p:nvPr>
        </p:nvGraphicFramePr>
        <p:xfrm>
          <a:off x="1835696" y="1628800"/>
          <a:ext cx="5239122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zövegdoboz 3"/>
          <p:cNvSpPr txBox="1"/>
          <p:nvPr/>
        </p:nvSpPr>
        <p:spPr>
          <a:xfrm>
            <a:off x="1115616" y="260648"/>
            <a:ext cx="763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Lépésciklus idejének változása 1 és 12 éves kor között</a:t>
            </a:r>
            <a:endParaRPr lang="en-GB" sz="24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215516" y="5229200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err="1" smtClean="0"/>
              <a:t>Sutherland</a:t>
            </a:r>
            <a:r>
              <a:rPr lang="hu-HU" sz="1400" dirty="0" smtClean="0"/>
              <a:t> et </a:t>
            </a:r>
            <a:r>
              <a:rPr lang="hu-HU" sz="1400" dirty="0" err="1" smtClean="0"/>
              <a:t>al</a:t>
            </a:r>
            <a:r>
              <a:rPr lang="hu-HU" sz="1400" dirty="0" smtClean="0"/>
              <a:t>. 1988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18037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555776" y="40466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/>
              <a:t>Lépésciklus idő és életkor</a:t>
            </a:r>
            <a:endParaRPr lang="en-GB" sz="28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1691680" y="1556792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i="1" dirty="0" smtClean="0"/>
              <a:t>Nők</a:t>
            </a:r>
            <a:endParaRPr lang="en-GB" sz="2400" b="1" i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5940152" y="1556792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i="1" dirty="0" smtClean="0"/>
              <a:t>Férfiak</a:t>
            </a:r>
            <a:endParaRPr lang="en-GB" sz="2400" b="1" i="1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257276"/>
            <a:ext cx="4578350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154" y="2257276"/>
            <a:ext cx="4578350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1331640" y="5733256"/>
            <a:ext cx="4392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err="1" smtClean="0"/>
              <a:t>Whitle</a:t>
            </a:r>
            <a:r>
              <a:rPr lang="hu-HU" sz="1600" dirty="0" smtClean="0"/>
              <a:t> MW. </a:t>
            </a:r>
            <a:r>
              <a:rPr lang="hu-HU" sz="1600" dirty="0" err="1" smtClean="0"/>
              <a:t>Gait</a:t>
            </a:r>
            <a:r>
              <a:rPr lang="hu-HU" sz="1600" dirty="0" smtClean="0"/>
              <a:t> </a:t>
            </a:r>
            <a:r>
              <a:rPr lang="hu-HU" sz="1600" dirty="0" err="1" smtClean="0"/>
              <a:t>analysis</a:t>
            </a:r>
            <a:r>
              <a:rPr lang="hu-HU" sz="1600" dirty="0" smtClean="0"/>
              <a:t> an </a:t>
            </a:r>
            <a:r>
              <a:rPr lang="hu-HU" sz="1600" dirty="0" err="1" smtClean="0"/>
              <a:t>introduction</a:t>
            </a:r>
            <a:r>
              <a:rPr lang="hu-HU" sz="1600" dirty="0" smtClean="0"/>
              <a:t> 1996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83354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115616" y="260648"/>
            <a:ext cx="763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Járássebesség változása 1 és 12 éves kor között</a:t>
            </a:r>
            <a:endParaRPr lang="en-GB" sz="2400" dirty="0"/>
          </a:p>
        </p:txBody>
      </p:sp>
      <p:graphicFrame>
        <p:nvGraphicFramePr>
          <p:cNvPr id="3" name="Diagram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0209163"/>
              </p:ext>
            </p:extLst>
          </p:nvPr>
        </p:nvGraphicFramePr>
        <p:xfrm>
          <a:off x="1907704" y="1011932"/>
          <a:ext cx="4907657" cy="3281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Diagram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2552501"/>
              </p:ext>
            </p:extLst>
          </p:nvPr>
        </p:nvGraphicFramePr>
        <p:xfrm>
          <a:off x="3294112" y="4221088"/>
          <a:ext cx="3275856" cy="1735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038" y="980728"/>
            <a:ext cx="7484683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215516" y="5229200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err="1" smtClean="0"/>
              <a:t>Sutherland</a:t>
            </a:r>
            <a:r>
              <a:rPr lang="hu-HU" sz="1400" dirty="0" smtClean="0"/>
              <a:t> et </a:t>
            </a:r>
            <a:r>
              <a:rPr lang="hu-HU" sz="1400" dirty="0" err="1" smtClean="0"/>
              <a:t>al</a:t>
            </a:r>
            <a:r>
              <a:rPr lang="hu-HU" sz="1400" dirty="0" smtClean="0"/>
              <a:t>. 1988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427137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555776" y="40466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/>
              <a:t>Járássebesség és életkor</a:t>
            </a:r>
            <a:endParaRPr lang="en-GB" sz="28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1691680" y="1556792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i="1" dirty="0" smtClean="0"/>
              <a:t>Nők</a:t>
            </a:r>
            <a:endParaRPr lang="en-GB" sz="2400" b="1" i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5940152" y="1556792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i="1" dirty="0" smtClean="0"/>
              <a:t>Férfiak</a:t>
            </a:r>
            <a:endParaRPr lang="en-GB" sz="2400" b="1" i="1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2257276"/>
            <a:ext cx="4578350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12" y="2257276"/>
            <a:ext cx="4584700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1331640" y="5733256"/>
            <a:ext cx="4392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err="1" smtClean="0"/>
              <a:t>Whitle</a:t>
            </a:r>
            <a:r>
              <a:rPr lang="hu-HU" sz="1600" dirty="0" smtClean="0"/>
              <a:t> MW. </a:t>
            </a:r>
            <a:r>
              <a:rPr lang="hu-HU" sz="1600" dirty="0" err="1" smtClean="0"/>
              <a:t>Gait</a:t>
            </a:r>
            <a:r>
              <a:rPr lang="hu-HU" sz="1600" dirty="0" smtClean="0"/>
              <a:t> </a:t>
            </a:r>
            <a:r>
              <a:rPr lang="hu-HU" sz="1600" dirty="0" err="1" smtClean="0"/>
              <a:t>analysis</a:t>
            </a:r>
            <a:r>
              <a:rPr lang="hu-HU" sz="1600" dirty="0" smtClean="0"/>
              <a:t> an </a:t>
            </a:r>
            <a:r>
              <a:rPr lang="hu-HU" sz="1600" dirty="0" err="1" smtClean="0"/>
              <a:t>introduction</a:t>
            </a:r>
            <a:r>
              <a:rPr lang="hu-HU" sz="1600" dirty="0" smtClean="0"/>
              <a:t> 1996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9495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 lIns="92075" tIns="46038" rIns="92075" bIns="46038"/>
          <a:lstStyle/>
          <a:p>
            <a:pPr eaLnBrk="1" hangingPunct="1"/>
            <a:r>
              <a:rPr lang="hu-HU" sz="4000" b="1" smtClean="0"/>
              <a:t>A JÁRÁS ALAPADATAI</a:t>
            </a:r>
          </a:p>
        </p:txBody>
      </p:sp>
      <p:graphicFrame>
        <p:nvGraphicFramePr>
          <p:cNvPr id="5122" name="Object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35927450"/>
              </p:ext>
            </p:extLst>
          </p:nvPr>
        </p:nvGraphicFramePr>
        <p:xfrm>
          <a:off x="1043608" y="1412776"/>
          <a:ext cx="6964362" cy="403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5" name="Document" r:id="rId4" imgW="7784742" imgH="4515298" progId="Word.Document.8">
                  <p:embed/>
                </p:oleObj>
              </mc:Choice>
              <mc:Fallback>
                <p:oleObj name="Document" r:id="rId4" imgW="7784742" imgH="4515298" progId="Word.Documen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3608" y="1412776"/>
                        <a:ext cx="6964362" cy="403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1809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orráskép megtekinté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620688"/>
            <a:ext cx="4501629" cy="4501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34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9724" name="Group 1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6974408"/>
              </p:ext>
            </p:extLst>
          </p:nvPr>
        </p:nvGraphicFramePr>
        <p:xfrm>
          <a:off x="1403350" y="1773039"/>
          <a:ext cx="2641600" cy="3441392"/>
        </p:xfrm>
        <a:graphic>
          <a:graphicData uri="http://schemas.openxmlformats.org/drawingml/2006/table">
            <a:tbl>
              <a:tblPr/>
              <a:tblGrid>
                <a:gridCol w="2641600"/>
              </a:tblGrid>
              <a:tr h="563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_Times New Roman" charset="0"/>
                          <a:cs typeface="Times New Roman" pitchFamily="18" charset="0"/>
                        </a:rPr>
                        <a:t>sebesség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_Times New Roman" charset="0"/>
                          <a:cs typeface="Times New Roman" pitchFamily="18" charset="0"/>
                        </a:rPr>
                        <a:t> (m/s)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5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_Times New Roman" charset="0"/>
                          <a:cs typeface="Times New Roman" pitchFamily="18" charset="0"/>
                        </a:rPr>
                        <a:t>lépéshossz (m)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3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_Times New Roman" charset="0"/>
                          <a:cs typeface="Times New Roman" pitchFamily="18" charset="0"/>
                        </a:rPr>
                        <a:t>lépésfrekv. (lépés/s)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3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_Times New Roman" charset="0"/>
                          <a:cs typeface="Times New Roman" pitchFamily="18" charset="0"/>
                        </a:rPr>
                        <a:t>kontaktidő (s)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5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_Times New Roman" charset="0"/>
                          <a:cs typeface="Times New Roman" pitchFamily="18" charset="0"/>
                        </a:rPr>
                        <a:t>Egy</a:t>
                      </a:r>
                      <a:r>
                        <a:rPr kumimoji="0" lang="hu-H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_Times New Roman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_Times New Roman" charset="0"/>
                          <a:cs typeface="Times New Roman" pitchFamily="18" charset="0"/>
                        </a:rPr>
                        <a:t>lábas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_Times New Roman" charset="0"/>
                          <a:cs typeface="Times New Roman" pitchFamily="18" charset="0"/>
                        </a:rPr>
                        <a:t> (%)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04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_Times New Roman" charset="0"/>
                          <a:cs typeface="Times New Roman" pitchFamily="18" charset="0"/>
                        </a:rPr>
                        <a:t>Két</a:t>
                      </a:r>
                      <a:r>
                        <a:rPr kumimoji="0" lang="hu-H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_Times New Roman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_Times New Roman" charset="0"/>
                          <a:cs typeface="Times New Roman" pitchFamily="18" charset="0"/>
                        </a:rPr>
                        <a:t>lábas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_Times New Roman" charset="0"/>
                          <a:cs typeface="Times New Roman" pitchFamily="18" charset="0"/>
                        </a:rPr>
                        <a:t> (%)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09645" name="Group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0086876"/>
              </p:ext>
            </p:extLst>
          </p:nvPr>
        </p:nvGraphicFramePr>
        <p:xfrm>
          <a:off x="6588125" y="1773039"/>
          <a:ext cx="1198585" cy="3456160"/>
        </p:xfrm>
        <a:graphic>
          <a:graphicData uri="http://schemas.openxmlformats.org/drawingml/2006/table">
            <a:tbl>
              <a:tblPr/>
              <a:tblGrid>
                <a:gridCol w="1198585"/>
              </a:tblGrid>
              <a:tr h="5536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M_Times New Roman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hu-H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M_Times New Roman" charset="0"/>
                          <a:cs typeface="Times New Roman" pitchFamily="18" charset="0"/>
                        </a:rPr>
                        <a:t>97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523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M_Times New Roman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hu-H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.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M_Times New Roman" charset="0"/>
                          <a:cs typeface="Times New Roman" pitchFamily="18" charset="0"/>
                        </a:rPr>
                        <a:t>60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36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M_Times New Roman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hu-H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M_Times New Roman" charset="0"/>
                          <a:cs typeface="Times New Roman" pitchFamily="18" charset="0"/>
                        </a:rPr>
                        <a:t>61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36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M_Times New Roman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hu-H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M_Times New Roman" charset="0"/>
                          <a:cs typeface="Times New Roman" pitchFamily="18" charset="0"/>
                        </a:rPr>
                        <a:t>77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523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M_Times New Roman" charset="0"/>
                          <a:cs typeface="Times New Roman" pitchFamily="18" charset="0"/>
                        </a:rPr>
                        <a:t>71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46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M_Times New Roman" charset="0"/>
                          <a:cs typeface="Times New Roman" pitchFamily="18" charset="0"/>
                        </a:rPr>
                        <a:t>29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09686" name="Group 1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6859017"/>
              </p:ext>
            </p:extLst>
          </p:nvPr>
        </p:nvGraphicFramePr>
        <p:xfrm>
          <a:off x="4067175" y="1773039"/>
          <a:ext cx="1296988" cy="3456161"/>
        </p:xfrm>
        <a:graphic>
          <a:graphicData uri="http://schemas.openxmlformats.org/drawingml/2006/table">
            <a:tbl>
              <a:tblPr/>
              <a:tblGrid>
                <a:gridCol w="1296988"/>
              </a:tblGrid>
              <a:tr h="5453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M_Times New Roman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hu-H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,3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M_Times New Roman" charset="0"/>
                          <a:cs typeface="Times New Roman" pitchFamily="18" charset="0"/>
                        </a:rPr>
                        <a:t>7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68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M_Times New Roman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hu-H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,32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53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2,5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53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1,0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90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43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09722" name="Group 1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9889190"/>
              </p:ext>
            </p:extLst>
          </p:nvPr>
        </p:nvGraphicFramePr>
        <p:xfrm>
          <a:off x="5364163" y="1773039"/>
          <a:ext cx="1223962" cy="3456160"/>
        </p:xfrm>
        <a:graphic>
          <a:graphicData uri="http://schemas.openxmlformats.org/drawingml/2006/table">
            <a:tbl>
              <a:tblPr/>
              <a:tblGrid>
                <a:gridCol w="1223962"/>
              </a:tblGrid>
              <a:tr h="5536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_Times New Roman" charset="0"/>
                          <a:cs typeface="Times New Roman" pitchFamily="18" charset="0"/>
                        </a:rPr>
                        <a:t>1.44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523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_Times New Roman" charset="0"/>
                          <a:cs typeface="Times New Roman" pitchFamily="18" charset="0"/>
                        </a:rPr>
                        <a:t>0.75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36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_Times New Roman" charset="0"/>
                          <a:cs typeface="Times New Roman" pitchFamily="18" charset="0"/>
                        </a:rPr>
                        <a:t>1.85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36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_Times New Roman" charset="0"/>
                          <a:cs typeface="Times New Roman" pitchFamily="18" charset="0"/>
                        </a:rPr>
                        <a:t>0.67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523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_Times New Roman" charset="0"/>
                          <a:cs typeface="Times New Roman" pitchFamily="18" charset="0"/>
                        </a:rPr>
                        <a:t>74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46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_Times New Roman" charset="0"/>
                          <a:cs typeface="Times New Roman" pitchFamily="18" charset="0"/>
                        </a:rPr>
                        <a:t>26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234" name="Text Box 157"/>
          <p:cNvSpPr txBox="1">
            <a:spLocks noChangeArrowheads="1"/>
          </p:cNvSpPr>
          <p:nvPr/>
        </p:nvSpPr>
        <p:spPr bwMode="auto">
          <a:xfrm>
            <a:off x="4139952" y="1268214"/>
            <a:ext cx="12241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dirty="0" smtClean="0"/>
              <a:t>Kisgyerek</a:t>
            </a:r>
            <a:endParaRPr lang="en-US" dirty="0"/>
          </a:p>
        </p:txBody>
      </p:sp>
      <p:sp>
        <p:nvSpPr>
          <p:cNvPr id="7235" name="Text Box 158"/>
          <p:cNvSpPr txBox="1">
            <a:spLocks noChangeArrowheads="1"/>
          </p:cNvSpPr>
          <p:nvPr/>
        </p:nvSpPr>
        <p:spPr bwMode="auto">
          <a:xfrm>
            <a:off x="5580063" y="1268214"/>
            <a:ext cx="9361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dirty="0" smtClean="0"/>
              <a:t>Felnőtt</a:t>
            </a:r>
            <a:endParaRPr lang="en-US" dirty="0"/>
          </a:p>
        </p:txBody>
      </p:sp>
      <p:sp>
        <p:nvSpPr>
          <p:cNvPr id="7236" name="Text Box 159"/>
          <p:cNvSpPr txBox="1">
            <a:spLocks noChangeArrowheads="1"/>
          </p:cNvSpPr>
          <p:nvPr/>
        </p:nvSpPr>
        <p:spPr bwMode="auto">
          <a:xfrm>
            <a:off x="6875463" y="1268214"/>
            <a:ext cx="7207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dirty="0" smtClean="0"/>
              <a:t>Idős</a:t>
            </a:r>
            <a:endParaRPr lang="en-US" dirty="0"/>
          </a:p>
        </p:txBody>
      </p:sp>
      <p:sp>
        <p:nvSpPr>
          <p:cNvPr id="2" name="Szövegdoboz 1"/>
          <p:cNvSpPr txBox="1"/>
          <p:nvPr/>
        </p:nvSpPr>
        <p:spPr>
          <a:xfrm>
            <a:off x="1259632" y="47667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/>
              <a:t>Az életkor hatása a járásadatokra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90177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ábláza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0267373"/>
              </p:ext>
            </p:extLst>
          </p:nvPr>
        </p:nvGraphicFramePr>
        <p:xfrm>
          <a:off x="1187624" y="1268759"/>
          <a:ext cx="7200801" cy="3931920"/>
        </p:xfrm>
        <a:graphic>
          <a:graphicData uri="http://schemas.openxmlformats.org/drawingml/2006/table">
            <a:tbl>
              <a:tblPr/>
              <a:tblGrid>
                <a:gridCol w="2400267"/>
                <a:gridCol w="2400267"/>
                <a:gridCol w="2400267"/>
              </a:tblGrid>
              <a:tr h="425061">
                <a:tc>
                  <a:txBody>
                    <a:bodyPr/>
                    <a:lstStyle/>
                    <a:p>
                      <a:endParaRPr lang="hu-HU" sz="24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9C2A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2400" dirty="0" smtClean="0"/>
                        <a:t>Férfik</a:t>
                      </a:r>
                      <a:endParaRPr lang="hu-HU" sz="24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9C2A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2400" dirty="0" smtClean="0"/>
                        <a:t>Nők </a:t>
                      </a:r>
                      <a:endParaRPr lang="hu-HU" sz="24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9C2A6"/>
                    </a:solidFill>
                  </a:tcPr>
                </a:tc>
              </a:tr>
              <a:tr h="425061">
                <a:tc>
                  <a:txBody>
                    <a:bodyPr/>
                    <a:lstStyle/>
                    <a:p>
                      <a:r>
                        <a:rPr lang="hu-HU" sz="2400" dirty="0" smtClean="0"/>
                        <a:t>Lépéshossz </a:t>
                      </a:r>
                      <a:r>
                        <a:rPr lang="hu-HU" sz="2400" dirty="0"/>
                        <a:t>(cm)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9C2A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2400"/>
                        <a:t>79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9C2A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2400"/>
                        <a:t>66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9C2A6"/>
                    </a:solidFill>
                  </a:tcPr>
                </a:tc>
              </a:tr>
              <a:tr h="743856">
                <a:tc>
                  <a:txBody>
                    <a:bodyPr/>
                    <a:lstStyle/>
                    <a:p>
                      <a:r>
                        <a:rPr lang="hu-HU" sz="2400" dirty="0" smtClean="0"/>
                        <a:t>Lépésciklus</a:t>
                      </a:r>
                      <a:r>
                        <a:rPr lang="hu-HU" sz="2400" baseline="0" dirty="0" smtClean="0"/>
                        <a:t> hossz </a:t>
                      </a:r>
                      <a:r>
                        <a:rPr lang="hu-HU" sz="2400" dirty="0" smtClean="0"/>
                        <a:t>(cm</a:t>
                      </a:r>
                      <a:r>
                        <a:rPr lang="hu-HU" sz="2400" dirty="0"/>
                        <a:t>)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9C2A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2400" dirty="0"/>
                        <a:t>158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9C2A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2400"/>
                        <a:t>132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9C2A6"/>
                    </a:solidFill>
                  </a:tcPr>
                </a:tc>
              </a:tr>
              <a:tr h="743856">
                <a:tc>
                  <a:txBody>
                    <a:bodyPr/>
                    <a:lstStyle/>
                    <a:p>
                      <a:r>
                        <a:rPr lang="hu-HU" sz="2400" dirty="0" smtClean="0"/>
                        <a:t>Lépésfrekvencia (lépés/perc) </a:t>
                      </a:r>
                      <a:endParaRPr lang="hu-HU" sz="24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9C2A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2400"/>
                        <a:t>117 (60-132)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9C2A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2400" dirty="0"/>
                        <a:t>117 (60 </a:t>
                      </a:r>
                      <a:r>
                        <a:rPr lang="hu-HU" sz="2400" dirty="0" smtClean="0"/>
                        <a:t>-132) </a:t>
                      </a:r>
                      <a:endParaRPr lang="hu-HU" sz="24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9C2A6"/>
                    </a:solidFill>
                  </a:tcPr>
                </a:tc>
              </a:tr>
              <a:tr h="425061">
                <a:tc>
                  <a:txBody>
                    <a:bodyPr/>
                    <a:lstStyle/>
                    <a:p>
                      <a:r>
                        <a:rPr lang="hu-HU" sz="2400" dirty="0" smtClean="0"/>
                        <a:t>Sebesség </a:t>
                      </a:r>
                      <a:r>
                        <a:rPr lang="hu-HU" sz="2400" dirty="0"/>
                        <a:t>(m/sec)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9C2A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2400"/>
                        <a:t>1.54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9C2A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2400"/>
                        <a:t>1.31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9C2A6"/>
                    </a:solidFill>
                  </a:tcPr>
                </a:tc>
              </a:tr>
              <a:tr h="425061">
                <a:tc>
                  <a:txBody>
                    <a:bodyPr/>
                    <a:lstStyle/>
                    <a:p>
                      <a:r>
                        <a:rPr lang="hu-HU" sz="2400" dirty="0" smtClean="0"/>
                        <a:t>Járásalap </a:t>
                      </a:r>
                      <a:r>
                        <a:rPr lang="hu-HU" sz="2400" dirty="0"/>
                        <a:t>(cm)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9C2A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2400"/>
                        <a:t>8.1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9C2A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2400"/>
                        <a:t>7.1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9C2A6"/>
                    </a:solidFill>
                  </a:tcPr>
                </a:tc>
              </a:tr>
              <a:tr h="425061">
                <a:tc>
                  <a:txBody>
                    <a:bodyPr/>
                    <a:lstStyle/>
                    <a:p>
                      <a:r>
                        <a:rPr lang="hu-HU" sz="2400" dirty="0" smtClean="0"/>
                        <a:t>Kifordítási</a:t>
                      </a:r>
                      <a:r>
                        <a:rPr lang="hu-HU" sz="2400" baseline="0" dirty="0" smtClean="0"/>
                        <a:t> szög (°)</a:t>
                      </a:r>
                      <a:r>
                        <a:rPr lang="hu-HU" sz="2400" dirty="0" smtClean="0"/>
                        <a:t> </a:t>
                      </a:r>
                      <a:endParaRPr lang="hu-HU" sz="24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9C2A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2400"/>
                        <a:t>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9C2A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2400" dirty="0"/>
                        <a:t>6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9C2A6"/>
                    </a:solidFill>
                  </a:tcPr>
                </a:tc>
              </a:tr>
            </a:tbl>
          </a:graphicData>
        </a:graphic>
      </p:graphicFrame>
      <p:sp>
        <p:nvSpPr>
          <p:cNvPr id="3" name="Szövegdoboz 2"/>
          <p:cNvSpPr txBox="1"/>
          <p:nvPr/>
        </p:nvSpPr>
        <p:spPr>
          <a:xfrm>
            <a:off x="1187624" y="5407339"/>
            <a:ext cx="720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sz="10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Values</a:t>
            </a:r>
            <a:r>
              <a:rPr lang="hu-HU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sz="10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for</a:t>
            </a:r>
            <a:r>
              <a:rPr lang="hu-HU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sz="10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men</a:t>
            </a:r>
            <a:r>
              <a:rPr lang="hu-HU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sz="10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adapted</a:t>
            </a:r>
            <a:r>
              <a:rPr lang="hu-HU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sz="10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from</a:t>
            </a:r>
            <a:r>
              <a:rPr lang="hu-HU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Murray, </a:t>
            </a:r>
            <a:r>
              <a:rPr lang="hu-HU" sz="10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Drought</a:t>
            </a:r>
            <a:r>
              <a:rPr lang="hu-HU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&amp; </a:t>
            </a:r>
            <a:r>
              <a:rPr lang="hu-HU" sz="10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Kory</a:t>
            </a:r>
            <a:r>
              <a:rPr lang="hu-HU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(1964). </a:t>
            </a:r>
            <a:br>
              <a:rPr lang="hu-HU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hu-HU" sz="10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Values</a:t>
            </a:r>
            <a:r>
              <a:rPr lang="hu-HU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sz="10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for</a:t>
            </a:r>
            <a:r>
              <a:rPr lang="hu-HU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sz="10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women</a:t>
            </a:r>
            <a:r>
              <a:rPr lang="hu-HU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sz="10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from</a:t>
            </a:r>
            <a:r>
              <a:rPr lang="hu-HU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Murray, </a:t>
            </a:r>
            <a:r>
              <a:rPr lang="hu-HU" sz="10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Kory</a:t>
            </a:r>
            <a:r>
              <a:rPr lang="hu-HU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&amp; </a:t>
            </a:r>
            <a:r>
              <a:rPr lang="hu-HU" sz="10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Sepic</a:t>
            </a:r>
            <a:r>
              <a:rPr lang="hu-HU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(1970). 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1187624" y="620688"/>
            <a:ext cx="676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i="1" dirty="0" smtClean="0"/>
              <a:t>Férfiak és nők járásadatai</a:t>
            </a:r>
            <a:endParaRPr lang="en-GB" sz="2400" b="1" i="1" dirty="0"/>
          </a:p>
        </p:txBody>
      </p:sp>
    </p:spTree>
    <p:extLst>
      <p:ext uri="{BB962C8B-B14F-4D97-AF65-F5344CB8AC3E}">
        <p14:creationId xmlns:p14="http://schemas.microsoft.com/office/powerpoint/2010/main" val="39505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1043608" y="2132856"/>
            <a:ext cx="65516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800" b="1" i="1" dirty="0"/>
              <a:t>A járás fő szakaszai</a:t>
            </a:r>
          </a:p>
        </p:txBody>
      </p:sp>
    </p:spTree>
    <p:extLst>
      <p:ext uri="{BB962C8B-B14F-4D97-AF65-F5344CB8AC3E}">
        <p14:creationId xmlns:p14="http://schemas.microsoft.com/office/powerpoint/2010/main" val="247252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2176463"/>
            <a:ext cx="4051300" cy="205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2143116"/>
            <a:ext cx="2895600" cy="221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Line 7"/>
          <p:cNvSpPr>
            <a:spLocks noChangeShapeType="1"/>
          </p:cNvSpPr>
          <p:nvPr/>
        </p:nvSpPr>
        <p:spPr bwMode="auto">
          <a:xfrm>
            <a:off x="4735513" y="1628775"/>
            <a:ext cx="0" cy="3095625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1908175" y="4724400"/>
            <a:ext cx="1881188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2355" tIns="21177" rIns="42355" bIns="21177"/>
          <a:lstStyle/>
          <a:p>
            <a:pPr algn="ctr">
              <a:defRPr/>
            </a:pPr>
            <a:r>
              <a:rPr lang="hu-HU" sz="16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TÁMASZ</a:t>
            </a:r>
            <a:endParaRPr lang="hu-H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153" name="Rectangle 9"/>
          <p:cNvSpPr>
            <a:spLocks noChangeArrowheads="1"/>
          </p:cNvSpPr>
          <p:nvPr/>
        </p:nvSpPr>
        <p:spPr bwMode="auto">
          <a:xfrm>
            <a:off x="4932363" y="4652963"/>
            <a:ext cx="1881187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2355" tIns="21177" rIns="42355" bIns="21177"/>
          <a:lstStyle/>
          <a:p>
            <a:pPr algn="ctr">
              <a:defRPr/>
            </a:pPr>
            <a:r>
              <a:rPr lang="hu-HU" sz="16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LENGŐ</a:t>
            </a:r>
            <a:endParaRPr lang="hu-H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9943" name="Text Box 10"/>
          <p:cNvSpPr txBox="1">
            <a:spLocks noChangeArrowheads="1"/>
          </p:cNvSpPr>
          <p:nvPr/>
        </p:nvSpPr>
        <p:spPr bwMode="auto">
          <a:xfrm>
            <a:off x="1476375" y="620713"/>
            <a:ext cx="65516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400" b="1" i="1" dirty="0"/>
              <a:t>A járás fő szakaszai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50963"/>
            <a:ext cx="661987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908175" y="4232275"/>
            <a:ext cx="244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Támaszfázis</a:t>
            </a:r>
            <a:endParaRPr lang="en-GB" dirty="0"/>
          </a:p>
        </p:txBody>
      </p:sp>
      <p:sp>
        <p:nvSpPr>
          <p:cNvPr id="3" name="Szövegdoboz 2"/>
          <p:cNvSpPr txBox="1"/>
          <p:nvPr/>
        </p:nvSpPr>
        <p:spPr>
          <a:xfrm>
            <a:off x="5076056" y="4232275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Lengőfázis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8462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2" grpId="0"/>
      <p:bldP spid="615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20" y="1340768"/>
            <a:ext cx="7724775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2196207" y="4427820"/>
            <a:ext cx="2447801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Támaszfázis</a:t>
            </a:r>
            <a:endParaRPr lang="en-GB" dirty="0"/>
          </a:p>
        </p:txBody>
      </p:sp>
      <p:sp>
        <p:nvSpPr>
          <p:cNvPr id="4" name="Szövegdoboz 3"/>
          <p:cNvSpPr txBox="1"/>
          <p:nvPr/>
        </p:nvSpPr>
        <p:spPr>
          <a:xfrm>
            <a:off x="5508104" y="4427820"/>
            <a:ext cx="1872208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Lengőfázis</a:t>
            </a:r>
            <a:endParaRPr lang="en-GB" dirty="0"/>
          </a:p>
        </p:txBody>
      </p:sp>
      <p:sp>
        <p:nvSpPr>
          <p:cNvPr id="2" name="Szövegdoboz 1"/>
          <p:cNvSpPr txBox="1"/>
          <p:nvPr/>
        </p:nvSpPr>
        <p:spPr>
          <a:xfrm>
            <a:off x="1259632" y="3933056"/>
            <a:ext cx="158417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Fékezés</a:t>
            </a:r>
            <a:endParaRPr lang="en-GB" dirty="0"/>
          </a:p>
        </p:txBody>
      </p:sp>
      <p:sp>
        <p:nvSpPr>
          <p:cNvPr id="5" name="Szövegdoboz 4"/>
          <p:cNvSpPr txBox="1"/>
          <p:nvPr/>
        </p:nvSpPr>
        <p:spPr>
          <a:xfrm>
            <a:off x="3059832" y="3933056"/>
            <a:ext cx="2088232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Gyorsítás</a:t>
            </a:r>
            <a:endParaRPr lang="en-GB" dirty="0"/>
          </a:p>
        </p:txBody>
      </p:sp>
      <p:sp>
        <p:nvSpPr>
          <p:cNvPr id="6" name="Szövegdoboz 5"/>
          <p:cNvSpPr txBox="1"/>
          <p:nvPr/>
        </p:nvSpPr>
        <p:spPr>
          <a:xfrm>
            <a:off x="2051720" y="476672"/>
            <a:ext cx="50405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/>
              <a:t>A járás alszakaszai az erőkifejtés alapján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0800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www.footlogics.co/images/gaitcyclysid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0"/>
            <a:ext cx="4857784" cy="2194099"/>
          </a:xfrm>
          <a:prstGeom prst="rect">
            <a:avLst/>
          </a:prstGeom>
          <a:noFill/>
        </p:spPr>
      </p:pic>
      <p:pic>
        <p:nvPicPr>
          <p:cNvPr id="29700" name="Picture 4" descr="http://www.footlogics.co/images/gaitfrontvie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0166" y="2214554"/>
            <a:ext cx="4857784" cy="2194099"/>
          </a:xfrm>
          <a:prstGeom prst="rect">
            <a:avLst/>
          </a:prstGeom>
          <a:noFill/>
        </p:spPr>
      </p:pic>
      <p:sp>
        <p:nvSpPr>
          <p:cNvPr id="5" name="Szövegdoboz 4"/>
          <p:cNvSpPr txBox="1"/>
          <p:nvPr/>
        </p:nvSpPr>
        <p:spPr>
          <a:xfrm>
            <a:off x="428596" y="4422516"/>
            <a:ext cx="835824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1. Talajfogás a sarok külső részén 3-4 fokos </a:t>
            </a:r>
            <a:r>
              <a:rPr lang="hu-HU" dirty="0" err="1" smtClean="0"/>
              <a:t>tibia</a:t>
            </a:r>
            <a:r>
              <a:rPr lang="hu-HU" dirty="0" smtClean="0"/>
              <a:t> </a:t>
            </a:r>
            <a:r>
              <a:rPr lang="hu-HU" dirty="0" err="1" smtClean="0"/>
              <a:t>varum</a:t>
            </a:r>
            <a:r>
              <a:rPr lang="hu-HU" dirty="0" smtClean="0"/>
              <a:t> szöggel. A lábfej </a:t>
            </a:r>
            <a:r>
              <a:rPr lang="hu-HU" b="1" dirty="0" err="1" smtClean="0">
                <a:solidFill>
                  <a:srgbClr val="FF0000"/>
                </a:solidFill>
              </a:rPr>
              <a:t>pronál</a:t>
            </a:r>
            <a:r>
              <a:rPr lang="hu-HU" b="1" dirty="0" smtClean="0">
                <a:solidFill>
                  <a:srgbClr val="FF0000"/>
                </a:solidFill>
              </a:rPr>
              <a:t> </a:t>
            </a:r>
            <a:r>
              <a:rPr lang="hu-HU" dirty="0" smtClean="0"/>
              <a:t>(befele fordul). A lábszár befele fordul. 2. Középső támaszfázis. A lábfej átvált mozgó részből merev részbe előkészítve az elrugaszkodást (</a:t>
            </a:r>
            <a:r>
              <a:rPr lang="hu-HU" dirty="0" err="1" smtClean="0"/>
              <a:t>propulzió</a:t>
            </a:r>
            <a:r>
              <a:rPr lang="hu-HU" dirty="0" smtClean="0"/>
              <a:t>). A lábfej elkezdi a </a:t>
            </a:r>
            <a:r>
              <a:rPr lang="hu-HU" b="1" dirty="0" err="1" smtClean="0">
                <a:solidFill>
                  <a:srgbClr val="FF0000"/>
                </a:solidFill>
              </a:rPr>
              <a:t>szupinációt</a:t>
            </a:r>
            <a:r>
              <a:rPr lang="hu-HU" dirty="0" smtClean="0"/>
              <a:t> (kifele fordulás). A lábszár elkezdi a kifele fordulást. 3. Elrugaszkodás. A sarok elemelkedik a talajtól. A lábfej hátsó és elülső része merev egységgé válik. A lábfej folytatja a </a:t>
            </a:r>
            <a:r>
              <a:rPr lang="hu-HU" dirty="0" err="1" smtClean="0"/>
              <a:t>szupinációt</a:t>
            </a:r>
            <a:r>
              <a:rPr lang="hu-HU" dirty="0" smtClean="0"/>
              <a:t>. A lábszár folytatja a kifele forgást.</a:t>
            </a: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6821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52" name="Object 4"/>
          <p:cNvGraphicFramePr>
            <a:graphicFrameLocks noChangeAspect="1"/>
          </p:cNvGraphicFramePr>
          <p:nvPr/>
        </p:nvGraphicFramePr>
        <p:xfrm>
          <a:off x="755650" y="2039938"/>
          <a:ext cx="1295400" cy="2478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4" name="Image" r:id="rId3" imgW="1296152" imgH="2477939" progId="">
                  <p:embed/>
                </p:oleObj>
              </mc:Choice>
              <mc:Fallback>
                <p:oleObj name="Image" r:id="rId3" imgW="1296152" imgH="247793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2039938"/>
                        <a:ext cx="1295400" cy="2478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4" name="Object 6"/>
          <p:cNvGraphicFramePr>
            <a:graphicFrameLocks noChangeAspect="1"/>
          </p:cNvGraphicFramePr>
          <p:nvPr/>
        </p:nvGraphicFramePr>
        <p:xfrm>
          <a:off x="2266950" y="2068513"/>
          <a:ext cx="1092200" cy="2490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5" name="Image" r:id="rId5" imgW="1092449" imgH="2490646" progId="">
                  <p:embed/>
                </p:oleObj>
              </mc:Choice>
              <mc:Fallback>
                <p:oleObj name="Image" r:id="rId5" imgW="1092449" imgH="249064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6950" y="2068513"/>
                        <a:ext cx="1092200" cy="2490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5" name="Object 7"/>
          <p:cNvGraphicFramePr>
            <a:graphicFrameLocks noChangeAspect="1"/>
          </p:cNvGraphicFramePr>
          <p:nvPr/>
        </p:nvGraphicFramePr>
        <p:xfrm>
          <a:off x="3233738" y="2085975"/>
          <a:ext cx="1092200" cy="2439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6" name="Image" r:id="rId7" imgW="1092449" imgH="2439816" progId="">
                  <p:embed/>
                </p:oleObj>
              </mc:Choice>
              <mc:Fallback>
                <p:oleObj name="Image" r:id="rId7" imgW="1092449" imgH="243981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3738" y="2085975"/>
                        <a:ext cx="1092200" cy="2439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6" name="Object 8"/>
          <p:cNvGraphicFramePr>
            <a:graphicFrameLocks noChangeAspect="1"/>
          </p:cNvGraphicFramePr>
          <p:nvPr/>
        </p:nvGraphicFramePr>
        <p:xfrm>
          <a:off x="4449763" y="2090738"/>
          <a:ext cx="1320800" cy="2490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7" name="Image" r:id="rId9" imgW="1321567" imgH="2490646" progId="">
                  <p:embed/>
                </p:oleObj>
              </mc:Choice>
              <mc:Fallback>
                <p:oleObj name="Image" r:id="rId9" imgW="1321567" imgH="249064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9763" y="2090738"/>
                        <a:ext cx="1320800" cy="2490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7" name="Object 9"/>
          <p:cNvGraphicFramePr>
            <a:graphicFrameLocks noChangeAspect="1"/>
          </p:cNvGraphicFramePr>
          <p:nvPr/>
        </p:nvGraphicFramePr>
        <p:xfrm>
          <a:off x="5867400" y="2098675"/>
          <a:ext cx="1308100" cy="2554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8" name="Image" r:id="rId11" imgW="1308398" imgH="2554183" progId="">
                  <p:embed/>
                </p:oleObj>
              </mc:Choice>
              <mc:Fallback>
                <p:oleObj name="Image" r:id="rId11" imgW="1308398" imgH="255418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2098675"/>
                        <a:ext cx="1308100" cy="2554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8" name="Object 10"/>
          <p:cNvGraphicFramePr>
            <a:graphicFrameLocks noChangeAspect="1"/>
          </p:cNvGraphicFramePr>
          <p:nvPr/>
        </p:nvGraphicFramePr>
        <p:xfrm>
          <a:off x="7218363" y="2095500"/>
          <a:ext cx="1385887" cy="2503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9" name="Image" r:id="rId13" imgW="1385104" imgH="2503353" progId="">
                  <p:embed/>
                </p:oleObj>
              </mc:Choice>
              <mc:Fallback>
                <p:oleObj name="Image" r:id="rId13" imgW="1385104" imgH="250335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18363" y="2095500"/>
                        <a:ext cx="1385887" cy="2503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9" name="Text Box 11"/>
          <p:cNvSpPr txBox="1">
            <a:spLocks noChangeArrowheads="1"/>
          </p:cNvSpPr>
          <p:nvPr/>
        </p:nvSpPr>
        <p:spPr bwMode="auto">
          <a:xfrm>
            <a:off x="468313" y="4868863"/>
            <a:ext cx="15113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400" b="1" i="1"/>
              <a:t>talajfogás sarokkal</a:t>
            </a:r>
          </a:p>
        </p:txBody>
      </p:sp>
      <p:sp>
        <p:nvSpPr>
          <p:cNvPr id="27660" name="Text Box 12"/>
          <p:cNvSpPr txBox="1">
            <a:spLocks noChangeArrowheads="1"/>
          </p:cNvSpPr>
          <p:nvPr/>
        </p:nvSpPr>
        <p:spPr bwMode="auto">
          <a:xfrm>
            <a:off x="2051050" y="4868863"/>
            <a:ext cx="12255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400" b="1" i="1"/>
              <a:t>teljes talptámasz</a:t>
            </a:r>
          </a:p>
        </p:txBody>
      </p:sp>
      <p:sp>
        <p:nvSpPr>
          <p:cNvPr id="27661" name="Text Box 13"/>
          <p:cNvSpPr txBox="1">
            <a:spLocks noChangeArrowheads="1"/>
          </p:cNvSpPr>
          <p:nvPr/>
        </p:nvSpPr>
        <p:spPr bwMode="auto">
          <a:xfrm>
            <a:off x="3130550" y="4995863"/>
            <a:ext cx="12255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400" b="1" i="1"/>
              <a:t>átgördülés </a:t>
            </a:r>
          </a:p>
        </p:txBody>
      </p:sp>
      <p:sp>
        <p:nvSpPr>
          <p:cNvPr id="27662" name="Text Box 14"/>
          <p:cNvSpPr txBox="1">
            <a:spLocks noChangeArrowheads="1"/>
          </p:cNvSpPr>
          <p:nvPr/>
        </p:nvSpPr>
        <p:spPr bwMode="auto">
          <a:xfrm>
            <a:off x="4284663" y="5013325"/>
            <a:ext cx="15827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400" b="1" i="1"/>
              <a:t>sarokfelemelés</a:t>
            </a:r>
          </a:p>
        </p:txBody>
      </p:sp>
      <p:sp>
        <p:nvSpPr>
          <p:cNvPr id="27663" name="Text Box 15"/>
          <p:cNvSpPr txBox="1">
            <a:spLocks noChangeArrowheads="1"/>
          </p:cNvSpPr>
          <p:nvPr/>
        </p:nvSpPr>
        <p:spPr bwMode="auto">
          <a:xfrm>
            <a:off x="5867400" y="5013325"/>
            <a:ext cx="12255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hu-HU" sz="1400" b="1" i="1"/>
              <a:t>előlendítés</a:t>
            </a:r>
          </a:p>
        </p:txBody>
      </p:sp>
      <p:sp>
        <p:nvSpPr>
          <p:cNvPr id="27664" name="Text Box 16"/>
          <p:cNvSpPr txBox="1">
            <a:spLocks noChangeArrowheads="1"/>
          </p:cNvSpPr>
          <p:nvPr/>
        </p:nvSpPr>
        <p:spPr bwMode="auto">
          <a:xfrm>
            <a:off x="7307263" y="5013325"/>
            <a:ext cx="12255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hu-HU" sz="1400" b="1" i="1"/>
              <a:t>Végső fázis</a:t>
            </a:r>
          </a:p>
        </p:txBody>
      </p:sp>
      <p:sp>
        <p:nvSpPr>
          <p:cNvPr id="27665" name="Text Box 17"/>
          <p:cNvSpPr txBox="1">
            <a:spLocks noChangeArrowheads="1"/>
          </p:cNvSpPr>
          <p:nvPr/>
        </p:nvSpPr>
        <p:spPr bwMode="auto">
          <a:xfrm>
            <a:off x="6156325" y="5531519"/>
            <a:ext cx="1225550" cy="5238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400" b="1" i="1" dirty="0"/>
              <a:t>kezdeti lendítés</a:t>
            </a:r>
          </a:p>
        </p:txBody>
      </p:sp>
      <p:sp>
        <p:nvSpPr>
          <p:cNvPr id="27666" name="Text Box 18"/>
          <p:cNvSpPr txBox="1">
            <a:spLocks noChangeArrowheads="1"/>
          </p:cNvSpPr>
          <p:nvPr/>
        </p:nvSpPr>
        <p:spPr bwMode="auto">
          <a:xfrm>
            <a:off x="7450906" y="5517232"/>
            <a:ext cx="1225550" cy="5238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400" b="1" i="1" dirty="0"/>
              <a:t>középső fázis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1043608" y="476672"/>
            <a:ext cx="7056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i="1" dirty="0" smtClean="0"/>
              <a:t>A járás </a:t>
            </a:r>
            <a:r>
              <a:rPr lang="hu-HU" sz="2400" b="1" i="1" dirty="0" smtClean="0"/>
              <a:t>alszakaszai támaszláb és lendítő láb mozgása alapján</a:t>
            </a:r>
            <a:endParaRPr lang="en-GB" sz="2400" b="1" i="1" dirty="0"/>
          </a:p>
        </p:txBody>
      </p:sp>
      <p:cxnSp>
        <p:nvCxnSpPr>
          <p:cNvPr id="4" name="Szögletes összekötő 3"/>
          <p:cNvCxnSpPr>
            <a:stCxn id="27665" idx="0"/>
          </p:cNvCxnSpPr>
          <p:nvPr/>
        </p:nvCxnSpPr>
        <p:spPr>
          <a:xfrm rot="5400000" flipH="1" flipV="1">
            <a:off x="6419826" y="4858395"/>
            <a:ext cx="1022399" cy="323850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zögletes összekötő 5"/>
          <p:cNvCxnSpPr>
            <a:stCxn id="27666" idx="0"/>
          </p:cNvCxnSpPr>
          <p:nvPr/>
        </p:nvCxnSpPr>
        <p:spPr>
          <a:xfrm rot="16200000" flipV="1">
            <a:off x="7217754" y="4671305"/>
            <a:ext cx="1008112" cy="683742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3875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7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276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276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3" dur="80"/>
                                        <p:tgtEl>
                                          <p:spTgt spid="276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4" dur="80"/>
                                        <p:tgtEl>
                                          <p:spTgt spid="276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80"/>
                                        <p:tgtEl>
                                          <p:spTgt spid="276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4" dur="80"/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5" dur="80"/>
                                        <p:tgtEl>
                                          <p:spTgt spid="276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80"/>
                                        <p:tgtEl>
                                          <p:spTgt spid="276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1" dur="80"/>
                                        <p:tgtEl>
                                          <p:spTgt spid="276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2" dur="80"/>
                                        <p:tgtEl>
                                          <p:spTgt spid="276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80"/>
                                        <p:tgtEl>
                                          <p:spTgt spid="276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40"/>
                            </p:stCondLst>
                            <p:childTnLst>
                              <p:par>
                                <p:cTn id="7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7" dur="80"/>
                                        <p:tgtEl>
                                          <p:spTgt spid="276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8" dur="80"/>
                                        <p:tgtEl>
                                          <p:spTgt spid="276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80"/>
                                        <p:tgtEl>
                                          <p:spTgt spid="276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9" grpId="0"/>
      <p:bldP spid="27660" grpId="0"/>
      <p:bldP spid="27661" grpId="0"/>
      <p:bldP spid="27662" grpId="0"/>
      <p:bldP spid="27663" grpId="0"/>
      <p:bldP spid="27664" grpId="0"/>
      <p:bldP spid="27665" grpId="0" animBg="1"/>
      <p:bldP spid="2766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http://classconnection.s3.amazonaws.com/14/flashcards/1581014/jpg/ess_ankle_foot13404852255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274" y="2071678"/>
            <a:ext cx="9006726" cy="3214709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1000100" y="571480"/>
            <a:ext cx="72152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i="1" dirty="0" smtClean="0"/>
              <a:t>Az </a:t>
            </a:r>
            <a:r>
              <a:rPr lang="hu-HU" sz="2800" b="1" i="1" dirty="0" smtClean="0"/>
              <a:t>egy és két láb támaszos szakasz aránya </a:t>
            </a:r>
            <a:r>
              <a:rPr lang="hu-HU" sz="2800" b="1" i="1" dirty="0" smtClean="0"/>
              <a:t>százalékos aránya</a:t>
            </a:r>
            <a:endParaRPr lang="en-GB" sz="2800" b="1" i="1" dirty="0"/>
          </a:p>
        </p:txBody>
      </p:sp>
      <p:cxnSp>
        <p:nvCxnSpPr>
          <p:cNvPr id="5" name="Egyenes összekötő 4"/>
          <p:cNvCxnSpPr/>
          <p:nvPr/>
        </p:nvCxnSpPr>
        <p:spPr>
          <a:xfrm>
            <a:off x="251520" y="5013176"/>
            <a:ext cx="0" cy="3600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/>
          <p:cNvCxnSpPr/>
          <p:nvPr/>
        </p:nvCxnSpPr>
        <p:spPr>
          <a:xfrm>
            <a:off x="6228184" y="5013176"/>
            <a:ext cx="0" cy="3600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zövegdoboz 7"/>
          <p:cNvSpPr txBox="1"/>
          <p:nvPr/>
        </p:nvSpPr>
        <p:spPr>
          <a:xfrm>
            <a:off x="1763688" y="5193196"/>
            <a:ext cx="3024336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Támaszfázis</a:t>
            </a:r>
            <a:endParaRPr lang="en-GB" dirty="0"/>
          </a:p>
        </p:txBody>
      </p:sp>
      <p:cxnSp>
        <p:nvCxnSpPr>
          <p:cNvPr id="10" name="Egyenes összekötő 9"/>
          <p:cNvCxnSpPr/>
          <p:nvPr/>
        </p:nvCxnSpPr>
        <p:spPr>
          <a:xfrm>
            <a:off x="9036496" y="5013176"/>
            <a:ext cx="0" cy="3600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zövegdoboz 10"/>
          <p:cNvSpPr txBox="1"/>
          <p:nvPr/>
        </p:nvSpPr>
        <p:spPr>
          <a:xfrm>
            <a:off x="6228184" y="5229200"/>
            <a:ext cx="2808312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Lengőfázis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100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2336800" y="260350"/>
            <a:ext cx="48212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hu-HU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LÉPÉS, LÉPÉSCIKLUS</a:t>
            </a: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942975" y="4057650"/>
            <a:ext cx="3252788" cy="3175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4213225" y="4056063"/>
            <a:ext cx="2354263" cy="319087"/>
          </a:xfrm>
          <a:prstGeom prst="rect">
            <a:avLst/>
          </a:prstGeom>
          <a:solidFill>
            <a:srgbClr val="FF00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1208088" y="3975100"/>
            <a:ext cx="1381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sz="2400" b="1">
                <a:latin typeface="Times New Roman" pitchFamily="18" charset="0"/>
              </a:rPr>
              <a:t>támasz</a:t>
            </a:r>
          </a:p>
        </p:txBody>
      </p:sp>
      <p:sp>
        <p:nvSpPr>
          <p:cNvPr id="24583" name="Rectangle 7"/>
          <p:cNvSpPr>
            <a:spLocks noChangeArrowheads="1"/>
          </p:cNvSpPr>
          <p:nvPr/>
        </p:nvSpPr>
        <p:spPr bwMode="auto">
          <a:xfrm>
            <a:off x="4279900" y="3994150"/>
            <a:ext cx="15954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sz="2400" b="1">
                <a:latin typeface="Times New Roman" pitchFamily="18" charset="0"/>
              </a:rPr>
              <a:t>lendítés</a:t>
            </a:r>
          </a:p>
        </p:txBody>
      </p:sp>
      <p:sp>
        <p:nvSpPr>
          <p:cNvPr id="24584" name="Rectangle 8"/>
          <p:cNvSpPr>
            <a:spLocks noChangeArrowheads="1"/>
          </p:cNvSpPr>
          <p:nvPr/>
        </p:nvSpPr>
        <p:spPr bwMode="auto">
          <a:xfrm>
            <a:off x="6591300" y="4048125"/>
            <a:ext cx="1460500" cy="333375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4585" name="Rectangle 9"/>
          <p:cNvSpPr>
            <a:spLocks noChangeArrowheads="1"/>
          </p:cNvSpPr>
          <p:nvPr/>
        </p:nvSpPr>
        <p:spPr bwMode="auto">
          <a:xfrm>
            <a:off x="314325" y="3976688"/>
            <a:ext cx="5445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sz="2800">
                <a:latin typeface="Times New Roman" pitchFamily="18" charset="0"/>
              </a:rPr>
              <a:t>J</a:t>
            </a:r>
          </a:p>
        </p:txBody>
      </p:sp>
      <p:sp>
        <p:nvSpPr>
          <p:cNvPr id="24586" name="Rectangle 10"/>
          <p:cNvSpPr>
            <a:spLocks noChangeArrowheads="1"/>
          </p:cNvSpPr>
          <p:nvPr/>
        </p:nvSpPr>
        <p:spPr bwMode="auto">
          <a:xfrm>
            <a:off x="314325" y="4292600"/>
            <a:ext cx="5445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sz="2800" b="1">
                <a:latin typeface="Times New Roman" pitchFamily="18" charset="0"/>
              </a:rPr>
              <a:t>B</a:t>
            </a:r>
          </a:p>
        </p:txBody>
      </p:sp>
      <p:sp>
        <p:nvSpPr>
          <p:cNvPr id="24587" name="Rectangle 11"/>
          <p:cNvSpPr>
            <a:spLocks noChangeArrowheads="1"/>
          </p:cNvSpPr>
          <p:nvPr/>
        </p:nvSpPr>
        <p:spPr bwMode="auto">
          <a:xfrm>
            <a:off x="1449388" y="4402138"/>
            <a:ext cx="2354262" cy="319087"/>
          </a:xfrm>
          <a:prstGeom prst="rect">
            <a:avLst/>
          </a:prstGeom>
          <a:solidFill>
            <a:srgbClr val="FF00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24588" name="Rectangle 12"/>
          <p:cNvSpPr>
            <a:spLocks noChangeArrowheads="1"/>
          </p:cNvSpPr>
          <p:nvPr/>
        </p:nvSpPr>
        <p:spPr bwMode="auto">
          <a:xfrm>
            <a:off x="3811588" y="4405313"/>
            <a:ext cx="3448050" cy="3175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24589" name="Rectangle 13"/>
          <p:cNvSpPr>
            <a:spLocks noChangeArrowheads="1"/>
          </p:cNvSpPr>
          <p:nvPr/>
        </p:nvSpPr>
        <p:spPr bwMode="auto">
          <a:xfrm>
            <a:off x="7391400" y="3994150"/>
            <a:ext cx="11080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sz="2400" b="1">
                <a:latin typeface="Times New Roman" pitchFamily="18" charset="0"/>
              </a:rPr>
              <a:t>Járás 1.5 m/s</a:t>
            </a:r>
          </a:p>
        </p:txBody>
      </p:sp>
      <p:sp>
        <p:nvSpPr>
          <p:cNvPr id="24590" name="Rectangle 14"/>
          <p:cNvSpPr>
            <a:spLocks noChangeArrowheads="1"/>
          </p:cNvSpPr>
          <p:nvPr/>
        </p:nvSpPr>
        <p:spPr bwMode="auto">
          <a:xfrm>
            <a:off x="3819525" y="4906963"/>
            <a:ext cx="357188" cy="6096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24591" name="Rectangle 15"/>
          <p:cNvSpPr>
            <a:spLocks noChangeArrowheads="1"/>
          </p:cNvSpPr>
          <p:nvPr/>
        </p:nvSpPr>
        <p:spPr bwMode="auto">
          <a:xfrm>
            <a:off x="4300538" y="5000625"/>
            <a:ext cx="29162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sz="2400" b="1">
                <a:latin typeface="Times New Roman" pitchFamily="18" charset="0"/>
              </a:rPr>
              <a:t>két láb támasz</a:t>
            </a: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933450" y="3448050"/>
            <a:ext cx="5657850" cy="614363"/>
            <a:chOff x="588" y="1502"/>
            <a:chExt cx="3564" cy="387"/>
          </a:xfrm>
        </p:grpSpPr>
        <p:sp>
          <p:nvSpPr>
            <p:cNvPr id="40984" name="Line 17"/>
            <p:cNvSpPr>
              <a:spLocks noChangeShapeType="1"/>
            </p:cNvSpPr>
            <p:nvPr/>
          </p:nvSpPr>
          <p:spPr bwMode="auto">
            <a:xfrm flipV="1">
              <a:off x="2403" y="1649"/>
              <a:ext cx="0" cy="2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0985" name="Line 18"/>
            <p:cNvSpPr>
              <a:spLocks noChangeShapeType="1"/>
            </p:cNvSpPr>
            <p:nvPr/>
          </p:nvSpPr>
          <p:spPr bwMode="auto">
            <a:xfrm flipV="1">
              <a:off x="588" y="1502"/>
              <a:ext cx="2" cy="35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0986" name="Line 19"/>
            <p:cNvSpPr>
              <a:spLocks noChangeShapeType="1"/>
            </p:cNvSpPr>
            <p:nvPr/>
          </p:nvSpPr>
          <p:spPr bwMode="auto">
            <a:xfrm flipV="1">
              <a:off x="4150" y="1537"/>
              <a:ext cx="2" cy="35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936625" y="3914775"/>
            <a:ext cx="5695950" cy="0"/>
            <a:chOff x="590" y="1796"/>
            <a:chExt cx="3588" cy="0"/>
          </a:xfrm>
        </p:grpSpPr>
        <p:sp>
          <p:nvSpPr>
            <p:cNvPr id="40982" name="Line 21"/>
            <p:cNvSpPr>
              <a:spLocks noChangeShapeType="1"/>
            </p:cNvSpPr>
            <p:nvPr/>
          </p:nvSpPr>
          <p:spPr bwMode="auto">
            <a:xfrm>
              <a:off x="590" y="1796"/>
              <a:ext cx="18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stealth" w="med" len="lg"/>
              <a:tailEnd type="stealth" w="med" len="lg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0983" name="Line 22"/>
            <p:cNvSpPr>
              <a:spLocks noChangeShapeType="1"/>
            </p:cNvSpPr>
            <p:nvPr/>
          </p:nvSpPr>
          <p:spPr bwMode="auto">
            <a:xfrm>
              <a:off x="2378" y="1796"/>
              <a:ext cx="18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stealth" w="med" len="lg"/>
              <a:tailEnd type="stealth" w="med" len="lg"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4599" name="Rectangle 23"/>
          <p:cNvSpPr>
            <a:spLocks noChangeArrowheads="1"/>
          </p:cNvSpPr>
          <p:nvPr/>
        </p:nvSpPr>
        <p:spPr bwMode="auto">
          <a:xfrm>
            <a:off x="1519238" y="3508375"/>
            <a:ext cx="1517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sz="2400" b="1">
                <a:latin typeface="Times New Roman" pitchFamily="18" charset="0"/>
              </a:rPr>
              <a:t>lépés</a:t>
            </a:r>
          </a:p>
        </p:txBody>
      </p:sp>
      <p:sp>
        <p:nvSpPr>
          <p:cNvPr id="24600" name="Rectangle 24"/>
          <p:cNvSpPr>
            <a:spLocks noChangeArrowheads="1"/>
          </p:cNvSpPr>
          <p:nvPr/>
        </p:nvSpPr>
        <p:spPr bwMode="auto">
          <a:xfrm>
            <a:off x="4548188" y="3508375"/>
            <a:ext cx="1517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sz="2400" b="1">
                <a:latin typeface="Times New Roman" pitchFamily="18" charset="0"/>
              </a:rPr>
              <a:t>lépés</a:t>
            </a:r>
          </a:p>
        </p:txBody>
      </p:sp>
      <p:sp>
        <p:nvSpPr>
          <p:cNvPr id="24601" name="Line 25"/>
          <p:cNvSpPr>
            <a:spLocks noChangeShapeType="1"/>
          </p:cNvSpPr>
          <p:nvPr/>
        </p:nvSpPr>
        <p:spPr bwMode="auto">
          <a:xfrm>
            <a:off x="955675" y="3506788"/>
            <a:ext cx="56578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lg"/>
            <a:tailEnd type="stealth" w="med" len="lg"/>
          </a:ln>
        </p:spPr>
        <p:txBody>
          <a:bodyPr/>
          <a:lstStyle/>
          <a:p>
            <a:endParaRPr lang="en-GB"/>
          </a:p>
        </p:txBody>
      </p:sp>
      <p:sp>
        <p:nvSpPr>
          <p:cNvPr id="24602" name="Rectangle 26"/>
          <p:cNvSpPr>
            <a:spLocks noChangeArrowheads="1"/>
          </p:cNvSpPr>
          <p:nvPr/>
        </p:nvSpPr>
        <p:spPr bwMode="auto">
          <a:xfrm>
            <a:off x="3416300" y="3038475"/>
            <a:ext cx="1893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sz="2400" b="1">
                <a:latin typeface="Times New Roman" pitchFamily="18" charset="0"/>
              </a:rPr>
              <a:t>lépésciklus</a:t>
            </a:r>
          </a:p>
        </p:txBody>
      </p:sp>
      <p:pic>
        <p:nvPicPr>
          <p:cNvPr id="40981" name="Picture 2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87450" y="765175"/>
            <a:ext cx="6192838" cy="219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églalap 3"/>
          <p:cNvSpPr/>
          <p:nvPr/>
        </p:nvSpPr>
        <p:spPr>
          <a:xfrm>
            <a:off x="1691680" y="2636912"/>
            <a:ext cx="2671564" cy="325363"/>
          </a:xfrm>
          <a:prstGeom prst="rect">
            <a:avLst/>
          </a:prstGeom>
          <a:solidFill>
            <a:schemeClr val="accent1">
              <a:alpha val="3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églalap 27"/>
          <p:cNvSpPr/>
          <p:nvPr/>
        </p:nvSpPr>
        <p:spPr>
          <a:xfrm>
            <a:off x="4397807" y="2636912"/>
            <a:ext cx="2818968" cy="325363"/>
          </a:xfrm>
          <a:prstGeom prst="rect">
            <a:avLst/>
          </a:prstGeom>
          <a:solidFill>
            <a:schemeClr val="accent2">
              <a:lumMod val="60000"/>
              <a:lumOff val="40000"/>
              <a:alpha val="3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5229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24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 fill="hold"/>
                                        <p:tgtEl>
                                          <p:spTgt spid="24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" fill="hold"/>
                                        <p:tgtEl>
                                          <p:spTgt spid="245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" fill="hold"/>
                                        <p:tgtEl>
                                          <p:spTgt spid="245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5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5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creeching Brak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" fill="hold"/>
                                        <p:tgtEl>
                                          <p:spTgt spid="245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" fill="hold"/>
                                        <p:tgtEl>
                                          <p:spTgt spid="245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75"/>
                                        <p:tgtEl>
                                          <p:spTgt spid="245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4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75"/>
                                        <p:tgtEl>
                                          <p:spTgt spid="245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creeching Brak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8" dur="500"/>
                                        <p:tgtEl>
                                          <p:spTgt spid="245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2" dur="500"/>
                                        <p:tgtEl>
                                          <p:spTgt spid="246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4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4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75" fill="hold"/>
                                        <p:tgtEl>
                                          <p:spTgt spid="24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75" fill="hold"/>
                                        <p:tgtEl>
                                          <p:spTgt spid="24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 animBg="1"/>
      <p:bldP spid="24581" grpId="0" animBg="1"/>
      <p:bldP spid="24582" grpId="0" build="p" autoUpdateAnimBg="0"/>
      <p:bldP spid="24583" grpId="0" build="p" autoUpdateAnimBg="0"/>
      <p:bldP spid="24584" grpId="0" animBg="1"/>
      <p:bldP spid="24585" grpId="0" build="p" autoUpdateAnimBg="0"/>
      <p:bldP spid="24586" grpId="0" build="p" autoUpdateAnimBg="0"/>
      <p:bldP spid="24587" grpId="0" animBg="1"/>
      <p:bldP spid="24588" grpId="0" animBg="1"/>
      <p:bldP spid="24589" grpId="0" build="p" autoUpdateAnimBg="0"/>
      <p:bldP spid="24590" grpId="0" animBg="1"/>
      <p:bldP spid="24591" grpId="0" build="p" autoUpdateAnimBg="0" advAuto="0"/>
      <p:bldP spid="24599" grpId="0" autoUpdateAnimBg="0"/>
      <p:bldP spid="24600" grpId="0" autoUpdateAnimBg="0"/>
      <p:bldP spid="24601" grpId="0" animBg="1"/>
      <p:bldP spid="24602" grpId="0" build="p" autoUpdateAnimBg="0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6350" y="-27384"/>
            <a:ext cx="9129713" cy="6843713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942975" y="2379204"/>
            <a:ext cx="3252788" cy="3175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4232275" y="2377617"/>
            <a:ext cx="2354263" cy="319087"/>
          </a:xfrm>
          <a:prstGeom prst="rect">
            <a:avLst/>
          </a:prstGeom>
          <a:solidFill>
            <a:srgbClr val="FF00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3811588" y="2726867"/>
            <a:ext cx="3448050" cy="3175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6610350" y="2369679"/>
            <a:ext cx="1460500" cy="333375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991" name="Rectangle 7"/>
          <p:cNvSpPr>
            <a:spLocks noChangeArrowheads="1"/>
          </p:cNvSpPr>
          <p:nvPr/>
        </p:nvSpPr>
        <p:spPr bwMode="auto">
          <a:xfrm>
            <a:off x="1449388" y="2723692"/>
            <a:ext cx="2354262" cy="319087"/>
          </a:xfrm>
          <a:prstGeom prst="rect">
            <a:avLst/>
          </a:prstGeom>
          <a:solidFill>
            <a:srgbClr val="FF00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600075" y="2723692"/>
            <a:ext cx="822325" cy="330200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993" name="Line 9"/>
          <p:cNvSpPr>
            <a:spLocks noChangeShapeType="1"/>
          </p:cNvSpPr>
          <p:nvPr/>
        </p:nvSpPr>
        <p:spPr bwMode="auto">
          <a:xfrm flipV="1">
            <a:off x="3814763" y="2002967"/>
            <a:ext cx="0" cy="33020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41994" name="Line 10"/>
          <p:cNvSpPr>
            <a:spLocks noChangeShapeType="1"/>
          </p:cNvSpPr>
          <p:nvPr/>
        </p:nvSpPr>
        <p:spPr bwMode="auto">
          <a:xfrm flipV="1">
            <a:off x="933450" y="1769604"/>
            <a:ext cx="3175" cy="55880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41995" name="Line 11"/>
          <p:cNvSpPr>
            <a:spLocks noChangeShapeType="1"/>
          </p:cNvSpPr>
          <p:nvPr/>
        </p:nvSpPr>
        <p:spPr bwMode="auto">
          <a:xfrm flipV="1">
            <a:off x="6588125" y="1825167"/>
            <a:ext cx="3175" cy="55880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41996" name="Line 12"/>
          <p:cNvSpPr>
            <a:spLocks noChangeShapeType="1"/>
          </p:cNvSpPr>
          <p:nvPr/>
        </p:nvSpPr>
        <p:spPr bwMode="auto">
          <a:xfrm>
            <a:off x="955675" y="1828342"/>
            <a:ext cx="56578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lg"/>
            <a:tailEnd type="stealth" w="med" len="lg"/>
          </a:ln>
        </p:spPr>
        <p:txBody>
          <a:bodyPr/>
          <a:lstStyle/>
          <a:p>
            <a:endParaRPr lang="en-GB"/>
          </a:p>
        </p:txBody>
      </p:sp>
      <p:sp>
        <p:nvSpPr>
          <p:cNvPr id="41997" name="Line 13"/>
          <p:cNvSpPr>
            <a:spLocks noChangeShapeType="1"/>
          </p:cNvSpPr>
          <p:nvPr/>
        </p:nvSpPr>
        <p:spPr bwMode="auto">
          <a:xfrm>
            <a:off x="936625" y="2236329"/>
            <a:ext cx="28575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lg"/>
            <a:tailEnd type="stealth" w="med" len="lg"/>
          </a:ln>
        </p:spPr>
        <p:txBody>
          <a:bodyPr/>
          <a:lstStyle/>
          <a:p>
            <a:endParaRPr lang="en-GB"/>
          </a:p>
        </p:txBody>
      </p:sp>
      <p:sp>
        <p:nvSpPr>
          <p:cNvPr id="41998" name="Line 14"/>
          <p:cNvSpPr>
            <a:spLocks noChangeShapeType="1"/>
          </p:cNvSpPr>
          <p:nvPr/>
        </p:nvSpPr>
        <p:spPr bwMode="auto">
          <a:xfrm>
            <a:off x="3775075" y="2236329"/>
            <a:ext cx="28575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lg"/>
            <a:tailEnd type="stealth" w="med" len="lg"/>
          </a:ln>
        </p:spPr>
        <p:txBody>
          <a:bodyPr/>
          <a:lstStyle/>
          <a:p>
            <a:endParaRPr lang="en-GB"/>
          </a:p>
        </p:txBody>
      </p:sp>
      <p:sp>
        <p:nvSpPr>
          <p:cNvPr id="41999" name="Rectangle 15"/>
          <p:cNvSpPr>
            <a:spLocks noChangeArrowheads="1"/>
          </p:cNvSpPr>
          <p:nvPr/>
        </p:nvSpPr>
        <p:spPr bwMode="auto">
          <a:xfrm>
            <a:off x="314325" y="2298242"/>
            <a:ext cx="5445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sz="2800">
                <a:latin typeface="Times New Roman" pitchFamily="18" charset="0"/>
              </a:rPr>
              <a:t>L</a:t>
            </a:r>
          </a:p>
        </p:txBody>
      </p:sp>
      <p:sp>
        <p:nvSpPr>
          <p:cNvPr id="42000" name="Rectangle 16"/>
          <p:cNvSpPr>
            <a:spLocks noChangeArrowheads="1"/>
          </p:cNvSpPr>
          <p:nvPr/>
        </p:nvSpPr>
        <p:spPr bwMode="auto">
          <a:xfrm>
            <a:off x="314325" y="2660192"/>
            <a:ext cx="5445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sz="2800">
                <a:latin typeface="Times New Roman" pitchFamily="18" charset="0"/>
              </a:rPr>
              <a:t>R</a:t>
            </a:r>
          </a:p>
        </p:txBody>
      </p:sp>
      <p:sp>
        <p:nvSpPr>
          <p:cNvPr id="42001" name="Rectangle 17"/>
          <p:cNvSpPr>
            <a:spLocks noChangeArrowheads="1"/>
          </p:cNvSpPr>
          <p:nvPr/>
        </p:nvSpPr>
        <p:spPr bwMode="auto">
          <a:xfrm>
            <a:off x="1208088" y="2296654"/>
            <a:ext cx="1381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sz="2400" b="1">
                <a:latin typeface="Times New Roman" pitchFamily="18" charset="0"/>
              </a:rPr>
              <a:t>támasz</a:t>
            </a:r>
          </a:p>
        </p:txBody>
      </p:sp>
      <p:sp>
        <p:nvSpPr>
          <p:cNvPr id="42002" name="Rectangle 18"/>
          <p:cNvSpPr>
            <a:spLocks noChangeArrowheads="1"/>
          </p:cNvSpPr>
          <p:nvPr/>
        </p:nvSpPr>
        <p:spPr bwMode="auto">
          <a:xfrm>
            <a:off x="4279900" y="2315704"/>
            <a:ext cx="15954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sz="2400" b="1">
                <a:latin typeface="Times New Roman" pitchFamily="18" charset="0"/>
              </a:rPr>
              <a:t>lendítés</a:t>
            </a:r>
          </a:p>
        </p:txBody>
      </p:sp>
      <p:sp>
        <p:nvSpPr>
          <p:cNvPr id="42003" name="Rectangle 19"/>
          <p:cNvSpPr>
            <a:spLocks noChangeArrowheads="1"/>
          </p:cNvSpPr>
          <p:nvPr/>
        </p:nvSpPr>
        <p:spPr bwMode="auto">
          <a:xfrm>
            <a:off x="7391400" y="2315704"/>
            <a:ext cx="11080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sz="2400" b="1">
                <a:latin typeface="Times New Roman" pitchFamily="18" charset="0"/>
              </a:rPr>
              <a:t>Járás 1.5 m/s</a:t>
            </a: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800100" y="2704642"/>
            <a:ext cx="6672263" cy="3781425"/>
            <a:chOff x="504" y="985"/>
            <a:chExt cx="4203" cy="2382"/>
          </a:xfrm>
        </p:grpSpPr>
        <p:sp>
          <p:nvSpPr>
            <p:cNvPr id="42047" name="Line 21"/>
            <p:cNvSpPr>
              <a:spLocks noChangeShapeType="1"/>
            </p:cNvSpPr>
            <p:nvPr/>
          </p:nvSpPr>
          <p:spPr bwMode="auto">
            <a:xfrm>
              <a:off x="590" y="985"/>
              <a:ext cx="0" cy="20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2048" name="Line 22"/>
            <p:cNvSpPr>
              <a:spLocks noChangeShapeType="1"/>
            </p:cNvSpPr>
            <p:nvPr/>
          </p:nvSpPr>
          <p:spPr bwMode="auto">
            <a:xfrm>
              <a:off x="4142" y="985"/>
              <a:ext cx="0" cy="203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2049" name="Line 23"/>
            <p:cNvSpPr>
              <a:spLocks noChangeShapeType="1"/>
            </p:cNvSpPr>
            <p:nvPr/>
          </p:nvSpPr>
          <p:spPr bwMode="auto">
            <a:xfrm>
              <a:off x="578" y="2969"/>
              <a:ext cx="357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2050" name="Line 24"/>
            <p:cNvSpPr>
              <a:spLocks noChangeShapeType="1"/>
            </p:cNvSpPr>
            <p:nvPr/>
          </p:nvSpPr>
          <p:spPr bwMode="auto">
            <a:xfrm>
              <a:off x="2451" y="2969"/>
              <a:ext cx="0" cy="7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2051" name="Rectangle 25"/>
            <p:cNvSpPr>
              <a:spLocks noChangeArrowheads="1"/>
            </p:cNvSpPr>
            <p:nvPr/>
          </p:nvSpPr>
          <p:spPr bwMode="auto">
            <a:xfrm>
              <a:off x="504" y="3079"/>
              <a:ext cx="25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hu-HU" sz="2400" b="1">
                  <a:latin typeface="Times New Roman" pitchFamily="18" charset="0"/>
                </a:rPr>
                <a:t>0</a:t>
              </a:r>
            </a:p>
          </p:txBody>
        </p:sp>
        <p:sp>
          <p:nvSpPr>
            <p:cNvPr id="42052" name="Rectangle 26"/>
            <p:cNvSpPr>
              <a:spLocks noChangeArrowheads="1"/>
            </p:cNvSpPr>
            <p:nvPr/>
          </p:nvSpPr>
          <p:spPr bwMode="auto">
            <a:xfrm>
              <a:off x="2268" y="3066"/>
              <a:ext cx="75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hu-HU" sz="2400" b="1">
                  <a:latin typeface="Times New Roman" pitchFamily="18" charset="0"/>
                </a:rPr>
                <a:t>0.5</a:t>
              </a:r>
            </a:p>
          </p:txBody>
        </p:sp>
        <p:sp>
          <p:nvSpPr>
            <p:cNvPr id="42053" name="Rectangle 27"/>
            <p:cNvSpPr>
              <a:spLocks noChangeArrowheads="1"/>
            </p:cNvSpPr>
            <p:nvPr/>
          </p:nvSpPr>
          <p:spPr bwMode="auto">
            <a:xfrm>
              <a:off x="3948" y="3042"/>
              <a:ext cx="75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hu-HU" sz="2400" b="1">
                  <a:latin typeface="Times New Roman" pitchFamily="18" charset="0"/>
                </a:rPr>
                <a:t>1.0  s</a:t>
              </a:r>
            </a:p>
          </p:txBody>
        </p:sp>
      </p:grpSp>
      <p:sp>
        <p:nvSpPr>
          <p:cNvPr id="23580" name="Rectangle 28"/>
          <p:cNvSpPr>
            <a:spLocks noChangeArrowheads="1"/>
          </p:cNvSpPr>
          <p:nvPr/>
        </p:nvSpPr>
        <p:spPr bwMode="auto">
          <a:xfrm>
            <a:off x="7138988" y="3133267"/>
            <a:ext cx="169068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sz="2400" b="1">
                <a:latin typeface="Times New Roman" pitchFamily="18" charset="0"/>
              </a:rPr>
              <a:t>Gyaloglás 3.0 m/s</a:t>
            </a:r>
          </a:p>
        </p:txBody>
      </p:sp>
      <p:sp>
        <p:nvSpPr>
          <p:cNvPr id="23581" name="Rectangle 29"/>
          <p:cNvSpPr>
            <a:spLocks noChangeArrowheads="1"/>
          </p:cNvSpPr>
          <p:nvPr/>
        </p:nvSpPr>
        <p:spPr bwMode="auto">
          <a:xfrm>
            <a:off x="935038" y="3218992"/>
            <a:ext cx="2055812" cy="314325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23582" name="Rectangle 30"/>
          <p:cNvSpPr>
            <a:spLocks noChangeArrowheads="1"/>
          </p:cNvSpPr>
          <p:nvPr/>
        </p:nvSpPr>
        <p:spPr bwMode="auto">
          <a:xfrm>
            <a:off x="3032125" y="3214229"/>
            <a:ext cx="2055813" cy="314325"/>
          </a:xfrm>
          <a:prstGeom prst="rect">
            <a:avLst/>
          </a:prstGeom>
          <a:solidFill>
            <a:srgbClr val="FF00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grpSp>
        <p:nvGrpSpPr>
          <p:cNvPr id="3" name="Group 31"/>
          <p:cNvGrpSpPr>
            <a:grpSpLocks/>
          </p:cNvGrpSpPr>
          <p:nvPr/>
        </p:nvGrpSpPr>
        <p:grpSpPr bwMode="auto">
          <a:xfrm>
            <a:off x="935038" y="3557129"/>
            <a:ext cx="4152900" cy="319088"/>
            <a:chOff x="589" y="1522"/>
            <a:chExt cx="2616" cy="201"/>
          </a:xfrm>
        </p:grpSpPr>
        <p:sp>
          <p:nvSpPr>
            <p:cNvPr id="42045" name="Rectangle 32"/>
            <p:cNvSpPr>
              <a:spLocks noChangeArrowheads="1"/>
            </p:cNvSpPr>
            <p:nvPr/>
          </p:nvSpPr>
          <p:spPr bwMode="auto">
            <a:xfrm>
              <a:off x="1910" y="1525"/>
              <a:ext cx="1295" cy="198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42046" name="Rectangle 33"/>
            <p:cNvSpPr>
              <a:spLocks noChangeArrowheads="1"/>
            </p:cNvSpPr>
            <p:nvPr/>
          </p:nvSpPr>
          <p:spPr bwMode="auto">
            <a:xfrm>
              <a:off x="589" y="1522"/>
              <a:ext cx="1295" cy="198"/>
            </a:xfrm>
            <a:prstGeom prst="rect">
              <a:avLst/>
            </a:prstGeom>
            <a:solidFill>
              <a:srgbClr val="FF00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42009" name="Rectangle 34"/>
          <p:cNvSpPr>
            <a:spLocks noChangeArrowheads="1"/>
          </p:cNvSpPr>
          <p:nvPr/>
        </p:nvSpPr>
        <p:spPr bwMode="auto">
          <a:xfrm>
            <a:off x="1519238" y="1829929"/>
            <a:ext cx="1517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sz="2400" b="1">
                <a:latin typeface="Times New Roman" pitchFamily="18" charset="0"/>
              </a:rPr>
              <a:t>lépés</a:t>
            </a:r>
          </a:p>
        </p:txBody>
      </p:sp>
      <p:sp>
        <p:nvSpPr>
          <p:cNvPr id="42010" name="Rectangle 35"/>
          <p:cNvSpPr>
            <a:spLocks noChangeArrowheads="1"/>
          </p:cNvSpPr>
          <p:nvPr/>
        </p:nvSpPr>
        <p:spPr bwMode="auto">
          <a:xfrm>
            <a:off x="4548188" y="1829929"/>
            <a:ext cx="1517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sz="2400" b="1">
                <a:latin typeface="Times New Roman" pitchFamily="18" charset="0"/>
              </a:rPr>
              <a:t>lépés</a:t>
            </a:r>
          </a:p>
        </p:txBody>
      </p:sp>
      <p:sp>
        <p:nvSpPr>
          <p:cNvPr id="42011" name="Rectangle 36"/>
          <p:cNvSpPr>
            <a:spLocks noChangeArrowheads="1"/>
          </p:cNvSpPr>
          <p:nvPr/>
        </p:nvSpPr>
        <p:spPr bwMode="auto">
          <a:xfrm>
            <a:off x="3416300" y="1360029"/>
            <a:ext cx="1893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sz="2400" b="1">
                <a:latin typeface="Times New Roman" pitchFamily="18" charset="0"/>
              </a:rPr>
              <a:t>lépésciklus</a:t>
            </a:r>
          </a:p>
        </p:txBody>
      </p:sp>
      <p:sp>
        <p:nvSpPr>
          <p:cNvPr id="23589" name="Line 37"/>
          <p:cNvSpPr>
            <a:spLocks noChangeShapeType="1"/>
          </p:cNvSpPr>
          <p:nvPr/>
        </p:nvSpPr>
        <p:spPr bwMode="auto">
          <a:xfrm>
            <a:off x="5097463" y="3928604"/>
            <a:ext cx="0" cy="192405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23590" name="Rectangle 38"/>
          <p:cNvSpPr>
            <a:spLocks noChangeArrowheads="1"/>
          </p:cNvSpPr>
          <p:nvPr/>
        </p:nvSpPr>
        <p:spPr bwMode="auto">
          <a:xfrm>
            <a:off x="6729413" y="4219117"/>
            <a:ext cx="2333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sz="2400" b="1">
                <a:latin typeface="Times New Roman" pitchFamily="18" charset="0"/>
              </a:rPr>
              <a:t>Futás 5.0 m/s</a:t>
            </a:r>
          </a:p>
        </p:txBody>
      </p:sp>
      <p:sp>
        <p:nvSpPr>
          <p:cNvPr id="23591" name="Rectangle 39"/>
          <p:cNvSpPr>
            <a:spLocks noChangeArrowheads="1"/>
          </p:cNvSpPr>
          <p:nvPr/>
        </p:nvSpPr>
        <p:spPr bwMode="auto">
          <a:xfrm>
            <a:off x="925513" y="4128629"/>
            <a:ext cx="1060450" cy="331788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23592" name="Rectangle 40"/>
          <p:cNvSpPr>
            <a:spLocks noChangeArrowheads="1"/>
          </p:cNvSpPr>
          <p:nvPr/>
        </p:nvSpPr>
        <p:spPr bwMode="auto">
          <a:xfrm>
            <a:off x="2011363" y="4125454"/>
            <a:ext cx="2592387" cy="341313"/>
          </a:xfrm>
          <a:prstGeom prst="rect">
            <a:avLst/>
          </a:prstGeom>
          <a:solidFill>
            <a:srgbClr val="FF00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grpSp>
        <p:nvGrpSpPr>
          <p:cNvPr id="4" name="Group 41"/>
          <p:cNvGrpSpPr>
            <a:grpSpLocks/>
          </p:cNvGrpSpPr>
          <p:nvPr/>
        </p:nvGrpSpPr>
        <p:grpSpPr bwMode="auto">
          <a:xfrm>
            <a:off x="595313" y="4477879"/>
            <a:ext cx="5934075" cy="363538"/>
            <a:chOff x="375" y="2102"/>
            <a:chExt cx="3738" cy="229"/>
          </a:xfrm>
        </p:grpSpPr>
        <p:sp>
          <p:nvSpPr>
            <p:cNvPr id="42042" name="Rectangle 42"/>
            <p:cNvSpPr>
              <a:spLocks noChangeArrowheads="1"/>
            </p:cNvSpPr>
            <p:nvPr/>
          </p:nvSpPr>
          <p:spPr bwMode="auto">
            <a:xfrm>
              <a:off x="2529" y="2109"/>
              <a:ext cx="1584" cy="218"/>
            </a:xfrm>
            <a:prstGeom prst="rect">
              <a:avLst/>
            </a:prstGeom>
            <a:solidFill>
              <a:srgbClr val="FF00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42043" name="Rectangle 43"/>
            <p:cNvSpPr>
              <a:spLocks noChangeArrowheads="1"/>
            </p:cNvSpPr>
            <p:nvPr/>
          </p:nvSpPr>
          <p:spPr bwMode="auto">
            <a:xfrm>
              <a:off x="1864" y="2102"/>
              <a:ext cx="648" cy="22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42044" name="Rectangle 44"/>
            <p:cNvSpPr>
              <a:spLocks noChangeArrowheads="1"/>
            </p:cNvSpPr>
            <p:nvPr/>
          </p:nvSpPr>
          <p:spPr bwMode="auto">
            <a:xfrm>
              <a:off x="375" y="2114"/>
              <a:ext cx="1491" cy="217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F0066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23597" name="Line 45"/>
          <p:cNvSpPr>
            <a:spLocks noChangeShapeType="1"/>
          </p:cNvSpPr>
          <p:nvPr/>
        </p:nvSpPr>
        <p:spPr bwMode="auto">
          <a:xfrm>
            <a:off x="4608513" y="4217529"/>
            <a:ext cx="1587" cy="161607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23598" name="Rectangle 46"/>
          <p:cNvSpPr>
            <a:spLocks noChangeArrowheads="1"/>
          </p:cNvSpPr>
          <p:nvPr/>
        </p:nvSpPr>
        <p:spPr bwMode="auto">
          <a:xfrm>
            <a:off x="6807200" y="5152567"/>
            <a:ext cx="2022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sz="2400" b="1">
                <a:latin typeface="Times New Roman" pitchFamily="18" charset="0"/>
              </a:rPr>
              <a:t>Vágta 9.0 m/s</a:t>
            </a:r>
          </a:p>
        </p:txBody>
      </p:sp>
      <p:sp>
        <p:nvSpPr>
          <p:cNvPr id="23599" name="Rectangle 47"/>
          <p:cNvSpPr>
            <a:spLocks noChangeArrowheads="1"/>
          </p:cNvSpPr>
          <p:nvPr/>
        </p:nvSpPr>
        <p:spPr bwMode="auto">
          <a:xfrm>
            <a:off x="941388" y="5027154"/>
            <a:ext cx="650875" cy="314325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23600" name="Rectangle 48"/>
          <p:cNvSpPr>
            <a:spLocks noChangeArrowheads="1"/>
          </p:cNvSpPr>
          <p:nvPr/>
        </p:nvSpPr>
        <p:spPr bwMode="auto">
          <a:xfrm>
            <a:off x="1624013" y="5017629"/>
            <a:ext cx="2493962" cy="323850"/>
          </a:xfrm>
          <a:prstGeom prst="rect">
            <a:avLst/>
          </a:prstGeom>
          <a:solidFill>
            <a:srgbClr val="FF00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23601" name="Rectangle 49"/>
          <p:cNvSpPr>
            <a:spLocks noChangeArrowheads="1"/>
          </p:cNvSpPr>
          <p:nvPr/>
        </p:nvSpPr>
        <p:spPr bwMode="auto">
          <a:xfrm>
            <a:off x="4140200" y="5017629"/>
            <a:ext cx="663575" cy="327025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5" name="Group 50"/>
          <p:cNvGrpSpPr>
            <a:grpSpLocks/>
          </p:cNvGrpSpPr>
          <p:nvPr/>
        </p:nvGrpSpPr>
        <p:grpSpPr bwMode="auto">
          <a:xfrm>
            <a:off x="573088" y="5370054"/>
            <a:ext cx="5543550" cy="344488"/>
            <a:chOff x="361" y="2664"/>
            <a:chExt cx="3492" cy="217"/>
          </a:xfrm>
        </p:grpSpPr>
        <p:grpSp>
          <p:nvGrpSpPr>
            <p:cNvPr id="6" name="Group 51"/>
            <p:cNvGrpSpPr>
              <a:grpSpLocks/>
            </p:cNvGrpSpPr>
            <p:nvPr/>
          </p:nvGrpSpPr>
          <p:grpSpPr bwMode="auto">
            <a:xfrm>
              <a:off x="1865" y="2666"/>
              <a:ext cx="1988" cy="208"/>
              <a:chOff x="1865" y="2666"/>
              <a:chExt cx="1988" cy="208"/>
            </a:xfrm>
          </p:grpSpPr>
          <p:sp>
            <p:nvSpPr>
              <p:cNvPr id="42040" name="Rectangle 52"/>
              <p:cNvSpPr>
                <a:spLocks noChangeArrowheads="1"/>
              </p:cNvSpPr>
              <p:nvPr/>
            </p:nvSpPr>
            <p:spPr bwMode="auto">
              <a:xfrm>
                <a:off x="2282" y="2670"/>
                <a:ext cx="1571" cy="204"/>
              </a:xfrm>
              <a:prstGeom prst="rect">
                <a:avLst/>
              </a:prstGeom>
              <a:solidFill>
                <a:srgbClr val="FF0066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42041" name="Rectangle 53"/>
              <p:cNvSpPr>
                <a:spLocks noChangeArrowheads="1"/>
              </p:cNvSpPr>
              <p:nvPr/>
            </p:nvSpPr>
            <p:spPr bwMode="auto">
              <a:xfrm>
                <a:off x="1865" y="2666"/>
                <a:ext cx="410" cy="20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sp>
          <p:nvSpPr>
            <p:cNvPr id="42039" name="Rectangle 54"/>
            <p:cNvSpPr>
              <a:spLocks noChangeArrowheads="1"/>
            </p:cNvSpPr>
            <p:nvPr/>
          </p:nvSpPr>
          <p:spPr bwMode="auto">
            <a:xfrm>
              <a:off x="361" y="2664"/>
              <a:ext cx="1491" cy="217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F0066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23607" name="Line 55"/>
          <p:cNvSpPr>
            <a:spLocks noChangeShapeType="1"/>
          </p:cNvSpPr>
          <p:nvPr/>
        </p:nvSpPr>
        <p:spPr bwMode="auto">
          <a:xfrm>
            <a:off x="4124325" y="5250992"/>
            <a:ext cx="0" cy="601662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7" name="Group 56"/>
          <p:cNvGrpSpPr>
            <a:grpSpLocks/>
          </p:cNvGrpSpPr>
          <p:nvPr/>
        </p:nvGrpSpPr>
        <p:grpSpPr bwMode="auto">
          <a:xfrm>
            <a:off x="2744788" y="2331579"/>
            <a:ext cx="3865562" cy="460375"/>
            <a:chOff x="1729" y="750"/>
            <a:chExt cx="2435" cy="290"/>
          </a:xfrm>
        </p:grpSpPr>
        <p:sp>
          <p:nvSpPr>
            <p:cNvPr id="42036" name="Rectangle 57"/>
            <p:cNvSpPr>
              <a:spLocks noChangeArrowheads="1"/>
            </p:cNvSpPr>
            <p:nvPr/>
          </p:nvSpPr>
          <p:spPr bwMode="auto">
            <a:xfrm>
              <a:off x="1729" y="752"/>
              <a:ext cx="64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hu-HU" sz="2400" b="1">
                  <a:latin typeface="Times New Roman" pitchFamily="18" charset="0"/>
                </a:rPr>
                <a:t>60 %</a:t>
              </a:r>
            </a:p>
          </p:txBody>
        </p:sp>
        <p:sp>
          <p:nvSpPr>
            <p:cNvPr id="42037" name="Rectangle 58"/>
            <p:cNvSpPr>
              <a:spLocks noChangeArrowheads="1"/>
            </p:cNvSpPr>
            <p:nvPr/>
          </p:nvSpPr>
          <p:spPr bwMode="auto">
            <a:xfrm>
              <a:off x="3515" y="750"/>
              <a:ext cx="64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hu-HU" sz="2400" b="1">
                  <a:latin typeface="Times New Roman" pitchFamily="18" charset="0"/>
                </a:rPr>
                <a:t>40 %</a:t>
              </a:r>
            </a:p>
          </p:txBody>
        </p:sp>
      </p:grpSp>
      <p:grpSp>
        <p:nvGrpSpPr>
          <p:cNvPr id="8" name="Group 59"/>
          <p:cNvGrpSpPr>
            <a:grpSpLocks/>
          </p:cNvGrpSpPr>
          <p:nvPr/>
        </p:nvGrpSpPr>
        <p:grpSpPr bwMode="auto">
          <a:xfrm>
            <a:off x="1692275" y="3168192"/>
            <a:ext cx="3009900" cy="473075"/>
            <a:chOff x="1066" y="1277"/>
            <a:chExt cx="1896" cy="298"/>
          </a:xfrm>
        </p:grpSpPr>
        <p:sp>
          <p:nvSpPr>
            <p:cNvPr id="42034" name="Rectangle 60"/>
            <p:cNvSpPr>
              <a:spLocks noChangeArrowheads="1"/>
            </p:cNvSpPr>
            <p:nvPr/>
          </p:nvSpPr>
          <p:spPr bwMode="auto">
            <a:xfrm>
              <a:off x="1066" y="1277"/>
              <a:ext cx="64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hu-HU" sz="2400" b="1">
                  <a:latin typeface="Times New Roman" pitchFamily="18" charset="0"/>
                </a:rPr>
                <a:t>50 %</a:t>
              </a:r>
            </a:p>
          </p:txBody>
        </p:sp>
        <p:sp>
          <p:nvSpPr>
            <p:cNvPr id="42035" name="Rectangle 61"/>
            <p:cNvSpPr>
              <a:spLocks noChangeArrowheads="1"/>
            </p:cNvSpPr>
            <p:nvPr/>
          </p:nvSpPr>
          <p:spPr bwMode="auto">
            <a:xfrm>
              <a:off x="2313" y="1287"/>
              <a:ext cx="64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hu-HU" sz="2400" b="1">
                  <a:latin typeface="Times New Roman" pitchFamily="18" charset="0"/>
                </a:rPr>
                <a:t>50 %</a:t>
              </a:r>
            </a:p>
          </p:txBody>
        </p:sp>
      </p:grpSp>
      <p:sp>
        <p:nvSpPr>
          <p:cNvPr id="23614" name="Rectangle 62"/>
          <p:cNvSpPr>
            <a:spLocks noChangeArrowheads="1"/>
          </p:cNvSpPr>
          <p:nvPr/>
        </p:nvSpPr>
        <p:spPr bwMode="auto">
          <a:xfrm>
            <a:off x="1123950" y="4079417"/>
            <a:ext cx="1030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sz="2400" b="1">
                <a:latin typeface="Times New Roman" pitchFamily="18" charset="0"/>
              </a:rPr>
              <a:t>30 %</a:t>
            </a:r>
          </a:p>
        </p:txBody>
      </p:sp>
      <p:sp>
        <p:nvSpPr>
          <p:cNvPr id="23615" name="Rectangle 63"/>
          <p:cNvSpPr>
            <a:spLocks noChangeArrowheads="1"/>
          </p:cNvSpPr>
          <p:nvPr/>
        </p:nvSpPr>
        <p:spPr bwMode="auto">
          <a:xfrm>
            <a:off x="2719388" y="4096879"/>
            <a:ext cx="10302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sz="2400" b="1">
                <a:latin typeface="Times New Roman" pitchFamily="18" charset="0"/>
              </a:rPr>
              <a:t>70 %</a:t>
            </a:r>
          </a:p>
        </p:txBody>
      </p:sp>
      <p:sp>
        <p:nvSpPr>
          <p:cNvPr id="23616" name="Rectangle 64"/>
          <p:cNvSpPr>
            <a:spLocks noChangeArrowheads="1"/>
          </p:cNvSpPr>
          <p:nvPr/>
        </p:nvSpPr>
        <p:spPr bwMode="auto">
          <a:xfrm>
            <a:off x="855663" y="4954129"/>
            <a:ext cx="10302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sz="2400" b="1">
                <a:latin typeface="Times New Roman" pitchFamily="18" charset="0"/>
              </a:rPr>
              <a:t>20 %</a:t>
            </a:r>
          </a:p>
        </p:txBody>
      </p:sp>
      <p:sp>
        <p:nvSpPr>
          <p:cNvPr id="23617" name="Rectangle 65"/>
          <p:cNvSpPr>
            <a:spLocks noChangeArrowheads="1"/>
          </p:cNvSpPr>
          <p:nvPr/>
        </p:nvSpPr>
        <p:spPr bwMode="auto">
          <a:xfrm>
            <a:off x="2738438" y="4950954"/>
            <a:ext cx="10302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sz="2400" b="1">
                <a:latin typeface="Times New Roman" pitchFamily="18" charset="0"/>
              </a:rPr>
              <a:t>80 %</a:t>
            </a:r>
          </a:p>
        </p:txBody>
      </p:sp>
      <p:sp>
        <p:nvSpPr>
          <p:cNvPr id="23618" name="Rectangle 66"/>
          <p:cNvSpPr>
            <a:spLocks noChangeArrowheads="1"/>
          </p:cNvSpPr>
          <p:nvPr/>
        </p:nvSpPr>
        <p:spPr bwMode="auto">
          <a:xfrm>
            <a:off x="3819525" y="2728454"/>
            <a:ext cx="376238" cy="338138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23619" name="Rectangle 67"/>
          <p:cNvSpPr>
            <a:spLocks noChangeArrowheads="1"/>
          </p:cNvSpPr>
          <p:nvPr/>
        </p:nvSpPr>
        <p:spPr bwMode="auto">
          <a:xfrm>
            <a:off x="1992313" y="4498517"/>
            <a:ext cx="979487" cy="357187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23620" name="Rectangle 68"/>
          <p:cNvSpPr>
            <a:spLocks noChangeArrowheads="1"/>
          </p:cNvSpPr>
          <p:nvPr/>
        </p:nvSpPr>
        <p:spPr bwMode="auto">
          <a:xfrm>
            <a:off x="1584325" y="5373229"/>
            <a:ext cx="1368425" cy="338138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23621" name="Rectangle 69"/>
          <p:cNvSpPr>
            <a:spLocks noChangeArrowheads="1"/>
          </p:cNvSpPr>
          <p:nvPr/>
        </p:nvSpPr>
        <p:spPr bwMode="auto">
          <a:xfrm>
            <a:off x="1947863" y="4492167"/>
            <a:ext cx="1108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sz="2000" b="1">
                <a:latin typeface="Times New Roman" pitchFamily="18" charset="0"/>
              </a:rPr>
              <a:t>repülés</a:t>
            </a:r>
          </a:p>
        </p:txBody>
      </p:sp>
      <p:sp>
        <p:nvSpPr>
          <p:cNvPr id="9" name="Szövegdoboz 8"/>
          <p:cNvSpPr txBox="1"/>
          <p:nvPr/>
        </p:nvSpPr>
        <p:spPr>
          <a:xfrm>
            <a:off x="600075" y="332656"/>
            <a:ext cx="789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/>
              <a:t>A támasz és lendítő szakasz aránya a haladási sebességek függvényében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001085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creeching Brak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235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5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creeching Brak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6" dur="500"/>
                                        <p:tgtEl>
                                          <p:spTgt spid="235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35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35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36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36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3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3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3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3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creeching Brak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75" fill="hold"/>
                                        <p:tgtEl>
                                          <p:spTgt spid="236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" fill="hold"/>
                                        <p:tgtEl>
                                          <p:spTgt spid="236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25"/>
                            </p:stCondLst>
                            <p:childTnLst>
                              <p:par>
                                <p:cTn id="111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75" fill="hold"/>
                                        <p:tgtEl>
                                          <p:spTgt spid="236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75" fill="hold"/>
                                        <p:tgtEl>
                                          <p:spTgt spid="236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300" fill="hold"/>
                                        <p:tgtEl>
                                          <p:spTgt spid="23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300" fill="hold"/>
                                        <p:tgtEl>
                                          <p:spTgt spid="23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600"/>
                            </p:stCondLst>
                            <p:childTnLst>
                              <p:par>
                                <p:cTn id="12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300" fill="hold"/>
                                        <p:tgtEl>
                                          <p:spTgt spid="236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300" fill="hold"/>
                                        <p:tgtEl>
                                          <p:spTgt spid="236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23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23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23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23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23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23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7" dur="500"/>
                                        <p:tgtEl>
                                          <p:spTgt spid="236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80" grpId="0" autoUpdateAnimBg="0"/>
      <p:bldP spid="23581" grpId="0" animBg="1"/>
      <p:bldP spid="23582" grpId="0" animBg="1"/>
      <p:bldP spid="23589" grpId="0" animBg="1"/>
      <p:bldP spid="23590" grpId="0" autoUpdateAnimBg="0"/>
      <p:bldP spid="23591" grpId="0" animBg="1"/>
      <p:bldP spid="23592" grpId="0" animBg="1"/>
      <p:bldP spid="23597" grpId="0" animBg="1"/>
      <p:bldP spid="23598" grpId="0" autoUpdateAnimBg="0"/>
      <p:bldP spid="23599" grpId="0" animBg="1"/>
      <p:bldP spid="23600" grpId="0" animBg="1"/>
      <p:bldP spid="23601" grpId="0" animBg="1"/>
      <p:bldP spid="23607" grpId="0" animBg="1"/>
      <p:bldP spid="23614" grpId="0" build="p" autoUpdateAnimBg="0"/>
      <p:bldP spid="23615" grpId="0" build="p" autoUpdateAnimBg="0" advAuto="0"/>
      <p:bldP spid="23616" grpId="0" build="p" autoUpdateAnimBg="0"/>
      <p:bldP spid="23617" grpId="0" build="p" autoUpdateAnimBg="0" advAuto="0"/>
      <p:bldP spid="23618" grpId="0" animBg="1"/>
      <p:bldP spid="23619" grpId="0" animBg="1"/>
      <p:bldP spid="23620" grpId="0" animBg="1"/>
      <p:bldP spid="23621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683568" y="601222"/>
            <a:ext cx="5544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i="1" dirty="0" smtClean="0"/>
              <a:t>Járás</a:t>
            </a:r>
            <a:endParaRPr lang="en-GB" sz="3600" b="1" i="1" dirty="0"/>
          </a:p>
        </p:txBody>
      </p:sp>
      <p:pic>
        <p:nvPicPr>
          <p:cNvPr id="3" name="KWRTread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57909" y="1340768"/>
            <a:ext cx="3470275" cy="440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0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 smtClean="0"/>
          </a:p>
        </p:txBody>
      </p:sp>
      <p:pic>
        <p:nvPicPr>
          <p:cNvPr id="8201" name="Picture 2" descr="http://www.coachr.org/correc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8199" y="620688"/>
            <a:ext cx="82296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Csoportba foglalás 10"/>
          <p:cNvGrpSpPr>
            <a:grpSpLocks/>
          </p:cNvGrpSpPr>
          <p:nvPr/>
        </p:nvGrpSpPr>
        <p:grpSpPr bwMode="auto">
          <a:xfrm>
            <a:off x="1259632" y="4149080"/>
            <a:ext cx="6264275" cy="1871663"/>
            <a:chOff x="755650" y="2039938"/>
            <a:chExt cx="7848600" cy="2613025"/>
          </a:xfrm>
        </p:grpSpPr>
        <p:graphicFrame>
          <p:nvGraphicFramePr>
            <p:cNvPr id="27652" name="Object 4"/>
            <p:cNvGraphicFramePr>
              <a:graphicFrameLocks noChangeAspect="1"/>
            </p:cNvGraphicFramePr>
            <p:nvPr/>
          </p:nvGraphicFramePr>
          <p:xfrm>
            <a:off x="755650" y="2039938"/>
            <a:ext cx="1295400" cy="24780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68" name="Image" r:id="rId5" imgW="1296152" imgH="2477939" progId="">
                    <p:embed/>
                  </p:oleObj>
                </mc:Choice>
                <mc:Fallback>
                  <p:oleObj name="Image" r:id="rId5" imgW="1296152" imgH="2477939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55650" y="2039938"/>
                          <a:ext cx="1295400" cy="24780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654" name="Object 6"/>
            <p:cNvGraphicFramePr>
              <a:graphicFrameLocks noChangeAspect="1"/>
            </p:cNvGraphicFramePr>
            <p:nvPr/>
          </p:nvGraphicFramePr>
          <p:xfrm>
            <a:off x="2266950" y="2068513"/>
            <a:ext cx="1092200" cy="24907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69" name="Image" r:id="rId7" imgW="1092449" imgH="2490646" progId="">
                    <p:embed/>
                  </p:oleObj>
                </mc:Choice>
                <mc:Fallback>
                  <p:oleObj name="Image" r:id="rId7" imgW="1092449" imgH="2490646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66950" y="2068513"/>
                          <a:ext cx="1092200" cy="24907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655" name="Object 7"/>
            <p:cNvGraphicFramePr>
              <a:graphicFrameLocks noChangeAspect="1"/>
            </p:cNvGraphicFramePr>
            <p:nvPr/>
          </p:nvGraphicFramePr>
          <p:xfrm>
            <a:off x="3233738" y="2085975"/>
            <a:ext cx="1092200" cy="24399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70" name="Image" r:id="rId9" imgW="1092449" imgH="2439816" progId="">
                    <p:embed/>
                  </p:oleObj>
                </mc:Choice>
                <mc:Fallback>
                  <p:oleObj name="Image" r:id="rId9" imgW="1092449" imgH="2439816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33738" y="2085975"/>
                          <a:ext cx="1092200" cy="24399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656" name="Object 8"/>
            <p:cNvGraphicFramePr>
              <a:graphicFrameLocks noChangeAspect="1"/>
            </p:cNvGraphicFramePr>
            <p:nvPr/>
          </p:nvGraphicFramePr>
          <p:xfrm>
            <a:off x="4449763" y="2090738"/>
            <a:ext cx="1320800" cy="24907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71" name="Image" r:id="rId11" imgW="1321567" imgH="2490646" progId="">
                    <p:embed/>
                  </p:oleObj>
                </mc:Choice>
                <mc:Fallback>
                  <p:oleObj name="Image" r:id="rId11" imgW="1321567" imgH="2490646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49763" y="2090738"/>
                          <a:ext cx="1320800" cy="24907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657" name="Object 9"/>
            <p:cNvGraphicFramePr>
              <a:graphicFrameLocks noChangeAspect="1"/>
            </p:cNvGraphicFramePr>
            <p:nvPr/>
          </p:nvGraphicFramePr>
          <p:xfrm>
            <a:off x="5867400" y="2098675"/>
            <a:ext cx="1308100" cy="2554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72" name="Image" r:id="rId13" imgW="1308398" imgH="2554183" progId="">
                    <p:embed/>
                  </p:oleObj>
                </mc:Choice>
                <mc:Fallback>
                  <p:oleObj name="Image" r:id="rId13" imgW="1308398" imgH="2554183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67400" y="2098675"/>
                          <a:ext cx="1308100" cy="25542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658" name="Object 10"/>
            <p:cNvGraphicFramePr>
              <a:graphicFrameLocks noChangeAspect="1"/>
            </p:cNvGraphicFramePr>
            <p:nvPr/>
          </p:nvGraphicFramePr>
          <p:xfrm>
            <a:off x="7218363" y="2095500"/>
            <a:ext cx="1385887" cy="25034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73" name="Image" r:id="rId15" imgW="1385104" imgH="2503353" progId="">
                    <p:embed/>
                  </p:oleObj>
                </mc:Choice>
                <mc:Fallback>
                  <p:oleObj name="Image" r:id="rId15" imgW="1385104" imgH="2503353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18363" y="2095500"/>
                          <a:ext cx="1385887" cy="25034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" name="Szövegdoboz 2"/>
          <p:cNvSpPr txBox="1"/>
          <p:nvPr/>
        </p:nvSpPr>
        <p:spPr>
          <a:xfrm>
            <a:off x="1475656" y="188640"/>
            <a:ext cx="6624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/>
              <a:t>Versenygyaloglás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35342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988840"/>
            <a:ext cx="7916862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1619672" y="548680"/>
            <a:ext cx="5976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Versenygyaloglás szekvenciái videofelvétel alapján</a:t>
            </a:r>
            <a:endParaRPr lang="en-US" sz="2400" dirty="0"/>
          </a:p>
        </p:txBody>
      </p:sp>
      <p:cxnSp>
        <p:nvCxnSpPr>
          <p:cNvPr id="5" name="Egyenes összekötő nyíllal 4"/>
          <p:cNvCxnSpPr/>
          <p:nvPr/>
        </p:nvCxnSpPr>
        <p:spPr>
          <a:xfrm flipV="1">
            <a:off x="7740352" y="3933056"/>
            <a:ext cx="0" cy="504056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nyíllal 6"/>
          <p:cNvCxnSpPr/>
          <p:nvPr/>
        </p:nvCxnSpPr>
        <p:spPr>
          <a:xfrm flipV="1">
            <a:off x="8429952" y="3933056"/>
            <a:ext cx="0" cy="504056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zövegdoboz 7"/>
          <p:cNvSpPr txBox="1"/>
          <p:nvPr/>
        </p:nvSpPr>
        <p:spPr>
          <a:xfrm>
            <a:off x="5364088" y="4653136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Nem biztos, hogy mindkét láb a talajon van egy időben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73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722313"/>
            <a:ext cx="1704975" cy="417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1320031" y="260648"/>
            <a:ext cx="6708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A váll és medencevonal mozgása frontális síkban</a:t>
            </a:r>
            <a:endParaRPr lang="en-US" sz="24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323528" y="5085184"/>
            <a:ext cx="85354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A lendítőláb oldali  csípő (medence) lefelé mozog, a váll felfelé mozog. Ezzel az ellentétes </a:t>
            </a:r>
          </a:p>
          <a:p>
            <a:r>
              <a:rPr lang="hu-HU" dirty="0" smtClean="0"/>
              <a:t>irányú mozgással a TKP függőleges irányú mozgása csökkenthető.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2937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76852"/>
            <a:ext cx="2733675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205401"/>
            <a:ext cx="3381375" cy="240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320031" y="260648"/>
            <a:ext cx="6708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A térdízület extrém ízületi véghelyzetei</a:t>
            </a:r>
            <a:endParaRPr lang="en-US" sz="24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755576" y="4005064"/>
            <a:ext cx="2733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/>
              <a:t>Térdízületi </a:t>
            </a:r>
            <a:r>
              <a:rPr lang="hu-HU" sz="2000" dirty="0" err="1" smtClean="0"/>
              <a:t>abdukció</a:t>
            </a:r>
            <a:endParaRPr lang="en-US" sz="2000" dirty="0"/>
          </a:p>
        </p:txBody>
      </p:sp>
      <p:sp>
        <p:nvSpPr>
          <p:cNvPr id="8" name="Szövegdoboz 7"/>
          <p:cNvSpPr txBox="1"/>
          <p:nvPr/>
        </p:nvSpPr>
        <p:spPr>
          <a:xfrm>
            <a:off x="5294709" y="4005064"/>
            <a:ext cx="2733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/>
              <a:t>Térdízületi </a:t>
            </a:r>
            <a:r>
              <a:rPr lang="hu-HU" sz="2000" dirty="0" err="1" smtClean="0"/>
              <a:t>hiperextenzió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9869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276872"/>
            <a:ext cx="1136650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243" y="2276872"/>
            <a:ext cx="847725" cy="182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691680" y="1340768"/>
            <a:ext cx="12806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Csípő: 169°</a:t>
            </a:r>
          </a:p>
          <a:p>
            <a:r>
              <a:rPr lang="hu-HU" dirty="0" smtClean="0"/>
              <a:t>Térd: 178°</a:t>
            </a:r>
          </a:p>
          <a:p>
            <a:r>
              <a:rPr lang="hu-HU" dirty="0" smtClean="0"/>
              <a:t>Boka: 109°</a:t>
            </a:r>
            <a:endParaRPr lang="en-GB" dirty="0"/>
          </a:p>
        </p:txBody>
      </p:sp>
      <p:sp>
        <p:nvSpPr>
          <p:cNvPr id="3" name="Szövegdoboz 2"/>
          <p:cNvSpPr txBox="1"/>
          <p:nvPr/>
        </p:nvSpPr>
        <p:spPr>
          <a:xfrm>
            <a:off x="539552" y="1486525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Nők </a:t>
            </a:r>
          </a:p>
          <a:p>
            <a:pPr algn="ctr"/>
            <a:r>
              <a:rPr lang="hu-HU" dirty="0" smtClean="0"/>
              <a:t>20 km</a:t>
            </a:r>
            <a:endParaRPr lang="en-GB" dirty="0"/>
          </a:p>
        </p:txBody>
      </p:sp>
      <p:sp>
        <p:nvSpPr>
          <p:cNvPr id="7" name="Szövegdoboz 6"/>
          <p:cNvSpPr txBox="1"/>
          <p:nvPr/>
        </p:nvSpPr>
        <p:spPr>
          <a:xfrm>
            <a:off x="539552" y="4222829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Férfiak </a:t>
            </a:r>
          </a:p>
          <a:p>
            <a:pPr algn="ctr"/>
            <a:r>
              <a:rPr lang="hu-HU" dirty="0" smtClean="0"/>
              <a:t>20 km</a:t>
            </a:r>
            <a:endParaRPr lang="en-GB" dirty="0"/>
          </a:p>
        </p:txBody>
      </p:sp>
      <p:sp>
        <p:nvSpPr>
          <p:cNvPr id="8" name="Szövegdoboz 7"/>
          <p:cNvSpPr txBox="1"/>
          <p:nvPr/>
        </p:nvSpPr>
        <p:spPr>
          <a:xfrm>
            <a:off x="3291334" y="1340768"/>
            <a:ext cx="12806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Csípő: </a:t>
            </a:r>
          </a:p>
          <a:p>
            <a:r>
              <a:rPr lang="hu-HU" dirty="0" smtClean="0"/>
              <a:t>Térd: 189°</a:t>
            </a:r>
          </a:p>
          <a:p>
            <a:r>
              <a:rPr lang="hu-HU" dirty="0" smtClean="0"/>
              <a:t>Boka: </a:t>
            </a:r>
            <a:endParaRPr lang="en-GB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587" y="2276872"/>
            <a:ext cx="847725" cy="182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Szövegdoboz 10"/>
          <p:cNvSpPr txBox="1"/>
          <p:nvPr/>
        </p:nvSpPr>
        <p:spPr>
          <a:xfrm>
            <a:off x="4803502" y="1340768"/>
            <a:ext cx="12806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Csípő: 193°</a:t>
            </a:r>
          </a:p>
          <a:p>
            <a:r>
              <a:rPr lang="hu-HU" dirty="0" smtClean="0"/>
              <a:t>Térd: 158°</a:t>
            </a:r>
          </a:p>
          <a:p>
            <a:r>
              <a:rPr lang="hu-HU" dirty="0" smtClean="0"/>
              <a:t>Boka: 127°</a:t>
            </a:r>
            <a:endParaRPr lang="en-GB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6315670" y="1340768"/>
            <a:ext cx="12806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Csípő: </a:t>
            </a:r>
          </a:p>
          <a:p>
            <a:r>
              <a:rPr lang="hu-HU" dirty="0" smtClean="0"/>
              <a:t>Térd: 99°</a:t>
            </a:r>
          </a:p>
          <a:p>
            <a:r>
              <a:rPr lang="hu-HU" dirty="0" smtClean="0"/>
              <a:t>Boka: </a:t>
            </a:r>
            <a:endParaRPr lang="en-GB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539552" y="5158933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Férfiak </a:t>
            </a:r>
          </a:p>
          <a:p>
            <a:pPr algn="ctr"/>
            <a:r>
              <a:rPr lang="hu-HU" dirty="0"/>
              <a:t>5</a:t>
            </a:r>
            <a:r>
              <a:rPr lang="hu-HU" dirty="0" smtClean="0"/>
              <a:t>0 km</a:t>
            </a:r>
            <a:endParaRPr lang="en-GB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1691680" y="4089846"/>
            <a:ext cx="12806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Csípő: 169°</a:t>
            </a:r>
          </a:p>
          <a:p>
            <a:r>
              <a:rPr lang="hu-HU" dirty="0" smtClean="0"/>
              <a:t>Térd: 178°</a:t>
            </a:r>
          </a:p>
          <a:p>
            <a:r>
              <a:rPr lang="hu-HU" dirty="0" smtClean="0"/>
              <a:t>Boka: 109°</a:t>
            </a:r>
            <a:endParaRPr lang="en-GB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3219326" y="4149080"/>
            <a:ext cx="12806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Csípő:</a:t>
            </a:r>
          </a:p>
          <a:p>
            <a:r>
              <a:rPr lang="hu-HU" dirty="0" smtClean="0"/>
              <a:t>Térd: 188°</a:t>
            </a:r>
          </a:p>
          <a:p>
            <a:r>
              <a:rPr lang="hu-HU" dirty="0" smtClean="0"/>
              <a:t>Boka: </a:t>
            </a:r>
            <a:endParaRPr lang="en-GB" dirty="0"/>
          </a:p>
        </p:txBody>
      </p:sp>
      <p:sp>
        <p:nvSpPr>
          <p:cNvPr id="16" name="Szövegdoboz 15"/>
          <p:cNvSpPr txBox="1"/>
          <p:nvPr/>
        </p:nvSpPr>
        <p:spPr>
          <a:xfrm>
            <a:off x="4716016" y="4149080"/>
            <a:ext cx="12806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Csípő: 156°</a:t>
            </a:r>
          </a:p>
          <a:p>
            <a:r>
              <a:rPr lang="hu-HU" dirty="0" smtClean="0"/>
              <a:t>Térd: 156°</a:t>
            </a:r>
          </a:p>
          <a:p>
            <a:r>
              <a:rPr lang="hu-HU" dirty="0" smtClean="0"/>
              <a:t>Boka: 123°</a:t>
            </a:r>
            <a:endParaRPr lang="en-GB" dirty="0"/>
          </a:p>
        </p:txBody>
      </p:sp>
      <p:sp>
        <p:nvSpPr>
          <p:cNvPr id="17" name="Szövegdoboz 16"/>
          <p:cNvSpPr txBox="1"/>
          <p:nvPr/>
        </p:nvSpPr>
        <p:spPr>
          <a:xfrm>
            <a:off x="6243662" y="4149080"/>
            <a:ext cx="12806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Csípő: </a:t>
            </a:r>
          </a:p>
          <a:p>
            <a:r>
              <a:rPr lang="hu-HU" dirty="0" smtClean="0"/>
              <a:t>Térd: 103°</a:t>
            </a:r>
          </a:p>
          <a:p>
            <a:r>
              <a:rPr lang="hu-HU" dirty="0" smtClean="0"/>
              <a:t>Boka: </a:t>
            </a:r>
            <a:endParaRPr lang="en-GB" dirty="0"/>
          </a:p>
        </p:txBody>
      </p:sp>
      <p:sp>
        <p:nvSpPr>
          <p:cNvPr id="18" name="Szövegdoboz 17"/>
          <p:cNvSpPr txBox="1"/>
          <p:nvPr/>
        </p:nvSpPr>
        <p:spPr>
          <a:xfrm>
            <a:off x="1691680" y="5038724"/>
            <a:ext cx="12806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Csípő: 169°</a:t>
            </a:r>
          </a:p>
          <a:p>
            <a:r>
              <a:rPr lang="hu-HU" dirty="0" smtClean="0"/>
              <a:t>Térd: 180°</a:t>
            </a:r>
          </a:p>
          <a:p>
            <a:r>
              <a:rPr lang="hu-HU" dirty="0" smtClean="0"/>
              <a:t>Boka: 109°</a:t>
            </a:r>
            <a:endParaRPr lang="en-GB" dirty="0"/>
          </a:p>
        </p:txBody>
      </p:sp>
      <p:sp>
        <p:nvSpPr>
          <p:cNvPr id="19" name="Szövegdoboz 18"/>
          <p:cNvSpPr txBox="1"/>
          <p:nvPr/>
        </p:nvSpPr>
        <p:spPr>
          <a:xfrm>
            <a:off x="3219326" y="5097958"/>
            <a:ext cx="12806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Csípő:</a:t>
            </a:r>
          </a:p>
          <a:p>
            <a:r>
              <a:rPr lang="hu-HU" dirty="0" smtClean="0"/>
              <a:t>Térd: 185°</a:t>
            </a:r>
          </a:p>
          <a:p>
            <a:r>
              <a:rPr lang="hu-HU" dirty="0" smtClean="0"/>
              <a:t>Boka: </a:t>
            </a:r>
            <a:endParaRPr lang="en-GB" dirty="0"/>
          </a:p>
        </p:txBody>
      </p:sp>
      <p:sp>
        <p:nvSpPr>
          <p:cNvPr id="20" name="Szövegdoboz 19"/>
          <p:cNvSpPr txBox="1"/>
          <p:nvPr/>
        </p:nvSpPr>
        <p:spPr>
          <a:xfrm>
            <a:off x="4716016" y="5097958"/>
            <a:ext cx="12806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Csípő: 149°</a:t>
            </a:r>
          </a:p>
          <a:p>
            <a:r>
              <a:rPr lang="hu-HU" dirty="0" smtClean="0"/>
              <a:t>Térd: 149°</a:t>
            </a:r>
          </a:p>
          <a:p>
            <a:r>
              <a:rPr lang="hu-HU" dirty="0" smtClean="0"/>
              <a:t>Boka: 122°</a:t>
            </a:r>
            <a:endParaRPr lang="en-GB" dirty="0"/>
          </a:p>
        </p:txBody>
      </p:sp>
      <p:sp>
        <p:nvSpPr>
          <p:cNvPr id="21" name="Szövegdoboz 20"/>
          <p:cNvSpPr txBox="1"/>
          <p:nvPr/>
        </p:nvSpPr>
        <p:spPr>
          <a:xfrm>
            <a:off x="6243662" y="5097958"/>
            <a:ext cx="12806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Csípő: </a:t>
            </a:r>
          </a:p>
          <a:p>
            <a:r>
              <a:rPr lang="hu-HU" dirty="0" smtClean="0"/>
              <a:t>Térd: 102°</a:t>
            </a:r>
          </a:p>
          <a:p>
            <a:r>
              <a:rPr lang="hu-HU" dirty="0" smtClean="0"/>
              <a:t>Boka: </a:t>
            </a:r>
            <a:endParaRPr lang="en-GB" dirty="0"/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502" y="2293293"/>
            <a:ext cx="1108075" cy="185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755576" y="332656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Ízületi szöghelyzetek a gyaloglás egyes fázisaiban nőknél és férfiaknál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0794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395536" y="2274838"/>
            <a:ext cx="87484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 smtClean="0"/>
              <a:t>		</a:t>
            </a:r>
            <a:r>
              <a:rPr lang="en-GB" sz="2000" dirty="0" smtClean="0"/>
              <a:t>Speed (km/hr)</a:t>
            </a:r>
            <a:r>
              <a:rPr lang="hu-HU" sz="2000" dirty="0" smtClean="0"/>
              <a:t>   </a:t>
            </a:r>
            <a:r>
              <a:rPr lang="en-GB" sz="2000" dirty="0" smtClean="0"/>
              <a:t>Step length (m)</a:t>
            </a:r>
            <a:r>
              <a:rPr lang="hu-HU" sz="2000" dirty="0" smtClean="0"/>
              <a:t>   </a:t>
            </a:r>
            <a:r>
              <a:rPr lang="en-GB" sz="2000" dirty="0" smtClean="0"/>
              <a:t>Cadence (Hz)</a:t>
            </a:r>
            <a:r>
              <a:rPr lang="hu-HU" sz="2000" dirty="0" smtClean="0"/>
              <a:t>   </a:t>
            </a:r>
            <a:r>
              <a:rPr lang="en-GB" sz="2000" dirty="0" smtClean="0"/>
              <a:t>Step length</a:t>
            </a:r>
            <a:r>
              <a:rPr lang="hu-HU" sz="2000" dirty="0" smtClean="0"/>
              <a:t> </a:t>
            </a:r>
            <a:r>
              <a:rPr lang="en-GB" sz="2000" dirty="0" smtClean="0"/>
              <a:t>(%) </a:t>
            </a:r>
            <a:endParaRPr lang="hu-HU" sz="2000" dirty="0" smtClean="0"/>
          </a:p>
          <a:p>
            <a:r>
              <a:rPr lang="en-GB" sz="2000" dirty="0" smtClean="0"/>
              <a:t>20 km </a:t>
            </a:r>
            <a:r>
              <a:rPr lang="hu-HU" sz="2000" dirty="0" smtClean="0"/>
              <a:t>Nők</a:t>
            </a:r>
            <a:r>
              <a:rPr lang="en-GB" sz="2000" dirty="0" smtClean="0"/>
              <a:t> </a:t>
            </a:r>
            <a:r>
              <a:rPr lang="hu-HU" sz="2000" dirty="0" smtClean="0"/>
              <a:t>	</a:t>
            </a:r>
            <a:r>
              <a:rPr lang="en-GB" sz="2000" dirty="0" smtClean="0"/>
              <a:t>13.29 (± .78) </a:t>
            </a:r>
            <a:r>
              <a:rPr lang="hu-HU" sz="2000" dirty="0" smtClean="0"/>
              <a:t>       </a:t>
            </a:r>
            <a:r>
              <a:rPr lang="en-GB" sz="2000" dirty="0" smtClean="0"/>
              <a:t>1.08 (± .05) </a:t>
            </a:r>
            <a:r>
              <a:rPr lang="hu-HU" sz="2000" dirty="0" smtClean="0"/>
              <a:t>         </a:t>
            </a:r>
            <a:r>
              <a:rPr lang="en-GB" sz="2000" dirty="0" smtClean="0"/>
              <a:t>3.41 (± .12) </a:t>
            </a:r>
            <a:r>
              <a:rPr lang="hu-HU" sz="2000" dirty="0" smtClean="0"/>
              <a:t>      </a:t>
            </a:r>
            <a:r>
              <a:rPr lang="en-GB" sz="2000" dirty="0" smtClean="0"/>
              <a:t>66.1 (± 3.2) </a:t>
            </a:r>
            <a:endParaRPr lang="hu-HU" sz="2000" dirty="0" smtClean="0"/>
          </a:p>
          <a:p>
            <a:r>
              <a:rPr lang="en-GB" sz="2000" dirty="0" smtClean="0"/>
              <a:t>20 km </a:t>
            </a:r>
            <a:r>
              <a:rPr lang="hu-HU" sz="2000" dirty="0" smtClean="0"/>
              <a:t>Férfiak</a:t>
            </a:r>
            <a:r>
              <a:rPr lang="en-GB" sz="2000" dirty="0" smtClean="0"/>
              <a:t> </a:t>
            </a:r>
            <a:r>
              <a:rPr lang="hu-HU" sz="2000" dirty="0" smtClean="0"/>
              <a:t>	</a:t>
            </a:r>
            <a:r>
              <a:rPr lang="en-GB" sz="2000" dirty="0" smtClean="0"/>
              <a:t>14.80 (± .52) </a:t>
            </a:r>
            <a:r>
              <a:rPr lang="hu-HU" sz="2000" dirty="0" smtClean="0"/>
              <a:t>       </a:t>
            </a:r>
            <a:r>
              <a:rPr lang="en-GB" sz="2000" dirty="0" smtClean="0"/>
              <a:t>1.23 (± .05) </a:t>
            </a:r>
            <a:r>
              <a:rPr lang="hu-HU" sz="2000" dirty="0" smtClean="0"/>
              <a:t>         </a:t>
            </a:r>
            <a:r>
              <a:rPr lang="en-GB" sz="2000" dirty="0" smtClean="0"/>
              <a:t>3.35 (± .13) </a:t>
            </a:r>
            <a:r>
              <a:rPr lang="hu-HU" sz="2000" dirty="0" smtClean="0"/>
              <a:t>      </a:t>
            </a:r>
            <a:r>
              <a:rPr lang="en-GB" sz="2000" dirty="0" smtClean="0"/>
              <a:t>68.4 (± 2.4) </a:t>
            </a:r>
            <a:endParaRPr lang="hu-HU" sz="2000" dirty="0" smtClean="0"/>
          </a:p>
          <a:p>
            <a:r>
              <a:rPr lang="en-GB" sz="2000" dirty="0" smtClean="0"/>
              <a:t>50 km </a:t>
            </a:r>
            <a:r>
              <a:rPr lang="hu-HU" sz="2000" dirty="0" smtClean="0"/>
              <a:t>Férfiak	1</a:t>
            </a:r>
            <a:r>
              <a:rPr lang="en-GB" sz="2000" dirty="0" smtClean="0"/>
              <a:t>4.14 (± .55) </a:t>
            </a:r>
            <a:r>
              <a:rPr lang="hu-HU" sz="2000" dirty="0" smtClean="0"/>
              <a:t>          </a:t>
            </a:r>
            <a:r>
              <a:rPr lang="en-GB" sz="2000" dirty="0" smtClean="0"/>
              <a:t>1.22 (± .06) </a:t>
            </a:r>
            <a:r>
              <a:rPr lang="hu-HU" sz="2000" dirty="0" smtClean="0"/>
              <a:t>        </a:t>
            </a:r>
            <a:r>
              <a:rPr lang="en-GB" sz="2000" dirty="0" smtClean="0"/>
              <a:t>3.23 (± .17) </a:t>
            </a:r>
            <a:r>
              <a:rPr lang="hu-HU" sz="2000" dirty="0" smtClean="0"/>
              <a:t>      </a:t>
            </a:r>
            <a:r>
              <a:rPr lang="en-GB" sz="2000" dirty="0" smtClean="0"/>
              <a:t>68.4 (± 3.4)</a:t>
            </a:r>
            <a:endParaRPr lang="en-GB" sz="2000" dirty="0"/>
          </a:p>
        </p:txBody>
      </p:sp>
      <p:sp>
        <p:nvSpPr>
          <p:cNvPr id="5" name="Téglalap 4"/>
          <p:cNvSpPr/>
          <p:nvPr/>
        </p:nvSpPr>
        <p:spPr>
          <a:xfrm>
            <a:off x="7164288" y="2204864"/>
            <a:ext cx="1872208" cy="1512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zövegdoboz 5"/>
          <p:cNvSpPr txBox="1"/>
          <p:nvPr/>
        </p:nvSpPr>
        <p:spPr>
          <a:xfrm>
            <a:off x="1835696" y="692696"/>
            <a:ext cx="5184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i="1" dirty="0" smtClean="0"/>
              <a:t>A versenygyaloglás alapadatai</a:t>
            </a:r>
            <a:endParaRPr lang="en-GB" sz="2400" b="1" i="1" dirty="0"/>
          </a:p>
        </p:txBody>
      </p:sp>
      <p:sp>
        <p:nvSpPr>
          <p:cNvPr id="2" name="Szövegdoboz 1"/>
          <p:cNvSpPr txBox="1"/>
          <p:nvPr/>
        </p:nvSpPr>
        <p:spPr>
          <a:xfrm>
            <a:off x="1619672" y="551723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3,69 m/s; 4,11 m/s;  3,93 m/s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33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32" y="1196752"/>
            <a:ext cx="6363734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812" y="581025"/>
            <a:ext cx="2139657" cy="4792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043608" y="476672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 haladási sebesség és a lépéshossz közötti kapcsolat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09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323" y="1196752"/>
            <a:ext cx="6245354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032" y="5229200"/>
            <a:ext cx="3995936" cy="1285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827584" y="332656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A gyors járás és a gyaloglás alapadatainak összehasonlítása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46599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7290" y="1214422"/>
            <a:ext cx="6643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/>
              <a:t>Súlypont függőleges mozgása</a:t>
            </a:r>
            <a:endParaRPr lang="en-GB" sz="2800" b="1" dirty="0"/>
          </a:p>
        </p:txBody>
      </p:sp>
      <p:pic>
        <p:nvPicPr>
          <p:cNvPr id="3" name="Kép 2" descr="C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00166" y="1737642"/>
            <a:ext cx="5827728" cy="319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79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4075" y="1698625"/>
            <a:ext cx="4895850" cy="42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2" name="Text Box 8"/>
          <p:cNvSpPr txBox="1">
            <a:spLocks noChangeArrowheads="1"/>
          </p:cNvSpPr>
          <p:nvPr/>
        </p:nvSpPr>
        <p:spPr bwMode="auto">
          <a:xfrm>
            <a:off x="1187450" y="333375"/>
            <a:ext cx="6553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400" b="1" dirty="0"/>
              <a:t>A tömegközéppont függőleges </a:t>
            </a:r>
            <a:r>
              <a:rPr lang="hu-HU" sz="2400" b="1" dirty="0" smtClean="0"/>
              <a:t>mozgása a járás sebesség függvényében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549797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2643188" y="357188"/>
            <a:ext cx="3214687" cy="5238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hu-HU" sz="2800" dirty="0">
                <a:latin typeface="Arial Black" pitchFamily="34" charset="0"/>
                <a:cs typeface="Aharoni" pitchFamily="2" charset="-79"/>
              </a:rPr>
              <a:t>Járás</a:t>
            </a:r>
            <a:endParaRPr lang="en-US" sz="2800" dirty="0"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476549" y="1988840"/>
            <a:ext cx="807249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latin typeface="Times New Roman" pitchFamily="18" charset="0"/>
                <a:cs typeface="Times New Roman" pitchFamily="18" charset="0"/>
              </a:rPr>
              <a:t>A járás az ember legtermészetesebb helyváltoztató mozgása. Ciklikus mozgás, amely során az alsó végtagok egymást váltva kerülnek támaszhelyzetbe. A járás fő kritériuma, hogy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hu-HU" sz="2400" b="1" dirty="0" smtClean="0">
                <a:latin typeface="Times New Roman" pitchFamily="18" charset="0"/>
                <a:cs typeface="Times New Roman" pitchFamily="18" charset="0"/>
              </a:rPr>
              <a:t>egyik láb mindig a talajon van és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hu-HU" sz="2400" b="1" dirty="0" smtClean="0">
                <a:latin typeface="Times New Roman" pitchFamily="18" charset="0"/>
                <a:cs typeface="Times New Roman" pitchFamily="18" charset="0"/>
              </a:rPr>
              <a:t>egy rövid időre mindkét láb érintkezik a talajjal (két lábtámaszos ciklus).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The Gait Cycle  A Breakdown of each Componen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52950" y="3414713"/>
            <a:ext cx="38100" cy="28575"/>
          </a:xfrm>
          <a:prstGeom prst="rect">
            <a:avLst/>
          </a:prstGeom>
        </p:spPr>
      </p:pic>
      <p:pic>
        <p:nvPicPr>
          <p:cNvPr id="3" name="The Gait Cycle  A Breakdown of each Componen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52950" y="3414713"/>
            <a:ext cx="38100" cy="2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27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3" y="1238250"/>
            <a:ext cx="7724775" cy="438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032" y="5572320"/>
            <a:ext cx="3995936" cy="1285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982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ábláza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7140506"/>
              </p:ext>
            </p:extLst>
          </p:nvPr>
        </p:nvGraphicFramePr>
        <p:xfrm>
          <a:off x="467542" y="620690"/>
          <a:ext cx="8280923" cy="4554593"/>
        </p:xfrm>
        <a:graphic>
          <a:graphicData uri="http://schemas.openxmlformats.org/drawingml/2006/table">
            <a:tbl>
              <a:tblPr/>
              <a:tblGrid>
                <a:gridCol w="1182989"/>
                <a:gridCol w="1182989"/>
                <a:gridCol w="1182989"/>
                <a:gridCol w="1182989"/>
                <a:gridCol w="1182989"/>
                <a:gridCol w="1182989"/>
                <a:gridCol w="1182989"/>
              </a:tblGrid>
              <a:tr h="481341">
                <a:tc gridSpan="7"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55671" marR="55671" marT="27836" marB="27836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796916">
                <a:tc>
                  <a:txBody>
                    <a:bodyPr/>
                    <a:lstStyle/>
                    <a:p>
                      <a:pPr algn="ctr"/>
                      <a:endParaRPr lang="hu-HU" sz="1600" dirty="0"/>
                    </a:p>
                    <a:p>
                      <a:pPr algn="ctr"/>
                      <a:r>
                        <a:rPr lang="hu-HU" sz="1600" b="1" dirty="0" smtClean="0"/>
                        <a:t>Sebesség </a:t>
                      </a:r>
                      <a:r>
                        <a:rPr lang="hu-HU" sz="1600" b="1" dirty="0"/>
                        <a:t>(m/s) </a:t>
                      </a:r>
                      <a:endParaRPr lang="hu-HU" sz="1600" dirty="0"/>
                    </a:p>
                  </a:txBody>
                  <a:tcPr marL="55671" marR="55671" marT="27836" marB="27836" anchor="ctr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600" dirty="0"/>
                    </a:p>
                    <a:p>
                      <a:pPr algn="ctr"/>
                      <a:r>
                        <a:rPr lang="hu-HU" sz="1600" b="1" dirty="0" smtClean="0"/>
                        <a:t>CM </a:t>
                      </a:r>
                      <a:r>
                        <a:rPr lang="hu-HU" sz="1600" b="1" i="1" dirty="0" smtClean="0"/>
                        <a:t>X</a:t>
                      </a:r>
                      <a:r>
                        <a:rPr lang="hu-HU" sz="1600" b="1" dirty="0" smtClean="0"/>
                        <a:t> </a:t>
                      </a:r>
                      <a:r>
                        <a:rPr lang="hu-HU" sz="1600" b="1" dirty="0"/>
                        <a:t>(cm) </a:t>
                      </a:r>
                      <a:endParaRPr lang="hu-HU" sz="1600" dirty="0"/>
                    </a:p>
                  </a:txBody>
                  <a:tcPr marL="55671" marR="55671" marT="27836" marB="278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600" dirty="0"/>
                    </a:p>
                    <a:p>
                      <a:pPr algn="ctr"/>
                      <a:r>
                        <a:rPr lang="hu-HU" sz="1600" b="1" dirty="0" smtClean="0"/>
                        <a:t>CM </a:t>
                      </a:r>
                      <a:r>
                        <a:rPr lang="hu-HU" sz="1600" b="1" i="1" dirty="0" smtClean="0"/>
                        <a:t>Z</a:t>
                      </a:r>
                      <a:r>
                        <a:rPr lang="hu-HU" sz="1600" b="1" dirty="0" smtClean="0"/>
                        <a:t> </a:t>
                      </a:r>
                      <a:r>
                        <a:rPr lang="hu-HU" sz="1600" b="1" dirty="0"/>
                        <a:t>(cm) </a:t>
                      </a:r>
                      <a:endParaRPr lang="hu-HU" sz="1600" dirty="0"/>
                    </a:p>
                  </a:txBody>
                  <a:tcPr marL="55671" marR="55671" marT="27836" marB="278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600" dirty="0"/>
                    </a:p>
                    <a:p>
                      <a:pPr algn="ctr"/>
                      <a:r>
                        <a:rPr lang="hu-HU" sz="1600" b="1" dirty="0" smtClean="0"/>
                        <a:t>frekvencia</a:t>
                      </a:r>
                      <a:r>
                        <a:rPr lang="hu-HU" sz="1600" b="1" dirty="0"/>
                        <a:t/>
                      </a:r>
                      <a:br>
                        <a:rPr lang="hu-HU" sz="1600" b="1" dirty="0"/>
                      </a:br>
                      <a:r>
                        <a:rPr lang="hu-HU" sz="1600" b="1" dirty="0"/>
                        <a:t>(</a:t>
                      </a:r>
                      <a:r>
                        <a:rPr lang="hu-HU" sz="1600" b="1" dirty="0" err="1"/>
                        <a:t>steps</a:t>
                      </a:r>
                      <a:r>
                        <a:rPr lang="hu-HU" sz="1600" b="1" dirty="0"/>
                        <a:t>/min) </a:t>
                      </a:r>
                      <a:endParaRPr lang="hu-HU" sz="1600" dirty="0"/>
                    </a:p>
                  </a:txBody>
                  <a:tcPr marL="55671" marR="55671" marT="27836" marB="278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600" dirty="0"/>
                    </a:p>
                    <a:p>
                      <a:pPr algn="ctr"/>
                      <a:r>
                        <a:rPr lang="hu-HU" sz="1600" b="1" dirty="0" smtClean="0"/>
                        <a:t>Lépésciklus</a:t>
                      </a:r>
                      <a:r>
                        <a:rPr lang="hu-HU" sz="1600" b="1" baseline="0" dirty="0" smtClean="0"/>
                        <a:t> hossz</a:t>
                      </a:r>
                      <a:r>
                        <a:rPr lang="hu-HU" sz="1600" b="1" dirty="0"/>
                        <a:t/>
                      </a:r>
                      <a:br>
                        <a:rPr lang="hu-HU" sz="1600" b="1" dirty="0"/>
                      </a:br>
                      <a:r>
                        <a:rPr lang="hu-HU" sz="1600" b="1" dirty="0"/>
                        <a:t>(cm) </a:t>
                      </a:r>
                      <a:endParaRPr lang="hu-HU" sz="1600" dirty="0"/>
                    </a:p>
                  </a:txBody>
                  <a:tcPr marL="55671" marR="55671" marT="27836" marB="278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600" dirty="0"/>
                    </a:p>
                    <a:p>
                      <a:pPr algn="ctr"/>
                      <a:r>
                        <a:rPr lang="hu-HU" sz="1600" b="1" dirty="0" smtClean="0"/>
                        <a:t>Lépéshossz</a:t>
                      </a:r>
                      <a:r>
                        <a:rPr lang="hu-HU" sz="1600" b="1" dirty="0"/>
                        <a:t/>
                      </a:r>
                      <a:br>
                        <a:rPr lang="hu-HU" sz="1600" b="1" dirty="0"/>
                      </a:br>
                      <a:r>
                        <a:rPr lang="hu-HU" sz="1600" b="1" dirty="0"/>
                        <a:t>(cm) </a:t>
                      </a:r>
                      <a:endParaRPr lang="hu-HU" sz="1600" dirty="0"/>
                    </a:p>
                  </a:txBody>
                  <a:tcPr marL="55671" marR="55671" marT="27836" marB="278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600" dirty="0"/>
                    </a:p>
                    <a:p>
                      <a:pPr algn="ctr"/>
                      <a:r>
                        <a:rPr lang="hu-HU" sz="1600" b="1" dirty="0" smtClean="0"/>
                        <a:t>Lépés</a:t>
                      </a:r>
                      <a:r>
                        <a:rPr lang="hu-HU" sz="1600" b="1" baseline="0" dirty="0" smtClean="0"/>
                        <a:t> szélesség</a:t>
                      </a:r>
                      <a:r>
                        <a:rPr lang="hu-HU" sz="1600" b="1" dirty="0"/>
                        <a:t/>
                      </a:r>
                      <a:br>
                        <a:rPr lang="hu-HU" sz="1600" b="1" dirty="0"/>
                      </a:br>
                      <a:r>
                        <a:rPr lang="hu-HU" sz="1600" b="1" dirty="0"/>
                        <a:t>(cm) </a:t>
                      </a:r>
                      <a:endParaRPr lang="hu-HU" sz="1600" dirty="0"/>
                    </a:p>
                  </a:txBody>
                  <a:tcPr marL="55671" marR="55671" marT="27836" marB="278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08444">
                <a:tc>
                  <a:txBody>
                    <a:bodyPr/>
                    <a:lstStyle/>
                    <a:p>
                      <a:pPr algn="ctr"/>
                      <a:endParaRPr lang="hu-HU" sz="1600"/>
                    </a:p>
                    <a:p>
                      <a:pPr algn="ctr"/>
                      <a:r>
                        <a:rPr lang="hu-HU" sz="1600"/>
                        <a:t>0.7 </a:t>
                      </a:r>
                    </a:p>
                  </a:txBody>
                  <a:tcPr marL="55671" marR="55671" marT="27836" marB="278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600"/>
                    </a:p>
                    <a:p>
                      <a:pPr algn="ctr"/>
                      <a:r>
                        <a:rPr lang="hu-HU" sz="1600"/>
                        <a:t>6.99 ± 1.34 </a:t>
                      </a:r>
                    </a:p>
                  </a:txBody>
                  <a:tcPr marL="55671" marR="55671" marT="27836" marB="278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600"/>
                    </a:p>
                    <a:p>
                      <a:pPr algn="ctr"/>
                      <a:r>
                        <a:rPr lang="hu-HU" sz="1600"/>
                        <a:t>2.74 ± 0.52 </a:t>
                      </a:r>
                    </a:p>
                  </a:txBody>
                  <a:tcPr marL="55671" marR="55671" marT="27836" marB="278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600"/>
                    </a:p>
                    <a:p>
                      <a:pPr algn="ctr"/>
                      <a:r>
                        <a:rPr lang="hu-HU" sz="1600"/>
                        <a:t>73.5 ± 7.2 </a:t>
                      </a:r>
                    </a:p>
                  </a:txBody>
                  <a:tcPr marL="55671" marR="55671" marT="27836" marB="278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600"/>
                    </a:p>
                    <a:p>
                      <a:pPr algn="ctr"/>
                      <a:r>
                        <a:rPr lang="hu-HU" sz="1600"/>
                        <a:t>113.4 ± 11.3 </a:t>
                      </a:r>
                    </a:p>
                  </a:txBody>
                  <a:tcPr marL="55671" marR="55671" marT="27836" marB="278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600"/>
                    </a:p>
                    <a:p>
                      <a:pPr algn="ctr"/>
                      <a:r>
                        <a:rPr lang="hu-HU" sz="1600"/>
                        <a:t>60.4 ± 6.6 </a:t>
                      </a:r>
                    </a:p>
                  </a:txBody>
                  <a:tcPr marL="55671" marR="55671" marT="27836" marB="278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600"/>
                    </a:p>
                    <a:p>
                      <a:pPr algn="ctr"/>
                      <a:r>
                        <a:rPr lang="hu-HU" sz="1600"/>
                        <a:t>22.1 ± 4.3 </a:t>
                      </a:r>
                    </a:p>
                  </a:txBody>
                  <a:tcPr marL="55671" marR="55671" marT="27836" marB="278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08444">
                <a:tc>
                  <a:txBody>
                    <a:bodyPr/>
                    <a:lstStyle/>
                    <a:p>
                      <a:pPr algn="ctr"/>
                      <a:endParaRPr lang="hu-HU" sz="1600"/>
                    </a:p>
                    <a:p>
                      <a:pPr algn="ctr"/>
                      <a:r>
                        <a:rPr lang="hu-HU" sz="1600"/>
                        <a:t>1.0 </a:t>
                      </a:r>
                    </a:p>
                  </a:txBody>
                  <a:tcPr marL="55671" marR="55671" marT="27836" marB="278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600"/>
                    </a:p>
                    <a:p>
                      <a:pPr algn="ctr"/>
                      <a:r>
                        <a:rPr lang="hu-HU" sz="1600"/>
                        <a:t>5.96 ± 1.68</a:t>
                      </a:r>
                      <a:r>
                        <a:rPr lang="hu-HU" sz="1600" baseline="30000"/>
                        <a:t>*</a:t>
                      </a:r>
                      <a:r>
                        <a:rPr lang="hu-HU" sz="1600"/>
                        <a:t> </a:t>
                      </a:r>
                    </a:p>
                  </a:txBody>
                  <a:tcPr marL="55671" marR="55671" marT="27836" marB="278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600"/>
                    </a:p>
                    <a:p>
                      <a:pPr algn="ctr"/>
                      <a:r>
                        <a:rPr lang="hu-HU" sz="1600"/>
                        <a:t>3.61 ± 0.66</a:t>
                      </a:r>
                      <a:r>
                        <a:rPr lang="hu-HU" sz="1600" baseline="30000"/>
                        <a:t>*</a:t>
                      </a:r>
                      <a:r>
                        <a:rPr lang="hu-HU" sz="1600"/>
                        <a:t> </a:t>
                      </a:r>
                    </a:p>
                  </a:txBody>
                  <a:tcPr marL="55671" marR="55671" marT="27836" marB="278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600"/>
                    </a:p>
                    <a:p>
                      <a:pPr algn="ctr"/>
                      <a:r>
                        <a:rPr lang="hu-HU" sz="1600"/>
                        <a:t>89.5 ± 5.7</a:t>
                      </a:r>
                      <a:r>
                        <a:rPr lang="hu-HU" sz="1600" baseline="30000"/>
                        <a:t>*</a:t>
                      </a:r>
                      <a:r>
                        <a:rPr lang="hu-HU" sz="1600"/>
                        <a:t> </a:t>
                      </a:r>
                    </a:p>
                  </a:txBody>
                  <a:tcPr marL="55671" marR="55671" marT="27836" marB="278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600"/>
                    </a:p>
                    <a:p>
                      <a:pPr algn="ctr"/>
                      <a:r>
                        <a:rPr lang="hu-HU" sz="1600"/>
                        <a:t>131.1 ± 7.4</a:t>
                      </a:r>
                      <a:r>
                        <a:rPr lang="hu-HU" sz="1600" baseline="30000"/>
                        <a:t>*</a:t>
                      </a:r>
                      <a:r>
                        <a:rPr lang="hu-HU" sz="1600"/>
                        <a:t> </a:t>
                      </a:r>
                    </a:p>
                  </a:txBody>
                  <a:tcPr marL="55671" marR="55671" marT="27836" marB="278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600"/>
                    </a:p>
                    <a:p>
                      <a:pPr algn="ctr"/>
                      <a:r>
                        <a:rPr lang="hu-HU" sz="1600"/>
                        <a:t>70.2 ± 4.9</a:t>
                      </a:r>
                      <a:r>
                        <a:rPr lang="hu-HU" sz="1600" baseline="30000"/>
                        <a:t>*</a:t>
                      </a:r>
                      <a:r>
                        <a:rPr lang="hu-HU" sz="1600"/>
                        <a:t> </a:t>
                      </a:r>
                    </a:p>
                  </a:txBody>
                  <a:tcPr marL="55671" marR="55671" marT="27836" marB="278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600"/>
                    </a:p>
                    <a:p>
                      <a:pPr algn="ctr"/>
                      <a:r>
                        <a:rPr lang="hu-HU" sz="1600"/>
                        <a:t>21.3 ± 4.7 </a:t>
                      </a:r>
                    </a:p>
                  </a:txBody>
                  <a:tcPr marL="55671" marR="55671" marT="27836" marB="278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08444">
                <a:tc>
                  <a:txBody>
                    <a:bodyPr/>
                    <a:lstStyle/>
                    <a:p>
                      <a:pPr algn="ctr"/>
                      <a:endParaRPr lang="hu-HU" sz="1600"/>
                    </a:p>
                    <a:p>
                      <a:pPr algn="ctr"/>
                      <a:r>
                        <a:rPr lang="hu-HU" sz="1600"/>
                        <a:t>1.2 </a:t>
                      </a:r>
                    </a:p>
                  </a:txBody>
                  <a:tcPr marL="55671" marR="55671" marT="27836" marB="278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600"/>
                    </a:p>
                    <a:p>
                      <a:pPr algn="ctr"/>
                      <a:r>
                        <a:rPr lang="hu-HU" sz="1600"/>
                        <a:t>4.41 ± 1.23</a:t>
                      </a:r>
                      <a:r>
                        <a:rPr lang="hu-HU" sz="1600" baseline="30000"/>
                        <a:t>*</a:t>
                      </a:r>
                      <a:r>
                        <a:rPr lang="hu-HU" sz="1600"/>
                        <a:t> </a:t>
                      </a:r>
                    </a:p>
                  </a:txBody>
                  <a:tcPr marL="55671" marR="55671" marT="27836" marB="278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600"/>
                    </a:p>
                    <a:p>
                      <a:pPr algn="ctr"/>
                      <a:r>
                        <a:rPr lang="hu-HU" sz="1600"/>
                        <a:t>4.06 ± 0.72</a:t>
                      </a:r>
                      <a:r>
                        <a:rPr lang="hu-HU" sz="1600" baseline="30000"/>
                        <a:t>*</a:t>
                      </a:r>
                      <a:r>
                        <a:rPr lang="hu-HU" sz="1600"/>
                        <a:t> </a:t>
                      </a:r>
                    </a:p>
                  </a:txBody>
                  <a:tcPr marL="55671" marR="55671" marT="27836" marB="278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600"/>
                    </a:p>
                    <a:p>
                      <a:pPr algn="ctr"/>
                      <a:r>
                        <a:rPr lang="hu-HU" sz="1600"/>
                        <a:t>96.0 ± 5.3</a:t>
                      </a:r>
                      <a:r>
                        <a:rPr lang="hu-HU" sz="1600" baseline="30000"/>
                        <a:t>*</a:t>
                      </a:r>
                      <a:r>
                        <a:rPr lang="hu-HU" sz="1600"/>
                        <a:t> </a:t>
                      </a:r>
                    </a:p>
                  </a:txBody>
                  <a:tcPr marL="55671" marR="55671" marT="27836" marB="278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600"/>
                    </a:p>
                    <a:p>
                      <a:pPr algn="ctr"/>
                      <a:r>
                        <a:rPr lang="hu-HU" sz="1600"/>
                        <a:t>144.2 ± 5.9</a:t>
                      </a:r>
                      <a:r>
                        <a:rPr lang="hu-HU" sz="1600" baseline="30000"/>
                        <a:t>*</a:t>
                      </a:r>
                      <a:r>
                        <a:rPr lang="hu-HU" sz="1600"/>
                        <a:t> </a:t>
                      </a:r>
                    </a:p>
                  </a:txBody>
                  <a:tcPr marL="55671" marR="55671" marT="27836" marB="278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600"/>
                    </a:p>
                    <a:p>
                      <a:pPr algn="ctr"/>
                      <a:r>
                        <a:rPr lang="hu-HU" sz="1600"/>
                        <a:t>77.4 ± 4.5</a:t>
                      </a:r>
                      <a:r>
                        <a:rPr lang="hu-HU" sz="1600" baseline="30000"/>
                        <a:t>*</a:t>
                      </a:r>
                      <a:r>
                        <a:rPr lang="hu-HU" sz="1600"/>
                        <a:t> </a:t>
                      </a:r>
                    </a:p>
                  </a:txBody>
                  <a:tcPr marL="55671" marR="55671" marT="27836" marB="278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600"/>
                    </a:p>
                    <a:p>
                      <a:pPr algn="ctr"/>
                      <a:r>
                        <a:rPr lang="hu-HU" sz="1600"/>
                        <a:t>18.7 ± 3.7</a:t>
                      </a:r>
                      <a:r>
                        <a:rPr lang="hu-HU" sz="1600" baseline="30000"/>
                        <a:t>*†</a:t>
                      </a:r>
                      <a:r>
                        <a:rPr lang="hu-HU" sz="1600"/>
                        <a:t> </a:t>
                      </a:r>
                    </a:p>
                  </a:txBody>
                  <a:tcPr marL="55671" marR="55671" marT="27836" marB="278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08444">
                <a:tc>
                  <a:txBody>
                    <a:bodyPr/>
                    <a:lstStyle/>
                    <a:p>
                      <a:pPr algn="ctr"/>
                      <a:endParaRPr lang="hu-HU" sz="1600"/>
                    </a:p>
                    <a:p>
                      <a:pPr algn="ctr"/>
                      <a:r>
                        <a:rPr lang="hu-HU" sz="1600"/>
                        <a:t>1.6 </a:t>
                      </a:r>
                    </a:p>
                  </a:txBody>
                  <a:tcPr marL="55671" marR="55671" marT="27836" marB="278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600"/>
                    </a:p>
                    <a:p>
                      <a:pPr algn="ctr"/>
                      <a:r>
                        <a:rPr lang="hu-HU" sz="1600"/>
                        <a:t>3.85 ± 1.41 </a:t>
                      </a:r>
                    </a:p>
                  </a:txBody>
                  <a:tcPr marL="55671" marR="55671" marT="27836" marB="278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600"/>
                    </a:p>
                    <a:p>
                      <a:pPr algn="ctr"/>
                      <a:r>
                        <a:rPr lang="hu-HU" sz="1600"/>
                        <a:t>4.83 ± 0.92</a:t>
                      </a:r>
                      <a:r>
                        <a:rPr lang="hu-HU" sz="1600" baseline="30000"/>
                        <a:t>*</a:t>
                      </a:r>
                      <a:r>
                        <a:rPr lang="hu-HU" sz="1600"/>
                        <a:t> </a:t>
                      </a:r>
                    </a:p>
                  </a:txBody>
                  <a:tcPr marL="55671" marR="55671" marT="27836" marB="278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600"/>
                    </a:p>
                    <a:p>
                      <a:pPr algn="ctr"/>
                      <a:r>
                        <a:rPr lang="hu-HU" sz="1600"/>
                        <a:t>108.7 ± 3.4</a:t>
                      </a:r>
                      <a:r>
                        <a:rPr lang="hu-HU" sz="1600" baseline="30000"/>
                        <a:t>*</a:t>
                      </a:r>
                      <a:r>
                        <a:rPr lang="hu-HU" sz="1600"/>
                        <a:t> </a:t>
                      </a:r>
                    </a:p>
                  </a:txBody>
                  <a:tcPr marL="55671" marR="55671" marT="27836" marB="278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600"/>
                    </a:p>
                    <a:p>
                      <a:pPr algn="ctr"/>
                      <a:r>
                        <a:rPr lang="hu-HU" sz="1600"/>
                        <a:t>163.8 ± 6.4</a:t>
                      </a:r>
                      <a:r>
                        <a:rPr lang="hu-HU" sz="1600" baseline="30000"/>
                        <a:t>*</a:t>
                      </a:r>
                      <a:r>
                        <a:rPr lang="hu-HU" sz="1600"/>
                        <a:t> </a:t>
                      </a:r>
                    </a:p>
                  </a:txBody>
                  <a:tcPr marL="55671" marR="55671" marT="27836" marB="278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600"/>
                    </a:p>
                    <a:p>
                      <a:pPr algn="ctr"/>
                      <a:r>
                        <a:rPr lang="hu-HU" sz="1600"/>
                        <a:t>88.1 ± 3.6</a:t>
                      </a:r>
                      <a:r>
                        <a:rPr lang="hu-HU" sz="1600" baseline="30000"/>
                        <a:t>*</a:t>
                      </a:r>
                      <a:r>
                        <a:rPr lang="hu-HU" sz="1600"/>
                        <a:t> </a:t>
                      </a:r>
                    </a:p>
                  </a:txBody>
                  <a:tcPr marL="55671" marR="55671" marT="27836" marB="278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600"/>
                    </a:p>
                    <a:p>
                      <a:pPr algn="ctr"/>
                      <a:r>
                        <a:rPr lang="hu-HU" sz="1600"/>
                        <a:t>17.1 ± 5.3</a:t>
                      </a:r>
                      <a:r>
                        <a:rPr lang="hu-HU" sz="1600" baseline="30000"/>
                        <a:t>*†</a:t>
                      </a:r>
                      <a:r>
                        <a:rPr lang="hu-HU" sz="1600"/>
                        <a:t> </a:t>
                      </a:r>
                    </a:p>
                  </a:txBody>
                  <a:tcPr marL="55671" marR="55671" marT="27836" marB="278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08444">
                <a:tc>
                  <a:txBody>
                    <a:bodyPr/>
                    <a:lstStyle/>
                    <a:p>
                      <a:pPr algn="ctr"/>
                      <a:endParaRPr lang="hu-HU" sz="1600" b="1" dirty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r>
                        <a:rPr lang="hu-HU" sz="1600" b="1" dirty="0">
                          <a:solidFill>
                            <a:srgbClr val="FF0000"/>
                          </a:solidFill>
                        </a:rPr>
                        <a:t>SS </a:t>
                      </a:r>
                    </a:p>
                  </a:txBody>
                  <a:tcPr marL="55671" marR="55671" marT="27836" marB="278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600" b="1" dirty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r>
                        <a:rPr lang="hu-HU" sz="1600" b="1" dirty="0">
                          <a:solidFill>
                            <a:srgbClr val="FF0000"/>
                          </a:solidFill>
                        </a:rPr>
                        <a:t>3.29 ± 1.29</a:t>
                      </a:r>
                      <a:r>
                        <a:rPr lang="hu-HU" sz="1600" b="1" baseline="30000" dirty="0">
                          <a:solidFill>
                            <a:srgbClr val="FF0000"/>
                          </a:solidFill>
                        </a:rPr>
                        <a:t>†</a:t>
                      </a:r>
                      <a:r>
                        <a:rPr lang="hu-HU" sz="1600" b="1" dirty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</a:txBody>
                  <a:tcPr marL="55671" marR="55671" marT="27836" marB="278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600" b="1" dirty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r>
                        <a:rPr lang="hu-HU" sz="1600" b="1" dirty="0">
                          <a:solidFill>
                            <a:srgbClr val="FF0000"/>
                          </a:solidFill>
                        </a:rPr>
                        <a:t>4.89 ± 1.03</a:t>
                      </a:r>
                      <a:r>
                        <a:rPr lang="hu-HU" sz="1600" b="1" baseline="30000" dirty="0">
                          <a:solidFill>
                            <a:srgbClr val="FF0000"/>
                          </a:solidFill>
                        </a:rPr>
                        <a:t>†</a:t>
                      </a:r>
                      <a:r>
                        <a:rPr lang="hu-HU" sz="1600" b="1" dirty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</a:txBody>
                  <a:tcPr marL="55671" marR="55671" marT="27836" marB="278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600" b="1" dirty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r>
                        <a:rPr lang="hu-HU" sz="1600" b="1" dirty="0">
                          <a:solidFill>
                            <a:srgbClr val="FF0000"/>
                          </a:solidFill>
                        </a:rPr>
                        <a:t>108.7 ± 8.1 </a:t>
                      </a:r>
                    </a:p>
                  </a:txBody>
                  <a:tcPr marL="55671" marR="55671" marT="27836" marB="278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600" b="1" dirty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r>
                        <a:rPr lang="hu-HU" sz="1600" b="1" dirty="0">
                          <a:solidFill>
                            <a:srgbClr val="FF0000"/>
                          </a:solidFill>
                        </a:rPr>
                        <a:t>164.1 ± 14.6 </a:t>
                      </a:r>
                    </a:p>
                  </a:txBody>
                  <a:tcPr marL="55671" marR="55671" marT="27836" marB="278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600" b="1" dirty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r>
                        <a:rPr lang="hu-HU" sz="1600" b="1" dirty="0">
                          <a:solidFill>
                            <a:srgbClr val="FF0000"/>
                          </a:solidFill>
                        </a:rPr>
                        <a:t>88.5 ± 7.3 </a:t>
                      </a:r>
                    </a:p>
                  </a:txBody>
                  <a:tcPr marL="55671" marR="55671" marT="27836" marB="278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600" b="1" dirty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r>
                        <a:rPr lang="hu-HU" sz="1600" b="1" dirty="0">
                          <a:solidFill>
                            <a:srgbClr val="FF0000"/>
                          </a:solidFill>
                        </a:rPr>
                        <a:t>16.5 ± 4.0 </a:t>
                      </a:r>
                    </a:p>
                  </a:txBody>
                  <a:tcPr marL="55671" marR="55671" marT="27836" marB="278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62817" name="Rectangle 1"/>
          <p:cNvSpPr>
            <a:spLocks noChangeArrowheads="1"/>
          </p:cNvSpPr>
          <p:nvPr/>
        </p:nvSpPr>
        <p:spPr bwMode="auto">
          <a:xfrm>
            <a:off x="1358876" y="462299"/>
            <a:ext cx="65975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Center of </a:t>
            </a:r>
            <a:r>
              <a:rPr kumimoji="0" lang="hu-HU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mass</a:t>
            </a:r>
            <a:r>
              <a:rPr kumimoji="0" lang="hu-H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(COM) </a:t>
            </a:r>
            <a:r>
              <a:rPr kumimoji="0" lang="hu-HU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mediolateral</a:t>
            </a:r>
            <a:r>
              <a:rPr kumimoji="0" lang="hu-H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(</a:t>
            </a:r>
            <a:r>
              <a:rPr kumimoji="0" lang="hu-HU" sz="12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X</a:t>
            </a:r>
            <a:r>
              <a:rPr kumimoji="0" lang="hu-H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) </a:t>
            </a:r>
            <a:r>
              <a:rPr kumimoji="0" lang="hu-HU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displacement</a:t>
            </a:r>
            <a:r>
              <a:rPr kumimoji="0" lang="hu-H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kumimoji="0" lang="hu-HU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vertical</a:t>
            </a:r>
            <a:r>
              <a:rPr kumimoji="0" lang="hu-H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(Z) </a:t>
            </a:r>
            <a:r>
              <a:rPr kumimoji="0" lang="hu-HU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displacement</a:t>
            </a:r>
            <a:r>
              <a:rPr kumimoji="0" lang="hu-H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kumimoji="0" lang="hu-HU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cadence</a:t>
            </a:r>
            <a:r>
              <a:rPr kumimoji="0" lang="hu-H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kumimoji="0" lang="hu-HU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stride</a:t>
            </a:r>
            <a:r>
              <a:rPr kumimoji="0" lang="hu-H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hu-HU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length</a:t>
            </a:r>
            <a:r>
              <a:rPr kumimoji="0" lang="hu-H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kumimoji="0" lang="hu-HU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step</a:t>
            </a:r>
            <a:r>
              <a:rPr kumimoji="0" lang="hu-H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hu-HU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length</a:t>
            </a:r>
            <a:r>
              <a:rPr kumimoji="0" lang="hu-H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, and </a:t>
            </a:r>
            <a:r>
              <a:rPr kumimoji="0" lang="hu-HU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step</a:t>
            </a:r>
            <a:r>
              <a:rPr kumimoji="0" lang="hu-H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hu-HU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width</a:t>
            </a:r>
            <a:r>
              <a:rPr kumimoji="0" lang="hu-H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hu-HU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for</a:t>
            </a:r>
            <a:r>
              <a:rPr kumimoji="0" lang="hu-H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10 </a:t>
            </a:r>
            <a:r>
              <a:rPr kumimoji="0" lang="hu-HU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subjects</a:t>
            </a:r>
            <a:r>
              <a:rPr kumimoji="0" lang="hu-H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hu-HU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across</a:t>
            </a:r>
            <a:r>
              <a:rPr kumimoji="0" lang="hu-H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hu-HU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range</a:t>
            </a:r>
            <a:r>
              <a:rPr kumimoji="0" lang="hu-H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of </a:t>
            </a:r>
            <a:r>
              <a:rPr kumimoji="0" lang="hu-HU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walking</a:t>
            </a:r>
            <a:r>
              <a:rPr kumimoji="0" lang="hu-H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hu-HU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speeds</a:t>
            </a:r>
            <a:r>
              <a:rPr kumimoji="0" lang="hu-H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(</a:t>
            </a:r>
            <a:r>
              <a:rPr kumimoji="0" lang="hu-HU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mean</a:t>
            </a:r>
            <a:r>
              <a:rPr kumimoji="0" lang="hu-H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± standard </a:t>
            </a:r>
            <a:r>
              <a:rPr kumimoji="0" lang="hu-HU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deviation</a:t>
            </a:r>
            <a:r>
              <a:rPr kumimoji="0" lang="hu-H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[SD]). </a:t>
            </a:r>
            <a:endParaRPr kumimoji="0" lang="hu-H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531881" y="5432406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1" dirty="0" smtClean="0"/>
              <a:t>Michael S. </a:t>
            </a:r>
            <a:r>
              <a:rPr lang="hu-HU" sz="1200" b="1" dirty="0" err="1" smtClean="0"/>
              <a:t>Orendurff</a:t>
            </a:r>
            <a:r>
              <a:rPr lang="hu-HU" sz="1200" b="1" dirty="0" smtClean="0"/>
              <a:t>, MS; </a:t>
            </a:r>
            <a:r>
              <a:rPr lang="hu-HU" sz="1200" b="1" dirty="0" err="1" smtClean="0"/>
              <a:t>Ava</a:t>
            </a:r>
            <a:r>
              <a:rPr lang="hu-HU" sz="1200" b="1" dirty="0" smtClean="0"/>
              <a:t> D. </a:t>
            </a:r>
            <a:r>
              <a:rPr lang="hu-HU" sz="1200" b="1" dirty="0" err="1" smtClean="0"/>
              <a:t>Segal</a:t>
            </a:r>
            <a:r>
              <a:rPr lang="hu-HU" sz="1200" b="1" dirty="0" smtClean="0"/>
              <a:t>, BAS; Glenn K. </a:t>
            </a:r>
            <a:r>
              <a:rPr lang="hu-HU" sz="1200" b="1" dirty="0" err="1" smtClean="0"/>
              <a:t>Klute</a:t>
            </a:r>
            <a:r>
              <a:rPr lang="hu-HU" sz="1200" b="1" dirty="0" smtClean="0"/>
              <a:t>, PhD; </a:t>
            </a:r>
            <a:r>
              <a:rPr lang="hu-HU" sz="1200" b="1" dirty="0" err="1" smtClean="0"/>
              <a:t>Jocelyn</a:t>
            </a:r>
            <a:r>
              <a:rPr lang="hu-HU" sz="1200" b="1" dirty="0" smtClean="0"/>
              <a:t> S. </a:t>
            </a:r>
            <a:r>
              <a:rPr lang="hu-HU" sz="1200" b="1" dirty="0" err="1" smtClean="0"/>
              <a:t>Berge</a:t>
            </a:r>
            <a:r>
              <a:rPr lang="hu-HU" sz="1200" b="1" dirty="0" smtClean="0"/>
              <a:t>, MS; Eric S. </a:t>
            </a:r>
            <a:r>
              <a:rPr lang="hu-HU" sz="1200" b="1" dirty="0" err="1" smtClean="0"/>
              <a:t>Rohr</a:t>
            </a:r>
            <a:r>
              <a:rPr lang="hu-HU" sz="1200" b="1" dirty="0" smtClean="0"/>
              <a:t>, MS; Nancy J. </a:t>
            </a:r>
            <a:r>
              <a:rPr lang="hu-HU" sz="1200" b="1" dirty="0" err="1" smtClean="0"/>
              <a:t>Kadel</a:t>
            </a:r>
            <a:r>
              <a:rPr lang="hu-HU" sz="1200" b="1" dirty="0" smtClean="0"/>
              <a:t>, MD. The </a:t>
            </a:r>
            <a:r>
              <a:rPr lang="hu-HU" sz="1200" b="1" dirty="0" err="1" smtClean="0"/>
              <a:t>effect</a:t>
            </a:r>
            <a:r>
              <a:rPr lang="hu-HU" sz="1200" b="1" dirty="0" smtClean="0"/>
              <a:t> of </a:t>
            </a:r>
            <a:r>
              <a:rPr lang="hu-HU" sz="1200" b="1" dirty="0" err="1" smtClean="0"/>
              <a:t>walking</a:t>
            </a:r>
            <a:r>
              <a:rPr lang="hu-HU" sz="1200" b="1" dirty="0" smtClean="0"/>
              <a:t> </a:t>
            </a:r>
            <a:r>
              <a:rPr lang="hu-HU" sz="1200" b="1" dirty="0" err="1" smtClean="0"/>
              <a:t>speed</a:t>
            </a:r>
            <a:r>
              <a:rPr lang="hu-HU" sz="1200" b="1" dirty="0" smtClean="0"/>
              <a:t> </a:t>
            </a:r>
            <a:r>
              <a:rPr lang="hu-HU" sz="1200" b="1" dirty="0" err="1" smtClean="0"/>
              <a:t>on</a:t>
            </a:r>
            <a:r>
              <a:rPr lang="hu-HU" sz="1200" b="1" dirty="0" smtClean="0"/>
              <a:t> center of </a:t>
            </a:r>
            <a:r>
              <a:rPr lang="hu-HU" sz="1200" b="1" dirty="0" err="1" smtClean="0"/>
              <a:t>mass</a:t>
            </a:r>
            <a:r>
              <a:rPr lang="hu-HU" sz="1200" b="1" dirty="0" smtClean="0"/>
              <a:t> </a:t>
            </a:r>
            <a:r>
              <a:rPr lang="hu-HU" sz="1200" b="1" dirty="0" err="1" smtClean="0"/>
              <a:t>displacement</a:t>
            </a:r>
            <a:r>
              <a:rPr lang="hu-HU" sz="1200" b="1" dirty="0" smtClean="0"/>
              <a:t> . J </a:t>
            </a:r>
            <a:r>
              <a:rPr lang="hu-HU" sz="1200" b="1" dirty="0" err="1" smtClean="0"/>
              <a:t>Rehab</a:t>
            </a:r>
            <a:r>
              <a:rPr lang="hu-HU" sz="1200" b="1" dirty="0" smtClean="0"/>
              <a:t> </a:t>
            </a:r>
            <a:r>
              <a:rPr lang="hu-HU" sz="1200" b="1" dirty="0" err="1" smtClean="0"/>
              <a:t>Researc</a:t>
            </a:r>
            <a:r>
              <a:rPr lang="hu-HU" sz="1200" b="1" dirty="0" smtClean="0"/>
              <a:t> &amp; </a:t>
            </a:r>
            <a:r>
              <a:rPr lang="hu-HU" sz="1200" b="1" dirty="0" err="1" smtClean="0"/>
              <a:t>Development</a:t>
            </a:r>
            <a:r>
              <a:rPr lang="hu-HU" sz="1200" b="1" dirty="0" smtClean="0"/>
              <a:t>. </a:t>
            </a:r>
            <a:r>
              <a:rPr lang="hu-HU" sz="1200" dirty="0" smtClean="0"/>
              <a:t>2004 41 (6A,) 829 — 834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611560" y="262244"/>
            <a:ext cx="7344816" cy="9541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800" dirty="0" smtClean="0"/>
              <a:t>A járás alapadatainak változása a sebesség függvényében</a:t>
            </a:r>
            <a:endParaRPr lang="en-GB" sz="2800" dirty="0"/>
          </a:p>
        </p:txBody>
      </p:sp>
      <p:sp>
        <p:nvSpPr>
          <p:cNvPr id="5" name="Téglalap 4"/>
          <p:cNvSpPr/>
          <p:nvPr/>
        </p:nvSpPr>
        <p:spPr>
          <a:xfrm>
            <a:off x="611560" y="4725144"/>
            <a:ext cx="8064896" cy="7072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705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Figure 1.Center of mass (COM) lateral (X) and vertical (Z) displacement acrossfive walking speeds. Overall significance was p &lt; 0.0001. *Individual comparisons with significant differences (p &lt; 0.01).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836712"/>
            <a:ext cx="5040560" cy="4561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zövegdoboz 4"/>
          <p:cNvSpPr txBox="1"/>
          <p:nvPr/>
        </p:nvSpPr>
        <p:spPr>
          <a:xfrm>
            <a:off x="552159" y="5415607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1" dirty="0" smtClean="0"/>
              <a:t>Michael S. </a:t>
            </a:r>
            <a:r>
              <a:rPr lang="hu-HU" sz="1200" b="1" dirty="0" err="1" smtClean="0"/>
              <a:t>Orendurff</a:t>
            </a:r>
            <a:r>
              <a:rPr lang="hu-HU" sz="1200" b="1" dirty="0" smtClean="0"/>
              <a:t>, MS; </a:t>
            </a:r>
            <a:r>
              <a:rPr lang="hu-HU" sz="1200" b="1" dirty="0" err="1" smtClean="0"/>
              <a:t>Ava</a:t>
            </a:r>
            <a:r>
              <a:rPr lang="hu-HU" sz="1200" b="1" dirty="0" smtClean="0"/>
              <a:t> D. </a:t>
            </a:r>
            <a:r>
              <a:rPr lang="hu-HU" sz="1200" b="1" dirty="0" err="1" smtClean="0"/>
              <a:t>Segal</a:t>
            </a:r>
            <a:r>
              <a:rPr lang="hu-HU" sz="1200" b="1" dirty="0" smtClean="0"/>
              <a:t>, BAS; Glenn K. </a:t>
            </a:r>
            <a:r>
              <a:rPr lang="hu-HU" sz="1200" b="1" dirty="0" err="1" smtClean="0"/>
              <a:t>Klute</a:t>
            </a:r>
            <a:r>
              <a:rPr lang="hu-HU" sz="1200" b="1" dirty="0" smtClean="0"/>
              <a:t>, PhD; </a:t>
            </a:r>
            <a:r>
              <a:rPr lang="hu-HU" sz="1200" b="1" dirty="0" err="1" smtClean="0"/>
              <a:t>Jocelyn</a:t>
            </a:r>
            <a:r>
              <a:rPr lang="hu-HU" sz="1200" b="1" dirty="0" smtClean="0"/>
              <a:t> S. </a:t>
            </a:r>
            <a:r>
              <a:rPr lang="hu-HU" sz="1200" b="1" dirty="0" err="1" smtClean="0"/>
              <a:t>Berge</a:t>
            </a:r>
            <a:r>
              <a:rPr lang="hu-HU" sz="1200" b="1" dirty="0" smtClean="0"/>
              <a:t>, MS; Eric S. </a:t>
            </a:r>
            <a:r>
              <a:rPr lang="hu-HU" sz="1200" b="1" dirty="0" err="1" smtClean="0"/>
              <a:t>Rohr</a:t>
            </a:r>
            <a:r>
              <a:rPr lang="hu-HU" sz="1200" b="1" dirty="0" smtClean="0"/>
              <a:t>, MS; Nancy J. </a:t>
            </a:r>
            <a:r>
              <a:rPr lang="hu-HU" sz="1200" b="1" dirty="0" err="1" smtClean="0"/>
              <a:t>Kadel</a:t>
            </a:r>
            <a:r>
              <a:rPr lang="hu-HU" sz="1200" b="1" dirty="0" smtClean="0"/>
              <a:t>, MD. The </a:t>
            </a:r>
            <a:r>
              <a:rPr lang="hu-HU" sz="1200" b="1" dirty="0" err="1" smtClean="0"/>
              <a:t>effect</a:t>
            </a:r>
            <a:r>
              <a:rPr lang="hu-HU" sz="1200" b="1" dirty="0" smtClean="0"/>
              <a:t> of </a:t>
            </a:r>
            <a:r>
              <a:rPr lang="hu-HU" sz="1200" b="1" dirty="0" err="1" smtClean="0"/>
              <a:t>walking</a:t>
            </a:r>
            <a:r>
              <a:rPr lang="hu-HU" sz="1200" b="1" dirty="0" smtClean="0"/>
              <a:t> </a:t>
            </a:r>
            <a:r>
              <a:rPr lang="hu-HU" sz="1200" b="1" dirty="0" err="1" smtClean="0"/>
              <a:t>speed</a:t>
            </a:r>
            <a:r>
              <a:rPr lang="hu-HU" sz="1200" b="1" dirty="0" smtClean="0"/>
              <a:t> </a:t>
            </a:r>
            <a:r>
              <a:rPr lang="hu-HU" sz="1200" b="1" dirty="0" err="1" smtClean="0"/>
              <a:t>on</a:t>
            </a:r>
            <a:r>
              <a:rPr lang="hu-HU" sz="1200" b="1" dirty="0" smtClean="0"/>
              <a:t> center of </a:t>
            </a:r>
            <a:r>
              <a:rPr lang="hu-HU" sz="1200" b="1" dirty="0" err="1" smtClean="0"/>
              <a:t>mass</a:t>
            </a:r>
            <a:r>
              <a:rPr lang="hu-HU" sz="1200" b="1" dirty="0" smtClean="0"/>
              <a:t> </a:t>
            </a:r>
            <a:r>
              <a:rPr lang="hu-HU" sz="1200" b="1" dirty="0" err="1" smtClean="0"/>
              <a:t>displacement</a:t>
            </a:r>
            <a:r>
              <a:rPr lang="hu-HU" sz="1200" b="1" dirty="0" smtClean="0"/>
              <a:t> . J </a:t>
            </a:r>
            <a:r>
              <a:rPr lang="hu-HU" sz="1200" b="1" dirty="0" err="1" smtClean="0"/>
              <a:t>Rehab</a:t>
            </a:r>
            <a:r>
              <a:rPr lang="hu-HU" sz="1200" b="1" dirty="0" smtClean="0"/>
              <a:t> </a:t>
            </a:r>
            <a:r>
              <a:rPr lang="hu-HU" sz="1200" b="1" dirty="0" err="1" smtClean="0"/>
              <a:t>Researc</a:t>
            </a:r>
            <a:r>
              <a:rPr lang="hu-HU" sz="1200" b="1" dirty="0" smtClean="0"/>
              <a:t> &amp; </a:t>
            </a:r>
            <a:r>
              <a:rPr lang="hu-HU" sz="1200" b="1" dirty="0" err="1" smtClean="0"/>
              <a:t>Development</a:t>
            </a:r>
            <a:r>
              <a:rPr lang="hu-HU" sz="1200" b="1" dirty="0" smtClean="0"/>
              <a:t>. </a:t>
            </a:r>
            <a:r>
              <a:rPr lang="hu-HU" sz="1200" dirty="0" smtClean="0"/>
              <a:t>2004 41 (6A,) 829 — 834</a:t>
            </a:r>
          </a:p>
        </p:txBody>
      </p:sp>
    </p:spTree>
    <p:extLst>
      <p:ext uri="{BB962C8B-B14F-4D97-AF65-F5344CB8AC3E}">
        <p14:creationId xmlns:p14="http://schemas.microsoft.com/office/powerpoint/2010/main" val="12721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40" name="Picture 24" descr="~AUT00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4438" y="3357736"/>
            <a:ext cx="4824412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41" name="Oval 25"/>
          <p:cNvSpPr>
            <a:spLocks noChangeArrowheads="1"/>
          </p:cNvSpPr>
          <p:nvPr/>
        </p:nvSpPr>
        <p:spPr bwMode="auto">
          <a:xfrm>
            <a:off x="971550" y="1989311"/>
            <a:ext cx="144463" cy="144463"/>
          </a:xfrm>
          <a:prstGeom prst="ellipse">
            <a:avLst/>
          </a:prstGeom>
          <a:solidFill>
            <a:srgbClr val="F5051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42" name="Line 26"/>
          <p:cNvSpPr>
            <a:spLocks noChangeShapeType="1"/>
          </p:cNvSpPr>
          <p:nvPr/>
        </p:nvSpPr>
        <p:spPr bwMode="auto">
          <a:xfrm>
            <a:off x="1042988" y="2060749"/>
            <a:ext cx="68421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9243" name="Oval 27"/>
          <p:cNvSpPr>
            <a:spLocks noChangeArrowheads="1"/>
          </p:cNvSpPr>
          <p:nvPr/>
        </p:nvSpPr>
        <p:spPr bwMode="auto">
          <a:xfrm>
            <a:off x="3563938" y="4869036"/>
            <a:ext cx="720725" cy="647700"/>
          </a:xfrm>
          <a:prstGeom prst="ellipse">
            <a:avLst/>
          </a:prstGeom>
          <a:noFill/>
          <a:ln w="38100">
            <a:solidFill>
              <a:srgbClr val="F5051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44" name="Oval 28"/>
          <p:cNvSpPr>
            <a:spLocks noChangeArrowheads="1"/>
          </p:cNvSpPr>
          <p:nvPr/>
        </p:nvSpPr>
        <p:spPr bwMode="auto">
          <a:xfrm>
            <a:off x="4572000" y="4005436"/>
            <a:ext cx="720725" cy="647700"/>
          </a:xfrm>
          <a:prstGeom prst="ellipse">
            <a:avLst/>
          </a:prstGeom>
          <a:noFill/>
          <a:ln w="38100">
            <a:solidFill>
              <a:srgbClr val="F5051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45" name="Oval 29"/>
          <p:cNvSpPr>
            <a:spLocks noChangeArrowheads="1"/>
          </p:cNvSpPr>
          <p:nvPr/>
        </p:nvSpPr>
        <p:spPr bwMode="auto">
          <a:xfrm>
            <a:off x="5867400" y="4797599"/>
            <a:ext cx="720725" cy="647700"/>
          </a:xfrm>
          <a:prstGeom prst="ellipse">
            <a:avLst/>
          </a:prstGeom>
          <a:noFill/>
          <a:ln w="38100">
            <a:solidFill>
              <a:srgbClr val="F5051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46" name="Oval 30"/>
          <p:cNvSpPr>
            <a:spLocks noChangeArrowheads="1"/>
          </p:cNvSpPr>
          <p:nvPr/>
        </p:nvSpPr>
        <p:spPr bwMode="auto">
          <a:xfrm>
            <a:off x="5364163" y="4005436"/>
            <a:ext cx="720725" cy="647700"/>
          </a:xfrm>
          <a:prstGeom prst="ellipse">
            <a:avLst/>
          </a:prstGeom>
          <a:noFill/>
          <a:ln w="38100">
            <a:solidFill>
              <a:srgbClr val="F5051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0" name="Text Box 33"/>
          <p:cNvSpPr txBox="1">
            <a:spLocks noChangeArrowheads="1"/>
          </p:cNvSpPr>
          <p:nvPr/>
        </p:nvSpPr>
        <p:spPr bwMode="auto">
          <a:xfrm>
            <a:off x="1476375" y="436662"/>
            <a:ext cx="66960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000" b="1" i="1" dirty="0"/>
              <a:t>A </a:t>
            </a:r>
            <a:r>
              <a:rPr lang="hu-HU" sz="2000" b="1" i="1" dirty="0" smtClean="0"/>
              <a:t>TKP</a:t>
            </a:r>
            <a:r>
              <a:rPr lang="hu-HU" sz="2000" b="1" i="1" dirty="0" smtClean="0"/>
              <a:t> </a:t>
            </a:r>
            <a:r>
              <a:rPr lang="hu-HU" sz="2000" b="1" i="1" dirty="0"/>
              <a:t>függőleges mozgását csökkentő tényezők</a:t>
            </a:r>
          </a:p>
        </p:txBody>
      </p:sp>
      <p:sp>
        <p:nvSpPr>
          <p:cNvPr id="3" name="Kör 2"/>
          <p:cNvSpPr/>
          <p:nvPr/>
        </p:nvSpPr>
        <p:spPr>
          <a:xfrm rot="3397231">
            <a:off x="1907890" y="3230537"/>
            <a:ext cx="4032820" cy="3924697"/>
          </a:xfrm>
          <a:prstGeom prst="pie">
            <a:avLst>
              <a:gd name="adj1" fmla="val 10891341"/>
              <a:gd name="adj2" fmla="val 12889515"/>
            </a:avLst>
          </a:prstGeom>
          <a:solidFill>
            <a:schemeClr val="accent1"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4" name="Egyenes összekötő nyíllal 3"/>
          <p:cNvCxnSpPr/>
          <p:nvPr/>
        </p:nvCxnSpPr>
        <p:spPr>
          <a:xfrm>
            <a:off x="3203848" y="4653136"/>
            <a:ext cx="0" cy="468313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nyíllal 12"/>
          <p:cNvCxnSpPr/>
          <p:nvPr/>
        </p:nvCxnSpPr>
        <p:spPr>
          <a:xfrm>
            <a:off x="4355976" y="3861048"/>
            <a:ext cx="0" cy="468313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Egyenes összekötő nyíllal 5"/>
          <p:cNvCxnSpPr/>
          <p:nvPr/>
        </p:nvCxnSpPr>
        <p:spPr>
          <a:xfrm flipV="1">
            <a:off x="5580112" y="3357736"/>
            <a:ext cx="0" cy="50331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nyíllal 15"/>
          <p:cNvCxnSpPr/>
          <p:nvPr/>
        </p:nvCxnSpPr>
        <p:spPr>
          <a:xfrm flipV="1">
            <a:off x="6588224" y="3356992"/>
            <a:ext cx="0" cy="50331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261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82905E-6 C 0.02101 -0.02684 0.04219 -0.05344 0.06458 -0.05321 C 0.08698 -0.05297 0.10799 -0.01966 0.13403 0.00162 C 0.16007 0.0229 0.18837 0.08512 0.22118 0.07518 C 0.25399 0.06523 0.29514 -0.05922 0.33056 -0.05806 C 0.36597 -0.05691 0.39722 0.08327 0.43403 0.08142 C 0.47066 0.07957 0.51233 -0.06847 0.55174 -0.06894 C 0.59097 -0.0694 0.63594 0.06893 0.66927 0.07842 C 0.70261 0.0879 0.73785 0.00347 0.75174 -0.01249 " pathEditMode="relative" ptsTypes="aaaaaaaaA">
                                      <p:cBhvr>
                                        <p:cTn id="10" dur="5000" fill="hold"/>
                                        <p:tgtEl>
                                          <p:spTgt spid="92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64724E-6 L 0.74827 4.64724E-6 " pathEditMode="relative" ptsTypes="AA">
                                      <p:cBhvr>
                                        <p:cTn id="14" dur="5000" fill="hold"/>
                                        <p:tgtEl>
                                          <p:spTgt spid="92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9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9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9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41" grpId="0" animBg="1"/>
      <p:bldP spid="9241" grpId="1" animBg="1"/>
      <p:bldP spid="9241" grpId="2" animBg="1"/>
      <p:bldP spid="9242" grpId="0" animBg="1"/>
      <p:bldP spid="9243" grpId="0" animBg="1"/>
      <p:bldP spid="9244" grpId="0" animBg="1"/>
      <p:bldP spid="9245" grpId="0" animBg="1"/>
      <p:bldP spid="9246" grpId="0" animBg="1"/>
      <p:bldP spid="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Oval 2" descr="60%-os"/>
          <p:cNvSpPr>
            <a:spLocks noChangeArrowheads="1"/>
          </p:cNvSpPr>
          <p:nvPr/>
        </p:nvSpPr>
        <p:spPr bwMode="auto">
          <a:xfrm>
            <a:off x="3314700" y="2590800"/>
            <a:ext cx="381000" cy="1143000"/>
          </a:xfrm>
          <a:prstGeom prst="ellipse">
            <a:avLst/>
          </a:prstGeom>
          <a:pattFill prst="pct60">
            <a:fgClr>
              <a:schemeClr val="accent1"/>
            </a:fgClr>
            <a:bgClr>
              <a:schemeClr val="bg1"/>
            </a:bgClr>
          </a:pattFill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987" name="Line 3"/>
          <p:cNvSpPr>
            <a:spLocks noChangeShapeType="1"/>
          </p:cNvSpPr>
          <p:nvPr/>
        </p:nvSpPr>
        <p:spPr bwMode="auto">
          <a:xfrm>
            <a:off x="3517900" y="2438400"/>
            <a:ext cx="0" cy="1524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3352800" y="1905000"/>
            <a:ext cx="533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400" b="1">
                <a:latin typeface="Times New Roman" pitchFamily="18" charset="0"/>
              </a:rPr>
              <a:t>L</a:t>
            </a:r>
            <a:endParaRPr lang="en-GB" sz="2400" b="1">
              <a:latin typeface="Times New Roman" pitchFamily="18" charset="0"/>
            </a:endParaRPr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3276600" y="4038600"/>
            <a:ext cx="533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400" b="1">
                <a:latin typeface="Times New Roman" pitchFamily="18" charset="0"/>
              </a:rPr>
              <a:t>R</a:t>
            </a:r>
            <a:endParaRPr lang="en-GB" sz="2400" b="1">
              <a:latin typeface="Times New Roman" pitchFamily="18" charset="0"/>
            </a:endParaRPr>
          </a:p>
        </p:txBody>
      </p:sp>
      <p:sp>
        <p:nvSpPr>
          <p:cNvPr id="30726" name="Line 6"/>
          <p:cNvSpPr>
            <a:spLocks noChangeShapeType="1"/>
          </p:cNvSpPr>
          <p:nvPr/>
        </p:nvSpPr>
        <p:spPr bwMode="auto">
          <a:xfrm>
            <a:off x="3810000" y="2590800"/>
            <a:ext cx="457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2293938" y="2957513"/>
            <a:ext cx="108108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600" b="1">
                <a:latin typeface="Times New Roman" pitchFamily="18" charset="0"/>
              </a:rPr>
              <a:t>medence</a:t>
            </a:r>
            <a:endParaRPr lang="en-GB" sz="1600" b="1">
              <a:latin typeface="Times New Roman" pitchFamily="18" charset="0"/>
            </a:endParaRPr>
          </a:p>
        </p:txBody>
      </p:sp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1219200" y="2971800"/>
            <a:ext cx="1066800" cy="33813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600" b="1">
                <a:latin typeface="Times New Roman" pitchFamily="18" charset="0"/>
              </a:rPr>
              <a:t>váll</a:t>
            </a:r>
            <a:endParaRPr lang="en-GB" sz="1600" b="1">
              <a:latin typeface="Times New Roman" pitchFamily="18" charset="0"/>
            </a:endParaRPr>
          </a:p>
        </p:txBody>
      </p:sp>
      <p:sp>
        <p:nvSpPr>
          <p:cNvPr id="41993" name="Line 9"/>
          <p:cNvSpPr>
            <a:spLocks noChangeShapeType="1"/>
          </p:cNvSpPr>
          <p:nvPr/>
        </p:nvSpPr>
        <p:spPr bwMode="auto">
          <a:xfrm flipV="1">
            <a:off x="2209800" y="2438400"/>
            <a:ext cx="11430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41994" name="Line 10"/>
          <p:cNvSpPr>
            <a:spLocks noChangeShapeType="1"/>
          </p:cNvSpPr>
          <p:nvPr/>
        </p:nvSpPr>
        <p:spPr bwMode="auto">
          <a:xfrm>
            <a:off x="2209800" y="3352800"/>
            <a:ext cx="11430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30731" name="Text Box 11"/>
          <p:cNvSpPr txBox="1">
            <a:spLocks noChangeArrowheads="1"/>
          </p:cNvSpPr>
          <p:nvPr/>
        </p:nvSpPr>
        <p:spPr bwMode="auto">
          <a:xfrm>
            <a:off x="4800600" y="2057400"/>
            <a:ext cx="762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 b="1">
                <a:latin typeface="Times New Roman" pitchFamily="18" charset="0"/>
              </a:rPr>
              <a:t>12</a:t>
            </a:r>
            <a:r>
              <a:rPr lang="hu-HU" sz="2000" b="1">
                <a:latin typeface="Times New Roman" pitchFamily="18" charset="0"/>
                <a:cs typeface="Times New Roman" pitchFamily="18" charset="0"/>
              </a:rPr>
              <a:t>°</a:t>
            </a:r>
            <a:endParaRPr lang="en-GB" sz="2000" b="1">
              <a:latin typeface="Times New Roman" pitchFamily="18" charset="0"/>
            </a:endParaRPr>
          </a:p>
        </p:txBody>
      </p:sp>
      <p:sp>
        <p:nvSpPr>
          <p:cNvPr id="30732" name="Oval 12" descr="60%-os"/>
          <p:cNvSpPr>
            <a:spLocks noChangeArrowheads="1"/>
          </p:cNvSpPr>
          <p:nvPr/>
        </p:nvSpPr>
        <p:spPr bwMode="auto">
          <a:xfrm rot="787855">
            <a:off x="4495800" y="2590800"/>
            <a:ext cx="381000" cy="1143000"/>
          </a:xfrm>
          <a:prstGeom prst="ellipse">
            <a:avLst/>
          </a:prstGeom>
          <a:pattFill prst="pct60">
            <a:fgClr>
              <a:schemeClr val="accent1"/>
            </a:fgClr>
            <a:bgClr>
              <a:schemeClr val="bg1"/>
            </a:bgClr>
          </a:pattFill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33" name="Line 13"/>
          <p:cNvSpPr>
            <a:spLocks noChangeShapeType="1"/>
          </p:cNvSpPr>
          <p:nvPr/>
        </p:nvSpPr>
        <p:spPr bwMode="auto">
          <a:xfrm>
            <a:off x="4724400" y="1676400"/>
            <a:ext cx="0" cy="2743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0734" name="Line 14"/>
          <p:cNvSpPr>
            <a:spLocks noChangeShapeType="1"/>
          </p:cNvSpPr>
          <p:nvPr/>
        </p:nvSpPr>
        <p:spPr bwMode="auto">
          <a:xfrm flipH="1">
            <a:off x="4584700" y="2590800"/>
            <a:ext cx="2286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0735" name="Line 15"/>
          <p:cNvSpPr>
            <a:spLocks noChangeShapeType="1"/>
          </p:cNvSpPr>
          <p:nvPr/>
        </p:nvSpPr>
        <p:spPr bwMode="auto">
          <a:xfrm rot="-439076">
            <a:off x="4724400" y="2362200"/>
            <a:ext cx="1588" cy="1524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0736" name="Text Box 16"/>
          <p:cNvSpPr txBox="1">
            <a:spLocks noChangeArrowheads="1"/>
          </p:cNvSpPr>
          <p:nvPr/>
        </p:nvSpPr>
        <p:spPr bwMode="auto">
          <a:xfrm>
            <a:off x="4267200" y="1981200"/>
            <a:ext cx="762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 b="1">
                <a:latin typeface="Times New Roman" pitchFamily="18" charset="0"/>
              </a:rPr>
              <a:t>7</a:t>
            </a:r>
            <a:r>
              <a:rPr lang="hu-HU" sz="2000" b="1">
                <a:latin typeface="Times New Roman" pitchFamily="18" charset="0"/>
                <a:cs typeface="Times New Roman" pitchFamily="18" charset="0"/>
              </a:rPr>
              <a:t>°</a:t>
            </a:r>
            <a:endParaRPr lang="en-GB" sz="2000" b="1">
              <a:latin typeface="Times New Roman" pitchFamily="18" charset="0"/>
            </a:endParaRPr>
          </a:p>
        </p:txBody>
      </p:sp>
      <p:sp>
        <p:nvSpPr>
          <p:cNvPr id="30737" name="Line 17"/>
          <p:cNvSpPr>
            <a:spLocks noChangeShapeType="1"/>
          </p:cNvSpPr>
          <p:nvPr/>
        </p:nvSpPr>
        <p:spPr bwMode="auto">
          <a:xfrm rot="20395637" flipH="1">
            <a:off x="5410200" y="1839913"/>
            <a:ext cx="914400" cy="2514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5676900" y="2581275"/>
            <a:ext cx="381000" cy="1144588"/>
            <a:chOff x="3576" y="1626"/>
            <a:chExt cx="240" cy="721"/>
          </a:xfrm>
        </p:grpSpPr>
        <p:sp>
          <p:nvSpPr>
            <p:cNvPr id="42009" name="Oval 19" descr="60%-os"/>
            <p:cNvSpPr>
              <a:spLocks noChangeArrowheads="1"/>
            </p:cNvSpPr>
            <p:nvPr/>
          </p:nvSpPr>
          <p:spPr bwMode="auto">
            <a:xfrm rot="-416508">
              <a:off x="3576" y="1627"/>
              <a:ext cx="240" cy="720"/>
            </a:xfrm>
            <a:prstGeom prst="ellipse">
              <a:avLst/>
            </a:prstGeom>
            <a:pattFill prst="pct60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10" name="Line 20"/>
            <p:cNvSpPr>
              <a:spLocks noChangeShapeType="1"/>
            </p:cNvSpPr>
            <p:nvPr/>
          </p:nvSpPr>
          <p:spPr bwMode="auto">
            <a:xfrm rot="20395637" flipH="1">
              <a:off x="3623" y="1626"/>
              <a:ext cx="144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0741" name="Line 21"/>
          <p:cNvSpPr>
            <a:spLocks noChangeShapeType="1"/>
          </p:cNvSpPr>
          <p:nvPr/>
        </p:nvSpPr>
        <p:spPr bwMode="auto">
          <a:xfrm rot="19956561" flipH="1">
            <a:off x="5438775" y="2552700"/>
            <a:ext cx="860425" cy="13144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0742" name="Line 22"/>
          <p:cNvSpPr>
            <a:spLocks noChangeShapeType="1"/>
          </p:cNvSpPr>
          <p:nvPr/>
        </p:nvSpPr>
        <p:spPr bwMode="auto">
          <a:xfrm>
            <a:off x="5029200" y="3886200"/>
            <a:ext cx="457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42005" name="Text Box 23"/>
          <p:cNvSpPr txBox="1">
            <a:spLocks noChangeArrowheads="1"/>
          </p:cNvSpPr>
          <p:nvPr/>
        </p:nvSpPr>
        <p:spPr bwMode="auto">
          <a:xfrm>
            <a:off x="609600" y="381000"/>
            <a:ext cx="7391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400" b="1">
                <a:latin typeface="Times New Roman" pitchFamily="18" charset="0"/>
              </a:rPr>
              <a:t>1. A medence és a váll rotációja</a:t>
            </a:r>
            <a:endParaRPr lang="en-GB" sz="2400" b="1">
              <a:latin typeface="Times New Roman" pitchFamily="18" charset="0"/>
            </a:endParaRPr>
          </a:p>
        </p:txBody>
      </p:sp>
      <p:pic>
        <p:nvPicPr>
          <p:cNvPr id="30744" name="Picture 24" descr="~AUT000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313" y="1143000"/>
            <a:ext cx="5492750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6" name="Text Box 26"/>
          <p:cNvSpPr txBox="1">
            <a:spLocks noChangeArrowheads="1"/>
          </p:cNvSpPr>
          <p:nvPr/>
        </p:nvSpPr>
        <p:spPr bwMode="auto">
          <a:xfrm>
            <a:off x="5976938" y="3567113"/>
            <a:ext cx="2895600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 dirty="0">
                <a:latin typeface="Times New Roman" pitchFamily="18" charset="0"/>
              </a:rPr>
              <a:t>A medence rotációja a függőleges tengely körül csökkenti a csípő hajlítás és feszítés mértékét, valamint a súlypont függőleges mozgását. </a:t>
            </a:r>
            <a:endParaRPr lang="en-GB" sz="20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48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307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307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07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75"/>
                                        <p:tgtEl>
                                          <p:spTgt spid="30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500"/>
                                        <p:tgtEl>
                                          <p:spTgt spid="307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75"/>
                                        <p:tgtEl>
                                          <p:spTgt spid="307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7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7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4" dur="500"/>
                                        <p:tgtEl>
                                          <p:spTgt spid="307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9" dur="500"/>
                                        <p:tgtEl>
                                          <p:spTgt spid="307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75"/>
                                        <p:tgtEl>
                                          <p:spTgt spid="30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9" dur="500"/>
                                        <p:tgtEl>
                                          <p:spTgt spid="307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6" grpId="0" animBg="1"/>
      <p:bldP spid="30731" grpId="0" build="p" autoUpdateAnimBg="0"/>
      <p:bldP spid="30732" grpId="0" animBg="1"/>
      <p:bldP spid="30733" grpId="0" animBg="1"/>
      <p:bldP spid="30734" grpId="0" animBg="1"/>
      <p:bldP spid="30735" grpId="0" animBg="1"/>
      <p:bldP spid="30736" grpId="0" build="p" autoUpdateAnimBg="0"/>
      <p:bldP spid="30737" grpId="0" animBg="1"/>
      <p:bldP spid="30741" grpId="0" animBg="1"/>
      <p:bldP spid="30742" grpId="0" animBg="1"/>
      <p:bldP spid="30746" grpId="0" build="p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1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863" y="1162050"/>
            <a:ext cx="5495925" cy="436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1120775" y="319088"/>
            <a:ext cx="7196138" cy="46196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sz="2400">
                <a:latin typeface="Times New Roman" pitchFamily="18" charset="0"/>
              </a:rPr>
              <a:t>A medence és a törzs elfordulása. Hatása a lépéshosszra.</a:t>
            </a:r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4826000" y="1597025"/>
            <a:ext cx="1106488" cy="40005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sz="2000" b="1">
                <a:latin typeface="Times New Roman" pitchFamily="18" charset="0"/>
              </a:rPr>
              <a:t>Törzs</a:t>
            </a:r>
          </a:p>
        </p:txBody>
      </p:sp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4610100" y="3470275"/>
            <a:ext cx="1338263" cy="40005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sz="2000" b="1">
                <a:latin typeface="Times New Roman" pitchFamily="18" charset="0"/>
              </a:rPr>
              <a:t>Medence</a:t>
            </a:r>
          </a:p>
        </p:txBody>
      </p:sp>
    </p:spTree>
    <p:extLst>
      <p:ext uri="{BB962C8B-B14F-4D97-AF65-F5344CB8AC3E}">
        <p14:creationId xmlns:p14="http://schemas.microsoft.com/office/powerpoint/2010/main" val="62327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6" descr="~AUT000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813" y="1500188"/>
            <a:ext cx="4681537" cy="300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Text Box 7"/>
          <p:cNvSpPr txBox="1">
            <a:spLocks noChangeArrowheads="1"/>
          </p:cNvSpPr>
          <p:nvPr/>
        </p:nvSpPr>
        <p:spPr bwMode="auto">
          <a:xfrm>
            <a:off x="2700338" y="404813"/>
            <a:ext cx="43926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b="1" i="1"/>
              <a:t>A csípő függőleges mozgása</a:t>
            </a:r>
          </a:p>
        </p:txBody>
      </p:sp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688" y="4500563"/>
            <a:ext cx="4448175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MusFront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00750" y="1325563"/>
            <a:ext cx="2500313" cy="455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FLWF1FR.avi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16688" y="1655763"/>
            <a:ext cx="1857375" cy="422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72372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1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6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6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33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39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5" descr="~AUT00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1196975"/>
            <a:ext cx="4391025" cy="364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Text Box 7"/>
          <p:cNvSpPr txBox="1">
            <a:spLocks noChangeArrowheads="1"/>
          </p:cNvSpPr>
          <p:nvPr/>
        </p:nvSpPr>
        <p:spPr bwMode="auto">
          <a:xfrm>
            <a:off x="2700338" y="404813"/>
            <a:ext cx="43926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000" b="1" i="1"/>
              <a:t>A súlypont oldalirányú mozgása</a:t>
            </a:r>
          </a:p>
        </p:txBody>
      </p:sp>
      <p:pic>
        <p:nvPicPr>
          <p:cNvPr id="45060" name="Picture 8" descr="12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1500" y="1700213"/>
            <a:ext cx="2655888" cy="277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3549650" y="4953000"/>
            <a:ext cx="9509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400" b="1">
                <a:latin typeface="Times New Roman" pitchFamily="18" charset="0"/>
              </a:rPr>
              <a:t>5 cm</a:t>
            </a:r>
            <a:endParaRPr lang="en-GB" sz="2400" b="1">
              <a:latin typeface="Times New Roman" pitchFamily="18" charset="0"/>
            </a:endParaRPr>
          </a:p>
        </p:txBody>
      </p:sp>
      <p:sp>
        <p:nvSpPr>
          <p:cNvPr id="11274" name="Text Box 10"/>
          <p:cNvSpPr txBox="1">
            <a:spLocks noChangeArrowheads="1"/>
          </p:cNvSpPr>
          <p:nvPr/>
        </p:nvSpPr>
        <p:spPr bwMode="auto">
          <a:xfrm>
            <a:off x="1425575" y="4940300"/>
            <a:ext cx="12461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400" b="1">
                <a:latin typeface="Times New Roman" pitchFamily="18" charset="0"/>
              </a:rPr>
              <a:t>15 cm</a:t>
            </a:r>
            <a:endParaRPr lang="en-GB" sz="2400" b="1">
              <a:latin typeface="Times New Roman" pitchFamily="18" charset="0"/>
            </a:endParaRPr>
          </a:p>
        </p:txBody>
      </p:sp>
      <p:sp>
        <p:nvSpPr>
          <p:cNvPr id="45063" name="Text Box 11"/>
          <p:cNvSpPr txBox="1">
            <a:spLocks noChangeArrowheads="1"/>
          </p:cNvSpPr>
          <p:nvPr/>
        </p:nvSpPr>
        <p:spPr bwMode="auto">
          <a:xfrm>
            <a:off x="5795963" y="4581525"/>
            <a:ext cx="1282700" cy="523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sz="1400">
                <a:latin typeface="Times New Roman" pitchFamily="18" charset="0"/>
              </a:rPr>
              <a:t>Coxa valga, genu valgum</a:t>
            </a:r>
          </a:p>
        </p:txBody>
      </p:sp>
    </p:spTree>
    <p:extLst>
      <p:ext uri="{BB962C8B-B14F-4D97-AF65-F5344CB8AC3E}">
        <p14:creationId xmlns:p14="http://schemas.microsoft.com/office/powerpoint/2010/main" val="4022503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112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"/>
                                        <p:tgtEl>
                                          <p:spTgt spid="112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3" grpId="0" build="p" autoUpdateAnimBg="0"/>
      <p:bldP spid="11274" grpId="0" build="p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://aboutjoints.com/physicianinfo/topics/biomechanicsknee/biomechanickneeimages/biomechanicsfig13.gif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6236" y="1378722"/>
            <a:ext cx="3488121" cy="2928958"/>
          </a:xfrm>
          <a:prstGeom prst="rect">
            <a:avLst/>
          </a:prstGeom>
          <a:noFill/>
        </p:spPr>
      </p:pic>
      <p:sp>
        <p:nvSpPr>
          <p:cNvPr id="2" name="Szövegdoboz 1"/>
          <p:cNvSpPr txBox="1"/>
          <p:nvPr/>
        </p:nvSpPr>
        <p:spPr>
          <a:xfrm>
            <a:off x="1331640" y="548680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 súlypont oldalirányú mozgása térdízületi  </a:t>
            </a:r>
            <a:r>
              <a:rPr lang="hu-HU" dirty="0" err="1" smtClean="0"/>
              <a:t>varus</a:t>
            </a:r>
            <a:r>
              <a:rPr lang="hu-HU" dirty="0" smtClean="0"/>
              <a:t> és </a:t>
            </a:r>
            <a:r>
              <a:rPr lang="hu-HU" dirty="0" err="1" smtClean="0"/>
              <a:t>valgus</a:t>
            </a:r>
            <a:r>
              <a:rPr lang="hu-HU" dirty="0" smtClean="0"/>
              <a:t> esetén</a:t>
            </a:r>
            <a:endParaRPr lang="en-GB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068" y="3068960"/>
            <a:ext cx="4048125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462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12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38338"/>
            <a:ext cx="9144000" cy="264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609600" y="381000"/>
            <a:ext cx="7391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400" b="1" dirty="0">
                <a:latin typeface="Times New Roman" pitchFamily="18" charset="0"/>
              </a:rPr>
              <a:t> A medence mozgása három </a:t>
            </a:r>
            <a:r>
              <a:rPr lang="hu-HU" sz="2400" b="1" dirty="0" smtClean="0">
                <a:latin typeface="Times New Roman" pitchFamily="18" charset="0"/>
              </a:rPr>
              <a:t>síkban egy lépésciklus alatt</a:t>
            </a:r>
            <a:endParaRPr lang="en-GB" sz="2400" b="1" dirty="0">
              <a:latin typeface="Times New Roman" pitchFamily="18" charset="0"/>
            </a:endParaRPr>
          </a:p>
        </p:txBody>
      </p:sp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1120775" y="1484784"/>
            <a:ext cx="1401763" cy="3698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b="1" dirty="0">
                <a:latin typeface="Times New Roman" pitchFamily="18" charset="0"/>
              </a:rPr>
              <a:t>Frontális</a:t>
            </a:r>
          </a:p>
        </p:txBody>
      </p:sp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3836988" y="1500659"/>
            <a:ext cx="1401762" cy="3698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b="1">
                <a:latin typeface="Times New Roman" pitchFamily="18" charset="0"/>
              </a:rPr>
              <a:t>Oldal</a:t>
            </a:r>
          </a:p>
        </p:txBody>
      </p:sp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6767513" y="1502247"/>
            <a:ext cx="1946275" cy="3698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b="1">
                <a:latin typeface="Times New Roman" pitchFamily="18" charset="0"/>
              </a:rPr>
              <a:t>Transzverzális</a:t>
            </a:r>
          </a:p>
        </p:txBody>
      </p:sp>
      <p:sp>
        <p:nvSpPr>
          <p:cNvPr id="46087" name="Text Box 7"/>
          <p:cNvSpPr txBox="1">
            <a:spLocks noChangeArrowheads="1"/>
          </p:cNvSpPr>
          <p:nvPr/>
        </p:nvSpPr>
        <p:spPr bwMode="auto">
          <a:xfrm>
            <a:off x="1012825" y="2339975"/>
            <a:ext cx="1401763" cy="338138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sz="1600" b="1">
                <a:latin typeface="Times New Roman" pitchFamily="18" charset="0"/>
              </a:rPr>
              <a:t>Ferdeség</a:t>
            </a:r>
          </a:p>
        </p:txBody>
      </p:sp>
      <p:sp>
        <p:nvSpPr>
          <p:cNvPr id="46088" name="Text Box 8"/>
          <p:cNvSpPr txBox="1">
            <a:spLocks noChangeArrowheads="1"/>
          </p:cNvSpPr>
          <p:nvPr/>
        </p:nvSpPr>
        <p:spPr bwMode="auto">
          <a:xfrm>
            <a:off x="3706813" y="2343150"/>
            <a:ext cx="1401762" cy="338138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sz="1600" b="1">
                <a:latin typeface="Times New Roman" pitchFamily="18" charset="0"/>
              </a:rPr>
              <a:t>Dőlés</a:t>
            </a:r>
          </a:p>
        </p:txBody>
      </p:sp>
      <p:sp>
        <p:nvSpPr>
          <p:cNvPr id="46089" name="Text Box 9"/>
          <p:cNvSpPr txBox="1">
            <a:spLocks noChangeArrowheads="1"/>
          </p:cNvSpPr>
          <p:nvPr/>
        </p:nvSpPr>
        <p:spPr bwMode="auto">
          <a:xfrm>
            <a:off x="6783388" y="2352675"/>
            <a:ext cx="1401762" cy="338138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sz="1600" b="1">
                <a:latin typeface="Times New Roman" pitchFamily="18" charset="0"/>
              </a:rPr>
              <a:t>Forgás</a:t>
            </a:r>
          </a:p>
        </p:txBody>
      </p:sp>
      <p:grpSp>
        <p:nvGrpSpPr>
          <p:cNvPr id="5" name="Csoportba foglalás 4"/>
          <p:cNvGrpSpPr/>
          <p:nvPr/>
        </p:nvGrpSpPr>
        <p:grpSpPr>
          <a:xfrm rot="219532">
            <a:off x="3592142" y="4541309"/>
            <a:ext cx="577057" cy="903916"/>
            <a:chOff x="3830637" y="4541308"/>
            <a:chExt cx="949325" cy="1265767"/>
          </a:xfrm>
        </p:grpSpPr>
        <p:pic>
          <p:nvPicPr>
            <p:cNvPr id="20482" name="Picture 2" descr="Forráskép megtekintés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0637" y="4541308"/>
              <a:ext cx="949325" cy="12657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" name="Egyenes összekötő 3"/>
            <p:cNvCxnSpPr>
              <a:stCxn id="20482" idx="0"/>
              <a:endCxn id="20482" idx="2"/>
            </p:cNvCxnSpPr>
            <p:nvPr/>
          </p:nvCxnSpPr>
          <p:spPr>
            <a:xfrm>
              <a:off x="4305300" y="4541308"/>
              <a:ext cx="0" cy="126576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Csoportba foglalás 17"/>
          <p:cNvGrpSpPr/>
          <p:nvPr/>
        </p:nvGrpSpPr>
        <p:grpSpPr>
          <a:xfrm rot="669980">
            <a:off x="4222016" y="4556440"/>
            <a:ext cx="577057" cy="903916"/>
            <a:chOff x="3830637" y="4541308"/>
            <a:chExt cx="949325" cy="1265767"/>
          </a:xfrm>
        </p:grpSpPr>
        <p:pic>
          <p:nvPicPr>
            <p:cNvPr id="19" name="Picture 2" descr="Forráskép megtekintés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0637" y="4541308"/>
              <a:ext cx="949325" cy="12657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0" name="Egyenes összekötő 19"/>
            <p:cNvCxnSpPr>
              <a:stCxn id="19" idx="0"/>
              <a:endCxn id="19" idx="2"/>
            </p:cNvCxnSpPr>
            <p:nvPr/>
          </p:nvCxnSpPr>
          <p:spPr>
            <a:xfrm>
              <a:off x="4305300" y="4541308"/>
              <a:ext cx="0" cy="126576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Csoportba foglalás 20"/>
          <p:cNvGrpSpPr/>
          <p:nvPr/>
        </p:nvGrpSpPr>
        <p:grpSpPr>
          <a:xfrm rot="219532">
            <a:off x="4830785" y="4598620"/>
            <a:ext cx="577057" cy="903916"/>
            <a:chOff x="3830637" y="4541308"/>
            <a:chExt cx="949325" cy="1265767"/>
          </a:xfrm>
        </p:grpSpPr>
        <p:pic>
          <p:nvPicPr>
            <p:cNvPr id="22" name="Picture 2" descr="Forráskép megtekintés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0637" y="4541308"/>
              <a:ext cx="949325" cy="12657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3" name="Egyenes összekötő 22"/>
            <p:cNvCxnSpPr>
              <a:stCxn id="22" idx="0"/>
              <a:endCxn id="22" idx="2"/>
            </p:cNvCxnSpPr>
            <p:nvPr/>
          </p:nvCxnSpPr>
          <p:spPr>
            <a:xfrm>
              <a:off x="4305300" y="4541308"/>
              <a:ext cx="0" cy="126576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4643" y="4366457"/>
            <a:ext cx="2778125" cy="1368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Csoportba foglalás 11"/>
          <p:cNvGrpSpPr/>
          <p:nvPr/>
        </p:nvGrpSpPr>
        <p:grpSpPr>
          <a:xfrm>
            <a:off x="6300192" y="4326678"/>
            <a:ext cx="700881" cy="1447800"/>
            <a:chOff x="7111479" y="4326678"/>
            <a:chExt cx="700881" cy="1447800"/>
          </a:xfrm>
        </p:grpSpPr>
        <p:pic>
          <p:nvPicPr>
            <p:cNvPr id="20483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3756" y="4326678"/>
              <a:ext cx="581025" cy="144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" name="Egyenes összekötő 6"/>
            <p:cNvCxnSpPr/>
            <p:nvPr/>
          </p:nvCxnSpPr>
          <p:spPr>
            <a:xfrm>
              <a:off x="7111479" y="4986888"/>
              <a:ext cx="700881" cy="1487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Csoportba foglalás 32"/>
          <p:cNvGrpSpPr/>
          <p:nvPr/>
        </p:nvGrpSpPr>
        <p:grpSpPr>
          <a:xfrm flipH="1">
            <a:off x="7111479" y="4365104"/>
            <a:ext cx="700881" cy="1447800"/>
            <a:chOff x="7111479" y="4326678"/>
            <a:chExt cx="700881" cy="1447800"/>
          </a:xfrm>
        </p:grpSpPr>
        <p:pic>
          <p:nvPicPr>
            <p:cNvPr id="34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3756" y="4326678"/>
              <a:ext cx="581025" cy="144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5" name="Egyenes összekötő 34"/>
            <p:cNvCxnSpPr/>
            <p:nvPr/>
          </p:nvCxnSpPr>
          <p:spPr>
            <a:xfrm>
              <a:off x="7111479" y="4986888"/>
              <a:ext cx="700881" cy="1487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Csoportba foglalás 35"/>
          <p:cNvGrpSpPr/>
          <p:nvPr/>
        </p:nvGrpSpPr>
        <p:grpSpPr>
          <a:xfrm>
            <a:off x="8047583" y="4365104"/>
            <a:ext cx="700881" cy="1447800"/>
            <a:chOff x="7111479" y="4326678"/>
            <a:chExt cx="700881" cy="1447800"/>
          </a:xfrm>
        </p:grpSpPr>
        <p:pic>
          <p:nvPicPr>
            <p:cNvPr id="37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3756" y="4326678"/>
              <a:ext cx="581025" cy="144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8" name="Egyenes összekötő 37"/>
            <p:cNvCxnSpPr/>
            <p:nvPr/>
          </p:nvCxnSpPr>
          <p:spPr>
            <a:xfrm>
              <a:off x="7111479" y="4986888"/>
              <a:ext cx="700881" cy="1487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36881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ait Analysis - Quintic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714488"/>
            <a:ext cx="3752850" cy="3286125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1643042" y="428604"/>
            <a:ext cx="6215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smtClean="0">
                <a:latin typeface="Times New Roman" pitchFamily="18" charset="0"/>
                <a:cs typeface="Times New Roman" pitchFamily="18" charset="0"/>
              </a:rPr>
              <a:t>Járáselemzés</a:t>
            </a:r>
            <a:endParaRPr lang="en-GB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571472" y="1214422"/>
            <a:ext cx="38576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/>
              <a:t>Kinematikai jellemzők</a:t>
            </a:r>
            <a:r>
              <a:rPr lang="hu-HU" sz="2400" dirty="0" smtClean="0"/>
              <a:t>:</a:t>
            </a:r>
            <a:endParaRPr lang="hu-HU" sz="2400" dirty="0" smtClean="0"/>
          </a:p>
          <a:p>
            <a:pPr algn="ctr"/>
            <a:r>
              <a:rPr lang="hu-HU" sz="2400" dirty="0" smtClean="0"/>
              <a:t>A súlypont mozgása</a:t>
            </a:r>
          </a:p>
          <a:p>
            <a:pPr algn="ctr"/>
            <a:r>
              <a:rPr lang="hu-HU" sz="2400" dirty="0" smtClean="0"/>
              <a:t>Az ízületek lineáris mozgása</a:t>
            </a:r>
          </a:p>
          <a:p>
            <a:pPr algn="ctr"/>
            <a:r>
              <a:rPr lang="hu-HU" sz="2400" dirty="0" smtClean="0"/>
              <a:t>Az ízületek forgómozgása</a:t>
            </a:r>
          </a:p>
          <a:p>
            <a:pPr algn="ctr"/>
            <a:r>
              <a:rPr lang="hu-HU" sz="2400" dirty="0" smtClean="0"/>
              <a:t>Testhelyzet</a:t>
            </a:r>
          </a:p>
          <a:p>
            <a:pPr algn="ctr"/>
            <a:r>
              <a:rPr lang="hu-HU" sz="2400" dirty="0" smtClean="0"/>
              <a:t>Ízületi szöghelyzetek</a:t>
            </a:r>
          </a:p>
          <a:p>
            <a:pPr algn="ctr"/>
            <a:r>
              <a:rPr lang="hu-HU" sz="2400" dirty="0" smtClean="0"/>
              <a:t>Izomaktivitás</a:t>
            </a:r>
            <a:endParaRPr lang="en-GB" sz="24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571472" y="3918900"/>
            <a:ext cx="38576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/>
              <a:t>Kinetika jellemzők</a:t>
            </a:r>
            <a:r>
              <a:rPr lang="hu-HU" sz="2400" dirty="0" smtClean="0"/>
              <a:t>:</a:t>
            </a:r>
            <a:endParaRPr lang="hu-HU" sz="2400" dirty="0" smtClean="0"/>
          </a:p>
          <a:p>
            <a:pPr algn="ctr"/>
            <a:r>
              <a:rPr lang="hu-HU" sz="2400" dirty="0" smtClean="0"/>
              <a:t>Az izmok erőkifejtése</a:t>
            </a:r>
          </a:p>
          <a:p>
            <a:pPr algn="ctr"/>
            <a:r>
              <a:rPr lang="hu-HU" sz="2400" dirty="0" smtClean="0"/>
              <a:t>Az izmok munkavégzése</a:t>
            </a:r>
          </a:p>
          <a:p>
            <a:pPr algn="ctr"/>
            <a:r>
              <a:rPr lang="hu-HU" sz="2400" dirty="0" smtClean="0"/>
              <a:t>Talaj reakcióerők </a:t>
            </a:r>
          </a:p>
          <a:p>
            <a:pPr algn="ctr"/>
            <a:r>
              <a:rPr lang="hu-HU" sz="2400" dirty="0"/>
              <a:t>N</a:t>
            </a:r>
            <a:r>
              <a:rPr lang="hu-HU" sz="2400" dirty="0" smtClean="0"/>
              <a:t>yomáseloszlás</a:t>
            </a:r>
          </a:p>
          <a:p>
            <a:pPr algn="ctr"/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38463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609600" y="381000"/>
            <a:ext cx="7391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400" b="1" dirty="0">
                <a:latin typeface="Times New Roman" pitchFamily="18" charset="0"/>
              </a:rPr>
              <a:t> A csípőízületi mozgások három síkban</a:t>
            </a:r>
            <a:endParaRPr lang="en-GB" sz="2400" b="1" dirty="0">
              <a:latin typeface="Times New Roman" pitchFamily="18" charset="0"/>
            </a:endParaRPr>
          </a:p>
        </p:txBody>
      </p:sp>
      <p:pic>
        <p:nvPicPr>
          <p:cNvPr id="47107" name="Picture 3" descr="12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" y="2019300"/>
            <a:ext cx="9067800" cy="239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1120775" y="4705350"/>
            <a:ext cx="1401763" cy="3698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b="1">
                <a:latin typeface="Times New Roman" pitchFamily="18" charset="0"/>
              </a:rPr>
              <a:t>Frontális</a:t>
            </a:r>
          </a:p>
        </p:txBody>
      </p:sp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3836988" y="4721225"/>
            <a:ext cx="1401762" cy="3698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b="1">
                <a:latin typeface="Times New Roman" pitchFamily="18" charset="0"/>
              </a:rPr>
              <a:t>Oldal</a:t>
            </a:r>
          </a:p>
        </p:txBody>
      </p:sp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6767513" y="4722813"/>
            <a:ext cx="1946275" cy="3698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b="1">
                <a:latin typeface="Times New Roman" pitchFamily="18" charset="0"/>
              </a:rPr>
              <a:t>Transzverzális</a:t>
            </a:r>
          </a:p>
        </p:txBody>
      </p:sp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481013" y="2039938"/>
            <a:ext cx="2332037" cy="338137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sz="1600" b="1">
                <a:latin typeface="Times New Roman" pitchFamily="18" charset="0"/>
              </a:rPr>
              <a:t>Addukció-abdukció</a:t>
            </a:r>
          </a:p>
        </p:txBody>
      </p:sp>
      <p:sp>
        <p:nvSpPr>
          <p:cNvPr id="47112" name="Text Box 8"/>
          <p:cNvSpPr txBox="1">
            <a:spLocks noChangeArrowheads="1"/>
          </p:cNvSpPr>
          <p:nvPr/>
        </p:nvSpPr>
        <p:spPr bwMode="auto">
          <a:xfrm>
            <a:off x="3535363" y="2043113"/>
            <a:ext cx="2006600" cy="338137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sz="1600" b="1">
                <a:latin typeface="Times New Roman" pitchFamily="18" charset="0"/>
              </a:rPr>
              <a:t>Flexió-extenzió</a:t>
            </a:r>
          </a:p>
        </p:txBody>
      </p:sp>
      <p:sp>
        <p:nvSpPr>
          <p:cNvPr id="47113" name="Text Box 9"/>
          <p:cNvSpPr txBox="1">
            <a:spLocks noChangeArrowheads="1"/>
          </p:cNvSpPr>
          <p:nvPr/>
        </p:nvSpPr>
        <p:spPr bwMode="auto">
          <a:xfrm>
            <a:off x="6783388" y="2095500"/>
            <a:ext cx="1401762" cy="338138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sz="1600" b="1">
                <a:latin typeface="Times New Roman" pitchFamily="18" charset="0"/>
              </a:rPr>
              <a:t>Rotáció</a:t>
            </a:r>
          </a:p>
        </p:txBody>
      </p:sp>
    </p:spTree>
    <p:extLst>
      <p:ext uri="{BB962C8B-B14F-4D97-AF65-F5344CB8AC3E}">
        <p14:creationId xmlns:p14="http://schemas.microsoft.com/office/powerpoint/2010/main" val="131845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571472" y="2000240"/>
            <a:ext cx="7391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400" b="1" dirty="0">
                <a:latin typeface="Times New Roman" pitchFamily="18" charset="0"/>
              </a:rPr>
              <a:t> </a:t>
            </a:r>
            <a:r>
              <a:rPr lang="hu-HU" sz="2400" b="1" dirty="0" smtClean="0">
                <a:latin typeface="Times New Roman" pitchFamily="18" charset="0"/>
              </a:rPr>
              <a:t>Ízületi kinematika és kinetika</a:t>
            </a:r>
            <a:endParaRPr lang="en-GB" sz="2400" b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65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 noChangeAspect="1"/>
          </p:cNvGrpSpPr>
          <p:nvPr/>
        </p:nvGrpSpPr>
        <p:grpSpPr bwMode="auto">
          <a:xfrm>
            <a:off x="3562350" y="1196975"/>
            <a:ext cx="4418013" cy="5400675"/>
            <a:chOff x="2319" y="1515"/>
            <a:chExt cx="8958" cy="11340"/>
          </a:xfrm>
        </p:grpSpPr>
        <p:sp>
          <p:nvSpPr>
            <p:cNvPr id="19461" name="AutoShape 6"/>
            <p:cNvSpPr>
              <a:spLocks noChangeAspect="1" noChangeArrowheads="1"/>
            </p:cNvSpPr>
            <p:nvPr/>
          </p:nvSpPr>
          <p:spPr bwMode="auto">
            <a:xfrm>
              <a:off x="2319" y="1515"/>
              <a:ext cx="8958" cy="11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9462" name="Picture 7" descr="~AUT001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319" y="2055"/>
              <a:ext cx="8958" cy="1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63" name="Text Box 8"/>
            <p:cNvSpPr txBox="1">
              <a:spLocks noChangeArrowheads="1"/>
            </p:cNvSpPr>
            <p:nvPr/>
          </p:nvSpPr>
          <p:spPr bwMode="auto">
            <a:xfrm>
              <a:off x="3706" y="1515"/>
              <a:ext cx="3306" cy="570"/>
            </a:xfrm>
            <a:prstGeom prst="rect">
              <a:avLst/>
            </a:prstGeom>
            <a:solidFill>
              <a:srgbClr val="00CC99"/>
            </a:solidFill>
            <a:ln w="9525">
              <a:noFill/>
              <a:miter lim="800000"/>
              <a:headEnd/>
              <a:tailEnd/>
            </a:ln>
          </p:spPr>
          <p:txBody>
            <a:bodyPr lIns="73152" tIns="36576" rIns="73152" bIns="36576">
              <a:spAutoFit/>
            </a:bodyPr>
            <a:lstStyle/>
            <a:p>
              <a:pPr algn="ctr"/>
              <a:r>
                <a:rPr lang="hu-HU" sz="1300" b="1">
                  <a:solidFill>
                    <a:srgbClr val="000000"/>
                  </a:solidFill>
                </a:rPr>
                <a:t>Támasz</a:t>
              </a:r>
              <a:endParaRPr lang="hu-HU"/>
            </a:p>
          </p:txBody>
        </p:sp>
        <p:sp>
          <p:nvSpPr>
            <p:cNvPr id="19464" name="Text Box 9"/>
            <p:cNvSpPr txBox="1">
              <a:spLocks noChangeArrowheads="1"/>
            </p:cNvSpPr>
            <p:nvPr/>
          </p:nvSpPr>
          <p:spPr bwMode="auto">
            <a:xfrm>
              <a:off x="7012" y="1515"/>
              <a:ext cx="2433" cy="570"/>
            </a:xfrm>
            <a:prstGeom prst="rect">
              <a:avLst/>
            </a:prstGeom>
            <a:solidFill>
              <a:srgbClr val="3333CC"/>
            </a:solidFill>
            <a:ln w="9525">
              <a:noFill/>
              <a:miter lim="800000"/>
              <a:headEnd/>
              <a:tailEnd/>
            </a:ln>
          </p:spPr>
          <p:txBody>
            <a:bodyPr lIns="73152" tIns="36576" rIns="73152" bIns="36576">
              <a:spAutoFit/>
            </a:bodyPr>
            <a:lstStyle/>
            <a:p>
              <a:pPr algn="ctr"/>
              <a:r>
                <a:rPr lang="hu-HU" sz="1300" b="1">
                  <a:solidFill>
                    <a:srgbClr val="FFFFFF"/>
                  </a:solidFill>
                </a:rPr>
                <a:t>Lendítés</a:t>
              </a:r>
              <a:endParaRPr lang="hu-HU"/>
            </a:p>
          </p:txBody>
        </p:sp>
      </p:grpSp>
      <p:pic>
        <p:nvPicPr>
          <p:cNvPr id="19459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214290"/>
            <a:ext cx="2232025" cy="157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Text Box 11"/>
          <p:cNvSpPr txBox="1">
            <a:spLocks noChangeArrowheads="1"/>
          </p:cNvSpPr>
          <p:nvPr/>
        </p:nvSpPr>
        <p:spPr bwMode="auto">
          <a:xfrm>
            <a:off x="1042988" y="476250"/>
            <a:ext cx="6842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400" b="1" i="1" dirty="0"/>
              <a:t>Í</a:t>
            </a:r>
            <a:r>
              <a:rPr lang="hu-HU" sz="2400" b="1" i="1" dirty="0" smtClean="0"/>
              <a:t>zületi </a:t>
            </a:r>
            <a:r>
              <a:rPr lang="hu-HU" sz="2400" b="1" i="1" dirty="0"/>
              <a:t>kinematika</a:t>
            </a:r>
          </a:p>
        </p:txBody>
      </p:sp>
      <p:sp>
        <p:nvSpPr>
          <p:cNvPr id="9" name="Szövegdoboz 8"/>
          <p:cNvSpPr txBox="1"/>
          <p:nvPr/>
        </p:nvSpPr>
        <p:spPr>
          <a:xfrm>
            <a:off x="7286644" y="3071810"/>
            <a:ext cx="1071570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u-HU" sz="1400" dirty="0" smtClean="0"/>
              <a:t>Előlendítés</a:t>
            </a:r>
            <a:endParaRPr lang="en-GB" sz="1400" dirty="0"/>
          </a:p>
        </p:txBody>
      </p:sp>
      <p:cxnSp>
        <p:nvCxnSpPr>
          <p:cNvPr id="11" name="Egyenes összekötő nyíllal 10"/>
          <p:cNvCxnSpPr/>
          <p:nvPr/>
        </p:nvCxnSpPr>
        <p:spPr>
          <a:xfrm rot="10800000" flipV="1">
            <a:off x="5715008" y="3214686"/>
            <a:ext cx="1500198" cy="1428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zövegdoboz 11"/>
          <p:cNvSpPr txBox="1"/>
          <p:nvPr/>
        </p:nvSpPr>
        <p:spPr>
          <a:xfrm>
            <a:off x="1214414" y="2500306"/>
            <a:ext cx="164307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Csípőfeszítés</a:t>
            </a:r>
            <a:endParaRPr lang="en-GB" dirty="0"/>
          </a:p>
        </p:txBody>
      </p:sp>
      <p:cxnSp>
        <p:nvCxnSpPr>
          <p:cNvPr id="14" name="Egyenes összekötő nyíllal 13"/>
          <p:cNvCxnSpPr>
            <a:stCxn id="12" idx="3"/>
          </p:cNvCxnSpPr>
          <p:nvPr/>
        </p:nvCxnSpPr>
        <p:spPr>
          <a:xfrm>
            <a:off x="2857488" y="2684972"/>
            <a:ext cx="1857388" cy="296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zövegdoboz 14"/>
          <p:cNvSpPr txBox="1"/>
          <p:nvPr/>
        </p:nvSpPr>
        <p:spPr>
          <a:xfrm>
            <a:off x="7358083" y="4264231"/>
            <a:ext cx="1071570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u-HU" sz="1400" dirty="0" smtClean="0"/>
              <a:t>Előlendítés</a:t>
            </a:r>
            <a:endParaRPr lang="en-GB" sz="1400" dirty="0"/>
          </a:p>
        </p:txBody>
      </p:sp>
      <p:cxnSp>
        <p:nvCxnSpPr>
          <p:cNvPr id="16" name="Egyenes összekötő nyíllal 15"/>
          <p:cNvCxnSpPr/>
          <p:nvPr/>
        </p:nvCxnSpPr>
        <p:spPr>
          <a:xfrm rot="10800000" flipV="1">
            <a:off x="5786447" y="4407107"/>
            <a:ext cx="1500198" cy="1428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zövegdoboz 16"/>
          <p:cNvSpPr txBox="1"/>
          <p:nvPr/>
        </p:nvSpPr>
        <p:spPr>
          <a:xfrm>
            <a:off x="1214414" y="4000504"/>
            <a:ext cx="164307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Térdhajlítás</a:t>
            </a:r>
            <a:endParaRPr lang="en-GB" dirty="0"/>
          </a:p>
        </p:txBody>
      </p:sp>
      <p:cxnSp>
        <p:nvCxnSpPr>
          <p:cNvPr id="18" name="Egyenes összekötő nyíllal 17"/>
          <p:cNvCxnSpPr>
            <a:stCxn id="17" idx="3"/>
          </p:cNvCxnSpPr>
          <p:nvPr/>
        </p:nvCxnSpPr>
        <p:spPr>
          <a:xfrm>
            <a:off x="2857488" y="4185170"/>
            <a:ext cx="1571636" cy="315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zövegdoboz 19"/>
          <p:cNvSpPr txBox="1"/>
          <p:nvPr/>
        </p:nvSpPr>
        <p:spPr>
          <a:xfrm>
            <a:off x="1214414" y="4429132"/>
            <a:ext cx="164307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Térdfeszítés</a:t>
            </a:r>
            <a:endParaRPr lang="en-GB" dirty="0"/>
          </a:p>
        </p:txBody>
      </p:sp>
      <p:cxnSp>
        <p:nvCxnSpPr>
          <p:cNvPr id="21" name="Egyenes összekötő nyíllal 20"/>
          <p:cNvCxnSpPr>
            <a:stCxn id="20" idx="3"/>
          </p:cNvCxnSpPr>
          <p:nvPr/>
        </p:nvCxnSpPr>
        <p:spPr>
          <a:xfrm flipV="1">
            <a:off x="2857488" y="4572008"/>
            <a:ext cx="2000264" cy="417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zövegdoboz 22"/>
          <p:cNvSpPr txBox="1"/>
          <p:nvPr/>
        </p:nvSpPr>
        <p:spPr>
          <a:xfrm>
            <a:off x="1214414" y="5000636"/>
            <a:ext cx="164307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dirty="0" err="1" smtClean="0"/>
              <a:t>Plantárflexió</a:t>
            </a:r>
            <a:endParaRPr lang="en-GB" dirty="0"/>
          </a:p>
        </p:txBody>
      </p:sp>
      <p:cxnSp>
        <p:nvCxnSpPr>
          <p:cNvPr id="24" name="Egyenes összekötő nyíllal 23"/>
          <p:cNvCxnSpPr>
            <a:stCxn id="23" idx="3"/>
          </p:cNvCxnSpPr>
          <p:nvPr/>
        </p:nvCxnSpPr>
        <p:spPr>
          <a:xfrm>
            <a:off x="2857488" y="5185302"/>
            <a:ext cx="1571636" cy="315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zövegdoboz 24"/>
          <p:cNvSpPr txBox="1"/>
          <p:nvPr/>
        </p:nvSpPr>
        <p:spPr>
          <a:xfrm>
            <a:off x="1214414" y="5500702"/>
            <a:ext cx="164307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dirty="0" err="1" smtClean="0"/>
              <a:t>Dorzálflexió</a:t>
            </a:r>
            <a:endParaRPr lang="en-GB" dirty="0"/>
          </a:p>
        </p:txBody>
      </p:sp>
      <p:cxnSp>
        <p:nvCxnSpPr>
          <p:cNvPr id="26" name="Egyenes összekötő nyíllal 25"/>
          <p:cNvCxnSpPr>
            <a:stCxn id="25" idx="3"/>
          </p:cNvCxnSpPr>
          <p:nvPr/>
        </p:nvCxnSpPr>
        <p:spPr>
          <a:xfrm flipV="1">
            <a:off x="2857488" y="5357826"/>
            <a:ext cx="2071702" cy="32754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Szövegdoboz 27"/>
          <p:cNvSpPr txBox="1"/>
          <p:nvPr/>
        </p:nvSpPr>
        <p:spPr>
          <a:xfrm>
            <a:off x="7358083" y="5264363"/>
            <a:ext cx="1071570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u-HU" sz="1400" dirty="0" smtClean="0"/>
              <a:t>Előlendítés</a:t>
            </a:r>
            <a:endParaRPr lang="en-GB" sz="1400" dirty="0"/>
          </a:p>
        </p:txBody>
      </p:sp>
      <p:cxnSp>
        <p:nvCxnSpPr>
          <p:cNvPr id="29" name="Egyenes összekötő nyíllal 28"/>
          <p:cNvCxnSpPr/>
          <p:nvPr/>
        </p:nvCxnSpPr>
        <p:spPr>
          <a:xfrm rot="10800000" flipV="1">
            <a:off x="5786447" y="5407239"/>
            <a:ext cx="1500198" cy="1428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églalap 29"/>
          <p:cNvSpPr/>
          <p:nvPr/>
        </p:nvSpPr>
        <p:spPr>
          <a:xfrm>
            <a:off x="5357818" y="5214950"/>
            <a:ext cx="285752" cy="642942"/>
          </a:xfrm>
          <a:prstGeom prst="rect">
            <a:avLst/>
          </a:prstGeom>
          <a:solidFill>
            <a:schemeClr val="tx2">
              <a:lumMod val="75000"/>
              <a:alpha val="4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Szövegdoboz 26"/>
          <p:cNvSpPr txBox="1"/>
          <p:nvPr/>
        </p:nvSpPr>
        <p:spPr>
          <a:xfrm>
            <a:off x="467544" y="6237312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2015.02.23.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4104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bgmzankle.gif - 4.2 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05503" y="1965973"/>
            <a:ext cx="3477238" cy="2592123"/>
          </a:xfrm>
          <a:prstGeom prst="rect">
            <a:avLst/>
          </a:prstGeom>
          <a:noFill/>
        </p:spPr>
      </p:pic>
      <p:pic>
        <p:nvPicPr>
          <p:cNvPr id="28676" name="Picture 4" descr="bgmzknee.gif - 4.1 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64" y="1980051"/>
            <a:ext cx="3429024" cy="2502018"/>
          </a:xfrm>
          <a:prstGeom prst="rect">
            <a:avLst/>
          </a:prstGeom>
          <a:noFill/>
        </p:spPr>
      </p:pic>
      <p:pic>
        <p:nvPicPr>
          <p:cNvPr id="28678" name="Picture 6" descr="bgmzhip.gif - 4.2 K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" y="2037412"/>
            <a:ext cx="3428992" cy="2606034"/>
          </a:xfrm>
          <a:prstGeom prst="rect">
            <a:avLst/>
          </a:prstGeom>
          <a:noFill/>
        </p:spPr>
      </p:pic>
      <p:sp>
        <p:nvSpPr>
          <p:cNvPr id="5" name="Szövegdoboz 4"/>
          <p:cNvSpPr txBox="1"/>
          <p:nvPr/>
        </p:nvSpPr>
        <p:spPr>
          <a:xfrm>
            <a:off x="1785918" y="500042"/>
            <a:ext cx="55721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i="1" dirty="0" smtClean="0">
                <a:latin typeface="Times New Roman" pitchFamily="18" charset="0"/>
                <a:cs typeface="Times New Roman" pitchFamily="18" charset="0"/>
              </a:rPr>
              <a:t>Forgatónyomaték </a:t>
            </a:r>
          </a:p>
          <a:p>
            <a:pPr algn="ctr"/>
            <a:r>
              <a:rPr lang="hu-HU" sz="2400" b="1" i="1" dirty="0" smtClean="0">
                <a:latin typeface="Times New Roman" pitchFamily="18" charset="0"/>
                <a:cs typeface="Times New Roman" pitchFamily="18" charset="0"/>
              </a:rPr>
              <a:t>M=F </a:t>
            </a:r>
            <a:r>
              <a:rPr lang="hu-HU" sz="2400" b="1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 l</a:t>
            </a:r>
            <a:endParaRPr lang="en-GB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382907" y="4493754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i="1" dirty="0" smtClean="0">
                <a:latin typeface="Times New Roman" pitchFamily="18" charset="0"/>
                <a:cs typeface="Times New Roman" pitchFamily="18" charset="0"/>
              </a:rPr>
              <a:t>Impulzus</a:t>
            </a:r>
            <a:endParaRPr lang="en-GB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0657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9303919"/>
              </p:ext>
            </p:extLst>
          </p:nvPr>
        </p:nvGraphicFramePr>
        <p:xfrm>
          <a:off x="3439487" y="5085184"/>
          <a:ext cx="1919288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7" name="Equation" r:id="rId7" imgW="1117440" imgH="495000" progId="Equation.3">
                  <p:embed/>
                </p:oleObj>
              </mc:Choice>
              <mc:Fallback>
                <p:oleObj name="Equation" r:id="rId7" imgW="111744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39487" y="5085184"/>
                        <a:ext cx="1919288" cy="850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60811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0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0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70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~AUT00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776434"/>
            <a:ext cx="3735387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5214942" y="928670"/>
            <a:ext cx="2971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000" b="1" dirty="0">
                <a:latin typeface="Times New Roman" pitchFamily="18" charset="0"/>
              </a:rPr>
              <a:t>Teljesítmény</a:t>
            </a:r>
            <a:endParaRPr lang="en-GB" sz="2000" b="1" dirty="0">
              <a:latin typeface="Times New Roman" pitchFamily="18" charset="0"/>
            </a:endParaRPr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1428728" y="1000108"/>
            <a:ext cx="2895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000" b="1" dirty="0">
                <a:latin typeface="Times New Roman" pitchFamily="18" charset="0"/>
              </a:rPr>
              <a:t>Nyomaték</a:t>
            </a:r>
            <a:endParaRPr lang="en-GB" sz="2000" b="1" dirty="0">
              <a:latin typeface="Times New Roman" pitchFamily="18" charset="0"/>
            </a:endParaRPr>
          </a:p>
        </p:txBody>
      </p:sp>
      <p:sp>
        <p:nvSpPr>
          <p:cNvPr id="52229" name="Line 5"/>
          <p:cNvSpPr>
            <a:spLocks noChangeShapeType="1"/>
          </p:cNvSpPr>
          <p:nvPr/>
        </p:nvSpPr>
        <p:spPr bwMode="auto">
          <a:xfrm flipV="1">
            <a:off x="2451100" y="4314828"/>
            <a:ext cx="0" cy="30480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pic>
        <p:nvPicPr>
          <p:cNvPr id="52230" name="Picture 6" descr="~AUT00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1643050"/>
            <a:ext cx="427355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1" name="Line 7"/>
          <p:cNvSpPr>
            <a:spLocks noChangeShapeType="1"/>
          </p:cNvSpPr>
          <p:nvPr/>
        </p:nvSpPr>
        <p:spPr bwMode="auto">
          <a:xfrm flipV="1">
            <a:off x="6781800" y="4848228"/>
            <a:ext cx="0" cy="30480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8" name="Szövegdoboz 7"/>
          <p:cNvSpPr txBox="1"/>
          <p:nvPr/>
        </p:nvSpPr>
        <p:spPr>
          <a:xfrm>
            <a:off x="2000232" y="285728"/>
            <a:ext cx="5214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/>
              <a:t>Normál járás sebesség</a:t>
            </a:r>
            <a:endParaRPr lang="en-GB" sz="2400" b="1" dirty="0"/>
          </a:p>
        </p:txBody>
      </p:sp>
      <p:graphicFrame>
        <p:nvGraphicFramePr>
          <p:cNvPr id="10" name="Diagram 9"/>
          <p:cNvGraphicFramePr/>
          <p:nvPr/>
        </p:nvGraphicFramePr>
        <p:xfrm>
          <a:off x="2483768" y="2060848"/>
          <a:ext cx="5715040" cy="3857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834275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285852" y="1428736"/>
            <a:ext cx="68580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/>
              <a:t>Mozgáskoordináció</a:t>
            </a:r>
          </a:p>
          <a:p>
            <a:pPr algn="ctr"/>
            <a:r>
              <a:rPr lang="hu-HU" sz="2800" b="1" dirty="0" smtClean="0"/>
              <a:t>Az izmok elektromos aktivitása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977378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5" descr="~AUT00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1123950"/>
            <a:ext cx="3686175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Text Box 6"/>
          <p:cNvSpPr txBox="1">
            <a:spLocks noChangeArrowheads="1"/>
          </p:cNvSpPr>
          <p:nvPr/>
        </p:nvSpPr>
        <p:spPr bwMode="auto">
          <a:xfrm>
            <a:off x="1042988" y="476250"/>
            <a:ext cx="6842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400" b="1" i="1"/>
              <a:t>Az izmok EMG aktivitása</a:t>
            </a:r>
          </a:p>
        </p:txBody>
      </p:sp>
      <p:pic>
        <p:nvPicPr>
          <p:cNvPr id="5018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1412875"/>
            <a:ext cx="3960813" cy="295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36803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ba_gr2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85975" y="1857375"/>
            <a:ext cx="497205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Szövegdoboz 2"/>
          <p:cNvSpPr txBox="1">
            <a:spLocks noChangeArrowheads="1"/>
          </p:cNvSpPr>
          <p:nvPr/>
        </p:nvSpPr>
        <p:spPr bwMode="auto">
          <a:xfrm>
            <a:off x="1143000" y="642938"/>
            <a:ext cx="63579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sz="2000" b="1"/>
              <a:t>Patológiás járásra jellemző az egyes izmok állandó aktivitása a lépés ciklus minden fázisában</a:t>
            </a:r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266772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285852" y="1428736"/>
            <a:ext cx="6858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err="1" smtClean="0"/>
              <a:t>Talajreakcióerők</a:t>
            </a:r>
            <a:endParaRPr lang="hu-HU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277077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 descr="talajreakció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5696" y="2348880"/>
            <a:ext cx="5991944" cy="2547595"/>
          </a:xfrm>
          <a:prstGeom prst="rect">
            <a:avLst/>
          </a:prstGeom>
        </p:spPr>
      </p:pic>
      <p:sp>
        <p:nvSpPr>
          <p:cNvPr id="71683" name="Text Box 5"/>
          <p:cNvSpPr txBox="1">
            <a:spLocks noChangeArrowheads="1"/>
          </p:cNvSpPr>
          <p:nvPr/>
        </p:nvSpPr>
        <p:spPr bwMode="auto">
          <a:xfrm>
            <a:off x="1331913" y="908050"/>
            <a:ext cx="68421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000" b="1" i="1"/>
              <a:t>Tipikus erő-idő görbék a normál járás alatt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899592" y="3000372"/>
            <a:ext cx="102920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dirty="0" err="1" smtClean="0"/>
              <a:t>Fz</a:t>
            </a:r>
            <a:endParaRPr lang="en-GB" dirty="0"/>
          </a:p>
        </p:txBody>
      </p:sp>
      <p:cxnSp>
        <p:nvCxnSpPr>
          <p:cNvPr id="6" name="Egyenes összekötő nyíllal 5"/>
          <p:cNvCxnSpPr>
            <a:stCxn id="4" idx="3"/>
          </p:cNvCxnSpPr>
          <p:nvPr/>
        </p:nvCxnSpPr>
        <p:spPr>
          <a:xfrm>
            <a:off x="1928794" y="3185038"/>
            <a:ext cx="785818" cy="29648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zövegdoboz 6"/>
          <p:cNvSpPr txBox="1"/>
          <p:nvPr/>
        </p:nvSpPr>
        <p:spPr>
          <a:xfrm>
            <a:off x="1115616" y="4274114"/>
            <a:ext cx="813178" cy="3790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dirty="0" err="1" smtClean="0"/>
              <a:t>Fy</a:t>
            </a:r>
            <a:endParaRPr lang="en-GB" dirty="0"/>
          </a:p>
        </p:txBody>
      </p:sp>
      <p:cxnSp>
        <p:nvCxnSpPr>
          <p:cNvPr id="8" name="Egyenes összekötő nyíllal 7"/>
          <p:cNvCxnSpPr>
            <a:stCxn id="7" idx="3"/>
          </p:cNvCxnSpPr>
          <p:nvPr/>
        </p:nvCxnSpPr>
        <p:spPr>
          <a:xfrm>
            <a:off x="1928794" y="4463625"/>
            <a:ext cx="785818" cy="24803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zövegdoboz 11"/>
          <p:cNvSpPr txBox="1"/>
          <p:nvPr/>
        </p:nvSpPr>
        <p:spPr>
          <a:xfrm>
            <a:off x="2555776" y="3789040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smtClean="0"/>
              <a:t>Talajfogás sarokkal</a:t>
            </a:r>
            <a:endParaRPr lang="en-GB" sz="1200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5868144" y="3717032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smtClean="0"/>
              <a:t>Talajelhagyás</a:t>
            </a:r>
            <a:endParaRPr lang="en-GB" sz="1200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2699792" y="213285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Fz1</a:t>
            </a:r>
            <a:endParaRPr lang="en-GB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4427984" y="213285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Fz2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234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1623329034"/>
              </p:ext>
            </p:extLst>
          </p:nvPr>
        </p:nvGraphicFramePr>
        <p:xfrm>
          <a:off x="1619672" y="1412776"/>
          <a:ext cx="5238328" cy="3243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0723" name="Szövegdoboz 11"/>
          <p:cNvSpPr txBox="1">
            <a:spLocks noChangeArrowheads="1"/>
          </p:cNvSpPr>
          <p:nvPr/>
        </p:nvSpPr>
        <p:spPr bwMode="auto">
          <a:xfrm>
            <a:off x="1258888" y="620713"/>
            <a:ext cx="66262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sz="2400" b="1" i="1" dirty="0"/>
              <a:t>A helyváltoztató mozgás fajtái és viszonyuk a haladási sebességhez 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43563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ChangeArrowheads="1"/>
          </p:cNvSpPr>
          <p:nvPr/>
        </p:nvSpPr>
        <p:spPr bwMode="auto">
          <a:xfrm>
            <a:off x="6350" y="6350"/>
            <a:ext cx="9129713" cy="6843713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pic>
        <p:nvPicPr>
          <p:cNvPr id="72707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2313" y="873125"/>
            <a:ext cx="7931150" cy="478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1770063" y="280988"/>
            <a:ext cx="5603875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sz="24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FZ, </a:t>
            </a:r>
            <a:r>
              <a:rPr lang="hu-HU" sz="2400" b="1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Fy</a:t>
            </a:r>
            <a:r>
              <a:rPr lang="hu-HU" sz="24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 és </a:t>
            </a:r>
            <a:r>
              <a:rPr lang="hu-HU" sz="2400" b="1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Fx</a:t>
            </a:r>
            <a:r>
              <a:rPr lang="hu-HU" sz="24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 talajreakció erők 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2268538" y="6021388"/>
            <a:ext cx="2087562" cy="3698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hu-HU" dirty="0"/>
              <a:t>Előre irányuló erő</a:t>
            </a:r>
            <a:endParaRPr lang="en-US" dirty="0"/>
          </a:p>
        </p:txBody>
      </p:sp>
      <p:cxnSp>
        <p:nvCxnSpPr>
          <p:cNvPr id="7" name="Egyenes összekötő nyíllal 6"/>
          <p:cNvCxnSpPr/>
          <p:nvPr/>
        </p:nvCxnSpPr>
        <p:spPr>
          <a:xfrm rot="16200000" flipV="1">
            <a:off x="2483644" y="5156994"/>
            <a:ext cx="1512887" cy="730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zövegdoboz 7"/>
          <p:cNvSpPr txBox="1"/>
          <p:nvPr/>
        </p:nvSpPr>
        <p:spPr>
          <a:xfrm>
            <a:off x="6227763" y="3284538"/>
            <a:ext cx="2089150" cy="3698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hu-HU" dirty="0"/>
              <a:t>Hátra irányuló erő</a:t>
            </a:r>
            <a:endParaRPr lang="en-US" dirty="0"/>
          </a:p>
        </p:txBody>
      </p:sp>
      <p:cxnSp>
        <p:nvCxnSpPr>
          <p:cNvPr id="10" name="Egyenes összekötő nyíllal 9"/>
          <p:cNvCxnSpPr/>
          <p:nvPr/>
        </p:nvCxnSpPr>
        <p:spPr>
          <a:xfrm rot="10800000" flipV="1">
            <a:off x="5292725" y="3429000"/>
            <a:ext cx="863600" cy="14446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Egyenes összekötő 2"/>
          <p:cNvCxnSpPr/>
          <p:nvPr/>
        </p:nvCxnSpPr>
        <p:spPr>
          <a:xfrm>
            <a:off x="2699792" y="1844824"/>
            <a:ext cx="4032448" cy="72008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924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1531867"/>
            <a:ext cx="7813169" cy="496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ép 2" descr="walkin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7664" y="45045"/>
            <a:ext cx="5616624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85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31138778"/>
              </p:ext>
            </p:extLst>
          </p:nvPr>
        </p:nvGraphicFramePr>
        <p:xfrm>
          <a:off x="1187624" y="1196752"/>
          <a:ext cx="5904656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Szövegdoboz 3"/>
          <p:cNvSpPr txBox="1"/>
          <p:nvPr/>
        </p:nvSpPr>
        <p:spPr>
          <a:xfrm>
            <a:off x="1187624" y="5589240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Fiatal: 22 év (25 fő); idős 56 év (25 fő)</a:t>
            </a:r>
            <a:endParaRPr lang="en-GB" dirty="0"/>
          </a:p>
        </p:txBody>
      </p:sp>
      <p:sp>
        <p:nvSpPr>
          <p:cNvPr id="5" name="Szövegdoboz 4"/>
          <p:cNvSpPr txBox="1"/>
          <p:nvPr/>
        </p:nvSpPr>
        <p:spPr>
          <a:xfrm>
            <a:off x="827584" y="404664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A nyomásközéppont útja a járás fázisai alatt</a:t>
            </a:r>
            <a:endParaRPr lang="en-GB" sz="24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6948264" y="1772816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/>
              <a:t>Sebesség: 1,22 m/s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049765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428596" y="2276474"/>
            <a:ext cx="4076745" cy="2753961"/>
            <a:chOff x="1418" y="861"/>
            <a:chExt cx="5078" cy="3429"/>
          </a:xfrm>
        </p:grpSpPr>
        <p:sp>
          <p:nvSpPr>
            <p:cNvPr id="10254" name="AutoShape 5"/>
            <p:cNvSpPr>
              <a:spLocks noChangeAspect="1" noChangeArrowheads="1"/>
            </p:cNvSpPr>
            <p:nvPr/>
          </p:nvSpPr>
          <p:spPr bwMode="auto">
            <a:xfrm>
              <a:off x="1418" y="861"/>
              <a:ext cx="5078" cy="3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graphicFrame>
          <p:nvGraphicFramePr>
            <p:cNvPr id="10243" name="Object 6"/>
            <p:cNvGraphicFramePr>
              <a:graphicFrameLocks noChangeAspect="1"/>
            </p:cNvGraphicFramePr>
            <p:nvPr/>
          </p:nvGraphicFramePr>
          <p:xfrm>
            <a:off x="1418" y="1143"/>
            <a:ext cx="5078" cy="31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36" name="Kép" r:id="rId4" imgW="3582000" imgH="2223000" progId="Word.Picture.8">
                    <p:embed/>
                  </p:oleObj>
                </mc:Choice>
                <mc:Fallback>
                  <p:oleObj name="Kép" r:id="rId4" imgW="3582000" imgH="2223000" progId="Word.Picture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18" y="1143"/>
                          <a:ext cx="5078" cy="314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255" name="Text Box 7"/>
            <p:cNvSpPr txBox="1">
              <a:spLocks noChangeArrowheads="1"/>
            </p:cNvSpPr>
            <p:nvPr/>
          </p:nvSpPr>
          <p:spPr bwMode="auto">
            <a:xfrm>
              <a:off x="3091" y="1473"/>
              <a:ext cx="612" cy="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2296" tIns="41148" rIns="82296" bIns="41148"/>
            <a:lstStyle/>
            <a:p>
              <a:r>
                <a:rPr lang="hu-HU" sz="1200">
                  <a:solidFill>
                    <a:srgbClr val="000000"/>
                  </a:solidFill>
                </a:rPr>
                <a:t>Fz</a:t>
              </a:r>
              <a:endParaRPr lang="hu-HU"/>
            </a:p>
          </p:txBody>
        </p:sp>
        <p:sp>
          <p:nvSpPr>
            <p:cNvPr id="10256" name="Text Box 8"/>
            <p:cNvSpPr txBox="1">
              <a:spLocks noChangeArrowheads="1"/>
            </p:cNvSpPr>
            <p:nvPr/>
          </p:nvSpPr>
          <p:spPr bwMode="auto">
            <a:xfrm>
              <a:off x="3601" y="2903"/>
              <a:ext cx="613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2296" tIns="41148" rIns="82296" bIns="41148"/>
            <a:lstStyle/>
            <a:p>
              <a:r>
                <a:rPr lang="hu-HU" sz="1200">
                  <a:solidFill>
                    <a:srgbClr val="000000"/>
                  </a:solidFill>
                </a:rPr>
                <a:t>Fy</a:t>
              </a:r>
              <a:endParaRPr lang="hu-HU"/>
            </a:p>
          </p:txBody>
        </p:sp>
        <p:sp>
          <p:nvSpPr>
            <p:cNvPr id="10257" name="Text Box 9"/>
            <p:cNvSpPr txBox="1">
              <a:spLocks noChangeArrowheads="1"/>
            </p:cNvSpPr>
            <p:nvPr/>
          </p:nvSpPr>
          <p:spPr bwMode="auto">
            <a:xfrm>
              <a:off x="3908" y="3697"/>
              <a:ext cx="611" cy="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2296" tIns="41148" rIns="82296" bIns="41148"/>
            <a:lstStyle/>
            <a:p>
              <a:r>
                <a:rPr lang="hu-HU" sz="1200">
                  <a:solidFill>
                    <a:srgbClr val="000000"/>
                  </a:solidFill>
                </a:rPr>
                <a:t>Fx</a:t>
              </a:r>
              <a:endParaRPr lang="hu-HU"/>
            </a:p>
          </p:txBody>
        </p:sp>
        <p:sp>
          <p:nvSpPr>
            <p:cNvPr id="10258" name="Line 10"/>
            <p:cNvSpPr>
              <a:spLocks noChangeShapeType="1"/>
            </p:cNvSpPr>
            <p:nvPr/>
          </p:nvSpPr>
          <p:spPr bwMode="auto">
            <a:xfrm>
              <a:off x="1866" y="1843"/>
              <a:ext cx="2859" cy="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259" name="Text Box 11"/>
            <p:cNvSpPr txBox="1">
              <a:spLocks noChangeArrowheads="1"/>
            </p:cNvSpPr>
            <p:nvPr/>
          </p:nvSpPr>
          <p:spPr bwMode="auto">
            <a:xfrm>
              <a:off x="4725" y="1638"/>
              <a:ext cx="1429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2296" tIns="41148" rIns="82296" bIns="41148"/>
            <a:lstStyle/>
            <a:p>
              <a:r>
                <a:rPr lang="hu-HU" sz="1200">
                  <a:solidFill>
                    <a:srgbClr val="000000"/>
                  </a:solidFill>
                </a:rPr>
                <a:t>súlyerő</a:t>
              </a:r>
              <a:endParaRPr lang="hu-HU"/>
            </a:p>
          </p:txBody>
        </p:sp>
        <p:sp>
          <p:nvSpPr>
            <p:cNvPr id="10260" name="Text Box 12"/>
            <p:cNvSpPr txBox="1">
              <a:spLocks noChangeArrowheads="1"/>
            </p:cNvSpPr>
            <p:nvPr/>
          </p:nvSpPr>
          <p:spPr bwMode="auto">
            <a:xfrm>
              <a:off x="2172" y="861"/>
              <a:ext cx="2654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2296" tIns="41148" rIns="82296" bIns="41148"/>
            <a:lstStyle/>
            <a:p>
              <a:r>
                <a:rPr lang="hu-HU" sz="1200">
                  <a:solidFill>
                    <a:srgbClr val="000000"/>
                  </a:solidFill>
                </a:rPr>
                <a:t>Sebesség=0,6 m/s</a:t>
              </a:r>
              <a:endParaRPr lang="hu-HU"/>
            </a:p>
          </p:txBody>
        </p:sp>
      </p:grpSp>
      <p:grpSp>
        <p:nvGrpSpPr>
          <p:cNvPr id="3" name="Group 13"/>
          <p:cNvGrpSpPr>
            <a:grpSpLocks noChangeAspect="1"/>
          </p:cNvGrpSpPr>
          <p:nvPr/>
        </p:nvGrpSpPr>
        <p:grpSpPr bwMode="auto">
          <a:xfrm>
            <a:off x="4356100" y="2300288"/>
            <a:ext cx="4184450" cy="2771786"/>
            <a:chOff x="2319" y="2405"/>
            <a:chExt cx="7985" cy="5603"/>
          </a:xfrm>
        </p:grpSpPr>
        <p:sp>
          <p:nvSpPr>
            <p:cNvPr id="10247" name="AutoShape 14"/>
            <p:cNvSpPr>
              <a:spLocks noChangeAspect="1" noChangeArrowheads="1"/>
            </p:cNvSpPr>
            <p:nvPr/>
          </p:nvSpPr>
          <p:spPr bwMode="auto">
            <a:xfrm>
              <a:off x="2319" y="2405"/>
              <a:ext cx="7985" cy="56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graphicFrame>
          <p:nvGraphicFramePr>
            <p:cNvPr id="10242" name="Object 15"/>
            <p:cNvGraphicFramePr>
              <a:graphicFrameLocks noChangeAspect="1"/>
            </p:cNvGraphicFramePr>
            <p:nvPr/>
          </p:nvGraphicFramePr>
          <p:xfrm>
            <a:off x="2319" y="2765"/>
            <a:ext cx="7985" cy="52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37" name="Kép" r:id="rId6" imgW="3582000" imgH="2223000" progId="Word.Picture.8">
                    <p:embed/>
                  </p:oleObj>
                </mc:Choice>
                <mc:Fallback>
                  <p:oleObj name="Kép" r:id="rId6" imgW="3582000" imgH="2223000" progId="Word.Picture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19" y="2765"/>
                          <a:ext cx="7985" cy="524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248" name="Text Box 16"/>
            <p:cNvSpPr txBox="1">
              <a:spLocks noChangeArrowheads="1"/>
            </p:cNvSpPr>
            <p:nvPr/>
          </p:nvSpPr>
          <p:spPr bwMode="auto">
            <a:xfrm>
              <a:off x="5044" y="3085"/>
              <a:ext cx="963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2296" tIns="41148" rIns="82296" bIns="41148"/>
            <a:lstStyle/>
            <a:p>
              <a:r>
                <a:rPr lang="hu-HU" sz="1200">
                  <a:solidFill>
                    <a:srgbClr val="000000"/>
                  </a:solidFill>
                </a:rPr>
                <a:t>Fz</a:t>
              </a:r>
              <a:endParaRPr lang="hu-HU"/>
            </a:p>
          </p:txBody>
        </p:sp>
        <p:sp>
          <p:nvSpPr>
            <p:cNvPr id="10249" name="Text Box 17"/>
            <p:cNvSpPr txBox="1">
              <a:spLocks noChangeArrowheads="1"/>
            </p:cNvSpPr>
            <p:nvPr/>
          </p:nvSpPr>
          <p:spPr bwMode="auto">
            <a:xfrm>
              <a:off x="5849" y="5807"/>
              <a:ext cx="962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2296" tIns="41148" rIns="82296" bIns="41148"/>
            <a:lstStyle/>
            <a:p>
              <a:r>
                <a:rPr lang="hu-HU" sz="1200">
                  <a:solidFill>
                    <a:srgbClr val="000000"/>
                  </a:solidFill>
                </a:rPr>
                <a:t>Fy</a:t>
              </a:r>
              <a:endParaRPr lang="hu-HU"/>
            </a:p>
          </p:txBody>
        </p:sp>
        <p:sp>
          <p:nvSpPr>
            <p:cNvPr id="10250" name="Text Box 18"/>
            <p:cNvSpPr txBox="1">
              <a:spLocks noChangeArrowheads="1"/>
            </p:cNvSpPr>
            <p:nvPr/>
          </p:nvSpPr>
          <p:spPr bwMode="auto">
            <a:xfrm>
              <a:off x="6330" y="7130"/>
              <a:ext cx="963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2296" tIns="41148" rIns="82296" bIns="41148"/>
            <a:lstStyle/>
            <a:p>
              <a:r>
                <a:rPr lang="hu-HU" sz="1200">
                  <a:solidFill>
                    <a:srgbClr val="000000"/>
                  </a:solidFill>
                </a:rPr>
                <a:t>Fx</a:t>
              </a:r>
              <a:endParaRPr lang="hu-HU"/>
            </a:p>
          </p:txBody>
        </p:sp>
        <p:sp>
          <p:nvSpPr>
            <p:cNvPr id="10251" name="Line 19"/>
            <p:cNvSpPr>
              <a:spLocks noChangeShapeType="1"/>
            </p:cNvSpPr>
            <p:nvPr/>
          </p:nvSpPr>
          <p:spPr bwMode="auto">
            <a:xfrm>
              <a:off x="3119" y="3928"/>
              <a:ext cx="4495" cy="6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252" name="Text Box 20"/>
            <p:cNvSpPr txBox="1">
              <a:spLocks noChangeArrowheads="1"/>
            </p:cNvSpPr>
            <p:nvPr/>
          </p:nvSpPr>
          <p:spPr bwMode="auto">
            <a:xfrm>
              <a:off x="7614" y="3700"/>
              <a:ext cx="2248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2296" tIns="41148" rIns="82296" bIns="41148"/>
            <a:lstStyle/>
            <a:p>
              <a:r>
                <a:rPr lang="hu-HU" sz="1200">
                  <a:solidFill>
                    <a:srgbClr val="000000"/>
                  </a:solidFill>
                </a:rPr>
                <a:t>súlyerő</a:t>
              </a:r>
              <a:endParaRPr lang="hu-HU"/>
            </a:p>
          </p:txBody>
        </p:sp>
        <p:sp>
          <p:nvSpPr>
            <p:cNvPr id="10253" name="Text Box 21"/>
            <p:cNvSpPr txBox="1">
              <a:spLocks noChangeArrowheads="1"/>
            </p:cNvSpPr>
            <p:nvPr/>
          </p:nvSpPr>
          <p:spPr bwMode="auto">
            <a:xfrm>
              <a:off x="3600" y="2405"/>
              <a:ext cx="4174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2296" tIns="41148" rIns="82296" bIns="41148"/>
            <a:lstStyle/>
            <a:p>
              <a:r>
                <a:rPr lang="hu-HU" sz="1200">
                  <a:solidFill>
                    <a:srgbClr val="000000"/>
                  </a:solidFill>
                </a:rPr>
                <a:t>Sebesség=1,4 m/s</a:t>
              </a:r>
              <a:endParaRPr lang="hu-HU"/>
            </a:p>
          </p:txBody>
        </p:sp>
      </p:grpSp>
      <p:sp>
        <p:nvSpPr>
          <p:cNvPr id="10246" name="Text Box 22"/>
          <p:cNvSpPr txBox="1">
            <a:spLocks noChangeArrowheads="1"/>
          </p:cNvSpPr>
          <p:nvPr/>
        </p:nvSpPr>
        <p:spPr bwMode="auto">
          <a:xfrm>
            <a:off x="971550" y="549275"/>
            <a:ext cx="6985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800" b="1" i="1" dirty="0"/>
              <a:t>A járás sebessége befolyásolja az erő-idő görbét</a:t>
            </a:r>
          </a:p>
        </p:txBody>
      </p:sp>
    </p:spTree>
    <p:extLst>
      <p:ext uri="{BB962C8B-B14F-4D97-AF65-F5344CB8AC3E}">
        <p14:creationId xmlns:p14="http://schemas.microsoft.com/office/powerpoint/2010/main" val="420331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900113" y="1430338"/>
            <a:ext cx="3343275" cy="3870325"/>
            <a:chOff x="2319" y="11570"/>
            <a:chExt cx="7767" cy="9265"/>
          </a:xfrm>
        </p:grpSpPr>
        <p:sp>
          <p:nvSpPr>
            <p:cNvPr id="11277" name="AutoShape 5"/>
            <p:cNvSpPr>
              <a:spLocks noChangeAspect="1" noChangeArrowheads="1"/>
            </p:cNvSpPr>
            <p:nvPr/>
          </p:nvSpPr>
          <p:spPr bwMode="auto">
            <a:xfrm>
              <a:off x="2319" y="11570"/>
              <a:ext cx="7767" cy="9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graphicFrame>
          <p:nvGraphicFramePr>
            <p:cNvPr id="11266" name="Object 6"/>
            <p:cNvGraphicFramePr>
              <a:graphicFrameLocks noChangeAspect="1"/>
            </p:cNvGraphicFramePr>
            <p:nvPr/>
          </p:nvGraphicFramePr>
          <p:xfrm>
            <a:off x="2319" y="15893"/>
            <a:ext cx="7726" cy="49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60" name="Kép" r:id="rId4" imgW="3582000" imgH="2223000" progId="Word.Picture.8">
                    <p:embed/>
                  </p:oleObj>
                </mc:Choice>
                <mc:Fallback>
                  <p:oleObj name="Kép" r:id="rId4" imgW="3582000" imgH="2223000" progId="Word.Picture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19" y="15893"/>
                          <a:ext cx="7726" cy="494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267" name="Object 7"/>
            <p:cNvGraphicFramePr>
              <a:graphicFrameLocks noChangeAspect="1"/>
            </p:cNvGraphicFramePr>
            <p:nvPr/>
          </p:nvGraphicFramePr>
          <p:xfrm>
            <a:off x="2360" y="11570"/>
            <a:ext cx="7726" cy="49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61" name="Kép" r:id="rId6" imgW="3582000" imgH="2223000" progId="Word.Picture.8">
                    <p:embed/>
                  </p:oleObj>
                </mc:Choice>
                <mc:Fallback>
                  <p:oleObj name="Kép" r:id="rId6" imgW="3582000" imgH="2223000" progId="Word.Picture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60" y="11570"/>
                          <a:ext cx="7726" cy="494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1269" name="Text Box 8"/>
          <p:cNvSpPr txBox="1">
            <a:spLocks noChangeArrowheads="1"/>
          </p:cNvSpPr>
          <p:nvPr/>
        </p:nvSpPr>
        <p:spPr bwMode="auto">
          <a:xfrm>
            <a:off x="5076825" y="2133600"/>
            <a:ext cx="20161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b="1" i="1"/>
              <a:t>Gyorsítás</a:t>
            </a:r>
          </a:p>
        </p:txBody>
      </p:sp>
      <p:sp>
        <p:nvSpPr>
          <p:cNvPr id="11270" name="Text Box 9"/>
          <p:cNvSpPr txBox="1">
            <a:spLocks noChangeArrowheads="1"/>
          </p:cNvSpPr>
          <p:nvPr/>
        </p:nvSpPr>
        <p:spPr bwMode="auto">
          <a:xfrm>
            <a:off x="5076825" y="4005263"/>
            <a:ext cx="20161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b="1" i="1"/>
              <a:t>Lassítás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1403648" y="476672"/>
            <a:ext cx="6048672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hu-HU" dirty="0"/>
              <a:t>A járás sebességének növekedésénél a második erőcsúcs nagyobb, mint az első</a:t>
            </a:r>
            <a:endParaRPr lang="en-US" dirty="0"/>
          </a:p>
        </p:txBody>
      </p:sp>
      <p:sp>
        <p:nvSpPr>
          <p:cNvPr id="9" name="Szövegdoboz 8"/>
          <p:cNvSpPr txBox="1"/>
          <p:nvPr/>
        </p:nvSpPr>
        <p:spPr>
          <a:xfrm>
            <a:off x="1403648" y="5446965"/>
            <a:ext cx="6048672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hu-HU" dirty="0"/>
              <a:t>A járás sebességének csökkentésekor a második erőcsúcs kisebb, mint az első.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62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GRF sebessé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14650" y="38100"/>
            <a:ext cx="3314700" cy="67818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51520" y="764704"/>
            <a:ext cx="24482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/>
              <a:t>A haladási sebesség  hatása az erő-idő görbékre</a:t>
            </a:r>
            <a:endParaRPr lang="en-GB" sz="2400" b="1" dirty="0"/>
          </a:p>
        </p:txBody>
      </p:sp>
      <p:sp>
        <p:nvSpPr>
          <p:cNvPr id="5" name="Szövegdoboz 4"/>
          <p:cNvSpPr txBox="1"/>
          <p:nvPr/>
        </p:nvSpPr>
        <p:spPr>
          <a:xfrm>
            <a:off x="6444208" y="980728"/>
            <a:ext cx="18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/>
              <a:t>Függőleges</a:t>
            </a:r>
            <a:endParaRPr lang="en-GB" sz="20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6444208" y="2996952"/>
            <a:ext cx="18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/>
              <a:t>Előre-hátra</a:t>
            </a:r>
            <a:endParaRPr lang="en-GB" sz="2000" dirty="0"/>
          </a:p>
        </p:txBody>
      </p:sp>
      <p:sp>
        <p:nvSpPr>
          <p:cNvPr id="7" name="Szövegdoboz 6"/>
          <p:cNvSpPr txBox="1"/>
          <p:nvPr/>
        </p:nvSpPr>
        <p:spPr>
          <a:xfrm>
            <a:off x="6444208" y="5189130"/>
            <a:ext cx="18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/>
              <a:t>Oldalra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07818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533" y="1196752"/>
            <a:ext cx="8059275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755576" y="332656"/>
            <a:ext cx="7272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/>
              <a:t>Talajreakció erő különböző sebességeknél túlsúlyos és normál súlyú ember esetében.</a:t>
            </a:r>
            <a:endParaRPr lang="en-GB" sz="20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371533" y="4941168"/>
            <a:ext cx="7800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hlinkClick r:id="rId3"/>
              </a:rPr>
              <a:t> </a:t>
            </a:r>
            <a:r>
              <a:rPr lang="en-GB" dirty="0"/>
              <a:t>Raymond C. Browning; Rodger </a:t>
            </a:r>
            <a:r>
              <a:rPr lang="en-GB" dirty="0" err="1" smtClean="0"/>
              <a:t>Kram</a:t>
            </a:r>
            <a:r>
              <a:rPr lang="hu-HU" dirty="0" smtClean="0"/>
              <a:t> </a:t>
            </a:r>
            <a:r>
              <a:rPr lang="en-GB" b="1" dirty="0" smtClean="0"/>
              <a:t>Effects </a:t>
            </a:r>
            <a:r>
              <a:rPr lang="en-GB" b="1" dirty="0"/>
              <a:t>of Obesity on the Biomechanics of Walking at Different Speeds </a:t>
            </a:r>
            <a:r>
              <a:rPr lang="en-GB" dirty="0" smtClean="0"/>
              <a:t>Med </a:t>
            </a:r>
            <a:r>
              <a:rPr lang="en-GB" dirty="0" err="1"/>
              <a:t>Sci</a:t>
            </a:r>
            <a:r>
              <a:rPr lang="en-GB" dirty="0"/>
              <a:t> Sports </a:t>
            </a:r>
            <a:r>
              <a:rPr lang="en-GB" dirty="0" err="1"/>
              <a:t>Exerc</a:t>
            </a:r>
            <a:r>
              <a:rPr lang="en-GB" dirty="0"/>
              <a:t>. 2007;39(9):1632-1641.</a:t>
            </a:r>
          </a:p>
        </p:txBody>
      </p:sp>
    </p:spTree>
    <p:extLst>
      <p:ext uri="{BB962C8B-B14F-4D97-AF65-F5344CB8AC3E}">
        <p14:creationId xmlns:p14="http://schemas.microsoft.com/office/powerpoint/2010/main" val="1584817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GRF kövére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91880" y="764704"/>
            <a:ext cx="2304882" cy="52244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51520" y="764704"/>
            <a:ext cx="2448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/>
              <a:t>A  testsúly  hatása az erő-idő görbékre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342131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1" y="1052736"/>
            <a:ext cx="6120680" cy="4635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467544" y="332656"/>
            <a:ext cx="7848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/>
              <a:t>Talaj reakcióerő-idő görbék különböző sebességeknél. A számok a csúcsértékek variabilitását mutatja </a:t>
            </a:r>
            <a:endParaRPr lang="en-GB" sz="2000" dirty="0"/>
          </a:p>
        </p:txBody>
      </p:sp>
      <p:sp>
        <p:nvSpPr>
          <p:cNvPr id="4" name="Téglalap 3"/>
          <p:cNvSpPr/>
          <p:nvPr/>
        </p:nvSpPr>
        <p:spPr>
          <a:xfrm>
            <a:off x="1475656" y="6427113"/>
            <a:ext cx="603041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b="1" dirty="0" err="1" smtClean="0"/>
              <a:t>Masani</a:t>
            </a:r>
            <a:r>
              <a:rPr lang="en-GB" sz="1100" b="1" dirty="0" smtClean="0"/>
              <a:t>, Kei, Motoki </a:t>
            </a:r>
            <a:r>
              <a:rPr lang="en-GB" sz="1100" b="1" dirty="0" err="1" smtClean="0"/>
              <a:t>Kouzaki</a:t>
            </a:r>
            <a:r>
              <a:rPr lang="en-GB" sz="1100" b="1" dirty="0" smtClean="0"/>
              <a:t>, and Tetsuo </a:t>
            </a:r>
            <a:r>
              <a:rPr lang="en-GB" sz="1100" b="1" dirty="0" err="1" smtClean="0"/>
              <a:t>Fukunaga</a:t>
            </a:r>
            <a:r>
              <a:rPr lang="en-GB" sz="1100" b="1" dirty="0" smtClean="0"/>
              <a:t>.</a:t>
            </a:r>
            <a:r>
              <a:rPr lang="hu-HU" sz="1100" b="1" dirty="0" smtClean="0"/>
              <a:t> </a:t>
            </a:r>
            <a:r>
              <a:rPr lang="en-US" sz="1100" dirty="0" smtClean="0"/>
              <a:t>Variability of ground reaction forces during treadmill walking.</a:t>
            </a:r>
            <a:r>
              <a:rPr lang="hu-HU" sz="1100" dirty="0" smtClean="0"/>
              <a:t> </a:t>
            </a:r>
            <a:r>
              <a:rPr lang="en-GB" sz="1100" i="1" dirty="0" smtClean="0"/>
              <a:t>J </a:t>
            </a:r>
            <a:r>
              <a:rPr lang="en-GB" sz="1100" i="1" dirty="0" err="1" smtClean="0"/>
              <a:t>Appl</a:t>
            </a:r>
            <a:r>
              <a:rPr lang="en-GB" sz="1100" i="1" dirty="0" smtClean="0"/>
              <a:t> </a:t>
            </a:r>
            <a:r>
              <a:rPr lang="en-GB" sz="1100" i="1" dirty="0" err="1" smtClean="0"/>
              <a:t>Physiol</a:t>
            </a:r>
            <a:r>
              <a:rPr lang="en-GB" sz="1100" i="1" dirty="0" smtClean="0"/>
              <a:t> 92: 1885–1890, 2002.</a:t>
            </a:r>
            <a:endParaRPr lang="en-GB" sz="11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827584" y="6093296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2,22 m/s</a:t>
            </a:r>
            <a:endParaRPr lang="en-GB" dirty="0"/>
          </a:p>
        </p:txBody>
      </p:sp>
      <p:sp>
        <p:nvSpPr>
          <p:cNvPr id="6" name="Szövegdoboz 5"/>
          <p:cNvSpPr txBox="1"/>
          <p:nvPr/>
        </p:nvSpPr>
        <p:spPr>
          <a:xfrm>
            <a:off x="611560" y="4221088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1,39 m/s</a:t>
            </a:r>
            <a:endParaRPr lang="en-GB" dirty="0"/>
          </a:p>
        </p:txBody>
      </p:sp>
      <p:sp>
        <p:nvSpPr>
          <p:cNvPr id="7" name="Szövegdoboz 6"/>
          <p:cNvSpPr txBox="1"/>
          <p:nvPr/>
        </p:nvSpPr>
        <p:spPr>
          <a:xfrm>
            <a:off x="683568" y="2492896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0,83 m/s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283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187624" y="2132856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/>
              <a:t>Nyomáseloszlás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66782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4"/>
          <p:cNvSpPr>
            <a:spLocks noChangeArrowheads="1"/>
          </p:cNvSpPr>
          <p:nvPr/>
        </p:nvSpPr>
        <p:spPr bwMode="auto">
          <a:xfrm>
            <a:off x="428625" y="692150"/>
            <a:ext cx="77867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hu-HU" sz="2400" b="1" dirty="0">
                <a:latin typeface="Times New Roman" pitchFamily="18" charset="0"/>
                <a:cs typeface="Times New Roman" pitchFamily="18" charset="0"/>
              </a:rPr>
              <a:t>A járás </a:t>
            </a:r>
            <a:r>
              <a:rPr lang="hu-HU" sz="2400" b="1" dirty="0" smtClean="0">
                <a:latin typeface="Times New Roman" pitchFamily="18" charset="0"/>
                <a:cs typeface="Times New Roman" pitchFamily="18" charset="0"/>
              </a:rPr>
              <a:t>alapadatai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1619250" y="1700213"/>
            <a:ext cx="5616575" cy="363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000" b="1" dirty="0" smtClean="0">
                <a:latin typeface="Times New Roman" pitchFamily="18" charset="0"/>
                <a:cs typeface="Times New Roman" pitchFamily="18" charset="0"/>
              </a:rPr>
              <a:t>Lépésfrekvencia</a:t>
            </a:r>
          </a:p>
          <a:p>
            <a:pPr algn="ctr">
              <a:spcBef>
                <a:spcPct val="50000"/>
              </a:spcBef>
            </a:pPr>
            <a:r>
              <a:rPr lang="hu-HU" sz="2000" b="1" dirty="0" smtClean="0">
                <a:latin typeface="Times New Roman" pitchFamily="18" charset="0"/>
                <a:cs typeface="Times New Roman" pitchFamily="18" charset="0"/>
              </a:rPr>
              <a:t>Járásciklus idő</a:t>
            </a:r>
            <a:endParaRPr lang="hu-HU" sz="20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hu-HU" sz="2000" b="1" dirty="0" smtClean="0">
                <a:latin typeface="Times New Roman" pitchFamily="18" charset="0"/>
                <a:cs typeface="Times New Roman" pitchFamily="18" charset="0"/>
              </a:rPr>
              <a:t>Lépéshossz</a:t>
            </a:r>
            <a:endParaRPr lang="hu-HU" sz="20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hu-HU" sz="2000" b="1" dirty="0">
                <a:latin typeface="Times New Roman" pitchFamily="18" charset="0"/>
                <a:cs typeface="Times New Roman" pitchFamily="18" charset="0"/>
              </a:rPr>
              <a:t>Haladási sebesség</a:t>
            </a:r>
          </a:p>
          <a:p>
            <a:pPr algn="ctr">
              <a:spcBef>
                <a:spcPct val="50000"/>
              </a:spcBef>
            </a:pPr>
            <a:r>
              <a:rPr lang="hu-HU" sz="2000" b="1" dirty="0" smtClean="0">
                <a:latin typeface="Times New Roman" pitchFamily="18" charset="0"/>
                <a:cs typeface="Times New Roman" pitchFamily="18" charset="0"/>
              </a:rPr>
              <a:t>Járásszélesség</a:t>
            </a:r>
            <a:endParaRPr lang="hu-HU" sz="20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hu-HU" sz="2000" b="1" dirty="0">
                <a:latin typeface="Times New Roman" pitchFamily="18" charset="0"/>
                <a:cs typeface="Times New Roman" pitchFamily="18" charset="0"/>
              </a:rPr>
              <a:t>Lábkifordítási szög</a:t>
            </a:r>
          </a:p>
          <a:p>
            <a:pPr algn="ctr">
              <a:spcBef>
                <a:spcPct val="50000"/>
              </a:spcBef>
            </a:pPr>
            <a:r>
              <a:rPr lang="hu-HU" sz="2000" b="1" dirty="0" smtClean="0">
                <a:latin typeface="Times New Roman" pitchFamily="18" charset="0"/>
                <a:cs typeface="Times New Roman" pitchFamily="18" charset="0"/>
              </a:rPr>
              <a:t>Támaszidő</a:t>
            </a:r>
            <a:endParaRPr lang="hu-HU" sz="20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hu-HU" sz="2000" b="1" dirty="0">
                <a:latin typeface="Times New Roman" pitchFamily="18" charset="0"/>
                <a:cs typeface="Times New Roman" pitchFamily="18" charset="0"/>
              </a:rPr>
              <a:t>Lendítési idő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931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83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83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3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289174"/>
            <a:ext cx="244221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Kép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6795" y="2633345"/>
            <a:ext cx="2010410" cy="1591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9148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2132857"/>
            <a:ext cx="4032448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971600" y="476672"/>
            <a:ext cx="66967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hu-HU" dirty="0"/>
              <a:t>a területek maximális nyomás értéke</a:t>
            </a:r>
            <a:endParaRPr lang="en-GB" dirty="0"/>
          </a:p>
          <a:p>
            <a:pPr lvl="0"/>
            <a:r>
              <a:rPr lang="hu-HU" dirty="0"/>
              <a:t>az egyes szenzorokról rögzített adatok átlaga a hét területen</a:t>
            </a:r>
            <a:endParaRPr lang="en-GB" dirty="0"/>
          </a:p>
          <a:p>
            <a:r>
              <a:rPr lang="hu-HU" dirty="0"/>
              <a:t>az egyes területek nyomás-idő görbe alatti területének kiszámítása (integrál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752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http://www.flipserd.com/img/de_cock_roll_off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764704"/>
            <a:ext cx="4661535" cy="3597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755576" y="4797152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Az ábra jól mutatja, hogy a normálnál nagyobb </a:t>
            </a:r>
            <a:r>
              <a:rPr lang="hu-HU" dirty="0" err="1"/>
              <a:t>arch</a:t>
            </a:r>
            <a:r>
              <a:rPr lang="hu-HU" dirty="0"/>
              <a:t> index-el rendelkezőknél a középlábon van egy üres terület, amelyen nyomás nem mérhető.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467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1259632" y="1340768"/>
            <a:ext cx="7002250" cy="4306788"/>
            <a:chOff x="323528" y="620688"/>
            <a:chExt cx="8099844" cy="5733256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3528" y="692696"/>
              <a:ext cx="8099844" cy="5661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Szövegdoboz 2"/>
            <p:cNvSpPr txBox="1"/>
            <p:nvPr/>
          </p:nvSpPr>
          <p:spPr>
            <a:xfrm>
              <a:off x="5796136" y="3573016"/>
              <a:ext cx="1152128" cy="369332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dirty="0" smtClean="0"/>
                <a:t>1,38 m/s</a:t>
              </a:r>
              <a:endParaRPr lang="en-GB" dirty="0"/>
            </a:p>
          </p:txBody>
        </p:sp>
        <p:sp>
          <p:nvSpPr>
            <p:cNvPr id="5" name="Szövegdoboz 3"/>
            <p:cNvSpPr txBox="1"/>
            <p:nvPr/>
          </p:nvSpPr>
          <p:spPr>
            <a:xfrm>
              <a:off x="1403648" y="620688"/>
              <a:ext cx="1368152" cy="369332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hu-HU" dirty="0" smtClean="0"/>
                <a:t>0,83 m/s</a:t>
              </a:r>
              <a:endParaRPr lang="en-GB" dirty="0"/>
            </a:p>
          </p:txBody>
        </p:sp>
        <p:sp>
          <p:nvSpPr>
            <p:cNvPr id="6" name="Szövegdoboz 4"/>
            <p:cNvSpPr txBox="1"/>
            <p:nvPr/>
          </p:nvSpPr>
          <p:spPr>
            <a:xfrm>
              <a:off x="5508104" y="620688"/>
              <a:ext cx="1440160" cy="369332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hu-HU" dirty="0" smtClean="0"/>
                <a:t>1,0 m/s</a:t>
              </a:r>
              <a:endParaRPr lang="en-GB" dirty="0"/>
            </a:p>
          </p:txBody>
        </p:sp>
        <p:sp>
          <p:nvSpPr>
            <p:cNvPr id="7" name="Szövegdoboz 5"/>
            <p:cNvSpPr txBox="1"/>
            <p:nvPr/>
          </p:nvSpPr>
          <p:spPr>
            <a:xfrm>
              <a:off x="1259632" y="3501008"/>
              <a:ext cx="1440160" cy="369332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hu-HU" dirty="0" smtClean="0"/>
                <a:t>1,</a:t>
              </a:r>
              <a:r>
                <a:rPr lang="hu-HU" dirty="0" err="1" smtClean="0"/>
                <a:t>1</a:t>
              </a:r>
              <a:r>
                <a:rPr lang="hu-HU" dirty="0" smtClean="0"/>
                <a:t> m/s</a:t>
              </a:r>
              <a:endParaRPr lang="en-GB" dirty="0"/>
            </a:p>
          </p:txBody>
        </p:sp>
      </p:grpSp>
      <p:sp>
        <p:nvSpPr>
          <p:cNvPr id="8" name="Szövegdoboz 7"/>
          <p:cNvSpPr txBox="1"/>
          <p:nvPr/>
        </p:nvSpPr>
        <p:spPr>
          <a:xfrm>
            <a:off x="827584" y="332656"/>
            <a:ext cx="7056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A talp különböző területein a nyomás nagysága a sebesség függvényében változik.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998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1259632" y="3501008"/>
            <a:ext cx="144016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1,</a:t>
            </a:r>
            <a:r>
              <a:rPr lang="hu-HU" dirty="0" err="1" smtClean="0"/>
              <a:t>1</a:t>
            </a:r>
            <a:r>
              <a:rPr lang="hu-HU" dirty="0" smtClean="0"/>
              <a:t> m/s</a:t>
            </a:r>
            <a:endParaRPr lang="en-GB" dirty="0"/>
          </a:p>
        </p:txBody>
      </p:sp>
      <p:sp>
        <p:nvSpPr>
          <p:cNvPr id="7" name="Szövegdoboz 6"/>
          <p:cNvSpPr txBox="1"/>
          <p:nvPr/>
        </p:nvSpPr>
        <p:spPr>
          <a:xfrm>
            <a:off x="1619672" y="5661248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M.-C. 46 Chiu et al. / Gait &amp; Posture 37 (2013) 43–48</a:t>
            </a:r>
            <a:r>
              <a:rPr lang="hu-HU" dirty="0" smtClean="0"/>
              <a:t> (</a:t>
            </a:r>
            <a:r>
              <a:rPr lang="hu-HU" dirty="0" err="1" smtClean="0"/>
              <a:t>Chiu</a:t>
            </a:r>
            <a:r>
              <a:rPr lang="hu-HU" dirty="0" smtClean="0"/>
              <a:t> 2013. </a:t>
            </a:r>
            <a:r>
              <a:rPr lang="hu-HU" dirty="0" err="1" smtClean="0"/>
              <a:t>pdf</a:t>
            </a:r>
            <a:r>
              <a:rPr lang="hu-HU" dirty="0" smtClean="0"/>
              <a:t>)</a:t>
            </a:r>
            <a:endParaRPr lang="en-GB" dirty="0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690430164"/>
              </p:ext>
            </p:extLst>
          </p:nvPr>
        </p:nvGraphicFramePr>
        <p:xfrm>
          <a:off x="1259632" y="938337"/>
          <a:ext cx="6696744" cy="41079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Szövegdoboz 1"/>
          <p:cNvSpPr txBox="1"/>
          <p:nvPr/>
        </p:nvSpPr>
        <p:spPr>
          <a:xfrm>
            <a:off x="1115616" y="476672"/>
            <a:ext cx="6336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A talp különböző részein eltöltött idő százalékban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749607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Fy with different sho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4282" y="1785926"/>
            <a:ext cx="9009718" cy="27860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5088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img.medscape.com/fullsize/migrated/562/576/msse562576.fig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642918"/>
            <a:ext cx="4762500" cy="54197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5210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~AUT00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052513"/>
            <a:ext cx="4648200" cy="456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3" name="Picture 3" descr="~AUT00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1041400"/>
            <a:ext cx="4343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1284288" y="533400"/>
            <a:ext cx="2971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000" b="1">
                <a:latin typeface="Times New Roman" pitchFamily="18" charset="0"/>
              </a:rPr>
              <a:t>Talajreakció erő</a:t>
            </a:r>
            <a:endParaRPr lang="en-GB" sz="2000" b="1">
              <a:latin typeface="Times New Roman" pitchFamily="18" charset="0"/>
            </a:endParaRPr>
          </a:p>
        </p:txBody>
      </p:sp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5486400" y="533400"/>
            <a:ext cx="2895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 b="1">
                <a:latin typeface="Times New Roman" pitchFamily="18" charset="0"/>
              </a:rPr>
              <a:t>Szögelfordulás</a:t>
            </a:r>
            <a:endParaRPr lang="en-GB" sz="2000" b="1">
              <a:latin typeface="Times New Roman" pitchFamily="18" charset="0"/>
            </a:endParaRPr>
          </a:p>
        </p:txBody>
      </p:sp>
      <p:sp>
        <p:nvSpPr>
          <p:cNvPr id="61446" name="Line 6"/>
          <p:cNvSpPr>
            <a:spLocks noChangeShapeType="1"/>
          </p:cNvSpPr>
          <p:nvPr/>
        </p:nvSpPr>
        <p:spPr bwMode="auto">
          <a:xfrm>
            <a:off x="6692900" y="4419600"/>
            <a:ext cx="381000" cy="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1447" name="Line 7"/>
          <p:cNvSpPr>
            <a:spLocks noChangeShapeType="1"/>
          </p:cNvSpPr>
          <p:nvPr/>
        </p:nvSpPr>
        <p:spPr bwMode="auto">
          <a:xfrm>
            <a:off x="2781300" y="3733800"/>
            <a:ext cx="381000" cy="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1448" name="Line 8"/>
          <p:cNvSpPr>
            <a:spLocks noChangeShapeType="1"/>
          </p:cNvSpPr>
          <p:nvPr/>
        </p:nvSpPr>
        <p:spPr bwMode="auto">
          <a:xfrm>
            <a:off x="6248400" y="2438400"/>
            <a:ext cx="6350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1449" name="Line 9"/>
          <p:cNvSpPr>
            <a:spLocks noChangeShapeType="1"/>
          </p:cNvSpPr>
          <p:nvPr/>
        </p:nvSpPr>
        <p:spPr bwMode="auto">
          <a:xfrm>
            <a:off x="2362200" y="3048000"/>
            <a:ext cx="5842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1450" name="Line 10"/>
          <p:cNvSpPr>
            <a:spLocks noChangeShapeType="1"/>
          </p:cNvSpPr>
          <p:nvPr/>
        </p:nvSpPr>
        <p:spPr bwMode="auto">
          <a:xfrm>
            <a:off x="1828800" y="594360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1451" name="Line 11"/>
          <p:cNvSpPr>
            <a:spLocks noChangeShapeType="1"/>
          </p:cNvSpPr>
          <p:nvPr/>
        </p:nvSpPr>
        <p:spPr bwMode="auto">
          <a:xfrm flipH="1">
            <a:off x="5486400" y="3581400"/>
            <a:ext cx="381000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1452" name="Line 12"/>
          <p:cNvSpPr>
            <a:spLocks noChangeShapeType="1"/>
          </p:cNvSpPr>
          <p:nvPr/>
        </p:nvSpPr>
        <p:spPr bwMode="auto">
          <a:xfrm flipH="1">
            <a:off x="1536700" y="3733800"/>
            <a:ext cx="381000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1453" name="Line 13"/>
          <p:cNvSpPr>
            <a:spLocks noChangeShapeType="1"/>
          </p:cNvSpPr>
          <p:nvPr/>
        </p:nvSpPr>
        <p:spPr bwMode="auto">
          <a:xfrm>
            <a:off x="5867400" y="3810000"/>
            <a:ext cx="609600" cy="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1454" name="Line 14"/>
          <p:cNvSpPr>
            <a:spLocks noChangeShapeType="1"/>
          </p:cNvSpPr>
          <p:nvPr/>
        </p:nvSpPr>
        <p:spPr bwMode="auto">
          <a:xfrm>
            <a:off x="1905000" y="3962400"/>
            <a:ext cx="609600" cy="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1455" name="Line 15"/>
          <p:cNvSpPr>
            <a:spLocks noChangeShapeType="1"/>
          </p:cNvSpPr>
          <p:nvPr/>
        </p:nvSpPr>
        <p:spPr bwMode="auto">
          <a:xfrm>
            <a:off x="2311400" y="4267200"/>
            <a:ext cx="6350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1456" name="Line 16"/>
          <p:cNvSpPr>
            <a:spLocks noChangeShapeType="1"/>
          </p:cNvSpPr>
          <p:nvPr/>
        </p:nvSpPr>
        <p:spPr bwMode="auto">
          <a:xfrm>
            <a:off x="2794000" y="2667000"/>
            <a:ext cx="381000" cy="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1457" name="Line 17"/>
          <p:cNvSpPr>
            <a:spLocks noChangeShapeType="1"/>
          </p:cNvSpPr>
          <p:nvPr/>
        </p:nvSpPr>
        <p:spPr bwMode="auto">
          <a:xfrm flipV="1">
            <a:off x="1905000" y="3810000"/>
            <a:ext cx="0" cy="304800"/>
          </a:xfrm>
          <a:prstGeom prst="line">
            <a:avLst/>
          </a:prstGeom>
          <a:noFill/>
          <a:ln w="19050">
            <a:solidFill>
              <a:srgbClr val="CC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61458" name="Line 18"/>
          <p:cNvSpPr>
            <a:spLocks noChangeShapeType="1"/>
          </p:cNvSpPr>
          <p:nvPr/>
        </p:nvSpPr>
        <p:spPr bwMode="auto">
          <a:xfrm flipV="1">
            <a:off x="5867400" y="3657600"/>
            <a:ext cx="0" cy="304800"/>
          </a:xfrm>
          <a:prstGeom prst="line">
            <a:avLst/>
          </a:prstGeom>
          <a:noFill/>
          <a:ln w="19050">
            <a:solidFill>
              <a:srgbClr val="CC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8723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691680" y="620688"/>
            <a:ext cx="5688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i="1" dirty="0" smtClean="0">
                <a:latin typeface="Times New Roman" pitchFamily="18" charset="0"/>
                <a:cs typeface="Times New Roman" pitchFamily="18" charset="0"/>
              </a:rPr>
              <a:t>Talpnyomás eloszlás járás alatt</a:t>
            </a:r>
            <a:endParaRPr lang="en-GB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Kép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1700808"/>
            <a:ext cx="4939665" cy="2305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1" name="Rectangle 1"/>
          <p:cNvSpPr>
            <a:spLocks noChangeArrowheads="1"/>
          </p:cNvSpPr>
          <p:nvPr/>
        </p:nvSpPr>
        <p:spPr bwMode="auto">
          <a:xfrm>
            <a:off x="251520" y="6335108"/>
            <a:ext cx="360868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MyriadPro-Regular"/>
              </a:rPr>
              <a:t>Zammit</a:t>
            </a:r>
            <a:r>
              <a:rPr kumimoji="0" lang="hu-H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MyriadPro-Regular"/>
              </a:rPr>
              <a:t> </a:t>
            </a:r>
            <a:r>
              <a:rPr kumimoji="0" lang="hu-HU" sz="11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MyriadPro-It"/>
              </a:rPr>
              <a:t>et </a:t>
            </a:r>
            <a:r>
              <a:rPr kumimoji="0" lang="hu-HU" sz="11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MyriadPro-It"/>
              </a:rPr>
              <a:t>al</a:t>
            </a:r>
            <a:r>
              <a:rPr kumimoji="0" lang="hu-HU" sz="11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MyriadPro-It"/>
              </a:rPr>
              <a:t>. Journal of </a:t>
            </a:r>
            <a:r>
              <a:rPr kumimoji="0" lang="hu-HU" sz="11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MyriadPro-It"/>
              </a:rPr>
              <a:t>Foot</a:t>
            </a:r>
            <a:r>
              <a:rPr kumimoji="0" lang="hu-HU" sz="11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MyriadPro-It"/>
              </a:rPr>
              <a:t> and </a:t>
            </a:r>
            <a:r>
              <a:rPr kumimoji="0" lang="hu-HU" sz="11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MyriadPro-It"/>
              </a:rPr>
              <a:t>Ankle</a:t>
            </a:r>
            <a:r>
              <a:rPr kumimoji="0" lang="hu-HU" sz="11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MyriadPro-It"/>
              </a:rPr>
              <a:t> Research </a:t>
            </a:r>
            <a:r>
              <a:rPr kumimoji="0" lang="hu-H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MyriadPro-Regular"/>
              </a:rPr>
              <a:t>2010, </a:t>
            </a:r>
            <a:r>
              <a:rPr kumimoji="0" lang="hu-H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MyriadPro-Bold"/>
              </a:rPr>
              <a:t>3</a:t>
            </a:r>
            <a:r>
              <a:rPr kumimoji="0" lang="hu-H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MyriadPro-Regular"/>
              </a:rPr>
              <a:t>:11</a:t>
            </a:r>
            <a:endParaRPr kumimoji="0" lang="hu-H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611560" y="4437112"/>
            <a:ext cx="76328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i="1" dirty="0" smtClean="0">
                <a:latin typeface="Times New Roman" pitchFamily="18" charset="0"/>
                <a:cs typeface="Times New Roman" pitchFamily="18" charset="0"/>
              </a:rPr>
              <a:t>Meghatározható változók:</a:t>
            </a:r>
          </a:p>
          <a:p>
            <a:pPr algn="ctr"/>
            <a:r>
              <a:rPr lang="hu-HU" sz="2000" b="1" i="1" dirty="0" smtClean="0">
                <a:latin typeface="Times New Roman" pitchFamily="18" charset="0"/>
                <a:cs typeface="Times New Roman" pitchFamily="18" charset="0"/>
              </a:rPr>
              <a:t>Legnagyobb nyomás</a:t>
            </a:r>
          </a:p>
          <a:p>
            <a:pPr algn="ctr"/>
            <a:r>
              <a:rPr lang="hu-HU" sz="2000" b="1" i="1" dirty="0" smtClean="0">
                <a:latin typeface="Times New Roman" pitchFamily="18" charset="0"/>
                <a:cs typeface="Times New Roman" pitchFamily="18" charset="0"/>
              </a:rPr>
              <a:t>Átlag nyomás</a:t>
            </a:r>
            <a:endParaRPr lang="en-GB" sz="20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19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76780" y="1470977"/>
            <a:ext cx="4790440" cy="3916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1619672" y="404664"/>
            <a:ext cx="6480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i="1" dirty="0" err="1" smtClean="0">
                <a:latin typeface="Times New Roman" pitchFamily="18" charset="0"/>
                <a:cs typeface="Times New Roman" pitchFamily="18" charset="0"/>
              </a:rPr>
              <a:t>Pronáció-szupináció</a:t>
            </a:r>
            <a:r>
              <a:rPr lang="hu-HU" sz="2800" b="1" i="1" dirty="0" smtClean="0">
                <a:latin typeface="Times New Roman" pitchFamily="18" charset="0"/>
                <a:cs typeface="Times New Roman" pitchFamily="18" charset="0"/>
              </a:rPr>
              <a:t> index (PSI)</a:t>
            </a:r>
            <a:endParaRPr lang="en-GB" sz="28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94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3"/>
          <p:cNvGraphicFramePr>
            <a:graphicFrameLocks noChangeAspect="1"/>
          </p:cNvGraphicFramePr>
          <p:nvPr/>
        </p:nvGraphicFramePr>
        <p:xfrm>
          <a:off x="1331913" y="1557338"/>
          <a:ext cx="6040437" cy="206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1" name="Bitmap Image" r:id="rId5" imgW="6039693" imgH="2066667" progId="PBrush">
                  <p:embed/>
                </p:oleObj>
              </mc:Choice>
              <mc:Fallback>
                <p:oleObj name="Bitmap Image" r:id="rId5" imgW="6039693" imgH="2066667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913" y="1557338"/>
                        <a:ext cx="6040437" cy="2066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2843213" y="1844675"/>
            <a:ext cx="12239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/>
              <a:t>Lépés</a:t>
            </a:r>
            <a:endParaRPr lang="en-US"/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5364163" y="1982788"/>
            <a:ext cx="12239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/>
              <a:t>Lépés</a:t>
            </a:r>
            <a:endParaRPr lang="en-US"/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3059113" y="1196975"/>
            <a:ext cx="30257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/>
              <a:t>Lépésciklus</a:t>
            </a:r>
            <a:endParaRPr lang="en-US"/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2484438" y="2630488"/>
            <a:ext cx="13668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/>
              <a:t>Lépés szélesség</a:t>
            </a:r>
            <a:endParaRPr lang="en-US"/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116013" y="2420938"/>
            <a:ext cx="1439862" cy="287337"/>
            <a:chOff x="703" y="1525"/>
            <a:chExt cx="907" cy="181"/>
          </a:xfrm>
        </p:grpSpPr>
        <p:sp>
          <p:nvSpPr>
            <p:cNvPr id="4110" name="Line 8"/>
            <p:cNvSpPr>
              <a:spLocks noChangeShapeType="1"/>
            </p:cNvSpPr>
            <p:nvPr/>
          </p:nvSpPr>
          <p:spPr bwMode="auto">
            <a:xfrm flipH="1" flipV="1">
              <a:off x="703" y="1525"/>
              <a:ext cx="907" cy="181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111" name="Line 9"/>
            <p:cNvSpPr>
              <a:spLocks noChangeShapeType="1"/>
            </p:cNvSpPr>
            <p:nvPr/>
          </p:nvSpPr>
          <p:spPr bwMode="auto">
            <a:xfrm flipH="1">
              <a:off x="748" y="1706"/>
              <a:ext cx="862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6635" name="Text Box 11"/>
          <p:cNvSpPr txBox="1">
            <a:spLocks noChangeArrowheads="1"/>
          </p:cNvSpPr>
          <p:nvPr/>
        </p:nvSpPr>
        <p:spPr bwMode="auto">
          <a:xfrm>
            <a:off x="755650" y="2846388"/>
            <a:ext cx="136683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/>
              <a:t>Lábfej kifordítási szög</a:t>
            </a:r>
            <a:endParaRPr lang="en-US"/>
          </a:p>
        </p:txBody>
      </p:sp>
      <p:sp>
        <p:nvSpPr>
          <p:cNvPr id="26636" name="Rectangle 12"/>
          <p:cNvSpPr>
            <a:spLocks noChangeArrowheads="1"/>
          </p:cNvSpPr>
          <p:nvPr/>
        </p:nvSpPr>
        <p:spPr bwMode="auto">
          <a:xfrm>
            <a:off x="4572000" y="3429000"/>
            <a:ext cx="3257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b="1">
                <a:effectLst>
                  <a:outerShdw blurRad="38100" dist="38100" dir="2700000" algn="tl">
                    <a:srgbClr val="C0C0C0"/>
                  </a:outerShdw>
                </a:effectLst>
              </a:rPr>
              <a:t>lépés hosszúság: 60 - 80 cm</a:t>
            </a:r>
            <a:endParaRPr lang="en-US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639" name="Rectangle 15"/>
          <p:cNvSpPr>
            <a:spLocks noChangeArrowheads="1"/>
          </p:cNvSpPr>
          <p:nvPr/>
        </p:nvSpPr>
        <p:spPr bwMode="auto">
          <a:xfrm>
            <a:off x="2195513" y="3429000"/>
            <a:ext cx="18859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hu-HU" sz="20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2- 8 cm</a:t>
            </a:r>
          </a:p>
        </p:txBody>
      </p:sp>
      <p:sp>
        <p:nvSpPr>
          <p:cNvPr id="26640" name="Text Box 16"/>
          <p:cNvSpPr txBox="1">
            <a:spLocks noChangeArrowheads="1"/>
          </p:cNvSpPr>
          <p:nvPr/>
        </p:nvSpPr>
        <p:spPr bwMode="auto">
          <a:xfrm>
            <a:off x="971550" y="4005263"/>
            <a:ext cx="13684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hu-HU" b="1">
                <a:effectLst>
                  <a:outerShdw blurRad="38100" dist="38100" dir="2700000" algn="tl">
                    <a:srgbClr val="C0C0C0"/>
                  </a:outerShdw>
                </a:effectLst>
              </a:rPr>
              <a:t>7- 10 fok</a:t>
            </a:r>
            <a:endParaRPr lang="en-US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4087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75"/>
                                        <p:tgtEl>
                                          <p:spTgt spid="266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3" dur="80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4" dur="80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80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7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0" dur="80"/>
                                        <p:tgtEl>
                                          <p:spTgt spid="266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1" dur="80"/>
                                        <p:tgtEl>
                                          <p:spTgt spid="266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80"/>
                                        <p:tgtEl>
                                          <p:spTgt spid="266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7" dur="80"/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8" dur="80"/>
                                        <p:tgtEl>
                                          <p:spTgt spid="266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80"/>
                                        <p:tgtEl>
                                          <p:spTgt spid="266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/>
      <p:bldP spid="26629" grpId="0"/>
      <p:bldP spid="26630" grpId="0"/>
      <p:bldP spid="26631" grpId="0"/>
      <p:bldP spid="26635" grpId="0"/>
      <p:bldP spid="26636" grpId="0"/>
      <p:bldP spid="26639" grpId="0" build="p" autoUpdateAnimBg="0"/>
      <p:bldP spid="26639" grpId="1" build="allAtOnce"/>
      <p:bldP spid="26640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1844824"/>
            <a:ext cx="4870450" cy="396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1403648" y="404664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>
                <a:latin typeface="Times New Roman" pitchFamily="18" charset="0"/>
                <a:cs typeface="Times New Roman" pitchFamily="18" charset="0"/>
              </a:rPr>
              <a:t>A PSI megállapítása a járás különböző fázisaiban</a:t>
            </a:r>
            <a:endParaRPr lang="en-GB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356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http://www.jasonpirozzolo.com/patientinfo/pronatio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836712"/>
            <a:ext cx="3915073" cy="492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Kép 2" descr="Pronation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4149080"/>
            <a:ext cx="935106" cy="1441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Kép 3" descr="Supination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1268760"/>
            <a:ext cx="935106" cy="1441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81960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Pronation Vs Supination Of Foo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2132856"/>
            <a:ext cx="5191125" cy="2933700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3563888" y="522920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err="1" smtClean="0"/>
              <a:t>varus</a:t>
            </a:r>
            <a:endParaRPr lang="en-GB" dirty="0"/>
          </a:p>
        </p:txBody>
      </p:sp>
      <p:sp>
        <p:nvSpPr>
          <p:cNvPr id="4" name="Szövegdoboz 3"/>
          <p:cNvSpPr txBox="1"/>
          <p:nvPr/>
        </p:nvSpPr>
        <p:spPr>
          <a:xfrm>
            <a:off x="5580112" y="522920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err="1" smtClean="0"/>
              <a:t>valgus</a:t>
            </a:r>
            <a:endParaRPr lang="en-GB" dirty="0"/>
          </a:p>
        </p:txBody>
      </p:sp>
      <p:pic>
        <p:nvPicPr>
          <p:cNvPr id="94210" name="Picture 2" descr="http://kehoephysio.files.wordpress.com/2012/05/varus-valgus.jpg?w=150&amp;h=105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980728"/>
            <a:ext cx="1428750" cy="10001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2461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http://www.drpribut.com/sports/forcesnormal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692696"/>
            <a:ext cx="6536152" cy="44296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2947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00808"/>
            <a:ext cx="8892480" cy="3847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899592" y="5548200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M.-C. 46 Chiu et al. / Gait &amp; Posture 37 (2013) 43–48</a:t>
            </a:r>
            <a:endParaRPr lang="en-GB" dirty="0"/>
          </a:p>
        </p:txBody>
      </p:sp>
      <p:sp>
        <p:nvSpPr>
          <p:cNvPr id="4" name="Szövegdoboz 3"/>
          <p:cNvSpPr txBox="1"/>
          <p:nvPr/>
        </p:nvSpPr>
        <p:spPr>
          <a:xfrm>
            <a:off x="7020272" y="6093296"/>
            <a:ext cx="2123728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2015.03.16.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17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http://objects.readcube.com/publishers/wiley/figures/fa831bfb08ff3f3a57bb3ed8cb971ff3530503aea0652f5ba9713ba7fb1718b2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204864"/>
            <a:ext cx="4039389" cy="2304256"/>
          </a:xfrm>
          <a:prstGeom prst="rect">
            <a:avLst/>
          </a:prstGeom>
          <a:noFill/>
        </p:spPr>
      </p:pic>
      <p:pic>
        <p:nvPicPr>
          <p:cNvPr id="93188" name="Picture 4" descr="http://objects.readcube.com/publishers/wiley/figures/fa831bfb08ff3f3a57bb3ed8cb971ff3530503aea0652f5ba9713ba7fb1718b2/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2852936"/>
            <a:ext cx="3731593" cy="1872208"/>
          </a:xfrm>
          <a:prstGeom prst="rect">
            <a:avLst/>
          </a:prstGeom>
          <a:noFill/>
        </p:spPr>
      </p:pic>
      <p:sp>
        <p:nvSpPr>
          <p:cNvPr id="4" name="Szövegdoboz 3"/>
          <p:cNvSpPr txBox="1"/>
          <p:nvPr/>
        </p:nvSpPr>
        <p:spPr>
          <a:xfrm>
            <a:off x="1043608" y="5103674"/>
            <a:ext cx="79208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Mansoo</a:t>
            </a:r>
            <a:r>
              <a:rPr lang="en-US" dirty="0" smtClean="0"/>
              <a:t> </a:t>
            </a:r>
            <a:r>
              <a:rPr lang="en-US" dirty="0" err="1" smtClean="0"/>
              <a:t>Ko</a:t>
            </a:r>
            <a:r>
              <a:rPr lang="en-US" baseline="30000" dirty="0" smtClean="0"/>
              <a:t>*</a:t>
            </a:r>
            <a:r>
              <a:rPr lang="en-US" dirty="0" smtClean="0"/>
              <a:t>, Lynne Hughes and</a:t>
            </a:r>
            <a:r>
              <a:rPr lang="hu-HU" dirty="0" smtClean="0"/>
              <a:t> </a:t>
            </a:r>
            <a:r>
              <a:rPr lang="en-US" dirty="0" smtClean="0"/>
              <a:t>Harriet Lewis</a:t>
            </a:r>
            <a:r>
              <a:rPr lang="hu-HU" dirty="0" smtClean="0"/>
              <a:t> </a:t>
            </a:r>
            <a:r>
              <a:rPr lang="en-US" b="1" dirty="0" smtClean="0"/>
              <a:t>Walking speed and peak plantar pressure distribution during barefoot walking in persons with diabetes</a:t>
            </a:r>
            <a:r>
              <a:rPr lang="hu-HU" b="1" dirty="0" smtClean="0"/>
              <a:t>. </a:t>
            </a:r>
            <a:r>
              <a:rPr lang="en-US" b="1" dirty="0" smtClean="0"/>
              <a:t>Physiotherapy Research International</a:t>
            </a:r>
            <a:r>
              <a:rPr lang="hu-HU" b="1" dirty="0" smtClean="0"/>
              <a:t> </a:t>
            </a:r>
            <a:r>
              <a:rPr lang="en-US" dirty="0" smtClean="0">
                <a:hlinkClick r:id="rId4"/>
              </a:rPr>
              <a:t>Volume 17, Issue 1, </a:t>
            </a:r>
            <a:r>
              <a:rPr lang="en-US" dirty="0" smtClean="0"/>
              <a:t>pages 29–35, March 2012</a:t>
            </a:r>
          </a:p>
          <a:p>
            <a:endParaRPr lang="en-US" b="1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288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1588" y="1352550"/>
            <a:ext cx="6600825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755576" y="332656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i="1" dirty="0" smtClean="0"/>
              <a:t>A </a:t>
            </a:r>
            <a:r>
              <a:rPr lang="hu-HU" sz="2400" b="1" i="1" dirty="0" err="1" smtClean="0"/>
              <a:t>gastrocnemius</a:t>
            </a:r>
            <a:r>
              <a:rPr lang="hu-HU" sz="2400" b="1" i="1" dirty="0" smtClean="0"/>
              <a:t> és </a:t>
            </a:r>
            <a:r>
              <a:rPr lang="hu-HU" sz="2400" b="1" i="1" dirty="0" err="1" smtClean="0"/>
              <a:t>soleus</a:t>
            </a:r>
            <a:r>
              <a:rPr lang="hu-HU" sz="2400" b="1" i="1" dirty="0" smtClean="0"/>
              <a:t> izmok járásban betöltött szerepe</a:t>
            </a:r>
            <a:endParaRPr lang="en-GB" sz="2400" b="1" i="1" dirty="0"/>
          </a:p>
        </p:txBody>
      </p:sp>
      <p:pic>
        <p:nvPicPr>
          <p:cNvPr id="1064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5805264"/>
            <a:ext cx="481012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1150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31640" y="1556792"/>
            <a:ext cx="6624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A járás alapadatainak változása az életkor függvényében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42895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Alapértelmezett terv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Alapértelmezett terv">
    <a:majorFont>
      <a:latin typeface="Arial"/>
      <a:ea typeface=""/>
      <a:cs typeface="Arial"/>
    </a:majorFont>
    <a:minorFont>
      <a:latin typeface="Arial"/>
      <a:ea typeface="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21426</TotalTime>
  <Words>4466</Words>
  <Application>Microsoft Office PowerPoint</Application>
  <PresentationFormat>Diavetítés a képernyőre (4:3 oldalarány)</PresentationFormat>
  <Paragraphs>792</Paragraphs>
  <Slides>86</Slides>
  <Notes>48</Notes>
  <HiddenSlides>0</HiddenSlides>
  <MMClips>5</MMClips>
  <ScaleCrop>false</ScaleCrop>
  <HeadingPairs>
    <vt:vector size="6" baseType="variant">
      <vt:variant>
        <vt:lpstr>Téma</vt:lpstr>
      </vt:variant>
      <vt:variant>
        <vt:i4>1</vt:i4>
      </vt:variant>
      <vt:variant>
        <vt:lpstr>Beágyazott OLE kiszolgálók</vt:lpstr>
      </vt:variant>
      <vt:variant>
        <vt:i4>5</vt:i4>
      </vt:variant>
      <vt:variant>
        <vt:lpstr>Diacímek</vt:lpstr>
      </vt:variant>
      <vt:variant>
        <vt:i4>86</vt:i4>
      </vt:variant>
    </vt:vector>
  </HeadingPairs>
  <TitlesOfParts>
    <vt:vector size="92" baseType="lpstr">
      <vt:lpstr>Office-téma</vt:lpstr>
      <vt:lpstr>Bitmap Image</vt:lpstr>
      <vt:lpstr>Equation</vt:lpstr>
      <vt:lpstr>Document</vt:lpstr>
      <vt:lpstr>Image</vt:lpstr>
      <vt:lpstr>Kép</vt:lpstr>
      <vt:lpstr>A járás biomechanikája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A JÁRÁS ALAPADATAI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Tantárgy neve</dc:title>
  <dc:creator>Biomechanika</dc:creator>
  <cp:lastModifiedBy>Tihanyi József</cp:lastModifiedBy>
  <cp:revision>55</cp:revision>
  <dcterms:created xsi:type="dcterms:W3CDTF">2015-08-18T11:06:56Z</dcterms:created>
  <dcterms:modified xsi:type="dcterms:W3CDTF">2019-04-19T20:42:52Z</dcterms:modified>
</cp:coreProperties>
</file>