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7" r:id="rId2"/>
    <p:sldId id="285" r:id="rId3"/>
    <p:sldId id="275" r:id="rId4"/>
    <p:sldId id="268" r:id="rId5"/>
    <p:sldId id="269" r:id="rId6"/>
    <p:sldId id="270" r:id="rId7"/>
    <p:sldId id="271" r:id="rId8"/>
    <p:sldId id="292" r:id="rId9"/>
    <p:sldId id="272" r:id="rId10"/>
    <p:sldId id="293" r:id="rId11"/>
    <p:sldId id="294" r:id="rId12"/>
    <p:sldId id="291" r:id="rId13"/>
    <p:sldId id="286" r:id="rId14"/>
    <p:sldId id="287" r:id="rId15"/>
    <p:sldId id="288" r:id="rId16"/>
    <p:sldId id="289" r:id="rId17"/>
    <p:sldId id="290" r:id="rId18"/>
    <p:sldId id="295" r:id="rId19"/>
    <p:sldId id="258" r:id="rId20"/>
    <p:sldId id="257" r:id="rId21"/>
    <p:sldId id="277" r:id="rId22"/>
    <p:sldId id="274" r:id="rId23"/>
    <p:sldId id="259" r:id="rId24"/>
    <p:sldId id="260" r:id="rId25"/>
    <p:sldId id="261" r:id="rId26"/>
    <p:sldId id="262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6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4F7E-3DA9-4F4C-97BE-4EB61C317197}" type="datetimeFigureOut">
              <a:rPr lang="hu-HU" smtClean="0"/>
              <a:pPr/>
              <a:t>2016.10.28.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BC425-5F59-44B7-9FBE-B6B0C0102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AAE8D-D1BB-437F-B380-838635090EC5}" type="slidenum">
              <a:rPr lang="en-US"/>
              <a:pPr/>
              <a:t>16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2D2A-8BB3-4227-9A55-2CB08BA65445}" type="datetimeFigureOut">
              <a:rPr lang="hu-HU" smtClean="0"/>
              <a:pPr/>
              <a:t>2016.10.28.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B6D5-6D29-4294-9847-D34D28A2B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2D2A-8BB3-4227-9A55-2CB08BA65445}" type="datetimeFigureOut">
              <a:rPr lang="hu-HU" smtClean="0"/>
              <a:pPr/>
              <a:t>2016.10.28.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B6D5-6D29-4294-9847-D34D28A2B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2D2A-8BB3-4227-9A55-2CB08BA65445}" type="datetimeFigureOut">
              <a:rPr lang="hu-HU" smtClean="0"/>
              <a:pPr/>
              <a:t>2016.10.28.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B6D5-6D29-4294-9847-D34D28A2B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EBED01-2A1A-4AA4-9640-D35BACCB5D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8262B6-AB3A-43B3-B626-DA2AC0E7A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2D2A-8BB3-4227-9A55-2CB08BA65445}" type="datetimeFigureOut">
              <a:rPr lang="hu-HU" smtClean="0"/>
              <a:pPr/>
              <a:t>2016.10.28.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B6D5-6D29-4294-9847-D34D28A2B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2D2A-8BB3-4227-9A55-2CB08BA65445}" type="datetimeFigureOut">
              <a:rPr lang="hu-HU" smtClean="0"/>
              <a:pPr/>
              <a:t>2016.10.28.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B6D5-6D29-4294-9847-D34D28A2B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2D2A-8BB3-4227-9A55-2CB08BA65445}" type="datetimeFigureOut">
              <a:rPr lang="hu-HU" smtClean="0"/>
              <a:pPr/>
              <a:t>2016.10.28.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B6D5-6D29-4294-9847-D34D28A2B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2D2A-8BB3-4227-9A55-2CB08BA65445}" type="datetimeFigureOut">
              <a:rPr lang="hu-HU" smtClean="0"/>
              <a:pPr/>
              <a:t>2016.10.28.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B6D5-6D29-4294-9847-D34D28A2B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2D2A-8BB3-4227-9A55-2CB08BA65445}" type="datetimeFigureOut">
              <a:rPr lang="hu-HU" smtClean="0"/>
              <a:pPr/>
              <a:t>2016.10.28.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B6D5-6D29-4294-9847-D34D28A2B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2D2A-8BB3-4227-9A55-2CB08BA65445}" type="datetimeFigureOut">
              <a:rPr lang="hu-HU" smtClean="0"/>
              <a:pPr/>
              <a:t>2016.10.28.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B6D5-6D29-4294-9847-D34D28A2B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2D2A-8BB3-4227-9A55-2CB08BA65445}" type="datetimeFigureOut">
              <a:rPr lang="hu-HU" smtClean="0"/>
              <a:pPr/>
              <a:t>2016.10.28.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B6D5-6D29-4294-9847-D34D28A2B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2D2A-8BB3-4227-9A55-2CB08BA65445}" type="datetimeFigureOut">
              <a:rPr lang="hu-HU" smtClean="0"/>
              <a:pPr/>
              <a:t>2016.10.28.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B6D5-6D29-4294-9847-D34D28A2B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A2D2A-8BB3-4227-9A55-2CB08BA65445}" type="datetimeFigureOut">
              <a:rPr lang="hu-HU" smtClean="0"/>
              <a:pPr/>
              <a:t>2016.10.28.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0B6D5-6D29-4294-9847-D34D28A2B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6.wav"/><Relationship Id="rId4" Type="http://schemas.openxmlformats.org/officeDocument/2006/relationships/audio" Target="../media/audio4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8.wav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png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2.wav"/><Relationship Id="rId5" Type="http://schemas.openxmlformats.org/officeDocument/2006/relationships/audio" Target="../media/audio11.wav"/><Relationship Id="rId4" Type="http://schemas.openxmlformats.org/officeDocument/2006/relationships/audio" Target="../media/audio10.wav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audio" Target="../media/audio14.wav"/><Relationship Id="rId10" Type="http://schemas.openxmlformats.org/officeDocument/2006/relationships/image" Target="../media/image31.jpeg"/><Relationship Id="rId4" Type="http://schemas.openxmlformats.org/officeDocument/2006/relationships/audio" Target="../media/audio13.wav"/><Relationship Id="rId9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bomb.co.uk/golfbattles/westwood_plane_full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66800" y="457200"/>
            <a:ext cx="7010400" cy="5794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A  mozgatórendszerre </a:t>
            </a:r>
            <a:r>
              <a:rPr lang="hu-HU" sz="3200" b="1" dirty="0">
                <a:latin typeface="Times New Roman" pitchFamily="18" charset="0"/>
                <a:cs typeface="Times New Roman" pitchFamily="18" charset="0"/>
              </a:rPr>
              <a:t>ható erők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76600" y="1676400"/>
            <a:ext cx="38877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hu-HU" sz="3200" b="1" dirty="0">
                <a:solidFill>
                  <a:srgbClr val="C00000"/>
                </a:solidFill>
                <a:latin typeface="Times New Roman" pitchFamily="18" charset="0"/>
              </a:rPr>
              <a:t>Húzó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hu-HU" sz="3200" b="1" dirty="0">
                <a:solidFill>
                  <a:srgbClr val="C00000"/>
                </a:solidFill>
                <a:latin typeface="Times New Roman" pitchFamily="18" charset="0"/>
              </a:rPr>
              <a:t>Nyomó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hu-HU" sz="3200" b="1" dirty="0">
                <a:solidFill>
                  <a:srgbClr val="C00000"/>
                </a:solidFill>
                <a:latin typeface="Times New Roman" pitchFamily="18" charset="0"/>
              </a:rPr>
              <a:t>Nyíró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hu-HU" sz="3200" b="1" dirty="0">
                <a:solidFill>
                  <a:srgbClr val="C00000"/>
                </a:solidFill>
                <a:latin typeface="Times New Roman" pitchFamily="18" charset="0"/>
              </a:rPr>
              <a:t>Csavaró (torziós</a:t>
            </a:r>
            <a:r>
              <a:rPr lang="hu-HU" sz="3200" b="1" dirty="0" smtClean="0">
                <a:solidFill>
                  <a:srgbClr val="C00000"/>
                </a:solidFill>
                <a:latin typeface="Times New Roman" pitchFamily="18" charset="0"/>
              </a:rPr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hu-HU" sz="3200" b="1" dirty="0" smtClean="0">
                <a:solidFill>
                  <a:srgbClr val="C00000"/>
                </a:solidFill>
                <a:latin typeface="Times New Roman" pitchFamily="18" charset="0"/>
              </a:rPr>
              <a:t>Hajlító </a:t>
            </a:r>
            <a:endParaRPr lang="en-GB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14338" name="Picture 2" descr="http://library.thinkquest.org/06aug/02102/stress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49044"/>
            <a:ext cx="8858250" cy="328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675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75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5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75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cal.vet.upenn.edu/projects/saortho/chapter_12/12F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8340"/>
            <a:ext cx="4824536" cy="555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531430" y="181958"/>
            <a:ext cx="2752548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u-HU" sz="2800" dirty="0" smtClean="0"/>
              <a:t>Csont teherbírása</a:t>
            </a:r>
            <a:endParaRPr lang="en-US" sz="2800" dirty="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15043"/>
            <a:ext cx="40862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églalap 5"/>
          <p:cNvSpPr/>
          <p:nvPr/>
        </p:nvSpPr>
        <p:spPr>
          <a:xfrm>
            <a:off x="4932040" y="3510106"/>
            <a:ext cx="4211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Comparison of published human tibia compact bone material properties in axial compression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0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28" y="1192396"/>
            <a:ext cx="339899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4513312" y="1462726"/>
            <a:ext cx="4370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csont felszín =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külső kör felszín-belső kör felszín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729336" y="2614935"/>
            <a:ext cx="2781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i="1" baseline="-25000" dirty="0" err="1">
                <a:latin typeface="Times New Roman" pitchFamily="18" charset="0"/>
                <a:cs typeface="Times New Roman" pitchFamily="18" charset="0"/>
              </a:rPr>
              <a:t>csont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=1,25</a:t>
            </a:r>
            <a:r>
              <a:rPr lang="hu-HU" sz="2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∏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-0,65</a:t>
            </a:r>
            <a:r>
              <a:rPr lang="hu-HU" sz="2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∏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513312" y="3349310"/>
            <a:ext cx="4060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i="1" baseline="-25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csont</a:t>
            </a:r>
            <a:r>
              <a:rPr lang="hu-H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=3,579cm</a:t>
            </a:r>
            <a:r>
              <a:rPr lang="hu-HU" sz="2400" i="1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=0,0003579m</a:t>
            </a:r>
            <a:r>
              <a:rPr lang="hu-HU" sz="2400" i="1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166732" y="4206279"/>
            <a:ext cx="2063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u-HU" sz="2400" i="1" baseline="-25000" dirty="0" err="1" smtClean="0">
                <a:latin typeface="Times New Roman" pitchFamily="18" charset="0"/>
                <a:cs typeface="Times New Roman" pitchFamily="18" charset="0"/>
              </a:rPr>
              <a:t>átlag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=155MPa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364119" y="4936812"/>
            <a:ext cx="1210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F=P•A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513312" y="5805264"/>
            <a:ext cx="3278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800" baseline="-25000" dirty="0" err="1" smtClean="0">
                <a:latin typeface="Times New Roman" pitchFamily="18" charset="0"/>
                <a:cs typeface="Times New Roman" pitchFamily="18" charset="0"/>
              </a:rPr>
              <a:t>nyomóerőmax</a:t>
            </a:r>
            <a:r>
              <a:rPr lang="hu-H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= 55,4kN </a:t>
            </a:r>
          </a:p>
          <a:p>
            <a:pPr algn="ctr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5,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tonna!)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44528" y="404664"/>
            <a:ext cx="952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Példa:</a:t>
            </a:r>
            <a:endParaRPr lang="en-US" sz="24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2987824" y="152863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Tibia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13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40" y="1484784"/>
            <a:ext cx="8299137" cy="425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669585" y="521038"/>
            <a:ext cx="5771645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u-HU" sz="2800" dirty="0" smtClean="0"/>
              <a:t>Sérülés különböző terhelések hatására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513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01788" y="2971800"/>
            <a:ext cx="1139825" cy="1903413"/>
            <a:chOff x="1009" y="1488"/>
            <a:chExt cx="718" cy="1199"/>
          </a:xfrm>
        </p:grpSpPr>
        <p:sp>
          <p:nvSpPr>
            <p:cNvPr id="47108" name="AutoShape 4"/>
            <p:cNvSpPr>
              <a:spLocks noChangeArrowheads="1"/>
            </p:cNvSpPr>
            <p:nvPr/>
          </p:nvSpPr>
          <p:spPr bwMode="auto">
            <a:xfrm rot="-10800000" flipH="1" flipV="1">
              <a:off x="1009" y="1729"/>
              <a:ext cx="718" cy="958"/>
            </a:xfrm>
            <a:custGeom>
              <a:avLst/>
              <a:gdLst>
                <a:gd name="G0" fmla="+- 5379 0 0"/>
                <a:gd name="G1" fmla="+- 21600 0 5379"/>
                <a:gd name="G2" fmla="*/ 5379 1 2"/>
                <a:gd name="G3" fmla="+- 21600 0 G2"/>
                <a:gd name="G4" fmla="+/ 5379 21600 2"/>
                <a:gd name="G5" fmla="+/ G1 0 2"/>
                <a:gd name="G6" fmla="*/ 21600 21600 5379"/>
                <a:gd name="G7" fmla="*/ G6 1 2"/>
                <a:gd name="G8" fmla="+- 21600 0 G7"/>
                <a:gd name="G9" fmla="*/ 21600 1 2"/>
                <a:gd name="G10" fmla="+- 5379 0 G9"/>
                <a:gd name="G11" fmla="?: G10 G8 0"/>
                <a:gd name="G12" fmla="?: G10 G7 21600"/>
                <a:gd name="T0" fmla="*/ 18910 w 21600"/>
                <a:gd name="T1" fmla="*/ 10800 h 21600"/>
                <a:gd name="T2" fmla="*/ 10800 w 21600"/>
                <a:gd name="T3" fmla="*/ 21600 h 21600"/>
                <a:gd name="T4" fmla="*/ 2690 w 21600"/>
                <a:gd name="T5" fmla="*/ 10800 h 21600"/>
                <a:gd name="T6" fmla="*/ 10800 w 21600"/>
                <a:gd name="T7" fmla="*/ 0 h 21600"/>
                <a:gd name="T8" fmla="*/ 4490 w 21600"/>
                <a:gd name="T9" fmla="*/ 4490 h 21600"/>
                <a:gd name="T10" fmla="*/ 17110 w 21600"/>
                <a:gd name="T11" fmla="*/ 1711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79" y="21600"/>
                  </a:lnTo>
                  <a:lnTo>
                    <a:pt x="1622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9" name="Arc 5"/>
            <p:cNvSpPr>
              <a:spLocks/>
            </p:cNvSpPr>
            <p:nvPr/>
          </p:nvSpPr>
          <p:spPr bwMode="auto">
            <a:xfrm rot="2700000">
              <a:off x="1116" y="1476"/>
              <a:ext cx="504" cy="52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 rot="-216383">
            <a:off x="1625600" y="2273300"/>
            <a:ext cx="1011238" cy="1377950"/>
            <a:chOff x="2161" y="994"/>
            <a:chExt cx="637" cy="868"/>
          </a:xfrm>
        </p:grpSpPr>
        <p:sp>
          <p:nvSpPr>
            <p:cNvPr id="47111" name="Freeform 7"/>
            <p:cNvSpPr>
              <a:spLocks/>
            </p:cNvSpPr>
            <p:nvPr/>
          </p:nvSpPr>
          <p:spPr bwMode="auto">
            <a:xfrm>
              <a:off x="2161" y="994"/>
              <a:ext cx="637" cy="725"/>
            </a:xfrm>
            <a:custGeom>
              <a:avLst/>
              <a:gdLst/>
              <a:ahLst/>
              <a:cxnLst>
                <a:cxn ang="0">
                  <a:pos x="12" y="676"/>
                </a:cxn>
                <a:cxn ang="0">
                  <a:pos x="77" y="441"/>
                </a:cxn>
                <a:cxn ang="0">
                  <a:pos x="191" y="311"/>
                </a:cxn>
                <a:cxn ang="0">
                  <a:pos x="223" y="125"/>
                </a:cxn>
                <a:cxn ang="0">
                  <a:pos x="231" y="11"/>
                </a:cxn>
                <a:cxn ang="0">
                  <a:pos x="264" y="3"/>
                </a:cxn>
                <a:cxn ang="0">
                  <a:pos x="401" y="11"/>
                </a:cxn>
                <a:cxn ang="0">
                  <a:pos x="474" y="28"/>
                </a:cxn>
                <a:cxn ang="0">
                  <a:pos x="507" y="36"/>
                </a:cxn>
                <a:cxn ang="0">
                  <a:pos x="499" y="230"/>
                </a:cxn>
                <a:cxn ang="0">
                  <a:pos x="564" y="449"/>
                </a:cxn>
                <a:cxn ang="0">
                  <a:pos x="637" y="571"/>
                </a:cxn>
                <a:cxn ang="0">
                  <a:pos x="628" y="652"/>
                </a:cxn>
                <a:cxn ang="0">
                  <a:pos x="612" y="700"/>
                </a:cxn>
                <a:cxn ang="0">
                  <a:pos x="604" y="725"/>
                </a:cxn>
                <a:cxn ang="0">
                  <a:pos x="207" y="684"/>
                </a:cxn>
                <a:cxn ang="0">
                  <a:pos x="12" y="676"/>
                </a:cxn>
              </a:cxnLst>
              <a:rect l="0" t="0" r="r" b="b"/>
              <a:pathLst>
                <a:path w="637" h="725">
                  <a:moveTo>
                    <a:pt x="12" y="676"/>
                  </a:moveTo>
                  <a:cubicBezTo>
                    <a:pt x="16" y="595"/>
                    <a:pt x="0" y="492"/>
                    <a:pt x="77" y="441"/>
                  </a:cubicBezTo>
                  <a:cubicBezTo>
                    <a:pt x="92" y="396"/>
                    <a:pt x="159" y="358"/>
                    <a:pt x="191" y="311"/>
                  </a:cubicBezTo>
                  <a:cubicBezTo>
                    <a:pt x="211" y="250"/>
                    <a:pt x="217" y="189"/>
                    <a:pt x="223" y="125"/>
                  </a:cubicBezTo>
                  <a:cubicBezTo>
                    <a:pt x="227" y="87"/>
                    <a:pt x="219" y="47"/>
                    <a:pt x="231" y="11"/>
                  </a:cubicBezTo>
                  <a:cubicBezTo>
                    <a:pt x="235" y="0"/>
                    <a:pt x="253" y="6"/>
                    <a:pt x="264" y="3"/>
                  </a:cubicBezTo>
                  <a:cubicBezTo>
                    <a:pt x="310" y="6"/>
                    <a:pt x="356" y="6"/>
                    <a:pt x="401" y="11"/>
                  </a:cubicBezTo>
                  <a:cubicBezTo>
                    <a:pt x="426" y="14"/>
                    <a:pt x="450" y="22"/>
                    <a:pt x="474" y="28"/>
                  </a:cubicBezTo>
                  <a:cubicBezTo>
                    <a:pt x="485" y="31"/>
                    <a:pt x="507" y="36"/>
                    <a:pt x="507" y="36"/>
                  </a:cubicBezTo>
                  <a:cubicBezTo>
                    <a:pt x="504" y="101"/>
                    <a:pt x="499" y="165"/>
                    <a:pt x="499" y="230"/>
                  </a:cubicBezTo>
                  <a:cubicBezTo>
                    <a:pt x="499" y="298"/>
                    <a:pt x="525" y="392"/>
                    <a:pt x="564" y="449"/>
                  </a:cubicBezTo>
                  <a:cubicBezTo>
                    <a:pt x="592" y="490"/>
                    <a:pt x="620" y="523"/>
                    <a:pt x="637" y="571"/>
                  </a:cubicBezTo>
                  <a:cubicBezTo>
                    <a:pt x="634" y="598"/>
                    <a:pt x="633" y="625"/>
                    <a:pt x="628" y="652"/>
                  </a:cubicBezTo>
                  <a:cubicBezTo>
                    <a:pt x="625" y="669"/>
                    <a:pt x="617" y="684"/>
                    <a:pt x="612" y="700"/>
                  </a:cubicBezTo>
                  <a:cubicBezTo>
                    <a:pt x="609" y="708"/>
                    <a:pt x="604" y="725"/>
                    <a:pt x="604" y="725"/>
                  </a:cubicBezTo>
                  <a:cubicBezTo>
                    <a:pt x="472" y="709"/>
                    <a:pt x="339" y="703"/>
                    <a:pt x="207" y="684"/>
                  </a:cubicBezTo>
                  <a:cubicBezTo>
                    <a:pt x="139" y="662"/>
                    <a:pt x="84" y="676"/>
                    <a:pt x="12" y="676"/>
                  </a:cubicBezTo>
                  <a:close/>
                </a:path>
              </a:pathLst>
            </a:custGeom>
            <a:solidFill>
              <a:srgbClr val="FFFF00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2" name="Arc 8"/>
            <p:cNvSpPr>
              <a:spLocks/>
            </p:cNvSpPr>
            <p:nvPr/>
          </p:nvSpPr>
          <p:spPr bwMode="auto">
            <a:xfrm rot="2041320">
              <a:off x="2248" y="1431"/>
              <a:ext cx="518" cy="431"/>
            </a:xfrm>
            <a:custGeom>
              <a:avLst/>
              <a:gdLst>
                <a:gd name="G0" fmla="+- 6337 0 0"/>
                <a:gd name="G1" fmla="+- 0 0 0"/>
                <a:gd name="G2" fmla="+- 21600 0 0"/>
                <a:gd name="T0" fmla="*/ 27576 w 27576"/>
                <a:gd name="T1" fmla="*/ 3931 h 21600"/>
                <a:gd name="T2" fmla="*/ 0 w 27576"/>
                <a:gd name="T3" fmla="*/ 20650 h 21600"/>
                <a:gd name="T4" fmla="*/ 6337 w 27576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576" h="21600" fill="none" extrusionOk="0">
                  <a:moveTo>
                    <a:pt x="27576" y="3931"/>
                  </a:moveTo>
                  <a:cubicBezTo>
                    <a:pt x="25681" y="14170"/>
                    <a:pt x="16750" y="21599"/>
                    <a:pt x="6337" y="21600"/>
                  </a:cubicBezTo>
                  <a:cubicBezTo>
                    <a:pt x="4189" y="21600"/>
                    <a:pt x="2053" y="21279"/>
                    <a:pt x="0" y="20649"/>
                  </a:cubicBezTo>
                </a:path>
                <a:path w="27576" h="21600" stroke="0" extrusionOk="0">
                  <a:moveTo>
                    <a:pt x="27576" y="3931"/>
                  </a:moveTo>
                  <a:cubicBezTo>
                    <a:pt x="25681" y="14170"/>
                    <a:pt x="16750" y="21599"/>
                    <a:pt x="6337" y="21600"/>
                  </a:cubicBezTo>
                  <a:cubicBezTo>
                    <a:pt x="4189" y="21600"/>
                    <a:pt x="2053" y="21279"/>
                    <a:pt x="0" y="20649"/>
                  </a:cubicBezTo>
                  <a:lnTo>
                    <a:pt x="6337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371600" y="35687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171700" y="15240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2171700" y="1981200"/>
            <a:ext cx="0" cy="1447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V="1">
            <a:off x="2171700" y="3733800"/>
            <a:ext cx="0" cy="1447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990600" y="228600"/>
            <a:ext cx="2286000" cy="83099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 dirty="0" smtClean="0"/>
              <a:t>A kompressziós erő mindig merőleges az ízületi felszínre</a:t>
            </a:r>
            <a:endParaRPr lang="en-GB" sz="1600" b="1" dirty="0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505200" y="1524000"/>
            <a:ext cx="1600200" cy="3581400"/>
            <a:chOff x="2208" y="960"/>
            <a:chExt cx="1008" cy="2256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353" y="1872"/>
              <a:ext cx="718" cy="1199"/>
              <a:chOff x="1009" y="1488"/>
              <a:chExt cx="718" cy="1199"/>
            </a:xfrm>
          </p:grpSpPr>
          <p:sp>
            <p:nvSpPr>
              <p:cNvPr id="47120" name="AutoShape 16"/>
              <p:cNvSpPr>
                <a:spLocks noChangeArrowheads="1"/>
              </p:cNvSpPr>
              <p:nvPr/>
            </p:nvSpPr>
            <p:spPr bwMode="auto">
              <a:xfrm rot="-10800000" flipH="1" flipV="1">
                <a:off x="1009" y="1729"/>
                <a:ext cx="718" cy="958"/>
              </a:xfrm>
              <a:custGeom>
                <a:avLst/>
                <a:gdLst>
                  <a:gd name="G0" fmla="+- 5379 0 0"/>
                  <a:gd name="G1" fmla="+- 21600 0 5379"/>
                  <a:gd name="G2" fmla="*/ 5379 1 2"/>
                  <a:gd name="G3" fmla="+- 21600 0 G2"/>
                  <a:gd name="G4" fmla="+/ 5379 21600 2"/>
                  <a:gd name="G5" fmla="+/ G1 0 2"/>
                  <a:gd name="G6" fmla="*/ 21600 21600 5379"/>
                  <a:gd name="G7" fmla="*/ G6 1 2"/>
                  <a:gd name="G8" fmla="+- 21600 0 G7"/>
                  <a:gd name="G9" fmla="*/ 21600 1 2"/>
                  <a:gd name="G10" fmla="+- 5379 0 G9"/>
                  <a:gd name="G11" fmla="?: G10 G8 0"/>
                  <a:gd name="G12" fmla="?: G10 G7 21600"/>
                  <a:gd name="T0" fmla="*/ 18910 w 21600"/>
                  <a:gd name="T1" fmla="*/ 10800 h 21600"/>
                  <a:gd name="T2" fmla="*/ 10800 w 21600"/>
                  <a:gd name="T3" fmla="*/ 21600 h 21600"/>
                  <a:gd name="T4" fmla="*/ 2690 w 21600"/>
                  <a:gd name="T5" fmla="*/ 10800 h 21600"/>
                  <a:gd name="T6" fmla="*/ 10800 w 21600"/>
                  <a:gd name="T7" fmla="*/ 0 h 21600"/>
                  <a:gd name="T8" fmla="*/ 4490 w 21600"/>
                  <a:gd name="T9" fmla="*/ 4490 h 21600"/>
                  <a:gd name="T10" fmla="*/ 17110 w 21600"/>
                  <a:gd name="T11" fmla="*/ 1711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79" y="21600"/>
                    </a:lnTo>
                    <a:lnTo>
                      <a:pt x="1622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1" name="Arc 17"/>
              <p:cNvSpPr>
                <a:spLocks/>
              </p:cNvSpPr>
              <p:nvPr/>
            </p:nvSpPr>
            <p:spPr bwMode="auto">
              <a:xfrm rot="2700000">
                <a:off x="1116" y="1476"/>
                <a:ext cx="504" cy="52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 rot="-216383">
              <a:off x="2368" y="1432"/>
              <a:ext cx="637" cy="868"/>
              <a:chOff x="2161" y="994"/>
              <a:chExt cx="637" cy="868"/>
            </a:xfrm>
          </p:grpSpPr>
          <p:sp>
            <p:nvSpPr>
              <p:cNvPr id="47123" name="Freeform 19"/>
              <p:cNvSpPr>
                <a:spLocks/>
              </p:cNvSpPr>
              <p:nvPr/>
            </p:nvSpPr>
            <p:spPr bwMode="auto">
              <a:xfrm>
                <a:off x="2161" y="994"/>
                <a:ext cx="637" cy="725"/>
              </a:xfrm>
              <a:custGeom>
                <a:avLst/>
                <a:gdLst/>
                <a:ahLst/>
                <a:cxnLst>
                  <a:cxn ang="0">
                    <a:pos x="12" y="676"/>
                  </a:cxn>
                  <a:cxn ang="0">
                    <a:pos x="77" y="441"/>
                  </a:cxn>
                  <a:cxn ang="0">
                    <a:pos x="191" y="311"/>
                  </a:cxn>
                  <a:cxn ang="0">
                    <a:pos x="223" y="125"/>
                  </a:cxn>
                  <a:cxn ang="0">
                    <a:pos x="231" y="11"/>
                  </a:cxn>
                  <a:cxn ang="0">
                    <a:pos x="264" y="3"/>
                  </a:cxn>
                  <a:cxn ang="0">
                    <a:pos x="401" y="11"/>
                  </a:cxn>
                  <a:cxn ang="0">
                    <a:pos x="474" y="28"/>
                  </a:cxn>
                  <a:cxn ang="0">
                    <a:pos x="507" y="36"/>
                  </a:cxn>
                  <a:cxn ang="0">
                    <a:pos x="499" y="230"/>
                  </a:cxn>
                  <a:cxn ang="0">
                    <a:pos x="564" y="449"/>
                  </a:cxn>
                  <a:cxn ang="0">
                    <a:pos x="637" y="571"/>
                  </a:cxn>
                  <a:cxn ang="0">
                    <a:pos x="628" y="652"/>
                  </a:cxn>
                  <a:cxn ang="0">
                    <a:pos x="612" y="700"/>
                  </a:cxn>
                  <a:cxn ang="0">
                    <a:pos x="604" y="725"/>
                  </a:cxn>
                  <a:cxn ang="0">
                    <a:pos x="207" y="684"/>
                  </a:cxn>
                  <a:cxn ang="0">
                    <a:pos x="12" y="676"/>
                  </a:cxn>
                </a:cxnLst>
                <a:rect l="0" t="0" r="r" b="b"/>
                <a:pathLst>
                  <a:path w="637" h="725">
                    <a:moveTo>
                      <a:pt x="12" y="676"/>
                    </a:moveTo>
                    <a:cubicBezTo>
                      <a:pt x="16" y="595"/>
                      <a:pt x="0" y="492"/>
                      <a:pt x="77" y="441"/>
                    </a:cubicBezTo>
                    <a:cubicBezTo>
                      <a:pt x="92" y="396"/>
                      <a:pt x="159" y="358"/>
                      <a:pt x="191" y="311"/>
                    </a:cubicBezTo>
                    <a:cubicBezTo>
                      <a:pt x="211" y="250"/>
                      <a:pt x="217" y="189"/>
                      <a:pt x="223" y="125"/>
                    </a:cubicBezTo>
                    <a:cubicBezTo>
                      <a:pt x="227" y="87"/>
                      <a:pt x="219" y="47"/>
                      <a:pt x="231" y="11"/>
                    </a:cubicBezTo>
                    <a:cubicBezTo>
                      <a:pt x="235" y="0"/>
                      <a:pt x="253" y="6"/>
                      <a:pt x="264" y="3"/>
                    </a:cubicBezTo>
                    <a:cubicBezTo>
                      <a:pt x="310" y="6"/>
                      <a:pt x="356" y="6"/>
                      <a:pt x="401" y="11"/>
                    </a:cubicBezTo>
                    <a:cubicBezTo>
                      <a:pt x="426" y="14"/>
                      <a:pt x="450" y="22"/>
                      <a:pt x="474" y="28"/>
                    </a:cubicBezTo>
                    <a:cubicBezTo>
                      <a:pt x="485" y="31"/>
                      <a:pt x="507" y="36"/>
                      <a:pt x="507" y="36"/>
                    </a:cubicBezTo>
                    <a:cubicBezTo>
                      <a:pt x="504" y="101"/>
                      <a:pt x="499" y="165"/>
                      <a:pt x="499" y="230"/>
                    </a:cubicBezTo>
                    <a:cubicBezTo>
                      <a:pt x="499" y="298"/>
                      <a:pt x="525" y="392"/>
                      <a:pt x="564" y="449"/>
                    </a:cubicBezTo>
                    <a:cubicBezTo>
                      <a:pt x="592" y="490"/>
                      <a:pt x="620" y="523"/>
                      <a:pt x="637" y="571"/>
                    </a:cubicBezTo>
                    <a:cubicBezTo>
                      <a:pt x="634" y="598"/>
                      <a:pt x="633" y="625"/>
                      <a:pt x="628" y="652"/>
                    </a:cubicBezTo>
                    <a:cubicBezTo>
                      <a:pt x="625" y="669"/>
                      <a:pt x="617" y="684"/>
                      <a:pt x="612" y="700"/>
                    </a:cubicBezTo>
                    <a:cubicBezTo>
                      <a:pt x="609" y="708"/>
                      <a:pt x="604" y="725"/>
                      <a:pt x="604" y="725"/>
                    </a:cubicBezTo>
                    <a:cubicBezTo>
                      <a:pt x="472" y="709"/>
                      <a:pt x="339" y="703"/>
                      <a:pt x="207" y="684"/>
                    </a:cubicBezTo>
                    <a:cubicBezTo>
                      <a:pt x="139" y="662"/>
                      <a:pt x="84" y="676"/>
                      <a:pt x="12" y="676"/>
                    </a:cubicBezTo>
                    <a:close/>
                  </a:path>
                </a:pathLst>
              </a:custGeom>
              <a:solidFill>
                <a:srgbClr val="FFFF00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4" name="Arc 20"/>
              <p:cNvSpPr>
                <a:spLocks/>
              </p:cNvSpPr>
              <p:nvPr/>
            </p:nvSpPr>
            <p:spPr bwMode="auto">
              <a:xfrm rot="2041320">
                <a:off x="2248" y="1431"/>
                <a:ext cx="518" cy="431"/>
              </a:xfrm>
              <a:custGeom>
                <a:avLst/>
                <a:gdLst>
                  <a:gd name="G0" fmla="+- 6337 0 0"/>
                  <a:gd name="G1" fmla="+- 0 0 0"/>
                  <a:gd name="G2" fmla="+- 21600 0 0"/>
                  <a:gd name="T0" fmla="*/ 27576 w 27576"/>
                  <a:gd name="T1" fmla="*/ 3931 h 21600"/>
                  <a:gd name="T2" fmla="*/ 0 w 27576"/>
                  <a:gd name="T3" fmla="*/ 20650 h 21600"/>
                  <a:gd name="T4" fmla="*/ 6337 w 2757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576" h="21600" fill="none" extrusionOk="0">
                    <a:moveTo>
                      <a:pt x="27576" y="3931"/>
                    </a:moveTo>
                    <a:cubicBezTo>
                      <a:pt x="25681" y="14170"/>
                      <a:pt x="16750" y="21599"/>
                      <a:pt x="6337" y="21600"/>
                    </a:cubicBezTo>
                    <a:cubicBezTo>
                      <a:pt x="4189" y="21600"/>
                      <a:pt x="2053" y="21279"/>
                      <a:pt x="0" y="20649"/>
                    </a:cubicBezTo>
                  </a:path>
                  <a:path w="27576" h="21600" stroke="0" extrusionOk="0">
                    <a:moveTo>
                      <a:pt x="27576" y="3931"/>
                    </a:moveTo>
                    <a:cubicBezTo>
                      <a:pt x="25681" y="14170"/>
                      <a:pt x="16750" y="21599"/>
                      <a:pt x="6337" y="21600"/>
                    </a:cubicBezTo>
                    <a:cubicBezTo>
                      <a:pt x="4189" y="21600"/>
                      <a:pt x="2053" y="21279"/>
                      <a:pt x="0" y="20649"/>
                    </a:cubicBezTo>
                    <a:lnTo>
                      <a:pt x="6337" y="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>
              <a:off x="2208" y="2248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>
              <a:off x="2712" y="960"/>
              <a:ext cx="0" cy="2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27" name="Line 23"/>
          <p:cNvSpPr>
            <a:spLocks noChangeShapeType="1"/>
          </p:cNvSpPr>
          <p:nvPr/>
        </p:nvSpPr>
        <p:spPr bwMode="auto">
          <a:xfrm flipH="1">
            <a:off x="4343400" y="3200400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3276600" y="3886200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715000" y="1524000"/>
            <a:ext cx="1600200" cy="3581400"/>
            <a:chOff x="3600" y="960"/>
            <a:chExt cx="1008" cy="2256"/>
          </a:xfrm>
        </p:grpSpPr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3745" y="1872"/>
              <a:ext cx="718" cy="1199"/>
              <a:chOff x="1009" y="1488"/>
              <a:chExt cx="718" cy="1199"/>
            </a:xfrm>
          </p:grpSpPr>
          <p:sp>
            <p:nvSpPr>
              <p:cNvPr id="47131" name="AutoShape 27"/>
              <p:cNvSpPr>
                <a:spLocks noChangeArrowheads="1"/>
              </p:cNvSpPr>
              <p:nvPr/>
            </p:nvSpPr>
            <p:spPr bwMode="auto">
              <a:xfrm rot="-10800000" flipH="1" flipV="1">
                <a:off x="1009" y="1729"/>
                <a:ext cx="718" cy="958"/>
              </a:xfrm>
              <a:custGeom>
                <a:avLst/>
                <a:gdLst>
                  <a:gd name="G0" fmla="+- 5379 0 0"/>
                  <a:gd name="G1" fmla="+- 21600 0 5379"/>
                  <a:gd name="G2" fmla="*/ 5379 1 2"/>
                  <a:gd name="G3" fmla="+- 21600 0 G2"/>
                  <a:gd name="G4" fmla="+/ 5379 21600 2"/>
                  <a:gd name="G5" fmla="+/ G1 0 2"/>
                  <a:gd name="G6" fmla="*/ 21600 21600 5379"/>
                  <a:gd name="G7" fmla="*/ G6 1 2"/>
                  <a:gd name="G8" fmla="+- 21600 0 G7"/>
                  <a:gd name="G9" fmla="*/ 21600 1 2"/>
                  <a:gd name="G10" fmla="+- 5379 0 G9"/>
                  <a:gd name="G11" fmla="?: G10 G8 0"/>
                  <a:gd name="G12" fmla="?: G10 G7 21600"/>
                  <a:gd name="T0" fmla="*/ 18910 w 21600"/>
                  <a:gd name="T1" fmla="*/ 10800 h 21600"/>
                  <a:gd name="T2" fmla="*/ 10800 w 21600"/>
                  <a:gd name="T3" fmla="*/ 21600 h 21600"/>
                  <a:gd name="T4" fmla="*/ 2690 w 21600"/>
                  <a:gd name="T5" fmla="*/ 10800 h 21600"/>
                  <a:gd name="T6" fmla="*/ 10800 w 21600"/>
                  <a:gd name="T7" fmla="*/ 0 h 21600"/>
                  <a:gd name="T8" fmla="*/ 4490 w 21600"/>
                  <a:gd name="T9" fmla="*/ 4490 h 21600"/>
                  <a:gd name="T10" fmla="*/ 17110 w 21600"/>
                  <a:gd name="T11" fmla="*/ 1711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79" y="21600"/>
                    </a:lnTo>
                    <a:lnTo>
                      <a:pt x="1622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2" name="Arc 28"/>
              <p:cNvSpPr>
                <a:spLocks/>
              </p:cNvSpPr>
              <p:nvPr/>
            </p:nvSpPr>
            <p:spPr bwMode="auto">
              <a:xfrm rot="2700000">
                <a:off x="1116" y="1476"/>
                <a:ext cx="504" cy="52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 rot="-216383">
              <a:off x="3760" y="1432"/>
              <a:ext cx="637" cy="868"/>
              <a:chOff x="2161" y="994"/>
              <a:chExt cx="637" cy="868"/>
            </a:xfrm>
          </p:grpSpPr>
          <p:sp>
            <p:nvSpPr>
              <p:cNvPr id="47134" name="Freeform 30"/>
              <p:cNvSpPr>
                <a:spLocks/>
              </p:cNvSpPr>
              <p:nvPr/>
            </p:nvSpPr>
            <p:spPr bwMode="auto">
              <a:xfrm>
                <a:off x="2161" y="994"/>
                <a:ext cx="637" cy="725"/>
              </a:xfrm>
              <a:custGeom>
                <a:avLst/>
                <a:gdLst/>
                <a:ahLst/>
                <a:cxnLst>
                  <a:cxn ang="0">
                    <a:pos x="12" y="676"/>
                  </a:cxn>
                  <a:cxn ang="0">
                    <a:pos x="77" y="441"/>
                  </a:cxn>
                  <a:cxn ang="0">
                    <a:pos x="191" y="311"/>
                  </a:cxn>
                  <a:cxn ang="0">
                    <a:pos x="223" y="125"/>
                  </a:cxn>
                  <a:cxn ang="0">
                    <a:pos x="231" y="11"/>
                  </a:cxn>
                  <a:cxn ang="0">
                    <a:pos x="264" y="3"/>
                  </a:cxn>
                  <a:cxn ang="0">
                    <a:pos x="401" y="11"/>
                  </a:cxn>
                  <a:cxn ang="0">
                    <a:pos x="474" y="28"/>
                  </a:cxn>
                  <a:cxn ang="0">
                    <a:pos x="507" y="36"/>
                  </a:cxn>
                  <a:cxn ang="0">
                    <a:pos x="499" y="230"/>
                  </a:cxn>
                  <a:cxn ang="0">
                    <a:pos x="564" y="449"/>
                  </a:cxn>
                  <a:cxn ang="0">
                    <a:pos x="637" y="571"/>
                  </a:cxn>
                  <a:cxn ang="0">
                    <a:pos x="628" y="652"/>
                  </a:cxn>
                  <a:cxn ang="0">
                    <a:pos x="612" y="700"/>
                  </a:cxn>
                  <a:cxn ang="0">
                    <a:pos x="604" y="725"/>
                  </a:cxn>
                  <a:cxn ang="0">
                    <a:pos x="207" y="684"/>
                  </a:cxn>
                  <a:cxn ang="0">
                    <a:pos x="12" y="676"/>
                  </a:cxn>
                </a:cxnLst>
                <a:rect l="0" t="0" r="r" b="b"/>
                <a:pathLst>
                  <a:path w="637" h="725">
                    <a:moveTo>
                      <a:pt x="12" y="676"/>
                    </a:moveTo>
                    <a:cubicBezTo>
                      <a:pt x="16" y="595"/>
                      <a:pt x="0" y="492"/>
                      <a:pt x="77" y="441"/>
                    </a:cubicBezTo>
                    <a:cubicBezTo>
                      <a:pt x="92" y="396"/>
                      <a:pt x="159" y="358"/>
                      <a:pt x="191" y="311"/>
                    </a:cubicBezTo>
                    <a:cubicBezTo>
                      <a:pt x="211" y="250"/>
                      <a:pt x="217" y="189"/>
                      <a:pt x="223" y="125"/>
                    </a:cubicBezTo>
                    <a:cubicBezTo>
                      <a:pt x="227" y="87"/>
                      <a:pt x="219" y="47"/>
                      <a:pt x="231" y="11"/>
                    </a:cubicBezTo>
                    <a:cubicBezTo>
                      <a:pt x="235" y="0"/>
                      <a:pt x="253" y="6"/>
                      <a:pt x="264" y="3"/>
                    </a:cubicBezTo>
                    <a:cubicBezTo>
                      <a:pt x="310" y="6"/>
                      <a:pt x="356" y="6"/>
                      <a:pt x="401" y="11"/>
                    </a:cubicBezTo>
                    <a:cubicBezTo>
                      <a:pt x="426" y="14"/>
                      <a:pt x="450" y="22"/>
                      <a:pt x="474" y="28"/>
                    </a:cubicBezTo>
                    <a:cubicBezTo>
                      <a:pt x="485" y="31"/>
                      <a:pt x="507" y="36"/>
                      <a:pt x="507" y="36"/>
                    </a:cubicBezTo>
                    <a:cubicBezTo>
                      <a:pt x="504" y="101"/>
                      <a:pt x="499" y="165"/>
                      <a:pt x="499" y="230"/>
                    </a:cubicBezTo>
                    <a:cubicBezTo>
                      <a:pt x="499" y="298"/>
                      <a:pt x="525" y="392"/>
                      <a:pt x="564" y="449"/>
                    </a:cubicBezTo>
                    <a:cubicBezTo>
                      <a:pt x="592" y="490"/>
                      <a:pt x="620" y="523"/>
                      <a:pt x="637" y="571"/>
                    </a:cubicBezTo>
                    <a:cubicBezTo>
                      <a:pt x="634" y="598"/>
                      <a:pt x="633" y="625"/>
                      <a:pt x="628" y="652"/>
                    </a:cubicBezTo>
                    <a:cubicBezTo>
                      <a:pt x="625" y="669"/>
                      <a:pt x="617" y="684"/>
                      <a:pt x="612" y="700"/>
                    </a:cubicBezTo>
                    <a:cubicBezTo>
                      <a:pt x="609" y="708"/>
                      <a:pt x="604" y="725"/>
                      <a:pt x="604" y="725"/>
                    </a:cubicBezTo>
                    <a:cubicBezTo>
                      <a:pt x="472" y="709"/>
                      <a:pt x="339" y="703"/>
                      <a:pt x="207" y="684"/>
                    </a:cubicBezTo>
                    <a:cubicBezTo>
                      <a:pt x="139" y="662"/>
                      <a:pt x="84" y="676"/>
                      <a:pt x="12" y="676"/>
                    </a:cubicBezTo>
                    <a:close/>
                  </a:path>
                </a:pathLst>
              </a:custGeom>
              <a:solidFill>
                <a:srgbClr val="FFFF00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5" name="Arc 31"/>
              <p:cNvSpPr>
                <a:spLocks/>
              </p:cNvSpPr>
              <p:nvPr/>
            </p:nvSpPr>
            <p:spPr bwMode="auto">
              <a:xfrm rot="2041320">
                <a:off x="2248" y="1431"/>
                <a:ext cx="518" cy="431"/>
              </a:xfrm>
              <a:custGeom>
                <a:avLst/>
                <a:gdLst>
                  <a:gd name="G0" fmla="+- 6337 0 0"/>
                  <a:gd name="G1" fmla="+- 0 0 0"/>
                  <a:gd name="G2" fmla="+- 21600 0 0"/>
                  <a:gd name="T0" fmla="*/ 27576 w 27576"/>
                  <a:gd name="T1" fmla="*/ 3931 h 21600"/>
                  <a:gd name="T2" fmla="*/ 0 w 27576"/>
                  <a:gd name="T3" fmla="*/ 20650 h 21600"/>
                  <a:gd name="T4" fmla="*/ 6337 w 2757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576" h="21600" fill="none" extrusionOk="0">
                    <a:moveTo>
                      <a:pt x="27576" y="3931"/>
                    </a:moveTo>
                    <a:cubicBezTo>
                      <a:pt x="25681" y="14170"/>
                      <a:pt x="16750" y="21599"/>
                      <a:pt x="6337" y="21600"/>
                    </a:cubicBezTo>
                    <a:cubicBezTo>
                      <a:pt x="4189" y="21600"/>
                      <a:pt x="2053" y="21279"/>
                      <a:pt x="0" y="20649"/>
                    </a:cubicBezTo>
                  </a:path>
                  <a:path w="27576" h="21600" stroke="0" extrusionOk="0">
                    <a:moveTo>
                      <a:pt x="27576" y="3931"/>
                    </a:moveTo>
                    <a:cubicBezTo>
                      <a:pt x="25681" y="14170"/>
                      <a:pt x="16750" y="21599"/>
                      <a:pt x="6337" y="21600"/>
                    </a:cubicBezTo>
                    <a:cubicBezTo>
                      <a:pt x="4189" y="21600"/>
                      <a:pt x="2053" y="21279"/>
                      <a:pt x="0" y="20649"/>
                    </a:cubicBezTo>
                    <a:lnTo>
                      <a:pt x="6337" y="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36" name="Line 32"/>
            <p:cNvSpPr>
              <a:spLocks noChangeShapeType="1"/>
            </p:cNvSpPr>
            <p:nvPr/>
          </p:nvSpPr>
          <p:spPr bwMode="auto">
            <a:xfrm>
              <a:off x="3600" y="2248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Line 33"/>
            <p:cNvSpPr>
              <a:spLocks noChangeShapeType="1"/>
            </p:cNvSpPr>
            <p:nvPr/>
          </p:nvSpPr>
          <p:spPr bwMode="auto">
            <a:xfrm>
              <a:off x="4104" y="960"/>
              <a:ext cx="0" cy="2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38" name="Line 34"/>
          <p:cNvSpPr>
            <a:spLocks noChangeShapeType="1"/>
          </p:cNvSpPr>
          <p:nvPr/>
        </p:nvSpPr>
        <p:spPr bwMode="auto">
          <a:xfrm flipV="1">
            <a:off x="6515100" y="1676400"/>
            <a:ext cx="0" cy="1447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>
            <a:off x="6515100" y="3733800"/>
            <a:ext cx="0" cy="1447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5715000" y="228600"/>
            <a:ext cx="2286000" cy="83099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 dirty="0"/>
              <a:t>A húzóerő mindig merőleges az ízületi felszínre </a:t>
            </a:r>
            <a:endParaRPr lang="en-GB" sz="1600" b="1" dirty="0"/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3352800" y="228600"/>
            <a:ext cx="2286000" cy="83099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 dirty="0" smtClean="0"/>
              <a:t>A nyíróerő mindig párhuzamos az ízületi felszínnel</a:t>
            </a:r>
            <a:endParaRPr lang="en-GB" sz="1600" b="1" dirty="0"/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228600" y="3200400"/>
            <a:ext cx="13716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 dirty="0" smtClean="0"/>
              <a:t>Ízületi felszín</a:t>
            </a:r>
            <a:endParaRPr lang="en-GB" sz="16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187624" y="6093296"/>
            <a:ext cx="6876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Nagyobb kompressziós erő stabilizálja az ízületet a </a:t>
            </a:r>
            <a:r>
              <a:rPr lang="hu-HU" smtClean="0"/>
              <a:t>nyíróerővel szemben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078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IETTE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IETTE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IETTE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 animBg="1"/>
      <p:bldP spid="47114" grpId="0" animBg="1"/>
      <p:bldP spid="47115" grpId="0" animBg="1"/>
      <p:bldP spid="47116" grpId="0" animBg="1"/>
      <p:bldP spid="47117" grpId="0" animBg="1" autoUpdateAnimBg="0"/>
      <p:bldP spid="47127" grpId="0" animBg="1"/>
      <p:bldP spid="47128" grpId="0" animBg="1"/>
      <p:bldP spid="47138" grpId="0" animBg="1"/>
      <p:bldP spid="47139" grpId="0" animBg="1"/>
      <p:bldP spid="47140" grpId="0" animBg="1" autoUpdateAnimBg="0"/>
      <p:bldP spid="47141" grpId="0" animBg="1" autoUpdateAnimBg="0"/>
      <p:bldP spid="47142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1219200"/>
            <a:ext cx="1600200" cy="3581400"/>
            <a:chOff x="3600" y="960"/>
            <a:chExt cx="1008" cy="225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745" y="1872"/>
              <a:ext cx="718" cy="1199"/>
              <a:chOff x="1009" y="1488"/>
              <a:chExt cx="718" cy="1199"/>
            </a:xfrm>
          </p:grpSpPr>
          <p:sp>
            <p:nvSpPr>
              <p:cNvPr id="48133" name="AutoShape 5"/>
              <p:cNvSpPr>
                <a:spLocks noChangeArrowheads="1"/>
              </p:cNvSpPr>
              <p:nvPr/>
            </p:nvSpPr>
            <p:spPr bwMode="auto">
              <a:xfrm rot="-10800000" flipH="1" flipV="1">
                <a:off x="1009" y="1729"/>
                <a:ext cx="718" cy="958"/>
              </a:xfrm>
              <a:custGeom>
                <a:avLst/>
                <a:gdLst>
                  <a:gd name="G0" fmla="+- 5379 0 0"/>
                  <a:gd name="G1" fmla="+- 21600 0 5379"/>
                  <a:gd name="G2" fmla="*/ 5379 1 2"/>
                  <a:gd name="G3" fmla="+- 21600 0 G2"/>
                  <a:gd name="G4" fmla="+/ 5379 21600 2"/>
                  <a:gd name="G5" fmla="+/ G1 0 2"/>
                  <a:gd name="G6" fmla="*/ 21600 21600 5379"/>
                  <a:gd name="G7" fmla="*/ G6 1 2"/>
                  <a:gd name="G8" fmla="+- 21600 0 G7"/>
                  <a:gd name="G9" fmla="*/ 21600 1 2"/>
                  <a:gd name="G10" fmla="+- 5379 0 G9"/>
                  <a:gd name="G11" fmla="?: G10 G8 0"/>
                  <a:gd name="G12" fmla="?: G10 G7 21600"/>
                  <a:gd name="T0" fmla="*/ 18910 w 21600"/>
                  <a:gd name="T1" fmla="*/ 10800 h 21600"/>
                  <a:gd name="T2" fmla="*/ 10800 w 21600"/>
                  <a:gd name="T3" fmla="*/ 21600 h 21600"/>
                  <a:gd name="T4" fmla="*/ 2690 w 21600"/>
                  <a:gd name="T5" fmla="*/ 10800 h 21600"/>
                  <a:gd name="T6" fmla="*/ 10800 w 21600"/>
                  <a:gd name="T7" fmla="*/ 0 h 21600"/>
                  <a:gd name="T8" fmla="*/ 4490 w 21600"/>
                  <a:gd name="T9" fmla="*/ 4490 h 21600"/>
                  <a:gd name="T10" fmla="*/ 17110 w 21600"/>
                  <a:gd name="T11" fmla="*/ 1711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79" y="21600"/>
                    </a:lnTo>
                    <a:lnTo>
                      <a:pt x="1622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34" name="Arc 6"/>
              <p:cNvSpPr>
                <a:spLocks/>
              </p:cNvSpPr>
              <p:nvPr/>
            </p:nvSpPr>
            <p:spPr bwMode="auto">
              <a:xfrm rot="2700000">
                <a:off x="1116" y="1476"/>
                <a:ext cx="504" cy="52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 rot="-216383">
              <a:off x="3760" y="1432"/>
              <a:ext cx="637" cy="868"/>
              <a:chOff x="2161" y="994"/>
              <a:chExt cx="637" cy="868"/>
            </a:xfrm>
          </p:grpSpPr>
          <p:sp>
            <p:nvSpPr>
              <p:cNvPr id="48136" name="Freeform 8"/>
              <p:cNvSpPr>
                <a:spLocks/>
              </p:cNvSpPr>
              <p:nvPr/>
            </p:nvSpPr>
            <p:spPr bwMode="auto">
              <a:xfrm>
                <a:off x="2161" y="994"/>
                <a:ext cx="637" cy="725"/>
              </a:xfrm>
              <a:custGeom>
                <a:avLst/>
                <a:gdLst/>
                <a:ahLst/>
                <a:cxnLst>
                  <a:cxn ang="0">
                    <a:pos x="12" y="676"/>
                  </a:cxn>
                  <a:cxn ang="0">
                    <a:pos x="77" y="441"/>
                  </a:cxn>
                  <a:cxn ang="0">
                    <a:pos x="191" y="311"/>
                  </a:cxn>
                  <a:cxn ang="0">
                    <a:pos x="223" y="125"/>
                  </a:cxn>
                  <a:cxn ang="0">
                    <a:pos x="231" y="11"/>
                  </a:cxn>
                  <a:cxn ang="0">
                    <a:pos x="264" y="3"/>
                  </a:cxn>
                  <a:cxn ang="0">
                    <a:pos x="401" y="11"/>
                  </a:cxn>
                  <a:cxn ang="0">
                    <a:pos x="474" y="28"/>
                  </a:cxn>
                  <a:cxn ang="0">
                    <a:pos x="507" y="36"/>
                  </a:cxn>
                  <a:cxn ang="0">
                    <a:pos x="499" y="230"/>
                  </a:cxn>
                  <a:cxn ang="0">
                    <a:pos x="564" y="449"/>
                  </a:cxn>
                  <a:cxn ang="0">
                    <a:pos x="637" y="571"/>
                  </a:cxn>
                  <a:cxn ang="0">
                    <a:pos x="628" y="652"/>
                  </a:cxn>
                  <a:cxn ang="0">
                    <a:pos x="612" y="700"/>
                  </a:cxn>
                  <a:cxn ang="0">
                    <a:pos x="604" y="725"/>
                  </a:cxn>
                  <a:cxn ang="0">
                    <a:pos x="207" y="684"/>
                  </a:cxn>
                  <a:cxn ang="0">
                    <a:pos x="12" y="676"/>
                  </a:cxn>
                </a:cxnLst>
                <a:rect l="0" t="0" r="r" b="b"/>
                <a:pathLst>
                  <a:path w="637" h="725">
                    <a:moveTo>
                      <a:pt x="12" y="676"/>
                    </a:moveTo>
                    <a:cubicBezTo>
                      <a:pt x="16" y="595"/>
                      <a:pt x="0" y="492"/>
                      <a:pt x="77" y="441"/>
                    </a:cubicBezTo>
                    <a:cubicBezTo>
                      <a:pt x="92" y="396"/>
                      <a:pt x="159" y="358"/>
                      <a:pt x="191" y="311"/>
                    </a:cubicBezTo>
                    <a:cubicBezTo>
                      <a:pt x="211" y="250"/>
                      <a:pt x="217" y="189"/>
                      <a:pt x="223" y="125"/>
                    </a:cubicBezTo>
                    <a:cubicBezTo>
                      <a:pt x="227" y="87"/>
                      <a:pt x="219" y="47"/>
                      <a:pt x="231" y="11"/>
                    </a:cubicBezTo>
                    <a:cubicBezTo>
                      <a:pt x="235" y="0"/>
                      <a:pt x="253" y="6"/>
                      <a:pt x="264" y="3"/>
                    </a:cubicBezTo>
                    <a:cubicBezTo>
                      <a:pt x="310" y="6"/>
                      <a:pt x="356" y="6"/>
                      <a:pt x="401" y="11"/>
                    </a:cubicBezTo>
                    <a:cubicBezTo>
                      <a:pt x="426" y="14"/>
                      <a:pt x="450" y="22"/>
                      <a:pt x="474" y="28"/>
                    </a:cubicBezTo>
                    <a:cubicBezTo>
                      <a:pt x="485" y="31"/>
                      <a:pt x="507" y="36"/>
                      <a:pt x="507" y="36"/>
                    </a:cubicBezTo>
                    <a:cubicBezTo>
                      <a:pt x="504" y="101"/>
                      <a:pt x="499" y="165"/>
                      <a:pt x="499" y="230"/>
                    </a:cubicBezTo>
                    <a:cubicBezTo>
                      <a:pt x="499" y="298"/>
                      <a:pt x="525" y="392"/>
                      <a:pt x="564" y="449"/>
                    </a:cubicBezTo>
                    <a:cubicBezTo>
                      <a:pt x="592" y="490"/>
                      <a:pt x="620" y="523"/>
                      <a:pt x="637" y="571"/>
                    </a:cubicBezTo>
                    <a:cubicBezTo>
                      <a:pt x="634" y="598"/>
                      <a:pt x="633" y="625"/>
                      <a:pt x="628" y="652"/>
                    </a:cubicBezTo>
                    <a:cubicBezTo>
                      <a:pt x="625" y="669"/>
                      <a:pt x="617" y="684"/>
                      <a:pt x="612" y="700"/>
                    </a:cubicBezTo>
                    <a:cubicBezTo>
                      <a:pt x="609" y="708"/>
                      <a:pt x="604" y="725"/>
                      <a:pt x="604" y="725"/>
                    </a:cubicBezTo>
                    <a:cubicBezTo>
                      <a:pt x="472" y="709"/>
                      <a:pt x="339" y="703"/>
                      <a:pt x="207" y="684"/>
                    </a:cubicBezTo>
                    <a:cubicBezTo>
                      <a:pt x="139" y="662"/>
                      <a:pt x="84" y="676"/>
                      <a:pt x="12" y="676"/>
                    </a:cubicBezTo>
                    <a:close/>
                  </a:path>
                </a:pathLst>
              </a:custGeom>
              <a:solidFill>
                <a:srgbClr val="FFFF00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37" name="Arc 9"/>
              <p:cNvSpPr>
                <a:spLocks/>
              </p:cNvSpPr>
              <p:nvPr/>
            </p:nvSpPr>
            <p:spPr bwMode="auto">
              <a:xfrm rot="2041320">
                <a:off x="2248" y="1431"/>
                <a:ext cx="518" cy="431"/>
              </a:xfrm>
              <a:custGeom>
                <a:avLst/>
                <a:gdLst>
                  <a:gd name="G0" fmla="+- 6337 0 0"/>
                  <a:gd name="G1" fmla="+- 0 0 0"/>
                  <a:gd name="G2" fmla="+- 21600 0 0"/>
                  <a:gd name="T0" fmla="*/ 27576 w 27576"/>
                  <a:gd name="T1" fmla="*/ 3931 h 21600"/>
                  <a:gd name="T2" fmla="*/ 0 w 27576"/>
                  <a:gd name="T3" fmla="*/ 20650 h 21600"/>
                  <a:gd name="T4" fmla="*/ 6337 w 2757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576" h="21600" fill="none" extrusionOk="0">
                    <a:moveTo>
                      <a:pt x="27576" y="3931"/>
                    </a:moveTo>
                    <a:cubicBezTo>
                      <a:pt x="25681" y="14170"/>
                      <a:pt x="16750" y="21599"/>
                      <a:pt x="6337" y="21600"/>
                    </a:cubicBezTo>
                    <a:cubicBezTo>
                      <a:pt x="4189" y="21600"/>
                      <a:pt x="2053" y="21279"/>
                      <a:pt x="0" y="20649"/>
                    </a:cubicBezTo>
                  </a:path>
                  <a:path w="27576" h="21600" stroke="0" extrusionOk="0">
                    <a:moveTo>
                      <a:pt x="27576" y="3931"/>
                    </a:moveTo>
                    <a:cubicBezTo>
                      <a:pt x="25681" y="14170"/>
                      <a:pt x="16750" y="21599"/>
                      <a:pt x="6337" y="21600"/>
                    </a:cubicBezTo>
                    <a:cubicBezTo>
                      <a:pt x="4189" y="21600"/>
                      <a:pt x="2053" y="21279"/>
                      <a:pt x="0" y="20649"/>
                    </a:cubicBezTo>
                    <a:lnTo>
                      <a:pt x="6337" y="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3600" y="2248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4104" y="960"/>
              <a:ext cx="0" cy="2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2552700" y="3200400"/>
            <a:ext cx="152400" cy="1524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2628900" y="1752600"/>
            <a:ext cx="0" cy="1447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2743200" y="3276600"/>
            <a:ext cx="914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3657600" y="1752600"/>
            <a:ext cx="0" cy="1447800"/>
          </a:xfrm>
          <a:prstGeom prst="line">
            <a:avLst/>
          </a:prstGeom>
          <a:noFill/>
          <a:ln w="28575">
            <a:solidFill>
              <a:srgbClr val="CC00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2743200" y="1752600"/>
            <a:ext cx="914400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2667000" y="1752600"/>
            <a:ext cx="9906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505200" y="3016250"/>
            <a:ext cx="152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dirty="0" smtClean="0"/>
              <a:t>Nyíróerő</a:t>
            </a:r>
            <a:r>
              <a:rPr lang="en-GB" sz="1800" dirty="0" smtClean="0"/>
              <a:t> </a:t>
            </a:r>
            <a:r>
              <a:rPr lang="en-GB" sz="1800" dirty="0"/>
              <a:t>(</a:t>
            </a:r>
            <a:r>
              <a:rPr lang="en-GB" sz="1800" dirty="0" smtClean="0"/>
              <a:t>F</a:t>
            </a:r>
            <a:r>
              <a:rPr lang="hu-HU" sz="1800" dirty="0" err="1" smtClean="0"/>
              <a:t>ny</a:t>
            </a:r>
            <a:r>
              <a:rPr lang="en-GB" sz="1800" dirty="0" smtClean="0"/>
              <a:t>)</a:t>
            </a:r>
            <a:endParaRPr lang="en-GB" sz="1800" dirty="0"/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352800" y="1295400"/>
            <a:ext cx="152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err="1" smtClean="0"/>
              <a:t>Feredő</a:t>
            </a:r>
            <a:r>
              <a:rPr lang="en-GB" sz="1800" dirty="0" smtClean="0"/>
              <a:t> </a:t>
            </a:r>
            <a:r>
              <a:rPr lang="en-GB" sz="1800" dirty="0"/>
              <a:t>(</a:t>
            </a:r>
            <a:r>
              <a:rPr lang="en-GB" sz="1800" dirty="0" smtClean="0"/>
              <a:t>F</a:t>
            </a:r>
            <a:r>
              <a:rPr lang="hu-HU" sz="1800" dirty="0" smtClean="0"/>
              <a:t>e</a:t>
            </a:r>
            <a:r>
              <a:rPr lang="en-GB" sz="1800" dirty="0" smtClean="0"/>
              <a:t>)</a:t>
            </a:r>
            <a:endParaRPr lang="en-GB" sz="1800" dirty="0"/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143000" y="914400"/>
            <a:ext cx="1524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dirty="0" smtClean="0"/>
              <a:t>Kompressziós erő</a:t>
            </a:r>
            <a:r>
              <a:rPr lang="en-GB" sz="1800" dirty="0" smtClean="0"/>
              <a:t> </a:t>
            </a:r>
            <a:r>
              <a:rPr lang="en-GB" sz="1800" dirty="0"/>
              <a:t>(Fc)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3196020" y="259036"/>
            <a:ext cx="2667000" cy="523220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Reakcióerő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715000" y="1219200"/>
            <a:ext cx="1600200" cy="3581400"/>
            <a:chOff x="3600" y="960"/>
            <a:chExt cx="1008" cy="2256"/>
          </a:xfrm>
        </p:grpSpPr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3745" y="1872"/>
              <a:ext cx="718" cy="1199"/>
              <a:chOff x="1009" y="1488"/>
              <a:chExt cx="718" cy="1199"/>
            </a:xfrm>
          </p:grpSpPr>
          <p:sp>
            <p:nvSpPr>
              <p:cNvPr id="48152" name="AutoShape 24"/>
              <p:cNvSpPr>
                <a:spLocks noChangeArrowheads="1"/>
              </p:cNvSpPr>
              <p:nvPr/>
            </p:nvSpPr>
            <p:spPr bwMode="auto">
              <a:xfrm rot="-10800000" flipH="1" flipV="1">
                <a:off x="1009" y="1729"/>
                <a:ext cx="718" cy="958"/>
              </a:xfrm>
              <a:custGeom>
                <a:avLst/>
                <a:gdLst>
                  <a:gd name="G0" fmla="+- 5379 0 0"/>
                  <a:gd name="G1" fmla="+- 21600 0 5379"/>
                  <a:gd name="G2" fmla="*/ 5379 1 2"/>
                  <a:gd name="G3" fmla="+- 21600 0 G2"/>
                  <a:gd name="G4" fmla="+/ 5379 21600 2"/>
                  <a:gd name="G5" fmla="+/ G1 0 2"/>
                  <a:gd name="G6" fmla="*/ 21600 21600 5379"/>
                  <a:gd name="G7" fmla="*/ G6 1 2"/>
                  <a:gd name="G8" fmla="+- 21600 0 G7"/>
                  <a:gd name="G9" fmla="*/ 21600 1 2"/>
                  <a:gd name="G10" fmla="+- 5379 0 G9"/>
                  <a:gd name="G11" fmla="?: G10 G8 0"/>
                  <a:gd name="G12" fmla="?: G10 G7 21600"/>
                  <a:gd name="T0" fmla="*/ 18910 w 21600"/>
                  <a:gd name="T1" fmla="*/ 10800 h 21600"/>
                  <a:gd name="T2" fmla="*/ 10800 w 21600"/>
                  <a:gd name="T3" fmla="*/ 21600 h 21600"/>
                  <a:gd name="T4" fmla="*/ 2690 w 21600"/>
                  <a:gd name="T5" fmla="*/ 10800 h 21600"/>
                  <a:gd name="T6" fmla="*/ 10800 w 21600"/>
                  <a:gd name="T7" fmla="*/ 0 h 21600"/>
                  <a:gd name="T8" fmla="*/ 4490 w 21600"/>
                  <a:gd name="T9" fmla="*/ 4490 h 21600"/>
                  <a:gd name="T10" fmla="*/ 17110 w 21600"/>
                  <a:gd name="T11" fmla="*/ 1711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79" y="21600"/>
                    </a:lnTo>
                    <a:lnTo>
                      <a:pt x="1622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3" name="Arc 25"/>
              <p:cNvSpPr>
                <a:spLocks/>
              </p:cNvSpPr>
              <p:nvPr/>
            </p:nvSpPr>
            <p:spPr bwMode="auto">
              <a:xfrm rot="2700000">
                <a:off x="1116" y="1476"/>
                <a:ext cx="504" cy="52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26"/>
            <p:cNvGrpSpPr>
              <a:grpSpLocks/>
            </p:cNvGrpSpPr>
            <p:nvPr/>
          </p:nvGrpSpPr>
          <p:grpSpPr bwMode="auto">
            <a:xfrm rot="-216383">
              <a:off x="3760" y="1432"/>
              <a:ext cx="637" cy="868"/>
              <a:chOff x="2161" y="994"/>
              <a:chExt cx="637" cy="868"/>
            </a:xfrm>
          </p:grpSpPr>
          <p:sp>
            <p:nvSpPr>
              <p:cNvPr id="48155" name="Freeform 27"/>
              <p:cNvSpPr>
                <a:spLocks/>
              </p:cNvSpPr>
              <p:nvPr/>
            </p:nvSpPr>
            <p:spPr bwMode="auto">
              <a:xfrm>
                <a:off x="2161" y="994"/>
                <a:ext cx="637" cy="725"/>
              </a:xfrm>
              <a:custGeom>
                <a:avLst/>
                <a:gdLst/>
                <a:ahLst/>
                <a:cxnLst>
                  <a:cxn ang="0">
                    <a:pos x="12" y="676"/>
                  </a:cxn>
                  <a:cxn ang="0">
                    <a:pos x="77" y="441"/>
                  </a:cxn>
                  <a:cxn ang="0">
                    <a:pos x="191" y="311"/>
                  </a:cxn>
                  <a:cxn ang="0">
                    <a:pos x="223" y="125"/>
                  </a:cxn>
                  <a:cxn ang="0">
                    <a:pos x="231" y="11"/>
                  </a:cxn>
                  <a:cxn ang="0">
                    <a:pos x="264" y="3"/>
                  </a:cxn>
                  <a:cxn ang="0">
                    <a:pos x="401" y="11"/>
                  </a:cxn>
                  <a:cxn ang="0">
                    <a:pos x="474" y="28"/>
                  </a:cxn>
                  <a:cxn ang="0">
                    <a:pos x="507" y="36"/>
                  </a:cxn>
                  <a:cxn ang="0">
                    <a:pos x="499" y="230"/>
                  </a:cxn>
                  <a:cxn ang="0">
                    <a:pos x="564" y="449"/>
                  </a:cxn>
                  <a:cxn ang="0">
                    <a:pos x="637" y="571"/>
                  </a:cxn>
                  <a:cxn ang="0">
                    <a:pos x="628" y="652"/>
                  </a:cxn>
                  <a:cxn ang="0">
                    <a:pos x="612" y="700"/>
                  </a:cxn>
                  <a:cxn ang="0">
                    <a:pos x="604" y="725"/>
                  </a:cxn>
                  <a:cxn ang="0">
                    <a:pos x="207" y="684"/>
                  </a:cxn>
                  <a:cxn ang="0">
                    <a:pos x="12" y="676"/>
                  </a:cxn>
                </a:cxnLst>
                <a:rect l="0" t="0" r="r" b="b"/>
                <a:pathLst>
                  <a:path w="637" h="725">
                    <a:moveTo>
                      <a:pt x="12" y="676"/>
                    </a:moveTo>
                    <a:cubicBezTo>
                      <a:pt x="16" y="595"/>
                      <a:pt x="0" y="492"/>
                      <a:pt x="77" y="441"/>
                    </a:cubicBezTo>
                    <a:cubicBezTo>
                      <a:pt x="92" y="396"/>
                      <a:pt x="159" y="358"/>
                      <a:pt x="191" y="311"/>
                    </a:cubicBezTo>
                    <a:cubicBezTo>
                      <a:pt x="211" y="250"/>
                      <a:pt x="217" y="189"/>
                      <a:pt x="223" y="125"/>
                    </a:cubicBezTo>
                    <a:cubicBezTo>
                      <a:pt x="227" y="87"/>
                      <a:pt x="219" y="47"/>
                      <a:pt x="231" y="11"/>
                    </a:cubicBezTo>
                    <a:cubicBezTo>
                      <a:pt x="235" y="0"/>
                      <a:pt x="253" y="6"/>
                      <a:pt x="264" y="3"/>
                    </a:cubicBezTo>
                    <a:cubicBezTo>
                      <a:pt x="310" y="6"/>
                      <a:pt x="356" y="6"/>
                      <a:pt x="401" y="11"/>
                    </a:cubicBezTo>
                    <a:cubicBezTo>
                      <a:pt x="426" y="14"/>
                      <a:pt x="450" y="22"/>
                      <a:pt x="474" y="28"/>
                    </a:cubicBezTo>
                    <a:cubicBezTo>
                      <a:pt x="485" y="31"/>
                      <a:pt x="507" y="36"/>
                      <a:pt x="507" y="36"/>
                    </a:cubicBezTo>
                    <a:cubicBezTo>
                      <a:pt x="504" y="101"/>
                      <a:pt x="499" y="165"/>
                      <a:pt x="499" y="230"/>
                    </a:cubicBezTo>
                    <a:cubicBezTo>
                      <a:pt x="499" y="298"/>
                      <a:pt x="525" y="392"/>
                      <a:pt x="564" y="449"/>
                    </a:cubicBezTo>
                    <a:cubicBezTo>
                      <a:pt x="592" y="490"/>
                      <a:pt x="620" y="523"/>
                      <a:pt x="637" y="571"/>
                    </a:cubicBezTo>
                    <a:cubicBezTo>
                      <a:pt x="634" y="598"/>
                      <a:pt x="633" y="625"/>
                      <a:pt x="628" y="652"/>
                    </a:cubicBezTo>
                    <a:cubicBezTo>
                      <a:pt x="625" y="669"/>
                      <a:pt x="617" y="684"/>
                      <a:pt x="612" y="700"/>
                    </a:cubicBezTo>
                    <a:cubicBezTo>
                      <a:pt x="609" y="708"/>
                      <a:pt x="604" y="725"/>
                      <a:pt x="604" y="725"/>
                    </a:cubicBezTo>
                    <a:cubicBezTo>
                      <a:pt x="472" y="709"/>
                      <a:pt x="339" y="703"/>
                      <a:pt x="207" y="684"/>
                    </a:cubicBezTo>
                    <a:cubicBezTo>
                      <a:pt x="139" y="662"/>
                      <a:pt x="84" y="676"/>
                      <a:pt x="12" y="676"/>
                    </a:cubicBezTo>
                    <a:close/>
                  </a:path>
                </a:pathLst>
              </a:custGeom>
              <a:solidFill>
                <a:srgbClr val="FFFF00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6" name="Arc 28"/>
              <p:cNvSpPr>
                <a:spLocks/>
              </p:cNvSpPr>
              <p:nvPr/>
            </p:nvSpPr>
            <p:spPr bwMode="auto">
              <a:xfrm rot="2041320">
                <a:off x="2248" y="1431"/>
                <a:ext cx="518" cy="431"/>
              </a:xfrm>
              <a:custGeom>
                <a:avLst/>
                <a:gdLst>
                  <a:gd name="G0" fmla="+- 6337 0 0"/>
                  <a:gd name="G1" fmla="+- 0 0 0"/>
                  <a:gd name="G2" fmla="+- 21600 0 0"/>
                  <a:gd name="T0" fmla="*/ 27576 w 27576"/>
                  <a:gd name="T1" fmla="*/ 3931 h 21600"/>
                  <a:gd name="T2" fmla="*/ 0 w 27576"/>
                  <a:gd name="T3" fmla="*/ 20650 h 21600"/>
                  <a:gd name="T4" fmla="*/ 6337 w 2757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576" h="21600" fill="none" extrusionOk="0">
                    <a:moveTo>
                      <a:pt x="27576" y="3931"/>
                    </a:moveTo>
                    <a:cubicBezTo>
                      <a:pt x="25681" y="14170"/>
                      <a:pt x="16750" y="21599"/>
                      <a:pt x="6337" y="21600"/>
                    </a:cubicBezTo>
                    <a:cubicBezTo>
                      <a:pt x="4189" y="21600"/>
                      <a:pt x="2053" y="21279"/>
                      <a:pt x="0" y="20649"/>
                    </a:cubicBezTo>
                  </a:path>
                  <a:path w="27576" h="21600" stroke="0" extrusionOk="0">
                    <a:moveTo>
                      <a:pt x="27576" y="3931"/>
                    </a:moveTo>
                    <a:cubicBezTo>
                      <a:pt x="25681" y="14170"/>
                      <a:pt x="16750" y="21599"/>
                      <a:pt x="6337" y="21600"/>
                    </a:cubicBezTo>
                    <a:cubicBezTo>
                      <a:pt x="4189" y="21600"/>
                      <a:pt x="2053" y="21279"/>
                      <a:pt x="0" y="20649"/>
                    </a:cubicBezTo>
                    <a:lnTo>
                      <a:pt x="6337" y="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157" name="Line 29"/>
            <p:cNvSpPr>
              <a:spLocks noChangeShapeType="1"/>
            </p:cNvSpPr>
            <p:nvPr/>
          </p:nvSpPr>
          <p:spPr bwMode="auto">
            <a:xfrm>
              <a:off x="3600" y="2248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8" name="Line 30"/>
            <p:cNvSpPr>
              <a:spLocks noChangeShapeType="1"/>
            </p:cNvSpPr>
            <p:nvPr/>
          </p:nvSpPr>
          <p:spPr bwMode="auto">
            <a:xfrm>
              <a:off x="4104" y="960"/>
              <a:ext cx="0" cy="2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60" name="Line 32"/>
          <p:cNvSpPr>
            <a:spLocks noChangeShapeType="1"/>
          </p:cNvSpPr>
          <p:nvPr/>
        </p:nvSpPr>
        <p:spPr bwMode="auto">
          <a:xfrm>
            <a:off x="914400" y="4572000"/>
            <a:ext cx="670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3" name="Oval 35"/>
          <p:cNvSpPr>
            <a:spLocks noChangeArrowheads="1"/>
          </p:cNvSpPr>
          <p:nvPr/>
        </p:nvSpPr>
        <p:spPr bwMode="auto">
          <a:xfrm>
            <a:off x="6438900" y="3200400"/>
            <a:ext cx="152400" cy="1524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6515106" y="1752601"/>
            <a:ext cx="865206" cy="1524000"/>
            <a:chOff x="4104" y="1162"/>
            <a:chExt cx="365" cy="902"/>
          </a:xfrm>
        </p:grpSpPr>
        <p:sp>
          <p:nvSpPr>
            <p:cNvPr id="48165" name="Line 37"/>
            <p:cNvSpPr>
              <a:spLocks noChangeShapeType="1"/>
            </p:cNvSpPr>
            <p:nvPr/>
          </p:nvSpPr>
          <p:spPr bwMode="auto">
            <a:xfrm flipV="1">
              <a:off x="4112" y="1162"/>
              <a:ext cx="357" cy="902"/>
            </a:xfrm>
            <a:prstGeom prst="line">
              <a:avLst/>
            </a:prstGeom>
            <a:noFill/>
            <a:ln w="28575">
              <a:pattFill prst="dkVert">
                <a:fgClr>
                  <a:srgbClr val="003399"/>
                </a:fgClr>
                <a:bgClr>
                  <a:srgbClr val="CC0000"/>
                </a:bgClr>
              </a:patt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6" name="Line 38"/>
            <p:cNvSpPr>
              <a:spLocks noChangeShapeType="1"/>
            </p:cNvSpPr>
            <p:nvPr/>
          </p:nvSpPr>
          <p:spPr bwMode="auto">
            <a:xfrm flipV="1">
              <a:off x="4112" y="2045"/>
              <a:ext cx="351" cy="19"/>
            </a:xfrm>
            <a:prstGeom prst="line">
              <a:avLst/>
            </a:prstGeom>
            <a:noFill/>
            <a:ln w="28575">
              <a:pattFill prst="dkVert">
                <a:fgClr>
                  <a:srgbClr val="003399"/>
                </a:fgClr>
                <a:bgClr>
                  <a:srgbClr val="FF0066"/>
                </a:bgClr>
              </a:patt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7" name="Line 39"/>
            <p:cNvSpPr>
              <a:spLocks noChangeShapeType="1"/>
            </p:cNvSpPr>
            <p:nvPr/>
          </p:nvSpPr>
          <p:spPr bwMode="auto">
            <a:xfrm flipH="1" flipV="1">
              <a:off x="4104" y="1162"/>
              <a:ext cx="8" cy="902"/>
            </a:xfrm>
            <a:prstGeom prst="line">
              <a:avLst/>
            </a:prstGeom>
            <a:noFill/>
            <a:ln w="28575">
              <a:pattFill prst="dkHorz">
                <a:fgClr>
                  <a:srgbClr val="003399"/>
                </a:fgClr>
                <a:bgClr>
                  <a:srgbClr val="CC0000"/>
                </a:bgClr>
              </a:patt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68" name="Text Box 40"/>
          <p:cNvSpPr txBox="1">
            <a:spLocks noChangeArrowheads="1"/>
          </p:cNvSpPr>
          <p:nvPr/>
        </p:nvSpPr>
        <p:spPr bwMode="auto">
          <a:xfrm>
            <a:off x="7467600" y="1481376"/>
            <a:ext cx="7620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/>
              <a:t>(</a:t>
            </a:r>
            <a:r>
              <a:rPr lang="en-GB" sz="1800" dirty="0" smtClean="0"/>
              <a:t>F</a:t>
            </a:r>
            <a:r>
              <a:rPr lang="hu-HU" baseline="-25000" dirty="0"/>
              <a:t>r</a:t>
            </a:r>
            <a:r>
              <a:rPr lang="en-GB" sz="1800" dirty="0" smtClean="0"/>
              <a:t>)</a:t>
            </a:r>
            <a:endParaRPr lang="en-GB" sz="1800" dirty="0"/>
          </a:p>
        </p:txBody>
      </p:sp>
      <p:sp>
        <p:nvSpPr>
          <p:cNvPr id="48169" name="Text Box 41"/>
          <p:cNvSpPr txBox="1">
            <a:spLocks noChangeArrowheads="1"/>
          </p:cNvSpPr>
          <p:nvPr/>
        </p:nvSpPr>
        <p:spPr bwMode="auto">
          <a:xfrm>
            <a:off x="6492240" y="1379220"/>
            <a:ext cx="762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 smtClean="0"/>
              <a:t>(</a:t>
            </a:r>
            <a:r>
              <a:rPr lang="hu-HU" sz="1800" dirty="0" smtClean="0"/>
              <a:t>-</a:t>
            </a:r>
            <a:r>
              <a:rPr lang="en-GB" sz="1800" dirty="0" smtClean="0"/>
              <a:t>Fc</a:t>
            </a:r>
            <a:r>
              <a:rPr lang="en-GB" sz="1800" dirty="0"/>
              <a:t>)</a:t>
            </a:r>
          </a:p>
        </p:txBody>
      </p:sp>
      <p:sp>
        <p:nvSpPr>
          <p:cNvPr id="48170" name="Text Box 42"/>
          <p:cNvSpPr txBox="1">
            <a:spLocks noChangeArrowheads="1"/>
          </p:cNvSpPr>
          <p:nvPr/>
        </p:nvSpPr>
        <p:spPr bwMode="auto">
          <a:xfrm>
            <a:off x="7459980" y="3015496"/>
            <a:ext cx="7620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 smtClean="0"/>
              <a:t>(</a:t>
            </a:r>
            <a:r>
              <a:rPr lang="hu-HU" sz="1800" dirty="0" smtClean="0"/>
              <a:t>-</a:t>
            </a:r>
            <a:r>
              <a:rPr lang="en-GB" sz="1800" dirty="0" smtClean="0"/>
              <a:t>F</a:t>
            </a:r>
            <a:r>
              <a:rPr lang="hu-HU" sz="1800" dirty="0" err="1" smtClean="0"/>
              <a:t>ny</a:t>
            </a:r>
            <a:r>
              <a:rPr lang="en-GB" sz="1800" dirty="0" smtClean="0"/>
              <a:t>)</a:t>
            </a:r>
            <a:endParaRPr lang="en-GB" sz="1800" dirty="0"/>
          </a:p>
        </p:txBody>
      </p:sp>
      <p:sp>
        <p:nvSpPr>
          <p:cNvPr id="48171" name="Text Box 43"/>
          <p:cNvSpPr txBox="1">
            <a:spLocks noChangeArrowheads="1"/>
          </p:cNvSpPr>
          <p:nvPr/>
        </p:nvSpPr>
        <p:spPr bwMode="auto">
          <a:xfrm>
            <a:off x="5943600" y="762000"/>
            <a:ext cx="1524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 smtClean="0"/>
              <a:t>F</a:t>
            </a:r>
            <a:r>
              <a:rPr lang="hu-HU" sz="1800" dirty="0" smtClean="0"/>
              <a:t>e</a:t>
            </a:r>
            <a:r>
              <a:rPr lang="en-GB" sz="1800" dirty="0" smtClean="0"/>
              <a:t> </a:t>
            </a:r>
            <a:r>
              <a:rPr lang="en-GB" sz="1800" dirty="0"/>
              <a:t>= </a:t>
            </a:r>
            <a:r>
              <a:rPr lang="hu-HU" sz="1800" dirty="0" smtClean="0"/>
              <a:t>-</a:t>
            </a:r>
            <a:r>
              <a:rPr lang="en-GB" sz="1800" dirty="0" smtClean="0"/>
              <a:t>F</a:t>
            </a:r>
            <a:r>
              <a:rPr lang="hu-HU" baseline="-25000" dirty="0"/>
              <a:t>r</a:t>
            </a:r>
            <a:endParaRPr lang="en-GB" sz="1800" baseline="-25000" dirty="0"/>
          </a:p>
        </p:txBody>
      </p:sp>
    </p:spTree>
    <p:extLst>
      <p:ext uri="{BB962C8B-B14F-4D97-AF65-F5344CB8AC3E}">
        <p14:creationId xmlns:p14="http://schemas.microsoft.com/office/powerpoint/2010/main" val="86455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ETTE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4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LE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425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925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75"/>
                                        <p:tgtEl>
                                          <p:spTgt spid="48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LE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75"/>
                                        <p:tgtEl>
                                          <p:spTgt spid="4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LE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75"/>
                                        <p:tgtEl>
                                          <p:spTgt spid="48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LE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"/>
                            </p:stCondLst>
                            <p:childTnLst>
                              <p:par>
                                <p:cTn id="6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" fill="hold"/>
                                        <p:tgtEl>
                                          <p:spTgt spid="48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" fill="hold"/>
                                        <p:tgtEl>
                                          <p:spTgt spid="48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75"/>
                            </p:stCondLst>
                            <p:childTnLst>
                              <p:par>
                                <p:cTn id="7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75" fill="hold"/>
                                        <p:tgtEl>
                                          <p:spTgt spid="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75" fill="hold"/>
                                        <p:tgtEl>
                                          <p:spTgt spid="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LE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 animBg="1"/>
      <p:bldP spid="48141" grpId="0" animBg="1"/>
      <p:bldP spid="48142" grpId="0" animBg="1"/>
      <p:bldP spid="48143" grpId="0" animBg="1"/>
      <p:bldP spid="48144" grpId="0" animBg="1"/>
      <p:bldP spid="48145" grpId="0" animBg="1"/>
      <p:bldP spid="48146" grpId="0" build="p" autoUpdateAnimBg="0" advAuto="0"/>
      <p:bldP spid="48147" grpId="0" build="p" autoUpdateAnimBg="0" advAuto="0"/>
      <p:bldP spid="48148" grpId="0" build="p" autoUpdateAnimBg="0" advAuto="0"/>
      <p:bldP spid="48149" grpId="0" build="p" autoUpdateAnimBg="0" advAuto="0"/>
      <p:bldP spid="48163" grpId="0" animBg="1"/>
      <p:bldP spid="48168" grpId="0" build="p" autoUpdateAnimBg="0" advAuto="0"/>
      <p:bldP spid="48169" grpId="0" build="p" autoUpdateAnimBg="0" advAuto="0"/>
      <p:bldP spid="48170" grpId="0" build="p" autoUpdateAnimBg="0" advAuto="0"/>
      <p:bldP spid="4817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47800" y="1219200"/>
            <a:ext cx="1600200" cy="3581400"/>
            <a:chOff x="3600" y="960"/>
            <a:chExt cx="1008" cy="225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745" y="1872"/>
              <a:ext cx="718" cy="1199"/>
              <a:chOff x="1009" y="1488"/>
              <a:chExt cx="718" cy="1199"/>
            </a:xfrm>
          </p:grpSpPr>
          <p:sp>
            <p:nvSpPr>
              <p:cNvPr id="49157" name="AutoShape 5"/>
              <p:cNvSpPr>
                <a:spLocks noChangeArrowheads="1"/>
              </p:cNvSpPr>
              <p:nvPr/>
            </p:nvSpPr>
            <p:spPr bwMode="auto">
              <a:xfrm rot="-10800000" flipH="1" flipV="1">
                <a:off x="1009" y="1729"/>
                <a:ext cx="718" cy="958"/>
              </a:xfrm>
              <a:custGeom>
                <a:avLst/>
                <a:gdLst>
                  <a:gd name="G0" fmla="+- 5379 0 0"/>
                  <a:gd name="G1" fmla="+- 21600 0 5379"/>
                  <a:gd name="G2" fmla="*/ 5379 1 2"/>
                  <a:gd name="G3" fmla="+- 21600 0 G2"/>
                  <a:gd name="G4" fmla="+/ 5379 21600 2"/>
                  <a:gd name="G5" fmla="+/ G1 0 2"/>
                  <a:gd name="G6" fmla="*/ 21600 21600 5379"/>
                  <a:gd name="G7" fmla="*/ G6 1 2"/>
                  <a:gd name="G8" fmla="+- 21600 0 G7"/>
                  <a:gd name="G9" fmla="*/ 21600 1 2"/>
                  <a:gd name="G10" fmla="+- 5379 0 G9"/>
                  <a:gd name="G11" fmla="?: G10 G8 0"/>
                  <a:gd name="G12" fmla="?: G10 G7 21600"/>
                  <a:gd name="T0" fmla="*/ 18910 w 21600"/>
                  <a:gd name="T1" fmla="*/ 10800 h 21600"/>
                  <a:gd name="T2" fmla="*/ 10800 w 21600"/>
                  <a:gd name="T3" fmla="*/ 21600 h 21600"/>
                  <a:gd name="T4" fmla="*/ 2690 w 21600"/>
                  <a:gd name="T5" fmla="*/ 10800 h 21600"/>
                  <a:gd name="T6" fmla="*/ 10800 w 21600"/>
                  <a:gd name="T7" fmla="*/ 0 h 21600"/>
                  <a:gd name="T8" fmla="*/ 4490 w 21600"/>
                  <a:gd name="T9" fmla="*/ 4490 h 21600"/>
                  <a:gd name="T10" fmla="*/ 17110 w 21600"/>
                  <a:gd name="T11" fmla="*/ 1711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79" y="21600"/>
                    </a:lnTo>
                    <a:lnTo>
                      <a:pt x="1622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58" name="Arc 6"/>
              <p:cNvSpPr>
                <a:spLocks/>
              </p:cNvSpPr>
              <p:nvPr/>
            </p:nvSpPr>
            <p:spPr bwMode="auto">
              <a:xfrm rot="2700000">
                <a:off x="1116" y="1476"/>
                <a:ext cx="504" cy="52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 rot="-216383">
              <a:off x="3760" y="1432"/>
              <a:ext cx="637" cy="868"/>
              <a:chOff x="2161" y="994"/>
              <a:chExt cx="637" cy="868"/>
            </a:xfrm>
          </p:grpSpPr>
          <p:sp>
            <p:nvSpPr>
              <p:cNvPr id="49160" name="Freeform 8"/>
              <p:cNvSpPr>
                <a:spLocks/>
              </p:cNvSpPr>
              <p:nvPr/>
            </p:nvSpPr>
            <p:spPr bwMode="auto">
              <a:xfrm>
                <a:off x="2161" y="994"/>
                <a:ext cx="637" cy="725"/>
              </a:xfrm>
              <a:custGeom>
                <a:avLst/>
                <a:gdLst/>
                <a:ahLst/>
                <a:cxnLst>
                  <a:cxn ang="0">
                    <a:pos x="12" y="676"/>
                  </a:cxn>
                  <a:cxn ang="0">
                    <a:pos x="77" y="441"/>
                  </a:cxn>
                  <a:cxn ang="0">
                    <a:pos x="191" y="311"/>
                  </a:cxn>
                  <a:cxn ang="0">
                    <a:pos x="223" y="125"/>
                  </a:cxn>
                  <a:cxn ang="0">
                    <a:pos x="231" y="11"/>
                  </a:cxn>
                  <a:cxn ang="0">
                    <a:pos x="264" y="3"/>
                  </a:cxn>
                  <a:cxn ang="0">
                    <a:pos x="401" y="11"/>
                  </a:cxn>
                  <a:cxn ang="0">
                    <a:pos x="474" y="28"/>
                  </a:cxn>
                  <a:cxn ang="0">
                    <a:pos x="507" y="36"/>
                  </a:cxn>
                  <a:cxn ang="0">
                    <a:pos x="499" y="230"/>
                  </a:cxn>
                  <a:cxn ang="0">
                    <a:pos x="564" y="449"/>
                  </a:cxn>
                  <a:cxn ang="0">
                    <a:pos x="637" y="571"/>
                  </a:cxn>
                  <a:cxn ang="0">
                    <a:pos x="628" y="652"/>
                  </a:cxn>
                  <a:cxn ang="0">
                    <a:pos x="612" y="700"/>
                  </a:cxn>
                  <a:cxn ang="0">
                    <a:pos x="604" y="725"/>
                  </a:cxn>
                  <a:cxn ang="0">
                    <a:pos x="207" y="684"/>
                  </a:cxn>
                  <a:cxn ang="0">
                    <a:pos x="12" y="676"/>
                  </a:cxn>
                </a:cxnLst>
                <a:rect l="0" t="0" r="r" b="b"/>
                <a:pathLst>
                  <a:path w="637" h="725">
                    <a:moveTo>
                      <a:pt x="12" y="676"/>
                    </a:moveTo>
                    <a:cubicBezTo>
                      <a:pt x="16" y="595"/>
                      <a:pt x="0" y="492"/>
                      <a:pt x="77" y="441"/>
                    </a:cubicBezTo>
                    <a:cubicBezTo>
                      <a:pt x="92" y="396"/>
                      <a:pt x="159" y="358"/>
                      <a:pt x="191" y="311"/>
                    </a:cubicBezTo>
                    <a:cubicBezTo>
                      <a:pt x="211" y="250"/>
                      <a:pt x="217" y="189"/>
                      <a:pt x="223" y="125"/>
                    </a:cubicBezTo>
                    <a:cubicBezTo>
                      <a:pt x="227" y="87"/>
                      <a:pt x="219" y="47"/>
                      <a:pt x="231" y="11"/>
                    </a:cubicBezTo>
                    <a:cubicBezTo>
                      <a:pt x="235" y="0"/>
                      <a:pt x="253" y="6"/>
                      <a:pt x="264" y="3"/>
                    </a:cubicBezTo>
                    <a:cubicBezTo>
                      <a:pt x="310" y="6"/>
                      <a:pt x="356" y="6"/>
                      <a:pt x="401" y="11"/>
                    </a:cubicBezTo>
                    <a:cubicBezTo>
                      <a:pt x="426" y="14"/>
                      <a:pt x="450" y="22"/>
                      <a:pt x="474" y="28"/>
                    </a:cubicBezTo>
                    <a:cubicBezTo>
                      <a:pt x="485" y="31"/>
                      <a:pt x="507" y="36"/>
                      <a:pt x="507" y="36"/>
                    </a:cubicBezTo>
                    <a:cubicBezTo>
                      <a:pt x="504" y="101"/>
                      <a:pt x="499" y="165"/>
                      <a:pt x="499" y="230"/>
                    </a:cubicBezTo>
                    <a:cubicBezTo>
                      <a:pt x="499" y="298"/>
                      <a:pt x="525" y="392"/>
                      <a:pt x="564" y="449"/>
                    </a:cubicBezTo>
                    <a:cubicBezTo>
                      <a:pt x="592" y="490"/>
                      <a:pt x="620" y="523"/>
                      <a:pt x="637" y="571"/>
                    </a:cubicBezTo>
                    <a:cubicBezTo>
                      <a:pt x="634" y="598"/>
                      <a:pt x="633" y="625"/>
                      <a:pt x="628" y="652"/>
                    </a:cubicBezTo>
                    <a:cubicBezTo>
                      <a:pt x="625" y="669"/>
                      <a:pt x="617" y="684"/>
                      <a:pt x="612" y="700"/>
                    </a:cubicBezTo>
                    <a:cubicBezTo>
                      <a:pt x="609" y="708"/>
                      <a:pt x="604" y="725"/>
                      <a:pt x="604" y="725"/>
                    </a:cubicBezTo>
                    <a:cubicBezTo>
                      <a:pt x="472" y="709"/>
                      <a:pt x="339" y="703"/>
                      <a:pt x="207" y="684"/>
                    </a:cubicBezTo>
                    <a:cubicBezTo>
                      <a:pt x="139" y="662"/>
                      <a:pt x="84" y="676"/>
                      <a:pt x="12" y="676"/>
                    </a:cubicBezTo>
                    <a:close/>
                  </a:path>
                </a:pathLst>
              </a:custGeom>
              <a:solidFill>
                <a:srgbClr val="FFFF00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61" name="Arc 9"/>
              <p:cNvSpPr>
                <a:spLocks/>
              </p:cNvSpPr>
              <p:nvPr/>
            </p:nvSpPr>
            <p:spPr bwMode="auto">
              <a:xfrm rot="2041320">
                <a:off x="2248" y="1431"/>
                <a:ext cx="518" cy="431"/>
              </a:xfrm>
              <a:custGeom>
                <a:avLst/>
                <a:gdLst>
                  <a:gd name="G0" fmla="+- 6337 0 0"/>
                  <a:gd name="G1" fmla="+- 0 0 0"/>
                  <a:gd name="G2" fmla="+- 21600 0 0"/>
                  <a:gd name="T0" fmla="*/ 27576 w 27576"/>
                  <a:gd name="T1" fmla="*/ 3931 h 21600"/>
                  <a:gd name="T2" fmla="*/ 0 w 27576"/>
                  <a:gd name="T3" fmla="*/ 20650 h 21600"/>
                  <a:gd name="T4" fmla="*/ 6337 w 27576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576" h="21600" fill="none" extrusionOk="0">
                    <a:moveTo>
                      <a:pt x="27576" y="3931"/>
                    </a:moveTo>
                    <a:cubicBezTo>
                      <a:pt x="25681" y="14170"/>
                      <a:pt x="16750" y="21599"/>
                      <a:pt x="6337" y="21600"/>
                    </a:cubicBezTo>
                    <a:cubicBezTo>
                      <a:pt x="4189" y="21600"/>
                      <a:pt x="2053" y="21279"/>
                      <a:pt x="0" y="20649"/>
                    </a:cubicBezTo>
                  </a:path>
                  <a:path w="27576" h="21600" stroke="0" extrusionOk="0">
                    <a:moveTo>
                      <a:pt x="27576" y="3931"/>
                    </a:moveTo>
                    <a:cubicBezTo>
                      <a:pt x="25681" y="14170"/>
                      <a:pt x="16750" y="21599"/>
                      <a:pt x="6337" y="21600"/>
                    </a:cubicBezTo>
                    <a:cubicBezTo>
                      <a:pt x="4189" y="21600"/>
                      <a:pt x="2053" y="21279"/>
                      <a:pt x="0" y="20649"/>
                    </a:cubicBezTo>
                    <a:lnTo>
                      <a:pt x="6337" y="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3600" y="2248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4104" y="960"/>
              <a:ext cx="0" cy="2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914400" y="4572000"/>
            <a:ext cx="670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219200" y="2514600"/>
            <a:ext cx="533400" cy="838200"/>
            <a:chOff x="3456" y="1584"/>
            <a:chExt cx="336" cy="528"/>
          </a:xfrm>
        </p:grpSpPr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 flipH="1" flipV="1">
              <a:off x="3456" y="1584"/>
              <a:ext cx="336" cy="528"/>
            </a:xfrm>
            <a:prstGeom prst="line">
              <a:avLst/>
            </a:prstGeom>
            <a:noFill/>
            <a:ln w="28575">
              <a:pattFill prst="dkVert">
                <a:fgClr>
                  <a:srgbClr val="003399"/>
                </a:fgClr>
                <a:bgClr>
                  <a:srgbClr val="CC0000"/>
                </a:bgClr>
              </a:patt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 flipH="1">
              <a:off x="3456" y="2112"/>
              <a:ext cx="336" cy="0"/>
            </a:xfrm>
            <a:prstGeom prst="line">
              <a:avLst/>
            </a:prstGeom>
            <a:noFill/>
            <a:ln w="28575">
              <a:pattFill prst="dkVert">
                <a:fgClr>
                  <a:srgbClr val="003399"/>
                </a:fgClr>
                <a:bgClr>
                  <a:srgbClr val="FF0066"/>
                </a:bgClr>
              </a:patt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8" name="Line 16"/>
            <p:cNvSpPr>
              <a:spLocks noChangeShapeType="1"/>
            </p:cNvSpPr>
            <p:nvPr/>
          </p:nvSpPr>
          <p:spPr bwMode="auto">
            <a:xfrm flipV="1">
              <a:off x="3792" y="1584"/>
              <a:ext cx="0" cy="528"/>
            </a:xfrm>
            <a:prstGeom prst="line">
              <a:avLst/>
            </a:prstGeom>
            <a:noFill/>
            <a:ln w="28575">
              <a:pattFill prst="dkHorz">
                <a:fgClr>
                  <a:srgbClr val="003399"/>
                </a:fgClr>
                <a:bgClr>
                  <a:srgbClr val="CC0000"/>
                </a:bgClr>
              </a:patt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184400" y="1739900"/>
            <a:ext cx="1104900" cy="1600200"/>
            <a:chOff x="1608" y="1104"/>
            <a:chExt cx="696" cy="1008"/>
          </a:xfrm>
        </p:grpSpPr>
        <p:sp>
          <p:nvSpPr>
            <p:cNvPr id="49170" name="Oval 18"/>
            <p:cNvSpPr>
              <a:spLocks noChangeArrowheads="1"/>
            </p:cNvSpPr>
            <p:nvPr/>
          </p:nvSpPr>
          <p:spPr bwMode="auto">
            <a:xfrm>
              <a:off x="1608" y="2016"/>
              <a:ext cx="96" cy="96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1" name="Line 19"/>
            <p:cNvSpPr>
              <a:spLocks noChangeShapeType="1"/>
            </p:cNvSpPr>
            <p:nvPr/>
          </p:nvSpPr>
          <p:spPr bwMode="auto">
            <a:xfrm>
              <a:off x="1656" y="1104"/>
              <a:ext cx="0" cy="91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 flipH="1">
              <a:off x="1728" y="2064"/>
              <a:ext cx="576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5715000" y="1524000"/>
            <a:ext cx="0" cy="1447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V="1">
            <a:off x="5715000" y="2971800"/>
            <a:ext cx="0" cy="838200"/>
          </a:xfrm>
          <a:prstGeom prst="line">
            <a:avLst/>
          </a:prstGeom>
          <a:noFill/>
          <a:ln w="28575">
            <a:pattFill prst="dkHorz">
              <a:fgClr>
                <a:srgbClr val="003399"/>
              </a:fgClr>
              <a:bgClr>
                <a:srgbClr val="CC0000"/>
              </a:bgClr>
            </a:patt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H="1">
            <a:off x="5715000" y="3810000"/>
            <a:ext cx="914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H="1">
            <a:off x="6629400" y="3810000"/>
            <a:ext cx="533400" cy="0"/>
          </a:xfrm>
          <a:prstGeom prst="line">
            <a:avLst/>
          </a:prstGeom>
          <a:noFill/>
          <a:ln w="28575">
            <a:pattFill prst="dkVert">
              <a:fgClr>
                <a:srgbClr val="003399"/>
              </a:fgClr>
              <a:bgClr>
                <a:srgbClr val="FF0066"/>
              </a:bgClr>
            </a:patt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V="1">
            <a:off x="7162800" y="15240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5715000" y="1524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 flipH="1">
            <a:off x="5715000" y="1524000"/>
            <a:ext cx="1447800" cy="2286000"/>
          </a:xfrm>
          <a:prstGeom prst="line">
            <a:avLst/>
          </a:prstGeom>
          <a:noFill/>
          <a:ln w="38100">
            <a:pattFill prst="wdDnDiag">
              <a:fgClr>
                <a:srgbClr val="003399"/>
              </a:fgClr>
              <a:bgClr>
                <a:srgbClr val="FFFF00"/>
              </a:bgClr>
            </a:patt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Oval 29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5029200" y="1981200"/>
            <a:ext cx="762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/>
              <a:t>(Fc</a:t>
            </a:r>
            <a:r>
              <a:rPr lang="en-GB" sz="1800" baseline="-10000"/>
              <a:t>1</a:t>
            </a:r>
            <a:r>
              <a:rPr lang="en-GB" sz="1800"/>
              <a:t>)</a:t>
            </a: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5029200" y="3062288"/>
            <a:ext cx="7620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/>
              <a:t>Fc</a:t>
            </a:r>
            <a:r>
              <a:rPr lang="en-GB" sz="1800" baseline="-10000"/>
              <a:t>2</a:t>
            </a:r>
            <a:endParaRPr lang="en-GB" sz="1800"/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5867400" y="3810000"/>
            <a:ext cx="762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/>
              <a:t>Fs</a:t>
            </a:r>
            <a:r>
              <a:rPr lang="en-GB" sz="1800" baseline="-10000"/>
              <a:t>1</a:t>
            </a:r>
            <a:endParaRPr lang="en-GB" sz="1800"/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6553200" y="3810000"/>
            <a:ext cx="762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/>
              <a:t>Fs</a:t>
            </a:r>
            <a:r>
              <a:rPr lang="en-GB" sz="1800" baseline="-10000"/>
              <a:t>2</a:t>
            </a:r>
            <a:endParaRPr lang="en-GB" sz="1800"/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4419600" y="24384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Fc</a:t>
            </a:r>
            <a:endParaRPr lang="en-GB"/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6172200" y="41148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Fs</a:t>
            </a:r>
            <a:endParaRPr lang="en-GB"/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5791200" y="18288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Fr</a:t>
            </a:r>
            <a:endParaRPr lang="en-GB"/>
          </a:p>
        </p:txBody>
      </p: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2286000" y="2057400"/>
            <a:ext cx="1676400" cy="1357313"/>
            <a:chOff x="1440" y="1296"/>
            <a:chExt cx="1056" cy="855"/>
          </a:xfrm>
        </p:grpSpPr>
        <p:sp>
          <p:nvSpPr>
            <p:cNvPr id="49190" name="Text Box 38"/>
            <p:cNvSpPr txBox="1">
              <a:spLocks noChangeArrowheads="1"/>
            </p:cNvSpPr>
            <p:nvPr/>
          </p:nvSpPr>
          <p:spPr bwMode="auto">
            <a:xfrm>
              <a:off x="1440" y="1296"/>
              <a:ext cx="4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800"/>
                <a:t>Fc</a:t>
              </a:r>
              <a:r>
                <a:rPr lang="en-GB" sz="1800" baseline="-10000"/>
                <a:t>1</a:t>
              </a:r>
              <a:endParaRPr lang="en-GB" sz="1800"/>
            </a:p>
          </p:txBody>
        </p:sp>
        <p:sp>
          <p:nvSpPr>
            <p:cNvPr id="49191" name="Text Box 39"/>
            <p:cNvSpPr txBox="1">
              <a:spLocks noChangeArrowheads="1"/>
            </p:cNvSpPr>
            <p:nvPr/>
          </p:nvSpPr>
          <p:spPr bwMode="auto">
            <a:xfrm>
              <a:off x="2016" y="1920"/>
              <a:ext cx="4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800"/>
                <a:t>Fs</a:t>
              </a:r>
              <a:r>
                <a:rPr lang="en-GB" sz="1800" baseline="-10000"/>
                <a:t>1</a:t>
              </a:r>
              <a:endParaRPr lang="en-GB" sz="1800"/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1066800" y="2209800"/>
            <a:ext cx="1143000" cy="1524000"/>
            <a:chOff x="672" y="1392"/>
            <a:chExt cx="720" cy="960"/>
          </a:xfrm>
        </p:grpSpPr>
        <p:sp>
          <p:nvSpPr>
            <p:cNvPr id="49193" name="Text Box 41"/>
            <p:cNvSpPr txBox="1">
              <a:spLocks noChangeArrowheads="1"/>
            </p:cNvSpPr>
            <p:nvPr/>
          </p:nvSpPr>
          <p:spPr bwMode="auto">
            <a:xfrm>
              <a:off x="672" y="2121"/>
              <a:ext cx="4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800"/>
                <a:t>Fs</a:t>
              </a:r>
              <a:r>
                <a:rPr lang="en-GB" sz="1800" baseline="-10000"/>
                <a:t>2</a:t>
              </a:r>
              <a:endParaRPr lang="en-GB" sz="1800"/>
            </a:p>
          </p:txBody>
        </p:sp>
        <p:sp>
          <p:nvSpPr>
            <p:cNvPr id="49194" name="Text Box 42"/>
            <p:cNvSpPr txBox="1">
              <a:spLocks noChangeArrowheads="1"/>
            </p:cNvSpPr>
            <p:nvPr/>
          </p:nvSpPr>
          <p:spPr bwMode="auto">
            <a:xfrm>
              <a:off x="912" y="1392"/>
              <a:ext cx="4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800"/>
                <a:t>Fc</a:t>
              </a:r>
              <a:r>
                <a:rPr lang="en-GB" sz="1800" baseline="-10000"/>
                <a:t>2</a:t>
              </a:r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416775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49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49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" fill="hold"/>
                                        <p:tgtEl>
                                          <p:spTgt spid="49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" fill="hold"/>
                                        <p:tgtEl>
                                          <p:spTgt spid="49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49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" fill="hold"/>
                                        <p:tgtEl>
                                          <p:spTgt spid="49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" fill="hold"/>
                                        <p:tgtEl>
                                          <p:spTgt spid="49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" fill="hold"/>
                                        <p:tgtEl>
                                          <p:spTgt spid="49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" fill="hold"/>
                                        <p:tgtEl>
                                          <p:spTgt spid="49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TT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75" fill="hold"/>
                                        <p:tgtEl>
                                          <p:spTgt spid="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75" fill="hold"/>
                                        <p:tgtEl>
                                          <p:spTgt spid="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4" grpId="0" animBg="1"/>
      <p:bldP spid="49175" grpId="0" animBg="1"/>
      <p:bldP spid="49176" grpId="0" animBg="1"/>
      <p:bldP spid="49177" grpId="0" animBg="1"/>
      <p:bldP spid="49178" grpId="0" animBg="1"/>
      <p:bldP spid="49179" grpId="0" animBg="1"/>
      <p:bldP spid="49180" grpId="0" animBg="1"/>
      <p:bldP spid="49181" grpId="0" animBg="1"/>
      <p:bldP spid="49182" grpId="0" build="p" autoUpdateAnimBg="0" advAuto="0"/>
      <p:bldP spid="49183" grpId="0" build="p" autoUpdateAnimBg="0" advAuto="0"/>
      <p:bldP spid="49184" grpId="0" build="p" autoUpdateAnimBg="0" advAuto="0"/>
      <p:bldP spid="49185" grpId="0" build="p" autoUpdateAnimBg="0" advAuto="0"/>
      <p:bldP spid="49186" grpId="0" build="p" autoUpdateAnimBg="0"/>
      <p:bldP spid="49187" grpId="0" build="p" autoUpdateAnimBg="0"/>
      <p:bldP spid="49188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066800" y="228600"/>
            <a:ext cx="6934200" cy="64697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600" b="1" dirty="0" smtClean="0"/>
              <a:t>Ízületi erők meghatározása</a:t>
            </a:r>
            <a:endParaRPr lang="en-GB" sz="3600" b="1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066800" y="1752600"/>
            <a:ext cx="67818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/>
              <a:t>1. </a:t>
            </a:r>
            <a:r>
              <a:rPr lang="en-GB" sz="3200" b="1" dirty="0" smtClean="0"/>
              <a:t>G</a:t>
            </a:r>
            <a:r>
              <a:rPr lang="hu-HU" sz="3200" b="1" dirty="0" err="1" smtClean="0"/>
              <a:t>rafikus</a:t>
            </a:r>
            <a:endParaRPr lang="en-GB" sz="3200" b="1" dirty="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066800" y="2438400"/>
            <a:ext cx="67818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/>
              <a:t>2. </a:t>
            </a:r>
            <a:r>
              <a:rPr lang="hu-HU" sz="3200" b="1" dirty="0" smtClean="0"/>
              <a:t>Számítás</a:t>
            </a:r>
            <a:endParaRPr lang="en-GB" sz="3200" b="1" dirty="0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066800" y="3078163"/>
            <a:ext cx="67818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/>
              <a:t>3. </a:t>
            </a:r>
            <a:r>
              <a:rPr lang="en-GB" sz="3200" b="1" dirty="0" smtClean="0"/>
              <a:t>M</a:t>
            </a:r>
            <a:r>
              <a:rPr lang="hu-HU" sz="3200" b="1" dirty="0" smtClean="0"/>
              <a:t>érés</a:t>
            </a:r>
            <a:endParaRPr lang="en-GB" sz="3200" b="1" dirty="0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066800" y="3687763"/>
            <a:ext cx="8077200" cy="206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/>
              <a:t>4. </a:t>
            </a:r>
            <a:r>
              <a:rPr lang="hu-HU" sz="3200" b="1" dirty="0" smtClean="0"/>
              <a:t>Ezek együttes alkalmazása</a:t>
            </a:r>
            <a:endParaRPr lang="en-GB" sz="3200" b="1" dirty="0"/>
          </a:p>
          <a:p>
            <a:pPr>
              <a:spcBef>
                <a:spcPct val="50000"/>
              </a:spcBef>
            </a:pPr>
            <a:r>
              <a:rPr lang="en-GB" sz="3200" b="1" dirty="0" smtClean="0"/>
              <a:t>stat</a:t>
            </a:r>
            <a:r>
              <a:rPr lang="hu-HU" sz="3200" b="1" dirty="0" err="1" smtClean="0"/>
              <a:t>ikus</a:t>
            </a:r>
            <a:r>
              <a:rPr lang="hu-HU" sz="3200" b="1" dirty="0" smtClean="0"/>
              <a:t> és dinamikus körülmények között</a:t>
            </a:r>
            <a:r>
              <a:rPr lang="en-GB" sz="3200" b="1" dirty="0" smtClean="0"/>
              <a:t> </a:t>
            </a:r>
            <a:endParaRPr lang="en-GB" sz="3200" b="1" dirty="0"/>
          </a:p>
          <a:p>
            <a:pPr>
              <a:spcBef>
                <a:spcPct val="50000"/>
              </a:spcBef>
            </a:pPr>
            <a:r>
              <a:rPr lang="en-GB" sz="3200" b="1" dirty="0" smtClean="0"/>
              <a:t>dire</a:t>
            </a:r>
            <a:r>
              <a:rPr lang="hu-HU" sz="3200" b="1" dirty="0" smtClean="0"/>
              <a:t>k</a:t>
            </a:r>
            <a:r>
              <a:rPr lang="en-GB" sz="3200" b="1" dirty="0" smtClean="0"/>
              <a:t>t </a:t>
            </a:r>
            <a:r>
              <a:rPr lang="hu-HU" sz="3200" b="1" dirty="0" smtClean="0"/>
              <a:t>és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inver</a:t>
            </a:r>
            <a:r>
              <a:rPr lang="hu-HU" sz="3200" b="1" dirty="0" smtClean="0"/>
              <a:t>z módszerrel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434192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"/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50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 autoUpdateAnimBg="0"/>
      <p:bldP spid="50181" grpId="0" build="p" autoUpdateAnimBg="0"/>
      <p:bldP spid="50182" grpId="0" build="p" autoUpdateAnimBg="0"/>
      <p:bldP spid="5018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Egyenes összekötő nyíllal 2"/>
          <p:cNvCxnSpPr/>
          <p:nvPr/>
        </p:nvCxnSpPr>
        <p:spPr>
          <a:xfrm>
            <a:off x="1691680" y="3501008"/>
            <a:ext cx="280831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gyenes összekötő nyíllal 3"/>
          <p:cNvCxnSpPr/>
          <p:nvPr/>
        </p:nvCxnSpPr>
        <p:spPr>
          <a:xfrm flipV="1">
            <a:off x="1691680" y="908720"/>
            <a:ext cx="0" cy="25922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3804672" y="251356"/>
            <a:ext cx="2313967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u-HU" sz="2800" dirty="0" smtClean="0"/>
              <a:t>Hooke törvény</a:t>
            </a:r>
            <a:endParaRPr lang="en-US" sz="2800" dirty="0"/>
          </a:p>
        </p:txBody>
      </p:sp>
      <p:cxnSp>
        <p:nvCxnSpPr>
          <p:cNvPr id="8" name="Egyenes összekötő 7"/>
          <p:cNvCxnSpPr/>
          <p:nvPr/>
        </p:nvCxnSpPr>
        <p:spPr>
          <a:xfrm flipV="1">
            <a:off x="1691680" y="1268760"/>
            <a:ext cx="2112992" cy="22322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1115616" y="64711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F</a:t>
            </a:r>
            <a:endParaRPr lang="en-US" sz="28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443102" y="3717032"/>
            <a:ext cx="48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Symbol"/>
              </a:rPr>
              <a:t></a:t>
            </a:r>
            <a:r>
              <a:rPr lang="hu-HU" sz="2800" dirty="0" smtClean="0">
                <a:sym typeface="Symbol"/>
              </a:rPr>
              <a:t>l</a:t>
            </a:r>
            <a:endParaRPr lang="en-US" sz="28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630760" y="5837594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</a:t>
            </a:r>
            <a:r>
              <a:rPr lang="hu-HU" sz="2800" dirty="0" smtClean="0">
                <a:sym typeface="Symbol"/>
              </a:rPr>
              <a:t>=</a:t>
            </a:r>
            <a:r>
              <a:rPr lang="en-US" sz="2800" dirty="0" smtClean="0">
                <a:sym typeface="Symbol"/>
              </a:rPr>
              <a:t></a:t>
            </a:r>
            <a:endParaRPr lang="en-US" sz="28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075268" y="5534362"/>
            <a:ext cx="3170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ym typeface="Symbol"/>
              </a:rPr>
              <a:t></a:t>
            </a:r>
            <a:r>
              <a:rPr lang="hu-HU" sz="2800" dirty="0" smtClean="0"/>
              <a:t> - relatív megnyúlás</a:t>
            </a:r>
            <a:endParaRPr lang="en-US" sz="28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075268" y="5912038"/>
            <a:ext cx="385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ym typeface="Symbol"/>
              </a:rPr>
              <a:t></a:t>
            </a:r>
            <a:r>
              <a:rPr lang="hu-HU" sz="2800" dirty="0" smtClean="0"/>
              <a:t> - mechanikai feszültség</a:t>
            </a:r>
            <a:endParaRPr lang="en-US" sz="28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3161547" y="4653136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F  ̴ </a:t>
            </a:r>
            <a:r>
              <a:rPr lang="hu-HU" sz="2800" dirty="0" smtClean="0">
                <a:sym typeface="Symbol"/>
              </a:rPr>
              <a:t>l</a:t>
            </a:r>
            <a:endParaRPr lang="en-US" sz="28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075268" y="6329020"/>
            <a:ext cx="5647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E – rugalmassági vagy Young modulus</a:t>
            </a:r>
            <a:endParaRPr lang="en-US" sz="2800" dirty="0"/>
          </a:p>
        </p:txBody>
      </p:sp>
      <p:pic>
        <p:nvPicPr>
          <p:cNvPr id="45058" name="Picture 2" descr="http://t2.gstatic.com/images?q=tbn:ANd9GcTjJ912Gdkl3kc2bZ9pmxmE9GrGTBroTaXtRiGA6F84nCWpD5KZWX0zq7_1A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216781"/>
            <a:ext cx="2179236" cy="320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05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Mi történik ha a szövetek maradandó alakváltozást szenvednek?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9686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5800" y="381000"/>
            <a:ext cx="8229600" cy="519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FESZ</a:t>
            </a:r>
            <a:r>
              <a:rPr lang="hu-HU" sz="2800" b="1" dirty="0">
                <a:latin typeface="Times New Roman" pitchFamily="18" charset="0"/>
              </a:rPr>
              <a:t>Ü</a:t>
            </a:r>
            <a:r>
              <a:rPr lang="en-US" sz="2800" b="1" dirty="0">
                <a:latin typeface="Times New Roman" pitchFamily="18" charset="0"/>
              </a:rPr>
              <a:t>LÉS (STRESS) – MEGNYÚLÁS (STRAIN)</a:t>
            </a:r>
            <a:endParaRPr lang="en-US" sz="2800" b="1" dirty="0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7338" y="1309688"/>
            <a:ext cx="602932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 rot="16200000">
            <a:off x="642910" y="292893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Stressz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3500430" y="528638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Megnyúlás</a:t>
            </a:r>
            <a:endParaRPr lang="en-US" dirty="0"/>
          </a:p>
        </p:txBody>
      </p:sp>
      <p:sp>
        <p:nvSpPr>
          <p:cNvPr id="7" name="Szövegdoboz 6"/>
          <p:cNvSpPr txBox="1"/>
          <p:nvPr/>
        </p:nvSpPr>
        <p:spPr>
          <a:xfrm rot="17833270">
            <a:off x="2083107" y="385762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Elasztikus</a:t>
            </a:r>
            <a:endParaRPr lang="en-US" dirty="0"/>
          </a:p>
        </p:txBody>
      </p:sp>
      <p:sp>
        <p:nvSpPr>
          <p:cNvPr id="8" name="Szövegdoboz 7"/>
          <p:cNvSpPr txBox="1"/>
          <p:nvPr/>
        </p:nvSpPr>
        <p:spPr>
          <a:xfrm rot="21250821">
            <a:off x="4572000" y="2032883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Plasztikus</a:t>
            </a:r>
            <a:endParaRPr lang="en-US" dirty="0"/>
          </a:p>
        </p:txBody>
      </p:sp>
      <p:sp>
        <p:nvSpPr>
          <p:cNvPr id="9" name="Szövegdoboz 8"/>
          <p:cNvSpPr txBox="1"/>
          <p:nvPr/>
        </p:nvSpPr>
        <p:spPr>
          <a:xfrm rot="2510843">
            <a:off x="3798599" y="257261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Átmeneti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75656" y="764704"/>
            <a:ext cx="648072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/>
              <a:t>Az emberi test és a külső környezet egymásra hatása</a:t>
            </a:r>
            <a:endParaRPr lang="en-US" sz="2800" b="1" i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1691680" y="1988840"/>
            <a:ext cx="6336704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/>
              <a:t>Külső erő:</a:t>
            </a:r>
          </a:p>
          <a:p>
            <a:pPr algn="ctr"/>
            <a:r>
              <a:rPr lang="hu-HU" sz="2800" b="1" i="1" dirty="0" smtClean="0"/>
              <a:t> gravitációs erő, ütközési erő, felhajtóerő, közegellenállási erő, súrlódás</a:t>
            </a:r>
            <a:endParaRPr lang="en-US" sz="2800" b="1" i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1691680" y="3772197"/>
            <a:ext cx="6336704" cy="13849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/>
              <a:t>Belső erő:</a:t>
            </a:r>
          </a:p>
          <a:p>
            <a:pPr algn="ctr"/>
            <a:r>
              <a:rPr lang="hu-HU" sz="2800" b="1" i="1" dirty="0" smtClean="0"/>
              <a:t> Aktív: izomerő</a:t>
            </a:r>
          </a:p>
          <a:p>
            <a:pPr algn="ctr"/>
            <a:r>
              <a:rPr lang="hu-HU" sz="2800" b="1" i="1" dirty="0" smtClean="0"/>
              <a:t>Passzív: inak, szalagok, porc, csont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30388" y="2659856"/>
            <a:ext cx="4395787" cy="3328988"/>
            <a:chOff x="1153" y="974"/>
            <a:chExt cx="2769" cy="2097"/>
          </a:xfrm>
        </p:grpSpPr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 flipV="1">
              <a:off x="1153" y="1153"/>
              <a:ext cx="814" cy="19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>
              <a:off x="2244" y="974"/>
              <a:ext cx="167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0" name="Arc 6"/>
            <p:cNvSpPr>
              <a:spLocks/>
            </p:cNvSpPr>
            <p:nvPr/>
          </p:nvSpPr>
          <p:spPr bwMode="auto">
            <a:xfrm rot="5400000">
              <a:off x="1965" y="984"/>
              <a:ext cx="288" cy="271"/>
            </a:xfrm>
            <a:custGeom>
              <a:avLst/>
              <a:gdLst>
                <a:gd name="G0" fmla="+- 21600 0 0"/>
                <a:gd name="G1" fmla="+- 4667 0 0"/>
                <a:gd name="G2" fmla="+- 21600 0 0"/>
                <a:gd name="T0" fmla="*/ 12878 w 21600"/>
                <a:gd name="T1" fmla="*/ 24428 h 24428"/>
                <a:gd name="T2" fmla="*/ 510 w 21600"/>
                <a:gd name="T3" fmla="*/ 0 h 24428"/>
                <a:gd name="T4" fmla="*/ 21600 w 21600"/>
                <a:gd name="T5" fmla="*/ 4667 h 24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428" fill="none" extrusionOk="0">
                  <a:moveTo>
                    <a:pt x="12878" y="24427"/>
                  </a:moveTo>
                  <a:cubicBezTo>
                    <a:pt x="5050" y="20972"/>
                    <a:pt x="0" y="13223"/>
                    <a:pt x="0" y="4667"/>
                  </a:cubicBezTo>
                  <a:cubicBezTo>
                    <a:pt x="-1" y="3097"/>
                    <a:pt x="171" y="1532"/>
                    <a:pt x="510" y="0"/>
                  </a:cubicBezTo>
                </a:path>
                <a:path w="21600" h="24428" stroke="0" extrusionOk="0">
                  <a:moveTo>
                    <a:pt x="12878" y="24427"/>
                  </a:moveTo>
                  <a:cubicBezTo>
                    <a:pt x="5050" y="20972"/>
                    <a:pt x="0" y="13223"/>
                    <a:pt x="0" y="4667"/>
                  </a:cubicBezTo>
                  <a:cubicBezTo>
                    <a:pt x="-1" y="3097"/>
                    <a:pt x="171" y="1532"/>
                    <a:pt x="510" y="0"/>
                  </a:cubicBezTo>
                  <a:lnTo>
                    <a:pt x="21600" y="4667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1830388" y="3629819"/>
            <a:ext cx="1901825" cy="2359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830388" y="4793456"/>
            <a:ext cx="3808412" cy="1195388"/>
            <a:chOff x="1153" y="2318"/>
            <a:chExt cx="2399" cy="753"/>
          </a:xfrm>
        </p:grpSpPr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 flipV="1">
              <a:off x="1153" y="2449"/>
              <a:ext cx="1198" cy="6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Arc 10"/>
            <p:cNvSpPr>
              <a:spLocks/>
            </p:cNvSpPr>
            <p:nvPr/>
          </p:nvSpPr>
          <p:spPr bwMode="auto">
            <a:xfrm rot="5400000">
              <a:off x="2516" y="2049"/>
              <a:ext cx="432" cy="974"/>
            </a:xfrm>
            <a:custGeom>
              <a:avLst/>
              <a:gdLst>
                <a:gd name="G0" fmla="+- 21600 0 0"/>
                <a:gd name="G1" fmla="+- 2880 0 0"/>
                <a:gd name="G2" fmla="+- 21600 0 0"/>
                <a:gd name="T0" fmla="*/ 8914 w 21600"/>
                <a:gd name="T1" fmla="*/ 20362 h 20362"/>
                <a:gd name="T2" fmla="*/ 193 w 21600"/>
                <a:gd name="T3" fmla="*/ 0 h 20362"/>
                <a:gd name="T4" fmla="*/ 21600 w 21600"/>
                <a:gd name="T5" fmla="*/ 2880 h 20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362" fill="none" extrusionOk="0">
                  <a:moveTo>
                    <a:pt x="8913" y="20362"/>
                  </a:moveTo>
                  <a:cubicBezTo>
                    <a:pt x="3314" y="16298"/>
                    <a:pt x="0" y="9798"/>
                    <a:pt x="0" y="2880"/>
                  </a:cubicBezTo>
                  <a:cubicBezTo>
                    <a:pt x="-1" y="1916"/>
                    <a:pt x="64" y="954"/>
                    <a:pt x="192" y="-1"/>
                  </a:cubicBezTo>
                </a:path>
                <a:path w="21600" h="20362" stroke="0" extrusionOk="0">
                  <a:moveTo>
                    <a:pt x="8913" y="20362"/>
                  </a:moveTo>
                  <a:cubicBezTo>
                    <a:pt x="3314" y="16298"/>
                    <a:pt x="0" y="9798"/>
                    <a:pt x="0" y="2880"/>
                  </a:cubicBezTo>
                  <a:cubicBezTo>
                    <a:pt x="-1" y="1916"/>
                    <a:pt x="64" y="954"/>
                    <a:pt x="192" y="-1"/>
                  </a:cubicBezTo>
                  <a:lnTo>
                    <a:pt x="21600" y="288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3170" y="2318"/>
              <a:ext cx="3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562600" y="2790031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FÉM</a:t>
            </a:r>
            <a:endParaRPr lang="en-US" sz="2800" b="1" dirty="0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4114800" y="3642519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ÜVEG</a:t>
            </a:r>
            <a:endParaRPr lang="en-US" sz="2800" b="1" dirty="0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5334000" y="4847431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CSONT</a:t>
            </a:r>
            <a:endParaRPr lang="en-US" sz="2800" b="1" dirty="0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762000" y="2256631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Erő</a:t>
            </a:r>
            <a:endParaRPr lang="en-US" sz="2800" b="1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5715000" y="6004719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Deformáció</a:t>
            </a:r>
            <a:endParaRPr lang="en-US" sz="2800" b="1"/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1830388" y="2256631"/>
            <a:ext cx="0" cy="3748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>
            <a:stCxn id="26633" idx="0"/>
          </p:cNvCxnSpPr>
          <p:nvPr/>
        </p:nvCxnSpPr>
        <p:spPr>
          <a:xfrm>
            <a:off x="1830388" y="5988844"/>
            <a:ext cx="53324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zövegdoboz 3"/>
          <p:cNvSpPr txBox="1"/>
          <p:nvPr/>
        </p:nvSpPr>
        <p:spPr>
          <a:xfrm>
            <a:off x="1464767" y="1340768"/>
            <a:ext cx="6525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Különböző anyagok erő-deformáció görbéje</a:t>
            </a:r>
            <a:endParaRPr lang="hu-HU" sz="28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898000" y="238545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Sérülés esetén a csontokat fém csavarokkal fogják össze. Van-e az eljárásnak kockázata?</a:t>
            </a:r>
            <a:endParaRPr lang="hu-HU" sz="3200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/>
      <p:bldP spid="26637" grpId="0" build="p" autoUpdateAnimBg="0"/>
      <p:bldP spid="26638" grpId="0" build="p" autoUpdateAnimBg="0"/>
      <p:bldP spid="2663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28596" y="440469"/>
            <a:ext cx="7568097" cy="95410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Nyomóerő - megnyúlás</a:t>
            </a:r>
            <a:r>
              <a:rPr kumimoji="0" lang="hu-H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görbe különböző irányú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erőhatásokra </a:t>
            </a:r>
            <a:endParaRPr kumimoji="0" lang="hu-H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808038" y="2422525"/>
          <a:ext cx="3743325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9" name="Photo Editor fénykép" r:id="rId3" imgW="3742857" imgH="3839111" progId="">
                  <p:embed/>
                </p:oleObj>
              </mc:Choice>
              <mc:Fallback>
                <p:oleObj name="Photo Editor fénykép" r:id="rId3" imgW="3742857" imgH="3839111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2422525"/>
                        <a:ext cx="3743325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4624388" y="2400300"/>
          <a:ext cx="173355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0" name="Photo Editor fénykép" r:id="rId5" imgW="1733333" imgH="1267002" progId="">
                  <p:embed/>
                </p:oleObj>
              </mc:Choice>
              <mc:Fallback>
                <p:oleObj name="Photo Editor fénykép" r:id="rId5" imgW="1733333" imgH="1267002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2400300"/>
                        <a:ext cx="173355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4624388" y="3654425"/>
          <a:ext cx="1724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1" name="Photo Editor fénykép" r:id="rId7" imgW="1724266" imgH="762106" progId="">
                  <p:embed/>
                </p:oleObj>
              </mc:Choice>
              <mc:Fallback>
                <p:oleObj name="Photo Editor fénykép" r:id="rId7" imgW="1724266" imgH="762106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3654425"/>
                        <a:ext cx="1724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4643438" y="4446588"/>
          <a:ext cx="17335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2" name="Photo Editor fénykép" r:id="rId9" imgW="1733333" imgH="685714" progId="">
                  <p:embed/>
                </p:oleObj>
              </mc:Choice>
              <mc:Fallback>
                <p:oleObj name="Photo Editor fénykép" r:id="rId9" imgW="1733333" imgH="685714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446588"/>
                        <a:ext cx="17335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4643438" y="5157788"/>
          <a:ext cx="17430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3" name="Photo Editor fénykép" r:id="rId11" imgW="1743318" imgH="1066667" progId="">
                  <p:embed/>
                </p:oleObj>
              </mc:Choice>
              <mc:Fallback>
                <p:oleObj name="Photo Editor fénykép" r:id="rId11" imgW="1743318" imgH="1066667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157788"/>
                        <a:ext cx="17430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Metal &#10;        &#10; &#10;        Fabrication &#10; -    &#10;        Shea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5" y="1928802"/>
            <a:ext cx="2678925" cy="2143140"/>
          </a:xfrm>
          <a:prstGeom prst="rect">
            <a:avLst/>
          </a:prstGeom>
          <a:noFill/>
        </p:spPr>
      </p:pic>
      <p:pic>
        <p:nvPicPr>
          <p:cNvPr id="3" name="Picture 2" descr="Metal Fabrication &#10;        &#10; - Ben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071678"/>
            <a:ext cx="2381250" cy="1905000"/>
          </a:xfrm>
          <a:prstGeom prst="rect">
            <a:avLst/>
          </a:prstGeom>
          <a:noFill/>
        </p:spPr>
      </p:pic>
      <p:sp>
        <p:nvSpPr>
          <p:cNvPr id="2" name="Szövegdoboz 1"/>
          <p:cNvSpPr txBox="1"/>
          <p:nvPr/>
        </p:nvSpPr>
        <p:spPr>
          <a:xfrm>
            <a:off x="2411759" y="385500"/>
            <a:ext cx="4487767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u-HU" sz="2800" dirty="0" smtClean="0"/>
              <a:t>Három és négypontos hajlítás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691680" y="545945"/>
            <a:ext cx="58674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400" b="1" dirty="0" smtClean="0">
                <a:latin typeface="Times New Roman" pitchFamily="18" charset="0"/>
              </a:rPr>
              <a:t>HÁROM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pontos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hajlítás</a:t>
            </a:r>
            <a:endParaRPr lang="en-US" sz="2400" b="1" dirty="0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1454150" y="2465394"/>
            <a:ext cx="5626100" cy="977900"/>
          </a:xfrm>
          <a:prstGeom prst="cube">
            <a:avLst>
              <a:gd name="adj" fmla="val 2498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4121150" y="1855794"/>
            <a:ext cx="292100" cy="673100"/>
          </a:xfrm>
          <a:prstGeom prst="downArrow">
            <a:avLst>
              <a:gd name="adj1" fmla="val 50000"/>
              <a:gd name="adj2" fmla="val 115249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1835150" y="3455994"/>
            <a:ext cx="292100" cy="901700"/>
          </a:xfrm>
          <a:prstGeom prst="upArrow">
            <a:avLst>
              <a:gd name="adj1" fmla="val 50000"/>
              <a:gd name="adj2" fmla="val 15430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6178550" y="3455994"/>
            <a:ext cx="292100" cy="901700"/>
          </a:xfrm>
          <a:prstGeom prst="upArrow">
            <a:avLst>
              <a:gd name="adj1" fmla="val 50000"/>
              <a:gd name="adj2" fmla="val 15430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6626" name="Picture 2" descr="Metal Fabrication &#10;        &#10; - Ben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786190"/>
            <a:ext cx="238125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207522" y="408926"/>
            <a:ext cx="58674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NÉGY </a:t>
            </a:r>
            <a:r>
              <a:rPr lang="en-US" sz="2400" b="1" dirty="0" err="1">
                <a:latin typeface="Times New Roman" pitchFamily="18" charset="0"/>
              </a:rPr>
              <a:t>pontos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hajlítás</a:t>
            </a:r>
            <a:endParaRPr lang="en-US" sz="2400" b="1" dirty="0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1454150" y="2216150"/>
            <a:ext cx="5626100" cy="977900"/>
          </a:xfrm>
          <a:prstGeom prst="cube">
            <a:avLst>
              <a:gd name="adj" fmla="val 2498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2292350" y="1682750"/>
            <a:ext cx="292100" cy="673100"/>
          </a:xfrm>
          <a:prstGeom prst="downArrow">
            <a:avLst>
              <a:gd name="adj1" fmla="val 50000"/>
              <a:gd name="adj2" fmla="val 115249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1835150" y="3206750"/>
            <a:ext cx="292100" cy="901700"/>
          </a:xfrm>
          <a:prstGeom prst="upArrow">
            <a:avLst>
              <a:gd name="adj1" fmla="val 50000"/>
              <a:gd name="adj2" fmla="val 15430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6178550" y="3206750"/>
            <a:ext cx="292100" cy="901700"/>
          </a:xfrm>
          <a:prstGeom prst="upArrow">
            <a:avLst>
              <a:gd name="adj1" fmla="val 50000"/>
              <a:gd name="adj2" fmla="val 15430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5721350" y="1682750"/>
            <a:ext cx="292100" cy="673100"/>
          </a:xfrm>
          <a:prstGeom prst="downArrow">
            <a:avLst>
              <a:gd name="adj1" fmla="val 50000"/>
              <a:gd name="adj2" fmla="val 115249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2" descr="Metal &#10;        &#10; &#10;        Fabrication &#10; -    &#10;        Shear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4525" y="4071292"/>
            <a:ext cx="2678925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1454150" y="2978150"/>
            <a:ext cx="5626100" cy="977900"/>
          </a:xfrm>
          <a:prstGeom prst="cube">
            <a:avLst>
              <a:gd name="adj" fmla="val 2497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5150" y="3968750"/>
            <a:ext cx="4635500" cy="901700"/>
            <a:chOff x="1156" y="2500"/>
            <a:chExt cx="2920" cy="568"/>
          </a:xfrm>
        </p:grpSpPr>
        <p:sp>
          <p:nvSpPr>
            <p:cNvPr id="69637" name="AutoShape 5"/>
            <p:cNvSpPr>
              <a:spLocks noChangeArrowheads="1"/>
            </p:cNvSpPr>
            <p:nvPr/>
          </p:nvSpPr>
          <p:spPr bwMode="auto">
            <a:xfrm>
              <a:off x="1156" y="2500"/>
              <a:ext cx="184" cy="568"/>
            </a:xfrm>
            <a:prstGeom prst="upArrow">
              <a:avLst>
                <a:gd name="adj1" fmla="val 50000"/>
                <a:gd name="adj2" fmla="val 154276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8" name="AutoShape 6"/>
            <p:cNvSpPr>
              <a:spLocks noChangeArrowheads="1"/>
            </p:cNvSpPr>
            <p:nvPr/>
          </p:nvSpPr>
          <p:spPr bwMode="auto">
            <a:xfrm>
              <a:off x="3892" y="2500"/>
              <a:ext cx="184" cy="568"/>
            </a:xfrm>
            <a:prstGeom prst="upArrow">
              <a:avLst>
                <a:gd name="adj1" fmla="val 50000"/>
                <a:gd name="adj2" fmla="val 154276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444750" y="2444750"/>
            <a:ext cx="3340100" cy="673100"/>
            <a:chOff x="1540" y="1540"/>
            <a:chExt cx="2104" cy="424"/>
          </a:xfrm>
        </p:grpSpPr>
        <p:sp>
          <p:nvSpPr>
            <p:cNvPr id="69640" name="AutoShape 8"/>
            <p:cNvSpPr>
              <a:spLocks noChangeArrowheads="1"/>
            </p:cNvSpPr>
            <p:nvPr/>
          </p:nvSpPr>
          <p:spPr bwMode="auto">
            <a:xfrm>
              <a:off x="1540" y="1540"/>
              <a:ext cx="184" cy="424"/>
            </a:xfrm>
            <a:prstGeom prst="downArrow">
              <a:avLst>
                <a:gd name="adj1" fmla="val 50000"/>
                <a:gd name="adj2" fmla="val 115271"/>
              </a:avLst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1" name="AutoShape 9"/>
            <p:cNvSpPr>
              <a:spLocks noChangeArrowheads="1"/>
            </p:cNvSpPr>
            <p:nvPr/>
          </p:nvSpPr>
          <p:spPr bwMode="auto">
            <a:xfrm>
              <a:off x="3460" y="1540"/>
              <a:ext cx="184" cy="424"/>
            </a:xfrm>
            <a:prstGeom prst="downArrow">
              <a:avLst>
                <a:gd name="adj1" fmla="val 50000"/>
                <a:gd name="adj2" fmla="val 115271"/>
              </a:avLst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454150" y="387350"/>
            <a:ext cx="5626100" cy="2425700"/>
            <a:chOff x="916" y="244"/>
            <a:chExt cx="3544" cy="1528"/>
          </a:xfrm>
        </p:grpSpPr>
        <p:sp>
          <p:nvSpPr>
            <p:cNvPr id="69643" name="AutoShape 11"/>
            <p:cNvSpPr>
              <a:spLocks noChangeArrowheads="1"/>
            </p:cNvSpPr>
            <p:nvPr/>
          </p:nvSpPr>
          <p:spPr bwMode="auto">
            <a:xfrm>
              <a:off x="916" y="580"/>
              <a:ext cx="3544" cy="616"/>
            </a:xfrm>
            <a:prstGeom prst="cube">
              <a:avLst>
                <a:gd name="adj" fmla="val 2497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4" name="AutoShape 12"/>
            <p:cNvSpPr>
              <a:spLocks noChangeArrowheads="1"/>
            </p:cNvSpPr>
            <p:nvPr/>
          </p:nvSpPr>
          <p:spPr bwMode="auto">
            <a:xfrm>
              <a:off x="1156" y="1204"/>
              <a:ext cx="184" cy="568"/>
            </a:xfrm>
            <a:prstGeom prst="upArrow">
              <a:avLst>
                <a:gd name="adj1" fmla="val 50000"/>
                <a:gd name="adj2" fmla="val 154276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5" name="AutoShape 13"/>
            <p:cNvSpPr>
              <a:spLocks noChangeArrowheads="1"/>
            </p:cNvSpPr>
            <p:nvPr/>
          </p:nvSpPr>
          <p:spPr bwMode="auto">
            <a:xfrm>
              <a:off x="3892" y="1204"/>
              <a:ext cx="184" cy="568"/>
            </a:xfrm>
            <a:prstGeom prst="upArrow">
              <a:avLst>
                <a:gd name="adj1" fmla="val 50000"/>
                <a:gd name="adj2" fmla="val 154276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6" name="AutoShape 14"/>
            <p:cNvSpPr>
              <a:spLocks noChangeArrowheads="1"/>
            </p:cNvSpPr>
            <p:nvPr/>
          </p:nvSpPr>
          <p:spPr bwMode="auto">
            <a:xfrm>
              <a:off x="2500" y="244"/>
              <a:ext cx="184" cy="424"/>
            </a:xfrm>
            <a:prstGeom prst="downArrow">
              <a:avLst>
                <a:gd name="adj1" fmla="val 50000"/>
                <a:gd name="adj2" fmla="val 115271"/>
              </a:avLst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426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10 N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90800" y="231775"/>
            <a:ext cx="3048000" cy="4645025"/>
            <a:chOff x="1632" y="146"/>
            <a:chExt cx="1920" cy="2926"/>
          </a:xfrm>
        </p:grpSpPr>
        <p:sp>
          <p:nvSpPr>
            <p:cNvPr id="69649" name="Line 17"/>
            <p:cNvSpPr>
              <a:spLocks noChangeShapeType="1"/>
            </p:cNvSpPr>
            <p:nvPr/>
          </p:nvSpPr>
          <p:spPr bwMode="auto">
            <a:xfrm>
              <a:off x="2592" y="146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0" name="Line 18"/>
            <p:cNvSpPr>
              <a:spLocks noChangeShapeType="1"/>
            </p:cNvSpPr>
            <p:nvPr/>
          </p:nvSpPr>
          <p:spPr bwMode="auto">
            <a:xfrm>
              <a:off x="1632" y="1682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1" name="Line 19"/>
            <p:cNvSpPr>
              <a:spLocks noChangeShapeType="1"/>
            </p:cNvSpPr>
            <p:nvPr/>
          </p:nvSpPr>
          <p:spPr bwMode="auto">
            <a:xfrm>
              <a:off x="3552" y="1682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52" name="Line 20"/>
          <p:cNvSpPr>
            <a:spLocks noChangeShapeType="1"/>
          </p:cNvSpPr>
          <p:nvPr/>
        </p:nvSpPr>
        <p:spPr bwMode="auto">
          <a:xfrm>
            <a:off x="2136775" y="2209800"/>
            <a:ext cx="190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060575" y="4572009"/>
            <a:ext cx="3578225" cy="258763"/>
            <a:chOff x="1298" y="2880"/>
            <a:chExt cx="2254" cy="163"/>
          </a:xfrm>
        </p:grpSpPr>
        <p:sp>
          <p:nvSpPr>
            <p:cNvPr id="69654" name="Line 22"/>
            <p:cNvSpPr>
              <a:spLocks noChangeShapeType="1"/>
            </p:cNvSpPr>
            <p:nvPr/>
          </p:nvSpPr>
          <p:spPr bwMode="auto">
            <a:xfrm>
              <a:off x="1298" y="2880"/>
              <a:ext cx="3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5" name="Line 23"/>
            <p:cNvSpPr>
              <a:spLocks noChangeShapeType="1"/>
            </p:cNvSpPr>
            <p:nvPr/>
          </p:nvSpPr>
          <p:spPr bwMode="auto">
            <a:xfrm>
              <a:off x="1298" y="3043"/>
              <a:ext cx="22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56" name="Rectangle 24"/>
          <p:cNvSpPr>
            <a:spLocks noChangeArrowheads="1"/>
          </p:cNvSpPr>
          <p:nvPr/>
        </p:nvSpPr>
        <p:spPr bwMode="auto">
          <a:xfrm>
            <a:off x="4191000" y="1295400"/>
            <a:ext cx="274320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M= 10x </a:t>
            </a:r>
            <a:r>
              <a:rPr lang="en-US" b="1" dirty="0" smtClean="0">
                <a:latin typeface="Times New Roman" pitchFamily="18" charset="0"/>
              </a:rPr>
              <a:t>0.</a:t>
            </a:r>
            <a:r>
              <a:rPr lang="hu-HU" b="1" dirty="0" smtClean="0">
                <a:latin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</a:rPr>
              <a:t>= </a:t>
            </a:r>
            <a:r>
              <a:rPr lang="hu-HU" b="1" dirty="0" smtClean="0">
                <a:latin typeface="Times New Roman" pitchFamily="18" charset="0"/>
              </a:rPr>
              <a:t>2 </a:t>
            </a:r>
            <a:r>
              <a:rPr lang="en-US" b="1" dirty="0" smtClean="0">
                <a:latin typeface="Times New Roman" pitchFamily="18" charset="0"/>
              </a:rPr>
              <a:t>Nm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1447800" y="3429000"/>
            <a:ext cx="243840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M</a:t>
            </a:r>
            <a:r>
              <a:rPr lang="en-US" b="1" baseline="-25000" dirty="0" smtClean="0">
                <a:latin typeface="Times New Roman" pitchFamily="18" charset="0"/>
              </a:rPr>
              <a:t>1</a:t>
            </a:r>
            <a:r>
              <a:rPr lang="en-US" b="1" dirty="0" smtClean="0">
                <a:latin typeface="Times New Roman" pitchFamily="18" charset="0"/>
              </a:rPr>
              <a:t>=10x0.1= 1</a:t>
            </a:r>
            <a:r>
              <a:rPr lang="hu-HU" b="1" dirty="0" smtClean="0">
                <a:latin typeface="Times New Roman" pitchFamily="18" charset="0"/>
              </a:rPr>
              <a:t>Nm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4572000" y="3429000"/>
            <a:ext cx="243840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M</a:t>
            </a:r>
            <a:r>
              <a:rPr lang="en-US" b="1" baseline="-25000" dirty="0" smtClean="0">
                <a:latin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</a:rPr>
              <a:t>=10x0.</a:t>
            </a:r>
            <a:r>
              <a:rPr lang="hu-HU" b="1" dirty="0" smtClean="0">
                <a:latin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</a:rPr>
              <a:t>= </a:t>
            </a:r>
            <a:r>
              <a:rPr lang="hu-HU" b="1" dirty="0" smtClean="0">
                <a:latin typeface="Times New Roman" pitchFamily="18" charset="0"/>
              </a:rPr>
              <a:t>3Nm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2971800" y="4343400"/>
            <a:ext cx="228600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M</a:t>
            </a:r>
            <a:r>
              <a:rPr lang="en-US" b="1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+ </a:t>
            </a:r>
            <a:r>
              <a:rPr lang="en-US" b="1" dirty="0">
                <a:latin typeface="Times New Roman" pitchFamily="18" charset="0"/>
              </a:rPr>
              <a:t>M</a:t>
            </a:r>
            <a:r>
              <a:rPr lang="en-US" b="1" baseline="-25000" dirty="0">
                <a:latin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</a:rPr>
              <a:t>= </a:t>
            </a:r>
            <a:r>
              <a:rPr lang="hu-HU" b="1" dirty="0" smtClean="0">
                <a:latin typeface="Times New Roman" pitchFamily="18" charset="0"/>
              </a:rPr>
              <a:t>4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Nm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69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75"/>
                                        <p:tgtEl>
                                          <p:spTgt spid="69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"/>
                                        <p:tgtEl>
                                          <p:spTgt spid="69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75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75"/>
                                        <p:tgtEl>
                                          <p:spTgt spid="69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50"/>
                            </p:stCondLst>
                            <p:childTnLst>
                              <p:par>
                                <p:cTn id="5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75" fill="hold"/>
                                        <p:tgtEl>
                                          <p:spTgt spid="69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75" fill="hold"/>
                                        <p:tgtEl>
                                          <p:spTgt spid="69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nimBg="1"/>
      <p:bldP spid="69647" grpId="0" build="p" autoUpdateAnimBg="0"/>
      <p:bldP spid="69652" grpId="0" animBg="1"/>
      <p:bldP spid="69656" grpId="0" build="p" autoUpdateAnimBg="0"/>
      <p:bldP spid="69657" grpId="0" build="p" autoUpdateAnimBg="0" advAuto="0"/>
      <p:bldP spid="69658" grpId="0" build="p" autoUpdateAnimBg="0" advAuto="0"/>
      <p:bldP spid="69659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1377950" y="2749550"/>
            <a:ext cx="1739900" cy="444500"/>
          </a:xfrm>
          <a:prstGeom prst="cube">
            <a:avLst>
              <a:gd name="adj" fmla="val 2498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3740150" y="2216150"/>
            <a:ext cx="977900" cy="977900"/>
          </a:xfrm>
          <a:prstGeom prst="cube">
            <a:avLst>
              <a:gd name="adj" fmla="val 2498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5454650" y="1474786"/>
            <a:ext cx="444500" cy="1739900"/>
          </a:xfrm>
          <a:prstGeom prst="cube">
            <a:avLst>
              <a:gd name="adj" fmla="val 2698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1219200" y="32004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1758950" y="2520950"/>
            <a:ext cx="139700" cy="368300"/>
          </a:xfrm>
          <a:prstGeom prst="downArrow">
            <a:avLst>
              <a:gd name="adj1" fmla="val 50000"/>
              <a:gd name="adj2" fmla="val 13185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2520950" y="2368550"/>
            <a:ext cx="139700" cy="368300"/>
          </a:xfrm>
          <a:prstGeom prst="downArrow">
            <a:avLst>
              <a:gd name="adj1" fmla="val 50000"/>
              <a:gd name="adj2" fmla="val 13185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3968750" y="2063750"/>
            <a:ext cx="139700" cy="368300"/>
          </a:xfrm>
          <a:prstGeom prst="downArrow">
            <a:avLst>
              <a:gd name="adj1" fmla="val 50000"/>
              <a:gd name="adj2" fmla="val 13185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4349750" y="1835150"/>
            <a:ext cx="139700" cy="368300"/>
          </a:xfrm>
          <a:prstGeom prst="downArrow">
            <a:avLst>
              <a:gd name="adj1" fmla="val 50000"/>
              <a:gd name="adj2" fmla="val 13185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5492750" y="1149350"/>
            <a:ext cx="139700" cy="368300"/>
          </a:xfrm>
          <a:prstGeom prst="downArrow">
            <a:avLst>
              <a:gd name="adj1" fmla="val 50000"/>
              <a:gd name="adj2" fmla="val 13185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5797550" y="996950"/>
            <a:ext cx="139700" cy="368300"/>
          </a:xfrm>
          <a:prstGeom prst="downArrow">
            <a:avLst>
              <a:gd name="adj1" fmla="val 50000"/>
              <a:gd name="adj2" fmla="val 13185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1752600" y="3352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4 x 1</a:t>
            </a:r>
            <a:endParaRPr lang="en-US" b="1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3733800" y="3352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2 x 2</a:t>
            </a:r>
            <a:endParaRPr lang="en-US" b="1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5334000" y="3352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 x 4</a:t>
            </a:r>
            <a:endParaRPr lang="en-US" b="1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1060450" y="381000"/>
            <a:ext cx="6096000" cy="58541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200" b="1" dirty="0" smtClean="0">
                <a:latin typeface="Times New Roman" pitchFamily="18" charset="0"/>
              </a:rPr>
              <a:t>Ellenállás terheléssel szemben</a:t>
            </a:r>
            <a:endParaRPr lang="en-US" sz="3200" b="1" dirty="0"/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1600200" y="38100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4/12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3657600" y="38100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16/12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5410200" y="38100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64/12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5429256" y="285749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/>
              <a:t>B</a:t>
            </a:r>
            <a:endParaRPr lang="en-US" b="1" i="1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5857884" y="21431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/>
              <a:t>H</a:t>
            </a:r>
            <a:endParaRPr lang="en-US" b="1" i="1" dirty="0"/>
          </a:p>
        </p:txBody>
      </p:sp>
      <p:graphicFrame>
        <p:nvGraphicFramePr>
          <p:cNvPr id="26" name="Objektum 2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9" name="Egyenlet" r:id="rId6" imgW="914400" imgH="215640" progId="Equation.3">
                  <p:embed/>
                </p:oleObj>
              </mc:Choice>
              <mc:Fallback>
                <p:oleObj name="Egyenlet" r:id="rId6" imgW="91440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14348" y="1142984"/>
          <a:ext cx="1079506" cy="1017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name="Egyenlet" r:id="rId8" imgW="444240" imgH="419040" progId="Equation.3">
                  <p:embed/>
                </p:oleObj>
              </mc:Choice>
              <mc:Fallback>
                <p:oleObj name="Egyenlet" r:id="rId8" imgW="4442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1142984"/>
                        <a:ext cx="1079506" cy="10178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4" name="Picture 4" descr="http://www.sulinet.hu/termeszetvilaga/archiv/2000/0013/55-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15140" y="4214818"/>
            <a:ext cx="1905000" cy="16573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3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3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3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3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1" grpId="0" build="p" autoUpdateAnimBg="0"/>
      <p:bldP spid="43022" grpId="0" build="p" autoUpdateAnimBg="0"/>
      <p:bldP spid="43023" grpId="0" build="p" autoUpdateAnimBg="0"/>
      <p:bldP spid="43024" grpId="0" build="p" autoUpdateAnimBg="0" advAuto="0"/>
      <p:bldP spid="43029" grpId="0" build="p" autoUpdateAnimBg="0"/>
      <p:bldP spid="43030" grpId="0" build="p" autoUpdateAnimBg="0"/>
      <p:bldP spid="43031" grpId="0" build="p" autoUpdateAnimBg="0"/>
      <p:bldP spid="24" grpId="0" autoUpdateAnimBg="0"/>
      <p:bldP spid="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Westwood swing breakdown">
            <a:hlinkClick r:id="rId2" tooltip="Westy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71612"/>
            <a:ext cx="4191000" cy="3133726"/>
          </a:xfrm>
          <a:prstGeom prst="rect">
            <a:avLst/>
          </a:prstGeom>
          <a:noFill/>
        </p:spPr>
      </p:pic>
      <p:pic>
        <p:nvPicPr>
          <p:cNvPr id="41985" name="Picture 1" descr="http://www.jgytf.u-szeged.hu/tanszek/tesi/atletika/image/image0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1785926"/>
            <a:ext cx="1857375" cy="29337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102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1763713" y="2205038"/>
          <a:ext cx="13049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Photo Editor fénykép" r:id="rId3" imgW="1305107" imgH="2362530" progId="">
                  <p:embed/>
                </p:oleObj>
              </mc:Choice>
              <mc:Fallback>
                <p:oleObj name="Photo Editor fénykép" r:id="rId3" imgW="1305107" imgH="236253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205038"/>
                        <a:ext cx="130492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4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1763713" y="1989138"/>
          <a:ext cx="1304925" cy="286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Photo Editor fénykép" r:id="rId5" imgW="1305107" imgH="2362530" progId="">
                  <p:embed/>
                </p:oleObj>
              </mc:Choice>
              <mc:Fallback>
                <p:oleObj name="Photo Editor fénykép" r:id="rId5" imgW="1305107" imgH="236253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989138"/>
                        <a:ext cx="1304925" cy="286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1331913" y="523875"/>
            <a:ext cx="266382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Húzóerő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108" name="Text Box 12"/>
          <p:cNvSpPr txBox="1">
            <a:spLocks noChangeArrowheads="1"/>
          </p:cNvSpPr>
          <p:nvPr/>
        </p:nvSpPr>
        <p:spPr bwMode="auto">
          <a:xfrm>
            <a:off x="4572000" y="981075"/>
            <a:ext cx="4248150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8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 húzóerő</a:t>
            </a:r>
            <a:r>
              <a:rPr lang="hu-HU" sz="2400" b="1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hu-H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két azonos nagyságú, </a:t>
            </a:r>
          </a:p>
          <a:p>
            <a:pPr algn="ctr">
              <a:spcBef>
                <a:spcPct val="50000"/>
              </a:spcBef>
            </a:pPr>
            <a:r>
              <a:rPr lang="hu-H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egy vonalon ható, </a:t>
            </a:r>
          </a:p>
          <a:p>
            <a:pPr algn="ctr">
              <a:spcBef>
                <a:spcPct val="50000"/>
              </a:spcBef>
            </a:pPr>
            <a:r>
              <a:rPr lang="hu-H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ellentétes irányú erő</a:t>
            </a:r>
            <a:r>
              <a:rPr lang="hu-HU" sz="2400" b="1" i="1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spcBef>
                <a:spcPct val="50000"/>
              </a:spcBef>
            </a:pPr>
            <a:r>
              <a:rPr lang="hu-HU" sz="2400" b="1" i="1">
                <a:latin typeface="Times New Roman" pitchFamily="18" charset="0"/>
                <a:cs typeface="Times New Roman" pitchFamily="18" charset="0"/>
              </a:rPr>
              <a:t>amely a test részecskéi, illetve a test végei közötti távolságot növeli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4572000" y="4797425"/>
            <a:ext cx="4321175" cy="15525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400" i="1"/>
              <a:t>A húzóerő párhuzamos a test hosszúsági tengelyével és merőleges a test transzverzális síkjára</a:t>
            </a:r>
            <a:endParaRPr lang="en-US"/>
          </a:p>
        </p:txBody>
      </p:sp>
      <p:sp>
        <p:nvSpPr>
          <p:cNvPr id="132113" name="Line 17"/>
          <p:cNvSpPr>
            <a:spLocks noChangeShapeType="1"/>
          </p:cNvSpPr>
          <p:nvPr/>
        </p:nvSpPr>
        <p:spPr bwMode="auto">
          <a:xfrm>
            <a:off x="2452688" y="1628775"/>
            <a:ext cx="0" cy="33845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4" name="Line 18"/>
          <p:cNvSpPr>
            <a:spLocks noChangeShapeType="1"/>
          </p:cNvSpPr>
          <p:nvPr/>
        </p:nvSpPr>
        <p:spPr bwMode="auto">
          <a:xfrm>
            <a:off x="1331913" y="3429000"/>
            <a:ext cx="2160587" cy="0"/>
          </a:xfrm>
          <a:prstGeom prst="line">
            <a:avLst/>
          </a:prstGeom>
          <a:noFill/>
          <a:ln w="9525">
            <a:solidFill>
              <a:srgbClr val="0000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" name="Picture 6" descr="http://www.cdli.ca/courses/isys1205/unit03_org01_ilo01/images/u3s4l1-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928802"/>
            <a:ext cx="4752975" cy="2486026"/>
          </a:xfrm>
          <a:prstGeom prst="rect">
            <a:avLst/>
          </a:prstGeom>
          <a:noFill/>
        </p:spPr>
      </p:pic>
      <p:sp>
        <p:nvSpPr>
          <p:cNvPr id="2" name="Szövegdoboz 1"/>
          <p:cNvSpPr txBox="1"/>
          <p:nvPr/>
        </p:nvSpPr>
        <p:spPr>
          <a:xfrm>
            <a:off x="236329" y="5486816"/>
            <a:ext cx="3545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Kétszer </a:t>
            </a:r>
            <a:r>
              <a:rPr lang="hu-HU" sz="2800" smtClean="0"/>
              <a:t>akkora terület </a:t>
            </a:r>
            <a:endParaRPr lang="en-US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378291" y="6345788"/>
            <a:ext cx="4337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Kétszer akkora erő/ellenállás</a:t>
            </a:r>
            <a:endParaRPr lang="en-US" sz="2800" dirty="0"/>
          </a:p>
        </p:txBody>
      </p:sp>
      <p:sp>
        <p:nvSpPr>
          <p:cNvPr id="5" name="Lefelé nyíl 4"/>
          <p:cNvSpPr/>
          <p:nvPr/>
        </p:nvSpPr>
        <p:spPr>
          <a:xfrm>
            <a:off x="2216200" y="5983684"/>
            <a:ext cx="472976" cy="406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zövegdoboz 5"/>
          <p:cNvSpPr txBox="1"/>
          <p:nvPr/>
        </p:nvSpPr>
        <p:spPr>
          <a:xfrm>
            <a:off x="2063817" y="5113486"/>
            <a:ext cx="966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 F   ̴ 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3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/>
      <p:bldP spid="132111" grpId="0" animBg="1"/>
      <p:bldP spid="132113" grpId="0" animBg="1"/>
      <p:bldP spid="132114" grpId="0" animBg="1"/>
      <p:bldP spid="2" grpId="0"/>
      <p:bldP spid="4" grpId="0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196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989138" y="1844675"/>
          <a:ext cx="1214437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Photo Editor fénykép" r:id="rId3" imgW="1286055" imgH="2314286" progId="">
                  <p:embed/>
                </p:oleObj>
              </mc:Choice>
              <mc:Fallback>
                <p:oleObj name="Photo Editor fénykép" r:id="rId3" imgW="1286055" imgH="231428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1844675"/>
                        <a:ext cx="1214437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3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85963" y="4208463"/>
          <a:ext cx="9810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Photo Editor fénykép" r:id="rId5" imgW="980952" imgH="1647619" progId="">
                  <p:embed/>
                </p:oleObj>
              </mc:Choice>
              <mc:Fallback>
                <p:oleObj name="Photo Editor fénykép" r:id="rId5" imgW="980952" imgH="164761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4208463"/>
                        <a:ext cx="981075" cy="164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1331913" y="523875"/>
            <a:ext cx="266382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Nyomóerő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4572000" y="765175"/>
            <a:ext cx="4248150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8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 nyomóerő</a:t>
            </a:r>
            <a:r>
              <a:rPr lang="hu-HU" sz="2400" b="1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hu-H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két azonos nagyságú, </a:t>
            </a:r>
          </a:p>
          <a:p>
            <a:pPr algn="ctr">
              <a:spcBef>
                <a:spcPct val="50000"/>
              </a:spcBef>
            </a:pPr>
            <a:r>
              <a:rPr lang="hu-H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egy vonalon ható, </a:t>
            </a:r>
          </a:p>
          <a:p>
            <a:pPr algn="ctr">
              <a:spcBef>
                <a:spcPct val="50000"/>
              </a:spcBef>
            </a:pPr>
            <a:r>
              <a:rPr lang="hu-H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egymás felé mutató erő</a:t>
            </a:r>
            <a:r>
              <a:rPr lang="hu-HU" sz="2400" b="1" i="1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spcBef>
                <a:spcPct val="50000"/>
              </a:spcBef>
            </a:pPr>
            <a:r>
              <a:rPr lang="hu-HU" sz="2400" b="1" i="1">
                <a:latin typeface="Times New Roman" pitchFamily="18" charset="0"/>
                <a:cs typeface="Times New Roman" pitchFamily="18" charset="0"/>
              </a:rPr>
              <a:t>amely a test részecskéi, illetve a test végei közötti távolságot csökkenti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6210" name="Object 1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79613" y="2060575"/>
          <a:ext cx="1216025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Photo Editor fénykép" r:id="rId7" imgW="1286055" imgH="2314286" progId="">
                  <p:embed/>
                </p:oleObj>
              </mc:Choice>
              <mc:Fallback>
                <p:oleObj name="Photo Editor fénykép" r:id="rId7" imgW="1286055" imgH="2314286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060575"/>
                        <a:ext cx="1216025" cy="172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14" name="Text Box 22"/>
          <p:cNvSpPr txBox="1">
            <a:spLocks noChangeArrowheads="1"/>
          </p:cNvSpPr>
          <p:nvPr/>
        </p:nvSpPr>
        <p:spPr bwMode="auto">
          <a:xfrm>
            <a:off x="4572000" y="4797425"/>
            <a:ext cx="4321175" cy="15525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400" i="1"/>
              <a:t>A nyomóerő párhuzamos a test hosszúsági tengelyével és merőleges a test transzverzális síkjára</a:t>
            </a:r>
            <a:endParaRPr lang="en-US" sz="2400" i="1"/>
          </a:p>
        </p:txBody>
      </p:sp>
      <p:pic>
        <p:nvPicPr>
          <p:cNvPr id="9" name="Picture 5" descr="http://www.cdli.ca/courses/isys1205/unit03_org01_ilo01/images/u3s4l1-0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32" y="2214554"/>
            <a:ext cx="4752975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2" grpId="0"/>
      <p:bldP spid="1362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909763" y="3068638"/>
            <a:ext cx="1511300" cy="1008062"/>
            <a:chOff x="1203" y="1933"/>
            <a:chExt cx="952" cy="635"/>
          </a:xfrm>
        </p:grpSpPr>
        <p:sp>
          <p:nvSpPr>
            <p:cNvPr id="131086" name="AutoShape 14"/>
            <p:cNvSpPr>
              <a:spLocks noChangeArrowheads="1"/>
            </p:cNvSpPr>
            <p:nvPr/>
          </p:nvSpPr>
          <p:spPr bwMode="auto">
            <a:xfrm>
              <a:off x="1203" y="1933"/>
              <a:ext cx="544" cy="635"/>
            </a:xfrm>
            <a:prstGeom prst="can">
              <a:avLst>
                <a:gd name="adj" fmla="val 4377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8" name="Line 16"/>
            <p:cNvSpPr>
              <a:spLocks noChangeShapeType="1"/>
            </p:cNvSpPr>
            <p:nvPr/>
          </p:nvSpPr>
          <p:spPr bwMode="auto">
            <a:xfrm flipH="1">
              <a:off x="1837" y="2341"/>
              <a:ext cx="31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258888" y="2420938"/>
            <a:ext cx="1512887" cy="1008062"/>
            <a:chOff x="793" y="1525"/>
            <a:chExt cx="953" cy="635"/>
          </a:xfrm>
        </p:grpSpPr>
        <p:sp>
          <p:nvSpPr>
            <p:cNvPr id="131085" name="AutoShape 13"/>
            <p:cNvSpPr>
              <a:spLocks noChangeArrowheads="1"/>
            </p:cNvSpPr>
            <p:nvPr/>
          </p:nvSpPr>
          <p:spPr bwMode="auto">
            <a:xfrm>
              <a:off x="1202" y="1525"/>
              <a:ext cx="544" cy="635"/>
            </a:xfrm>
            <a:prstGeom prst="can">
              <a:avLst>
                <a:gd name="adj" fmla="val 4377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9" name="Line 17"/>
            <p:cNvSpPr>
              <a:spLocks noChangeShapeType="1"/>
            </p:cNvSpPr>
            <p:nvPr/>
          </p:nvSpPr>
          <p:spPr bwMode="auto">
            <a:xfrm flipH="1">
              <a:off x="793" y="1933"/>
              <a:ext cx="31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31092" name="Object 20"/>
          <p:cNvGraphicFramePr>
            <a:graphicFrameLocks noGrp="1" noChangeAspect="1"/>
          </p:cNvGraphicFramePr>
          <p:nvPr>
            <p:ph/>
          </p:nvPr>
        </p:nvGraphicFramePr>
        <p:xfrm>
          <a:off x="3563938" y="2424113"/>
          <a:ext cx="1219200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Photo Editor fénykép" r:id="rId3" imgW="1219370" imgH="1552792" progId="">
                  <p:embed/>
                </p:oleObj>
              </mc:Choice>
              <mc:Fallback>
                <p:oleObj name="Photo Editor fénykép" r:id="rId3" imgW="1219370" imgH="155279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424113"/>
                        <a:ext cx="1219200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4572000" y="4797425"/>
            <a:ext cx="4321175" cy="15525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400" i="1" dirty="0"/>
              <a:t>A nyíróerő párhuzamos a test transzverzális síkjával és merőleges a test hosszúsági tengelyére</a:t>
            </a:r>
            <a:endParaRPr lang="en-US" dirty="0"/>
          </a:p>
        </p:txBody>
      </p:sp>
      <p:sp>
        <p:nvSpPr>
          <p:cNvPr id="131095" name="Rectangle 23"/>
          <p:cNvSpPr>
            <a:spLocks noChangeArrowheads="1"/>
          </p:cNvSpPr>
          <p:nvPr/>
        </p:nvSpPr>
        <p:spPr bwMode="auto">
          <a:xfrm>
            <a:off x="1331913" y="523875"/>
            <a:ext cx="266382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Nyíróerő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4572000" y="765175"/>
            <a:ext cx="424815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 nyíróerő</a:t>
            </a:r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hu-H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két azonos nagyságú, </a:t>
            </a:r>
          </a:p>
          <a:p>
            <a:pPr algn="ctr"/>
            <a:r>
              <a:rPr lang="hu-H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 egy vonalon ható, </a:t>
            </a:r>
          </a:p>
          <a:p>
            <a:pPr algn="ctr"/>
            <a:r>
              <a:rPr lang="hu-H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egymás felé mutató erő</a:t>
            </a:r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amely a test részecskéit, illetve végeit egymáson elcsúsztatja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://www.cdli.ca/courses/isys1205/unit03_org01_ilo01/images/u3s4l1-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28802"/>
            <a:ext cx="4752975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1.11111E-6 L 0.02362 1.11111E-6 " pathEditMode="relative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84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3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4" grpId="0" animBg="1"/>
      <p:bldP spid="1310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8" name="Picture 4" descr="Torsion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1412776"/>
            <a:ext cx="4032250" cy="1814513"/>
          </a:xfrm>
          <a:noFill/>
          <a:ln/>
        </p:spPr>
      </p:pic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1331913" y="523875"/>
            <a:ext cx="266382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Csavaró erő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4572000" y="765175"/>
            <a:ext cx="4248150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8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 csavaróerő</a:t>
            </a:r>
            <a:r>
              <a:rPr lang="hu-HU" sz="2400" b="1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hu-H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két azonos nagyságú, </a:t>
            </a:r>
          </a:p>
          <a:p>
            <a:pPr algn="ctr"/>
            <a:r>
              <a:rPr lang="hu-H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test tengelye körül ható, </a:t>
            </a:r>
          </a:p>
          <a:p>
            <a:pPr algn="ctr"/>
            <a:r>
              <a:rPr lang="hu-H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egymás felé mutató erő</a:t>
            </a:r>
            <a:r>
              <a:rPr lang="hu-HU" sz="2400" b="1" i="1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hu-HU" sz="2400" b="1" i="1">
                <a:latin typeface="Times New Roman" pitchFamily="18" charset="0"/>
                <a:cs typeface="Times New Roman" pitchFamily="18" charset="0"/>
              </a:rPr>
              <a:t>amely a test részecskéit, illetve végeit ellentétes irányban forgatja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4572000" y="4292600"/>
            <a:ext cx="4321175" cy="191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400" i="1"/>
              <a:t>A csavaróerő párhuzamos a test transzverzális síkjával és merőleges a test hosszúsági tengelyére, de nem megy át rajta</a:t>
            </a:r>
            <a:endParaRPr lang="en-US"/>
          </a:p>
        </p:txBody>
      </p:sp>
      <p:pic>
        <p:nvPicPr>
          <p:cNvPr id="7170" name="Picture 2" descr="http://www.cdli.ca/courses/isys1205/unit03_org01_ilo01/images/u3s4l1-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068960"/>
            <a:ext cx="4572000" cy="2000251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844811" y="5460880"/>
            <a:ext cx="3150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Kétszer akkora sugár</a:t>
            </a:r>
            <a:endParaRPr lang="en-US" sz="28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378291" y="6345788"/>
            <a:ext cx="5053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tizenhatszor akkora erő/ellenállás</a:t>
            </a:r>
            <a:endParaRPr lang="en-US" sz="2800" dirty="0"/>
          </a:p>
        </p:txBody>
      </p:sp>
      <p:sp>
        <p:nvSpPr>
          <p:cNvPr id="9" name="Lefelé nyíl 8"/>
          <p:cNvSpPr/>
          <p:nvPr/>
        </p:nvSpPr>
        <p:spPr>
          <a:xfrm>
            <a:off x="2216200" y="5983684"/>
            <a:ext cx="472976" cy="406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zövegdoboz 9"/>
          <p:cNvSpPr txBox="1"/>
          <p:nvPr/>
        </p:nvSpPr>
        <p:spPr>
          <a:xfrm>
            <a:off x="2063817" y="5113486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 F   ̴ r</a:t>
            </a:r>
            <a:r>
              <a:rPr lang="hu-HU" sz="2800" baseline="30000" dirty="0" smtClean="0"/>
              <a:t>4</a:t>
            </a:r>
            <a:endParaRPr lang="en-US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1" grpId="0"/>
      <p:bldP spid="144392" grpId="0" animBg="1"/>
      <p:bldP spid="7" grpId="0"/>
      <p:bldP spid="8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42" y="0"/>
            <a:ext cx="8792937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églalap 2"/>
          <p:cNvSpPr/>
          <p:nvPr/>
        </p:nvSpPr>
        <p:spPr>
          <a:xfrm>
            <a:off x="0" y="5380672"/>
            <a:ext cx="9217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The rat ulna is strained more on the medial (</a:t>
            </a:r>
            <a:r>
              <a:rPr lang="en-US" i="1" dirty="0"/>
              <a:t>top</a:t>
            </a:r>
            <a:r>
              <a:rPr lang="en-US" dirty="0"/>
              <a:t>) surface when loaded. </a:t>
            </a:r>
            <a:r>
              <a:rPr lang="en-US" dirty="0" smtClean="0"/>
              <a:t>The</a:t>
            </a:r>
            <a:r>
              <a:rPr lang="hu-HU" dirty="0" smtClean="0"/>
              <a:t> </a:t>
            </a:r>
            <a:r>
              <a:rPr lang="en-US" dirty="0" smtClean="0"/>
              <a:t>bottom </a:t>
            </a:r>
            <a:r>
              <a:rPr lang="en-US" dirty="0"/>
              <a:t>figure shows the strain profile across the loaded ulna. The strains are designated </a:t>
            </a:r>
            <a:r>
              <a:rPr lang="en-US" dirty="0" smtClean="0"/>
              <a:t>in</a:t>
            </a:r>
            <a:r>
              <a:rPr lang="hu-HU" dirty="0" smtClean="0"/>
              <a:t> </a:t>
            </a:r>
            <a:r>
              <a:rPr lang="en-US" dirty="0" smtClean="0"/>
              <a:t>units </a:t>
            </a:r>
            <a:r>
              <a:rPr lang="en-US" dirty="0"/>
              <a:t>of </a:t>
            </a:r>
            <a:r>
              <a:rPr lang="en-US" dirty="0" err="1"/>
              <a:t>microstrain</a:t>
            </a:r>
            <a:r>
              <a:rPr lang="en-US" dirty="0"/>
              <a:t>. Positive values are tensile strain and negative values are </a:t>
            </a:r>
            <a:r>
              <a:rPr lang="en-US" dirty="0" smtClean="0"/>
              <a:t>compressive</a:t>
            </a:r>
            <a:r>
              <a:rPr lang="hu-HU" dirty="0" smtClean="0"/>
              <a:t> </a:t>
            </a:r>
            <a:r>
              <a:rPr lang="en-US" dirty="0" smtClean="0"/>
              <a:t>strain</a:t>
            </a:r>
            <a:r>
              <a:rPr lang="en-US" dirty="0"/>
              <a:t>. Bone formation is shown in the right panel. </a:t>
            </a:r>
            <a:r>
              <a:rPr lang="en-US" dirty="0">
                <a:solidFill>
                  <a:srgbClr val="FF0000"/>
                </a:solidFill>
              </a:rPr>
              <a:t>The bright lines within the bone </a:t>
            </a:r>
            <a:r>
              <a:rPr lang="en-US" dirty="0" smtClean="0">
                <a:solidFill>
                  <a:srgbClr val="FF0000"/>
                </a:solidFill>
              </a:rPr>
              <a:t>show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labels </a:t>
            </a:r>
            <a:r>
              <a:rPr lang="en-US" dirty="0">
                <a:solidFill>
                  <a:srgbClr val="FF0000"/>
                </a:solidFill>
              </a:rPr>
              <a:t>at the beginning of </a:t>
            </a:r>
            <a:r>
              <a:rPr lang="hu-HU" dirty="0" smtClean="0">
                <a:solidFill>
                  <a:srgbClr val="FF0000"/>
                </a:solidFill>
              </a:rPr>
              <a:t> l</a:t>
            </a:r>
            <a:r>
              <a:rPr lang="en-US" dirty="0" err="1" smtClean="0">
                <a:solidFill>
                  <a:srgbClr val="FF0000"/>
                </a:solidFill>
              </a:rPr>
              <a:t>oading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7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Ben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500"/>
            <a:ext cx="3810000" cy="1714500"/>
          </a:xfrm>
          <a:prstGeom prst="rect">
            <a:avLst/>
          </a:prstGeom>
          <a:noFill/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331913" y="523875"/>
            <a:ext cx="266382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Hajlító erő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www.cdli.ca/courses/isys1205/unit03_org01_ilo01/images/u3s4l1-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166114"/>
            <a:ext cx="4752975" cy="1314451"/>
          </a:xfrm>
          <a:prstGeom prst="rect">
            <a:avLst/>
          </a:prstGeom>
          <a:noFill/>
        </p:spPr>
      </p:pic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4572000" y="765175"/>
            <a:ext cx="424815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hajlító erő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Egy (kettő) a test hosszúsági tengelyére merőlegesen ható </a:t>
            </a:r>
            <a:r>
              <a:rPr lang="hu-H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erő</a:t>
            </a:r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hu-HU" sz="2400" b="1" i="1" dirty="0">
                <a:latin typeface="Times New Roman" pitchFamily="18" charset="0"/>
                <a:cs typeface="Times New Roman" pitchFamily="18" charset="0"/>
              </a:rPr>
              <a:t>amely a test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részecskéit az egyik oldalon közelíti, a másik oldalon </a:t>
            </a:r>
            <a:r>
              <a:rPr lang="hu-HU" sz="2400" b="1" i="1" dirty="0" err="1" smtClean="0">
                <a:latin typeface="Times New Roman" pitchFamily="18" charset="0"/>
                <a:cs typeface="Times New Roman" pitchFamily="18" charset="0"/>
              </a:rPr>
              <a:t>tavolítja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572000" y="4797425"/>
            <a:ext cx="4321175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400" i="1" dirty="0"/>
              <a:t>A </a:t>
            </a:r>
            <a:r>
              <a:rPr lang="hu-HU" sz="2400" i="1" dirty="0" smtClean="0"/>
              <a:t>hajlító erő merőleges </a:t>
            </a:r>
            <a:r>
              <a:rPr lang="hu-HU" sz="2400" i="1" dirty="0"/>
              <a:t>a test hosszúsági tengelyére</a:t>
            </a:r>
            <a:endParaRPr lang="en-US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755849" y="4365104"/>
            <a:ext cx="1152128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1170306" y="4480565"/>
            <a:ext cx="335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solidFill>
                  <a:srgbClr val="002060"/>
                </a:solidFill>
              </a:rPr>
              <a:t>L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730980" y="5037097"/>
            <a:ext cx="3285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Kétszer akkora hossz</a:t>
            </a:r>
            <a:endParaRPr lang="en-US" sz="28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421985" y="5922005"/>
            <a:ext cx="390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nyolcszor akkora lehajlás</a:t>
            </a:r>
            <a:endParaRPr lang="en-US" sz="2800" dirty="0"/>
          </a:p>
        </p:txBody>
      </p:sp>
      <p:sp>
        <p:nvSpPr>
          <p:cNvPr id="13" name="Lefelé nyíl 12"/>
          <p:cNvSpPr/>
          <p:nvPr/>
        </p:nvSpPr>
        <p:spPr>
          <a:xfrm>
            <a:off x="2102369" y="5559901"/>
            <a:ext cx="472976" cy="406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zövegdoboz 13"/>
          <p:cNvSpPr txBox="1"/>
          <p:nvPr/>
        </p:nvSpPr>
        <p:spPr>
          <a:xfrm>
            <a:off x="1949986" y="4689703"/>
            <a:ext cx="1226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 </a:t>
            </a:r>
            <a:r>
              <a:rPr lang="hu-HU" sz="2800" dirty="0" smtClean="0">
                <a:sym typeface="Symbol"/>
              </a:rPr>
              <a:t>s</a:t>
            </a:r>
            <a:r>
              <a:rPr lang="hu-HU" sz="2800" dirty="0" smtClean="0"/>
              <a:t>   ̴ L</a:t>
            </a:r>
            <a:r>
              <a:rPr lang="hu-HU" sz="2800" baseline="30000" dirty="0" smtClean="0"/>
              <a:t>3</a:t>
            </a:r>
            <a:endParaRPr lang="en-US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6" grpId="0"/>
      <p:bldP spid="11" grpId="0"/>
      <p:bldP spid="12" grpId="0"/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660</Words>
  <Application>Microsoft Office PowerPoint</Application>
  <PresentationFormat>Diavetítés a képernyőre (4:3 oldalarány)</PresentationFormat>
  <Paragraphs>142</Paragraphs>
  <Slides>26</Slides>
  <Notes>7</Notes>
  <HiddenSlides>3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29" baseType="lpstr">
      <vt:lpstr>Office-téma</vt:lpstr>
      <vt:lpstr>Photo Editor fénykép</vt:lpstr>
      <vt:lpstr>Egyenlet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Mi történik ha a szövetek maradandó alakváltozást szenvednek?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Tihanyi József</dc:creator>
  <cp:lastModifiedBy>Kopper</cp:lastModifiedBy>
  <cp:revision>112</cp:revision>
  <dcterms:created xsi:type="dcterms:W3CDTF">2008-10-30T19:43:42Z</dcterms:created>
  <dcterms:modified xsi:type="dcterms:W3CDTF">2016-10-28T13:27:36Z</dcterms:modified>
</cp:coreProperties>
</file>